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84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5" r:id="rId24"/>
  </p:sldIdLst>
  <p:sldSz cx="12192000" cy="6858000"/>
  <p:notesSz cx="6858000" cy="9144000"/>
  <p:embeddedFontLst>
    <p:embeddedFont>
      <p:font typeface="Candara" pitchFamily="34" charset="0"/>
      <p:regular r:id="rId26"/>
      <p:bold r:id="rId27"/>
      <p:italic r:id="rId28"/>
      <p:boldItalic r:id="rId29"/>
    </p:embeddedFont>
    <p:embeddedFont>
      <p:font typeface="Calibri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hjAdEwn6zfrH8rYnjBz1AMhvs6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72"/>
    <p:restoredTop sz="94694"/>
  </p:normalViewPr>
  <p:slideViewPr>
    <p:cSldViewPr snapToGrid="0">
      <p:cViewPr varScale="1">
        <p:scale>
          <a:sx n="98" d="100"/>
          <a:sy n="98" d="100"/>
        </p:scale>
        <p:origin x="-90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198108f8f6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3198108f8f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22e7c633f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22e7c633f1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g322e7c633f1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xmlns="" id="{7CE864AF-9100-B1E2-3CE1-A8F8264B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>
            <a:extLst>
              <a:ext uri="{FF2B5EF4-FFF2-40B4-BE49-F238E27FC236}">
                <a16:creationId xmlns:a16="http://schemas.microsoft.com/office/drawing/2014/main" xmlns="" id="{E8E312FE-9819-45CA-287D-E609954F5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>
            <a:extLst>
              <a:ext uri="{FF2B5EF4-FFF2-40B4-BE49-F238E27FC236}">
                <a16:creationId xmlns:a16="http://schemas.microsoft.com/office/drawing/2014/main" xmlns="" id="{DDD2812F-56FD-D69C-07DB-C565E6406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352781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198108f8f6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3198108f8f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hyperlink" Target="https://www.skillsyouneed.com/num/graphs-charts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killsyouneed.com/writing-skills.html" TargetMode="External"/><Relationship Id="rId5" Type="http://schemas.openxmlformats.org/officeDocument/2006/relationships/hyperlink" Target="https://www.skillsyouneed.com/ips/nonverbal-communication.html" TargetMode="External"/><Relationship Id="rId4" Type="http://schemas.openxmlformats.org/officeDocument/2006/relationships/hyperlink" Target="https://www.skillsyouneed.com/ips/verbal-communication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hyperlink" Target="https://www.facebook.com/PISHproject/" TargetMode="External"/><Relationship Id="rId4" Type="http://schemas.openxmlformats.org/officeDocument/2006/relationships/hyperlink" Target="https://asnor.it/it-schede-588-studenti_stranieri_e_universita_un_progetto_europeo_per_favorire_la_comunicazione_intercultural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0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1.png"/><Relationship Id="rId9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0" y="2708872"/>
            <a:ext cx="12191999" cy="1384954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FFFF"/>
                </a:solidFill>
                <a:latin typeface="Candara"/>
                <a:ea typeface="Times New Roman"/>
                <a:cs typeface="Times New Roman"/>
                <a:sym typeface="Candara"/>
              </a:rPr>
              <a:t>PROGRAMA DE FORMACIÓN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i="0" u="none" strike="noStrike" cap="none" dirty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809625" algn="ctr">
              <a:tabLst>
                <a:tab pos="11112500" algn="l"/>
              </a:tabLst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UNIDAD DE APRENDIZAJE</a:t>
            </a:r>
            <a:r>
              <a:rPr lang="en-US" sz="2800" b="1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4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Comunicación intercultural e intergeneracional</a:t>
            </a:r>
            <a:endParaRPr lang="en-US"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87;p1">
            <a:extLst>
              <a:ext uri="{FF2B5EF4-FFF2-40B4-BE49-F238E27FC236}">
                <a16:creationId xmlns="" xmlns:a16="http://schemas.microsoft.com/office/drawing/2014/main" id="{745C65E3-B125-8233-7584-62CE022E617C}"/>
              </a:ext>
            </a:extLst>
          </p:cNvPr>
          <p:cNvSpPr txBox="1"/>
          <p:nvPr/>
        </p:nvSpPr>
        <p:spPr>
          <a:xfrm>
            <a:off x="2740398" y="6120065"/>
            <a:ext cx="7619927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Financiado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por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Unión Europea. Sin embargo,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puntos de vista y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opiniones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expresados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son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únicamente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del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y no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reflejan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necesariamente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la Unión Europea o de la Agencia Nacional de Estonia. Ni la Unión Europea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ni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autoridad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que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concede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ayuda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pueden ser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considerados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responsables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ellos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9" name="Picture 5" descr="Blue text on a white background&#10;&#10;AI-generated content may be incorrect.">
            <a:extLst>
              <a:ext uri="{FF2B5EF4-FFF2-40B4-BE49-F238E27FC236}">
                <a16:creationId xmlns="" xmlns:a16="http://schemas.microsoft.com/office/drawing/2014/main" id="{6F72E8CC-9F2B-0F15-AD6F-BB7F5DCB79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1" y="6133382"/>
            <a:ext cx="2456421" cy="511380"/>
          </a:xfrm>
          <a:prstGeom prst="rect">
            <a:avLst/>
          </a:prstGeom>
        </p:spPr>
      </p:pic>
      <p:pic>
        <p:nvPicPr>
          <p:cNvPr id="10" name="9 - Εικόνα" descr="cc-bran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1207" y="5986732"/>
            <a:ext cx="1680793" cy="8712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"/>
          <p:cNvSpPr txBox="1"/>
          <p:nvPr/>
        </p:nvSpPr>
        <p:spPr>
          <a:xfrm>
            <a:off x="0" y="80161"/>
            <a:ext cx="96465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TÍTULO...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Google Shape;181;p9"/>
          <p:cNvSpPr/>
          <p:nvPr/>
        </p:nvSpPr>
        <p:spPr>
          <a:xfrm>
            <a:off x="0" y="-28279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Comunicación</a:t>
            </a:r>
            <a:endParaRPr/>
          </a:p>
        </p:txBody>
      </p:sp>
      <p:pic>
        <p:nvPicPr>
          <p:cNvPr id="182" name="Google Shape;182;p9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37286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9"/>
          <p:cNvSpPr txBox="1">
            <a:spLocks noGrp="1"/>
          </p:cNvSpPr>
          <p:nvPr>
            <p:ph type="title"/>
          </p:nvPr>
        </p:nvSpPr>
        <p:spPr>
          <a:xfrm>
            <a:off x="838200" y="1287463"/>
            <a:ext cx="10515600" cy="735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None/>
            </a:pPr>
            <a:r>
              <a:rPr lang="en-US" sz="2400">
                <a:latin typeface="Candara"/>
                <a:ea typeface="Candara"/>
                <a:cs typeface="Candara"/>
                <a:sym typeface="Candara"/>
              </a:rPr>
              <a:t>No todo lo que se comunica llega al destinatario:</a:t>
            </a:r>
            <a:br>
              <a:rPr lang="en-US" sz="2400">
                <a:latin typeface="Candara"/>
                <a:ea typeface="Candara"/>
                <a:cs typeface="Candara"/>
                <a:sym typeface="Candara"/>
              </a:rPr>
            </a:br>
            <a:endParaRPr sz="2400"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4" name="Google Shape;184;p9"/>
          <p:cNvSpPr/>
          <p:nvPr/>
        </p:nvSpPr>
        <p:spPr>
          <a:xfrm>
            <a:off x="501475" y="2096249"/>
            <a:ext cx="1538400" cy="19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Quieres decir 100</a:t>
            </a:r>
            <a:endParaRPr b="1"/>
          </a:p>
        </p:txBody>
      </p:sp>
      <p:sp>
        <p:nvSpPr>
          <p:cNvPr id="185" name="Google Shape;185;p9"/>
          <p:cNvSpPr/>
          <p:nvPr/>
        </p:nvSpPr>
        <p:spPr>
          <a:xfrm>
            <a:off x="2193908" y="2667740"/>
            <a:ext cx="461400" cy="761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9"/>
          <p:cNvSpPr/>
          <p:nvPr/>
        </p:nvSpPr>
        <p:spPr>
          <a:xfrm>
            <a:off x="2809338" y="2096249"/>
            <a:ext cx="1538400" cy="19050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realidad dices 80</a:t>
            </a:r>
            <a:endParaRPr b="1"/>
          </a:p>
        </p:txBody>
      </p:sp>
      <p:sp>
        <p:nvSpPr>
          <p:cNvPr id="187" name="Google Shape;187;p9"/>
          <p:cNvSpPr/>
          <p:nvPr/>
        </p:nvSpPr>
        <p:spPr>
          <a:xfrm>
            <a:off x="4501770" y="2667740"/>
            <a:ext cx="461400" cy="761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9"/>
          <p:cNvSpPr/>
          <p:nvPr/>
        </p:nvSpPr>
        <p:spPr>
          <a:xfrm>
            <a:off x="5117200" y="2096249"/>
            <a:ext cx="1538400" cy="19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receptor oye el 50 %.</a:t>
            </a:r>
            <a:endParaRPr b="1"/>
          </a:p>
        </p:txBody>
      </p:sp>
      <p:sp>
        <p:nvSpPr>
          <p:cNvPr id="189" name="Google Shape;189;p9"/>
          <p:cNvSpPr/>
          <p:nvPr/>
        </p:nvSpPr>
        <p:spPr>
          <a:xfrm>
            <a:off x="6809633" y="2667740"/>
            <a:ext cx="461400" cy="761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9"/>
          <p:cNvSpPr/>
          <p:nvPr/>
        </p:nvSpPr>
        <p:spPr>
          <a:xfrm>
            <a:off x="7425063" y="2096249"/>
            <a:ext cx="1538400" cy="19050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Él/ella entiende 30</a:t>
            </a:r>
            <a:endParaRPr b="1"/>
          </a:p>
        </p:txBody>
      </p:sp>
      <p:sp>
        <p:nvSpPr>
          <p:cNvPr id="191" name="Google Shape;191;p9"/>
          <p:cNvSpPr/>
          <p:nvPr/>
        </p:nvSpPr>
        <p:spPr>
          <a:xfrm>
            <a:off x="9117496" y="2667740"/>
            <a:ext cx="461400" cy="761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9"/>
          <p:cNvSpPr/>
          <p:nvPr/>
        </p:nvSpPr>
        <p:spPr>
          <a:xfrm>
            <a:off x="9732925" y="2096249"/>
            <a:ext cx="1538400" cy="190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Él/ella recuerda 20</a:t>
            </a:r>
            <a:endParaRPr b="1"/>
          </a:p>
        </p:txBody>
      </p:sp>
      <p:sp>
        <p:nvSpPr>
          <p:cNvPr id="193" name="Google Shape;193;p9"/>
          <p:cNvSpPr txBox="1"/>
          <p:nvPr/>
        </p:nvSpPr>
        <p:spPr>
          <a:xfrm>
            <a:off x="903700" y="4489775"/>
            <a:ext cx="102492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¡Los malentendidos pueden producirse en cualquier fase del proceso de comunicación!</a:t>
            </a:r>
            <a:br>
              <a:rPr lang="en-US" sz="23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endParaRPr sz="23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"/>
          <p:cNvSpPr txBox="1"/>
          <p:nvPr/>
        </p:nvSpPr>
        <p:spPr>
          <a:xfrm>
            <a:off x="0" y="80161"/>
            <a:ext cx="96465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TÍTULO...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Google Shape;199;p10"/>
          <p:cNvSpPr/>
          <p:nvPr/>
        </p:nvSpPr>
        <p:spPr>
          <a:xfrm>
            <a:off x="0" y="-28279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Comunicación</a:t>
            </a:r>
            <a:endParaRPr/>
          </a:p>
        </p:txBody>
      </p:sp>
      <p:pic>
        <p:nvPicPr>
          <p:cNvPr id="200" name="Google Shape;200;p10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37286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0"/>
          <p:cNvSpPr txBox="1">
            <a:spLocks noGrp="1"/>
          </p:cNvSpPr>
          <p:nvPr>
            <p:ph type="title"/>
          </p:nvPr>
        </p:nvSpPr>
        <p:spPr>
          <a:xfrm>
            <a:off x="838200" y="942069"/>
            <a:ext cx="10515600" cy="962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ndara"/>
              <a:buNone/>
            </a:pPr>
            <a:r>
              <a:rPr lang="en-US">
                <a:latin typeface="Candara"/>
                <a:ea typeface="Candara"/>
                <a:cs typeface="Candara"/>
                <a:sym typeface="Candara"/>
              </a:rPr>
              <a:t>Categorías de comunicación</a:t>
            </a:r>
            <a:endParaRPr/>
          </a:p>
        </p:txBody>
      </p:sp>
      <p:sp>
        <p:nvSpPr>
          <p:cNvPr id="202" name="Google Shape;202;p10"/>
          <p:cNvSpPr txBox="1">
            <a:spLocks noGrp="1"/>
          </p:cNvSpPr>
          <p:nvPr>
            <p:ph type="body" idx="1"/>
          </p:nvPr>
        </p:nvSpPr>
        <p:spPr>
          <a:xfrm>
            <a:off x="568325" y="1903426"/>
            <a:ext cx="6973500" cy="3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4638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 u="sng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4"/>
              </a:rPr>
              <a:t>Comunicación </a:t>
            </a:r>
            <a:r>
              <a:rPr lang="en-US" sz="2500">
                <a:latin typeface="Candara"/>
                <a:ea typeface="Candara"/>
                <a:cs typeface="Candara"/>
                <a:sym typeface="Candara"/>
              </a:rPr>
              <a:t>oral o </a:t>
            </a:r>
            <a:r>
              <a:rPr lang="en-US" sz="2500" u="sng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4"/>
              </a:rPr>
              <a:t>verbal</a:t>
            </a:r>
            <a:r>
              <a:rPr lang="en-US" sz="2500">
                <a:latin typeface="Candara"/>
                <a:ea typeface="Candara"/>
                <a:cs typeface="Candara"/>
                <a:sym typeface="Candara"/>
              </a:rPr>
              <a:t>: cara a cara, por teléfono, radio o televisión y otros medios.  </a:t>
            </a:r>
            <a:endParaRPr sz="2900"/>
          </a:p>
          <a:p>
            <a:pPr marL="228600" lvl="0" indent="-24638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 u="sng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5"/>
              </a:rPr>
              <a:t>Comunicación no verbal</a:t>
            </a:r>
            <a:r>
              <a:rPr lang="en-US" sz="2500">
                <a:latin typeface="Candara"/>
                <a:ea typeface="Candara"/>
                <a:cs typeface="Candara"/>
                <a:sym typeface="Candara"/>
              </a:rPr>
              <a:t>: lenguaje corporal, gestos, cómo nos vestimos o actuamos, incluso nuestro olor.</a:t>
            </a:r>
            <a:endParaRPr sz="2900"/>
          </a:p>
          <a:p>
            <a:pPr marL="228600" lvl="0" indent="-24638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 u="sng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6"/>
              </a:rPr>
              <a:t>Comunicación escrita</a:t>
            </a:r>
            <a:r>
              <a:rPr lang="en-US" sz="2500">
                <a:latin typeface="Candara"/>
                <a:ea typeface="Candara"/>
                <a:cs typeface="Candara"/>
                <a:sym typeface="Candara"/>
              </a:rPr>
              <a:t>: cartas, correos electrónicos, libros, revistas, Internet u otros medios.</a:t>
            </a:r>
            <a:endParaRPr sz="2900"/>
          </a:p>
          <a:p>
            <a:pPr marL="228600" lvl="0" indent="-24638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>
                <a:latin typeface="Candara"/>
                <a:ea typeface="Candara"/>
                <a:cs typeface="Candara"/>
                <a:sym typeface="Candara"/>
              </a:rPr>
              <a:t>Visualizaciones: </a:t>
            </a:r>
            <a:r>
              <a:rPr lang="en-US" sz="2500" u="sng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7"/>
              </a:rPr>
              <a:t>gráficos y tablas</a:t>
            </a:r>
            <a:r>
              <a:rPr lang="en-US" sz="2500">
                <a:latin typeface="Candara"/>
                <a:ea typeface="Candara"/>
                <a:cs typeface="Candara"/>
                <a:sym typeface="Candara"/>
              </a:rPr>
              <a:t>, mapas, logotipos y otras visualizaciones pueden comunicar mensajes. </a:t>
            </a:r>
            <a:endParaRPr sz="2900"/>
          </a:p>
          <a:p>
            <a:pPr marL="228600" lvl="0" indent="-87629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500">
              <a:solidFill>
                <a:srgbClr val="148FB3"/>
              </a:solidFill>
            </a:endParaRPr>
          </a:p>
          <a:p>
            <a:pPr marL="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500">
              <a:solidFill>
                <a:srgbClr val="148FB3"/>
              </a:solidFill>
            </a:endParaRPr>
          </a:p>
        </p:txBody>
      </p:sp>
      <p:pic>
        <p:nvPicPr>
          <p:cNvPr id="203" name="Google Shape;203;p10" descr="Comunicazione non verbale - Upbility.it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67145" y="2031763"/>
            <a:ext cx="3391457" cy="2921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"/>
          <p:cNvSpPr txBox="1"/>
          <p:nvPr/>
        </p:nvSpPr>
        <p:spPr>
          <a:xfrm>
            <a:off x="0" y="80161"/>
            <a:ext cx="96465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TÍTULO...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Google Shape;209;p11"/>
          <p:cNvSpPr/>
          <p:nvPr/>
        </p:nvSpPr>
        <p:spPr>
          <a:xfrm>
            <a:off x="0" y="-28279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Comunicación</a:t>
            </a:r>
            <a:endParaRPr/>
          </a:p>
        </p:txBody>
      </p:sp>
      <p:pic>
        <p:nvPicPr>
          <p:cNvPr id="210" name="Google Shape;210;p1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37286"/>
            <a:ext cx="689206" cy="689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1" descr="Three Types of Communication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1306273"/>
            <a:ext cx="9850800" cy="49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 txBox="1"/>
          <p:nvPr/>
        </p:nvSpPr>
        <p:spPr>
          <a:xfrm>
            <a:off x="0" y="80161"/>
            <a:ext cx="96465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TÍTULO...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Google Shape;217;p12"/>
          <p:cNvSpPr/>
          <p:nvPr/>
        </p:nvSpPr>
        <p:spPr>
          <a:xfrm>
            <a:off x="289995" y="104711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Comunicación: contenido y relación</a:t>
            </a:r>
            <a:endParaRPr sz="3600" b="1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18" name="Google Shape;218;p12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37286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2"/>
          <p:cNvSpPr txBox="1">
            <a:spLocks noGrp="1"/>
          </p:cNvSpPr>
          <p:nvPr>
            <p:ph type="title"/>
          </p:nvPr>
        </p:nvSpPr>
        <p:spPr>
          <a:xfrm>
            <a:off x="568325" y="1093788"/>
            <a:ext cx="10515600" cy="68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Objetivos de la comunicación</a:t>
            </a:r>
            <a:endParaRPr/>
          </a:p>
        </p:txBody>
      </p:sp>
      <p:sp>
        <p:nvSpPr>
          <p:cNvPr id="220" name="Google Shape;220;p12"/>
          <p:cNvSpPr txBox="1">
            <a:spLocks noGrp="1"/>
          </p:cNvSpPr>
          <p:nvPr>
            <p:ph type="body" idx="1"/>
          </p:nvPr>
        </p:nvSpPr>
        <p:spPr>
          <a:xfrm>
            <a:off x="461975" y="2646378"/>
            <a:ext cx="5511900" cy="30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700"/>
              <a:t>Establecer tu objetivo es el primer paso en el proceso de comunicación. </a:t>
            </a:r>
            <a:endParaRPr sz="270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70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700"/>
              <a:t>Antes de preguntarse qué decir, es importante saber: </a:t>
            </a:r>
            <a:endParaRPr sz="310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7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700" b="1"/>
              <a:t>¿QUÉ QUIERO LOGRAR?</a:t>
            </a:r>
            <a:r>
              <a:rPr lang="en-US" sz="2700">
                <a:solidFill>
                  <a:srgbClr val="767171"/>
                </a:solidFill>
              </a:rPr>
              <a:t/>
            </a:r>
            <a:br>
              <a:rPr lang="en-US" sz="2700">
                <a:solidFill>
                  <a:srgbClr val="767171"/>
                </a:solidFill>
              </a:rPr>
            </a:br>
            <a:endParaRPr sz="2700"/>
          </a:p>
        </p:txBody>
      </p:sp>
      <p:pic>
        <p:nvPicPr>
          <p:cNvPr id="221" name="Google Shape;221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3763" y="1906588"/>
            <a:ext cx="5511800" cy="380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3"/>
          <p:cNvSpPr txBox="1"/>
          <p:nvPr/>
        </p:nvSpPr>
        <p:spPr>
          <a:xfrm>
            <a:off x="0" y="80161"/>
            <a:ext cx="96465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TÍTULO...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Google Shape;227;p13"/>
          <p:cNvSpPr/>
          <p:nvPr/>
        </p:nvSpPr>
        <p:spPr>
          <a:xfrm>
            <a:off x="289995" y="104711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Comunicación: contenido y relación</a:t>
            </a:r>
            <a:endParaRPr sz="3600" b="1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28" name="Google Shape;228;p13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37286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3"/>
          <p:cNvSpPr txBox="1">
            <a:spLocks noGrp="1"/>
          </p:cNvSpPr>
          <p:nvPr>
            <p:ph type="title"/>
          </p:nvPr>
        </p:nvSpPr>
        <p:spPr>
          <a:xfrm>
            <a:off x="838200" y="1287463"/>
            <a:ext cx="105156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ra"/>
              <a:buNone/>
            </a:pPr>
            <a:r>
              <a:rPr lang="en-US" sz="2800" b="1">
                <a:latin typeface="Candara"/>
                <a:ea typeface="Candara"/>
                <a:cs typeface="Candara"/>
                <a:sym typeface="Candara"/>
              </a:rPr>
              <a:t>Objetivos de la comunicación</a:t>
            </a:r>
            <a:endParaRPr sz="4800" b="1"/>
          </a:p>
        </p:txBody>
      </p:sp>
      <p:sp>
        <p:nvSpPr>
          <p:cNvPr id="230" name="Google Shape;230;p13"/>
          <p:cNvSpPr txBox="1">
            <a:spLocks noGrp="1"/>
          </p:cNvSpPr>
          <p:nvPr>
            <p:ph type="body" idx="1"/>
          </p:nvPr>
        </p:nvSpPr>
        <p:spPr>
          <a:xfrm>
            <a:off x="838200" y="2147888"/>
            <a:ext cx="10515600" cy="402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540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Candara"/>
                <a:ea typeface="Candara"/>
                <a:cs typeface="Candara"/>
                <a:sym typeface="Candara"/>
              </a:rPr>
              <a:t>El objetivo de la comunicación es la expresión del resultado que se desea alcanzar en la interacción.</a:t>
            </a:r>
            <a:endParaRPr sz="3200"/>
          </a:p>
          <a:p>
            <a:pPr marL="22860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Candara"/>
                <a:ea typeface="Candara"/>
                <a:cs typeface="Candara"/>
                <a:sym typeface="Candara"/>
              </a:rPr>
              <a:t>El objetivo debe ser:</a:t>
            </a:r>
            <a:endParaRPr sz="2400"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31" name="Google Shape;231;p13" descr="Keep your Home Care Team Engaged by Setting SMART Goal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30700" y="2944826"/>
            <a:ext cx="7188702" cy="3706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"/>
          <p:cNvSpPr txBox="1"/>
          <p:nvPr/>
        </p:nvSpPr>
        <p:spPr>
          <a:xfrm>
            <a:off x="0" y="70734"/>
            <a:ext cx="96465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TÍTULO...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7" name="Google Shape;237;p14"/>
          <p:cNvSpPr/>
          <p:nvPr/>
        </p:nvSpPr>
        <p:spPr>
          <a:xfrm>
            <a:off x="289995" y="99769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Comunicación: contenido y relación</a:t>
            </a:r>
            <a:endParaRPr sz="3600" b="1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38" name="Google Shape;238;p14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37286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4"/>
          <p:cNvSpPr txBox="1">
            <a:spLocks noGrp="1"/>
          </p:cNvSpPr>
          <p:nvPr>
            <p:ph type="title"/>
          </p:nvPr>
        </p:nvSpPr>
        <p:spPr>
          <a:xfrm>
            <a:off x="496888" y="1120775"/>
            <a:ext cx="105156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ndara"/>
              <a:buNone/>
            </a:pPr>
            <a:r>
              <a:rPr lang="en-US" sz="3200" b="1">
                <a:latin typeface="Candara"/>
                <a:ea typeface="Candara"/>
                <a:cs typeface="Candara"/>
                <a:sym typeface="Candara"/>
              </a:rPr>
              <a:t>Barreras comunes para una comunicación eficaz</a:t>
            </a:r>
            <a:endParaRPr b="1"/>
          </a:p>
        </p:txBody>
      </p:sp>
      <p:sp>
        <p:nvSpPr>
          <p:cNvPr id="240" name="Google Shape;240;p14"/>
          <p:cNvSpPr txBox="1">
            <a:spLocks noGrp="1"/>
          </p:cNvSpPr>
          <p:nvPr>
            <p:ph type="body" idx="1"/>
          </p:nvPr>
        </p:nvSpPr>
        <p:spPr>
          <a:xfrm>
            <a:off x="685411" y="1917399"/>
            <a:ext cx="10515600" cy="3023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b="1">
                <a:latin typeface="Candara"/>
                <a:ea typeface="Candara"/>
                <a:cs typeface="Candara"/>
                <a:sym typeface="Candara"/>
              </a:rPr>
              <a:t>El uso de jerga. </a:t>
            </a:r>
            <a:r>
              <a:rPr lang="en-US" sz="2000">
                <a:latin typeface="Candara"/>
                <a:ea typeface="Candara"/>
                <a:cs typeface="Candara"/>
                <a:sym typeface="Candara"/>
              </a:rPr>
              <a:t>Términos demasiado complicados, desconocidos y/o técnicos.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b="1">
                <a:latin typeface="Candara"/>
                <a:ea typeface="Candara"/>
                <a:cs typeface="Candara"/>
                <a:sym typeface="Candara"/>
              </a:rPr>
              <a:t>Barreras emocionales y tabúes. </a:t>
            </a:r>
            <a:r>
              <a:rPr lang="en-US" sz="2000">
                <a:latin typeface="Candara"/>
                <a:ea typeface="Candara"/>
                <a:cs typeface="Candara"/>
                <a:sym typeface="Candara"/>
              </a:rPr>
              <a:t>A algunas personas les puede resultar difícil expresar sus emociones y algunos temas pueden ser completamente «prohibidos» o tabú. Los temas tabú o difíciles pueden incluir, entre otros, la política, la religión, las discapacidades (mentales y físicas), la sexualidad y el sexo, el racismo y cualquier opinión que pueda considerarse impopular.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b="1">
                <a:latin typeface="Candara"/>
                <a:ea typeface="Candara"/>
                <a:cs typeface="Candara"/>
                <a:sym typeface="Candara"/>
              </a:rPr>
              <a:t>Falta de atención, desinterés, distracciones o irrelevancia del tema para el receptor.</a:t>
            </a:r>
            <a:endParaRPr sz="2000">
              <a:latin typeface="Candara"/>
              <a:ea typeface="Candara"/>
              <a:cs typeface="Candara"/>
              <a:sym typeface="Candara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b="1">
                <a:latin typeface="Candara"/>
                <a:ea typeface="Candara"/>
                <a:cs typeface="Candara"/>
                <a:sym typeface="Candara"/>
              </a:rPr>
              <a:t>Diferencias en la percepción y el punto de vista.</a:t>
            </a:r>
            <a:endParaRPr sz="2000">
              <a:latin typeface="Candara"/>
              <a:ea typeface="Candara"/>
              <a:cs typeface="Candara"/>
              <a:sym typeface="Candara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b="1">
                <a:latin typeface="Candara"/>
                <a:ea typeface="Candara"/>
                <a:cs typeface="Candara"/>
                <a:sym typeface="Candara"/>
              </a:rPr>
              <a:t>Discapacidades físicas, como problemas de audición o dificultades del habla.</a:t>
            </a:r>
            <a:endParaRPr sz="2000">
              <a:solidFill>
                <a:srgbClr val="76717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41" name="Google Shape;241;p14" descr="Communication: Taking it to a deeper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4895" y="5039913"/>
            <a:ext cx="2943225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4" descr="Good Communication Skill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93325" y="5039913"/>
            <a:ext cx="2783374" cy="1476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4" descr="Communication Skills for Leaders are ..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0989" y="4944663"/>
            <a:ext cx="2619375" cy="1647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6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6"/>
          <p:cNvSpPr/>
          <p:nvPr/>
        </p:nvSpPr>
        <p:spPr>
          <a:xfrm>
            <a:off x="360486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6"/>
          <p:cNvSpPr/>
          <p:nvPr/>
        </p:nvSpPr>
        <p:spPr>
          <a:xfrm>
            <a:off x="0" y="0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6"/>
          <p:cNvSpPr txBox="1"/>
          <p:nvPr/>
        </p:nvSpPr>
        <p:spPr>
          <a:xfrm>
            <a:off x="0" y="89588"/>
            <a:ext cx="96465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Comunicación intergeneracional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2" name="Google Shape;252;p16"/>
          <p:cNvSpPr txBox="1"/>
          <p:nvPr/>
        </p:nvSpPr>
        <p:spPr>
          <a:xfrm>
            <a:off x="924899" y="864925"/>
            <a:ext cx="101343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La comunicación intergeneracional </a:t>
            </a:r>
            <a:r>
              <a:rPr lang="en-US" sz="20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se refiere a la conexión entre personas de diferentes grupos de edad (generaciones), con el objetivo de promover el entendimiento mutuo y el intercambio de conocimientos. </a:t>
            </a:r>
            <a:endParaRPr sz="20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Por generación se entiende un grupo de personas de la misma edad o cohorte.</a:t>
            </a:r>
            <a:endParaRPr sz="21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53" name="Google Shape;253;p16"/>
          <p:cNvSpPr txBox="1"/>
          <p:nvPr/>
        </p:nvSpPr>
        <p:spPr>
          <a:xfrm>
            <a:off x="1028850" y="2743675"/>
            <a:ext cx="101343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A0A0C"/>
                </a:solidFill>
                <a:latin typeface="Candara"/>
                <a:ea typeface="Candara"/>
                <a:cs typeface="Candara"/>
                <a:sym typeface="Candara"/>
              </a:rPr>
              <a:t>Una generación no solo está relacionada con la edad, sino también con el </a:t>
            </a:r>
            <a:r>
              <a:rPr lang="en-US" sz="2000" b="0" i="0">
                <a:solidFill>
                  <a:srgbClr val="0A0A0C"/>
                </a:solidFill>
                <a:latin typeface="Candara"/>
                <a:ea typeface="Candara"/>
                <a:cs typeface="Candara"/>
                <a:sym typeface="Candara"/>
              </a:rPr>
              <a:t>entorno cultural, los conocimientos tecnológicos y los hábitos de comunicación. Estos elementos pueden presentar diferencias leves o marcadas, llegando a ser opuestos entre sí.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6"/>
          <p:cNvSpPr txBox="1"/>
          <p:nvPr/>
        </p:nvSpPr>
        <p:spPr>
          <a:xfrm>
            <a:off x="924899" y="3655375"/>
            <a:ext cx="101343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A0A0C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>
                <a:solidFill>
                  <a:srgbClr val="0A0A0C"/>
                </a:solidFill>
                <a:latin typeface="Candara"/>
                <a:ea typeface="Candara"/>
                <a:cs typeface="Candara"/>
                <a:sym typeface="Candara"/>
              </a:rPr>
              <a:t>Las diferencias generacionales se deben a acontecimientos impactantes, avances, evoluciones, cambios en los valores o las normas sociales. 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A0A0C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A0A0C"/>
                </a:solidFill>
                <a:latin typeface="Candara"/>
                <a:ea typeface="Candara"/>
                <a:cs typeface="Candara"/>
                <a:sym typeface="Candara"/>
              </a:rPr>
              <a:t>Estas diferencias tienen un fuerte impacto en las formas de comunicación.</a:t>
            </a:r>
            <a:endParaRPr sz="20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55" name="Google Shape;255;p16" descr="Intergenerational Communica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14249" y="4268452"/>
            <a:ext cx="3246450" cy="208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17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7"/>
          <p:cNvSpPr/>
          <p:nvPr/>
        </p:nvSpPr>
        <p:spPr>
          <a:xfrm>
            <a:off x="360486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7"/>
          <p:cNvSpPr/>
          <p:nvPr/>
        </p:nvSpPr>
        <p:spPr>
          <a:xfrm>
            <a:off x="0" y="0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7"/>
          <p:cNvSpPr txBox="1"/>
          <p:nvPr/>
        </p:nvSpPr>
        <p:spPr>
          <a:xfrm>
            <a:off x="0" y="89588"/>
            <a:ext cx="96465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Comunicación intergeneracional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4" name="Google Shape;264;p17"/>
          <p:cNvSpPr txBox="1"/>
          <p:nvPr/>
        </p:nvSpPr>
        <p:spPr>
          <a:xfrm>
            <a:off x="773075" y="1219950"/>
            <a:ext cx="10286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>
                <a:solidFill>
                  <a:srgbClr val="0A0A0C"/>
                </a:solidFill>
                <a:latin typeface="Candara"/>
                <a:ea typeface="Candara"/>
                <a:cs typeface="Candara"/>
                <a:sym typeface="Candara"/>
              </a:rPr>
              <a:t>En 2023, conviven simultáneamente cinco o más generaciones: los tradicionalistas (generación silenciosa), los baby boomers, la generación X, los millennials (generación Y) y la generación Z. </a:t>
            </a:r>
            <a:endParaRPr sz="20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65" name="Google Shape;26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1226" y="2213200"/>
            <a:ext cx="6217301" cy="376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7"/>
          <p:cNvSpPr txBox="1"/>
          <p:nvPr/>
        </p:nvSpPr>
        <p:spPr>
          <a:xfrm>
            <a:off x="773075" y="6150000"/>
            <a:ext cx="10231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A0A0C"/>
                </a:solidFill>
                <a:latin typeface="Candara"/>
                <a:ea typeface="Candara"/>
                <a:cs typeface="Candara"/>
                <a:sym typeface="Candara"/>
              </a:rPr>
              <a:t>Los conflictos, los malentendidos y la falta de comunicación suelen ser el resultado de las diferencias </a:t>
            </a:r>
            <a:r>
              <a:rPr lang="en-US" sz="2000" b="0" i="0">
                <a:solidFill>
                  <a:srgbClr val="0A0A0C"/>
                </a:solidFill>
                <a:latin typeface="Candara"/>
                <a:ea typeface="Candara"/>
                <a:cs typeface="Candara"/>
                <a:sym typeface="Candara"/>
              </a:rPr>
              <a:t>entre las distintas generaciones.</a:t>
            </a:r>
            <a:endParaRPr sz="20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67" name="Google Shape;267;p17"/>
          <p:cNvSpPr txBox="1"/>
          <p:nvPr/>
        </p:nvSpPr>
        <p:spPr>
          <a:xfrm>
            <a:off x="8960700" y="5367150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A0A0C"/>
                </a:solidFill>
                <a:latin typeface="Candara"/>
                <a:ea typeface="Candara"/>
                <a:cs typeface="Candara"/>
                <a:sym typeface="Candara"/>
              </a:rPr>
              <a:t>Imagen de Freepik</a:t>
            </a:r>
            <a:endParaRPr sz="11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18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8"/>
          <p:cNvSpPr/>
          <p:nvPr/>
        </p:nvSpPr>
        <p:spPr>
          <a:xfrm>
            <a:off x="360486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8"/>
          <p:cNvSpPr/>
          <p:nvPr/>
        </p:nvSpPr>
        <p:spPr>
          <a:xfrm>
            <a:off x="0" y="0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8"/>
          <p:cNvSpPr txBox="1"/>
          <p:nvPr/>
        </p:nvSpPr>
        <p:spPr>
          <a:xfrm>
            <a:off x="0" y="89600"/>
            <a:ext cx="10911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Comunicación multicultural, intercultural y transcultural</a:t>
            </a:r>
            <a:endParaRPr sz="29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6" name="Google Shape;276;p18"/>
          <p:cNvSpPr txBox="1"/>
          <p:nvPr/>
        </p:nvSpPr>
        <p:spPr>
          <a:xfrm>
            <a:off x="534600" y="1025725"/>
            <a:ext cx="10698900" cy="30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4A4A4A"/>
                </a:solidFill>
                <a:latin typeface="Candara"/>
                <a:ea typeface="Candara"/>
                <a:cs typeface="Candara"/>
                <a:sym typeface="Candara"/>
              </a:rPr>
              <a:t>La comunicación intercultural </a:t>
            </a:r>
            <a:r>
              <a:rPr lang="en-US" sz="20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se refiere al intercambio entre individuos de diferentes culturas</a:t>
            </a:r>
            <a:r>
              <a:rPr lang="en-US" sz="1900">
                <a:solidFill>
                  <a:srgbClr val="4A4A4A"/>
                </a:solidFill>
                <a:latin typeface="Candara"/>
                <a:ea typeface="Candara"/>
                <a:cs typeface="Candara"/>
                <a:sym typeface="Candara"/>
              </a:rPr>
              <a:t>. Por cultura se entiende </a:t>
            </a:r>
            <a:r>
              <a:rPr lang="en-US" sz="1900">
                <a:solidFill>
                  <a:srgbClr val="1F1F1F"/>
                </a:solidFill>
                <a:latin typeface="Candara"/>
                <a:ea typeface="Candara"/>
                <a:cs typeface="Candara"/>
                <a:sym typeface="Candara"/>
              </a:rPr>
              <a:t>las ideas, costumbres y comportamientos sociales de un pueblo o sociedad en particular </a:t>
            </a:r>
            <a:r>
              <a:rPr lang="en-US" sz="1900">
                <a:solidFill>
                  <a:srgbClr val="4A4A4A"/>
                </a:solidFill>
                <a:latin typeface="Candara"/>
                <a:ea typeface="Candara"/>
                <a:cs typeface="Candara"/>
                <a:sym typeface="Candara"/>
              </a:rPr>
              <a:t>(según Oxford Languages). </a:t>
            </a:r>
            <a:endParaRPr sz="1900">
              <a:solidFill>
                <a:srgbClr val="4A4A4A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rgbClr val="4A4A4A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0">
                <a:solidFill>
                  <a:srgbClr val="4A4A4A"/>
                </a:solidFill>
                <a:latin typeface="Candara"/>
                <a:ea typeface="Candara"/>
                <a:cs typeface="Candara"/>
                <a:sym typeface="Candara"/>
              </a:rPr>
              <a:t>La comunicación multicultural </a:t>
            </a:r>
            <a:r>
              <a:rPr lang="en-US" sz="1900" i="0">
                <a:solidFill>
                  <a:srgbClr val="4A4A4A"/>
                </a:solidFill>
                <a:latin typeface="Candara"/>
                <a:ea typeface="Candara"/>
                <a:cs typeface="Candara"/>
                <a:sym typeface="Candara"/>
              </a:rPr>
              <a:t>se da entre personas con diferentes antecedentes culturales, </a:t>
            </a:r>
            <a:r>
              <a:rPr lang="en-US" sz="1900">
                <a:solidFill>
                  <a:srgbClr val="4A4A4A"/>
                </a:solidFill>
                <a:latin typeface="Candara"/>
                <a:ea typeface="Candara"/>
                <a:cs typeface="Candara"/>
                <a:sym typeface="Candara"/>
              </a:rPr>
              <a:t>incluyendo diferentes </a:t>
            </a:r>
            <a:r>
              <a:rPr lang="en-US" sz="1900" i="0">
                <a:solidFill>
                  <a:srgbClr val="4A4A4A"/>
                </a:solidFill>
                <a:latin typeface="Candara"/>
                <a:ea typeface="Candara"/>
                <a:cs typeface="Candara"/>
                <a:sym typeface="Candara"/>
              </a:rPr>
              <a:t>etnias y religiones.</a:t>
            </a:r>
            <a:endParaRPr sz="1500"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900" i="0">
              <a:solidFill>
                <a:srgbClr val="4A4A4A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0">
                <a:solidFill>
                  <a:srgbClr val="4A4A4A"/>
                </a:solidFill>
                <a:latin typeface="Candara"/>
                <a:ea typeface="Candara"/>
                <a:cs typeface="Candara"/>
                <a:sym typeface="Candara"/>
              </a:rPr>
              <a:t>La comunicación transcultural </a:t>
            </a:r>
            <a:r>
              <a:rPr lang="en-US" sz="1900" i="0">
                <a:solidFill>
                  <a:srgbClr val="4A4A4A"/>
                </a:solidFill>
                <a:latin typeface="Candara"/>
                <a:ea typeface="Candara"/>
                <a:cs typeface="Candara"/>
                <a:sym typeface="Candara"/>
              </a:rPr>
              <a:t>va un paso más allá de la comunicación intercultural y se da entre personas que tienen diferencias culturales y sociales significativas. Se produce entre </a:t>
            </a:r>
            <a:r>
              <a:rPr lang="en-US" sz="1900">
                <a:solidFill>
                  <a:srgbClr val="474747"/>
                </a:solidFill>
                <a:latin typeface="Candara"/>
                <a:ea typeface="Candara"/>
                <a:cs typeface="Candara"/>
                <a:sym typeface="Candara"/>
              </a:rPr>
              <a:t>personas procedentes de diferentes entornos culturales, por lo que la comunicación se da entre culturas. </a:t>
            </a:r>
            <a:endParaRPr sz="1900" i="0">
              <a:solidFill>
                <a:srgbClr val="4A4A4A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77" name="Google Shape;277;p18" descr="Intercultural Communication | Examples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08549" y="4177824"/>
            <a:ext cx="2976076" cy="195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8" descr="Multicultural or Intercultural? The ..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26350" y="4058125"/>
            <a:ext cx="4634350" cy="245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8" descr="Cross Cultural Communication - BauenA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0478" y="4237699"/>
            <a:ext cx="3416200" cy="1955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19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9"/>
          <p:cNvSpPr/>
          <p:nvPr/>
        </p:nvSpPr>
        <p:spPr>
          <a:xfrm>
            <a:off x="360486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9"/>
          <p:cNvSpPr/>
          <p:nvPr/>
        </p:nvSpPr>
        <p:spPr>
          <a:xfrm>
            <a:off x="0" y="0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9"/>
          <p:cNvSpPr txBox="1"/>
          <p:nvPr/>
        </p:nvSpPr>
        <p:spPr>
          <a:xfrm>
            <a:off x="0" y="89588"/>
            <a:ext cx="964650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Comunicación multicultural, intercultural y transcultural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8" name="Google Shape;288;p19"/>
          <p:cNvSpPr txBox="1"/>
          <p:nvPr/>
        </p:nvSpPr>
        <p:spPr>
          <a:xfrm>
            <a:off x="360475" y="943200"/>
            <a:ext cx="106989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rPr>
              <a:t>Las principales cuestiones que afectan a estas tres formas de comunicación son principalmente tres: </a:t>
            </a:r>
            <a:endParaRPr sz="160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>
                <a:solidFill>
                  <a:srgbClr val="040C28"/>
                </a:solidFill>
                <a:latin typeface="Arial"/>
                <a:ea typeface="Arial"/>
                <a:cs typeface="Arial"/>
                <a:sym typeface="Arial"/>
              </a:rPr>
              <a:t>1) El idioma </a:t>
            </a:r>
            <a:r>
              <a:rPr lang="en-US" sz="2000">
                <a:solidFill>
                  <a:srgbClr val="040C28"/>
                </a:solidFill>
                <a:latin typeface="Arial"/>
                <a:ea typeface="Arial"/>
                <a:cs typeface="Arial"/>
                <a:sym typeface="Arial"/>
              </a:rPr>
              <a:t>   2) </a:t>
            </a:r>
            <a:r>
              <a:rPr lang="en-US" sz="2000" b="0" i="0">
                <a:solidFill>
                  <a:srgbClr val="040C28"/>
                </a:solidFill>
                <a:latin typeface="Arial"/>
                <a:ea typeface="Arial"/>
                <a:cs typeface="Arial"/>
                <a:sym typeface="Arial"/>
              </a:rPr>
              <a:t> Las barreras culturales </a:t>
            </a:r>
            <a:r>
              <a:rPr lang="en-US" sz="2000">
                <a:solidFill>
                  <a:srgbClr val="040C28"/>
                </a:solidFill>
                <a:latin typeface="Arial"/>
                <a:ea typeface="Arial"/>
                <a:cs typeface="Arial"/>
                <a:sym typeface="Arial"/>
              </a:rPr>
              <a:t>   3) </a:t>
            </a:r>
            <a:r>
              <a:rPr lang="en-US" sz="2000" b="0" i="0">
                <a:solidFill>
                  <a:srgbClr val="040C28"/>
                </a:solidFill>
                <a:latin typeface="Arial"/>
                <a:ea typeface="Arial"/>
                <a:cs typeface="Arial"/>
                <a:sym typeface="Arial"/>
              </a:rPr>
              <a:t>El etnocentrismo. </a:t>
            </a:r>
            <a:endParaRPr sz="160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40C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>
                <a:solidFill>
                  <a:srgbClr val="040C28"/>
                </a:solidFill>
                <a:latin typeface="Arial"/>
                <a:ea typeface="Arial"/>
                <a:cs typeface="Arial"/>
                <a:sym typeface="Arial"/>
              </a:rPr>
              <a:t>1) El idioma </a:t>
            </a:r>
            <a:r>
              <a:rPr lang="en-US" sz="2000" b="0" i="0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rPr>
              <a:t>puede ser un problema cuando el emisor y el receptor no hablan o no entienden un idioma común.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9"/>
          <p:cNvSpPr txBox="1"/>
          <p:nvPr/>
        </p:nvSpPr>
        <p:spPr>
          <a:xfrm>
            <a:off x="360475" y="2782175"/>
            <a:ext cx="107973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0" i="0">
                <a:solidFill>
                  <a:srgbClr val="040C28"/>
                </a:solidFill>
                <a:latin typeface="Arial"/>
                <a:ea typeface="Arial"/>
                <a:cs typeface="Arial"/>
                <a:sym typeface="Arial"/>
              </a:rPr>
              <a:t>2) Las barreras culturales se manifiestan en la tendencia de las personas a filtrar sus pensamientos y experiencias a través del prisma de su propia cultura</a:t>
            </a:r>
            <a:r>
              <a:rPr lang="en-US" sz="1900" b="0" i="0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900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rPr>
              <a:t>Cada individuo está expuesto a diferentes culturas, costumbres y creencias que influyen en su forma de interactuar y ver el mundo. </a:t>
            </a:r>
            <a:r>
              <a:rPr lang="en-US" sz="1900" b="0" i="0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rPr>
              <a:t>Esto a menudo da lugar a malentendidos y comunicaciones erróneas.</a:t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9"/>
          <p:cNvSpPr txBox="1"/>
          <p:nvPr/>
        </p:nvSpPr>
        <p:spPr>
          <a:xfrm>
            <a:off x="360475" y="4182075"/>
            <a:ext cx="10911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3) El etnocentrismo se manifiesta en una evaluación cada vez mayor </a:t>
            </a:r>
            <a:r>
              <a:rPr lang="en-US" sz="1900" b="0" i="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de otras culturas a través del prisma de la propia cultura. Esto conduce a prejuicios y estereotipos que alteran la comunicación. </a:t>
            </a:r>
            <a:endParaRPr sz="1500"/>
          </a:p>
        </p:txBody>
      </p:sp>
      <p:pic>
        <p:nvPicPr>
          <p:cNvPr id="291" name="Google Shape;291;p19" descr="What is Culture and Ethnocentrism?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2974" y="4828397"/>
            <a:ext cx="3362225" cy="223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9" descr="Cultural Barriers to Communicati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7224" y="5057010"/>
            <a:ext cx="3028950" cy="15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g3198108f8f6_0_10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09" y="6258460"/>
            <a:ext cx="509951" cy="509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3198108f8f6_0_10"/>
          <p:cNvSpPr/>
          <p:nvPr/>
        </p:nvSpPr>
        <p:spPr>
          <a:xfrm>
            <a:off x="738554" y="1590682"/>
            <a:ext cx="10876200" cy="2858100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g3198108f8f6_0_10"/>
          <p:cNvSpPr txBox="1"/>
          <p:nvPr/>
        </p:nvSpPr>
        <p:spPr>
          <a:xfrm>
            <a:off x="-79131" y="2074783"/>
            <a:ext cx="1219200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UNIDAD DIDÁCTICA</a:t>
            </a:r>
            <a:r>
              <a:rPr lang="en-US" sz="3600" b="1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4</a:t>
            </a:r>
            <a:r>
              <a:rPr lang="en-US" sz="36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en-US" sz="3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Comunicación intercultural e intergeneracional</a:t>
            </a:r>
            <a:endParaRPr sz="3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sz="1600" dirty="0"/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LECCIÓN 1: 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El valor cultural de las diferencias</a:t>
            </a:r>
            <a:endParaRPr sz="2800" b="1" i="0" u="none" strike="noStrike" cap="none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20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0"/>
          <p:cNvSpPr/>
          <p:nvPr/>
        </p:nvSpPr>
        <p:spPr>
          <a:xfrm>
            <a:off x="360486" y="-1"/>
            <a:ext cx="10698811" cy="808893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20"/>
          <p:cNvSpPr/>
          <p:nvPr/>
        </p:nvSpPr>
        <p:spPr>
          <a:xfrm>
            <a:off x="0" y="-9425"/>
            <a:ext cx="10911016" cy="808892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20"/>
          <p:cNvSpPr txBox="1"/>
          <p:nvPr/>
        </p:nvSpPr>
        <p:spPr>
          <a:xfrm>
            <a:off x="0" y="89588"/>
            <a:ext cx="109110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Mejores prácticas en comunicación intercultural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1" name="Google Shape;301;p20"/>
          <p:cNvSpPr txBox="1"/>
          <p:nvPr/>
        </p:nvSpPr>
        <p:spPr>
          <a:xfrm>
            <a:off x="1547536" y="3059668"/>
            <a:ext cx="84799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Un proyecto europeo para fomentar la comunicación intercultural (asnor.it)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0"/>
          <p:cNvSpPr txBox="1"/>
          <p:nvPr/>
        </p:nvSpPr>
        <p:spPr>
          <a:xfrm>
            <a:off x="360475" y="1256125"/>
            <a:ext cx="105507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>
                <a:solidFill>
                  <a:srgbClr val="333333"/>
                </a:solidFill>
                <a:latin typeface="Candara"/>
                <a:ea typeface="Candara"/>
                <a:cs typeface="Candara"/>
                <a:sym typeface="Candara"/>
              </a:rPr>
              <a:t>Como mejor práctica, hemos decidido mencionar el proyecto </a:t>
            </a:r>
            <a:r>
              <a:rPr lang="en-US" sz="1800" b="1" i="0">
                <a:solidFill>
                  <a:srgbClr val="333333"/>
                </a:solidFill>
                <a:latin typeface="Candara"/>
                <a:ea typeface="Candara"/>
                <a:cs typeface="Candara"/>
                <a:sym typeface="Candara"/>
              </a:rPr>
              <a:t>PISH: Aprendizaje basado en problemas, comunicación intercultural y STEM en la educación superior</a:t>
            </a:r>
            <a:r>
              <a:rPr lang="en-US" sz="1800" b="1">
                <a:solidFill>
                  <a:srgbClr val="333333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r>
              <a:rPr lang="en-US" sz="1800">
                <a:solidFill>
                  <a:srgbClr val="333333"/>
                </a:solidFill>
                <a:latin typeface="Candara"/>
                <a:ea typeface="Candara"/>
                <a:cs typeface="Candara"/>
                <a:sym typeface="Candara"/>
              </a:rPr>
              <a:t>PISH fue cofinanciado por el programa europeo </a:t>
            </a:r>
            <a:r>
              <a:rPr lang="en-US" sz="1800" b="1" i="0">
                <a:solidFill>
                  <a:srgbClr val="333333"/>
                </a:solidFill>
                <a:latin typeface="Candara"/>
                <a:ea typeface="Candara"/>
                <a:cs typeface="Candara"/>
                <a:sym typeface="Candara"/>
              </a:rPr>
              <a:t>Erasmus Plus </a:t>
            </a:r>
            <a:r>
              <a:rPr lang="en-US" sz="1800" i="0">
                <a:solidFill>
                  <a:srgbClr val="333333"/>
                </a:solidFill>
                <a:latin typeface="Candara"/>
                <a:ea typeface="Candara"/>
                <a:cs typeface="Candara"/>
                <a:sym typeface="Candara"/>
              </a:rPr>
              <a:t>en el ámbito de la comunicación intercultural para actividades </a:t>
            </a:r>
            <a:r>
              <a:rPr lang="en-US" sz="1800" b="1" i="0">
                <a:solidFill>
                  <a:srgbClr val="333333"/>
                </a:solidFill>
                <a:latin typeface="Candara"/>
                <a:ea typeface="Candara"/>
                <a:cs typeface="Candara"/>
                <a:sym typeface="Candara"/>
              </a:rPr>
              <a:t>entre pares </a:t>
            </a:r>
            <a:r>
              <a:rPr lang="en-US" sz="1800" i="0">
                <a:solidFill>
                  <a:srgbClr val="333333"/>
                </a:solidFill>
                <a:latin typeface="Candara"/>
                <a:ea typeface="Candara"/>
                <a:cs typeface="Candara"/>
                <a:sym typeface="Candara"/>
              </a:rPr>
              <a:t>de los estudiantes de STEM (</a:t>
            </a:r>
            <a:r>
              <a:rPr lang="en-US" sz="1800" b="1" i="0">
                <a:solidFill>
                  <a:srgbClr val="333333"/>
                </a:solidFill>
                <a:latin typeface="Candara"/>
                <a:ea typeface="Candara"/>
                <a:cs typeface="Candara"/>
                <a:sym typeface="Candara"/>
              </a:rPr>
              <a:t>ciencia, tecnología, ingeniería y matemáticas) </a:t>
            </a:r>
            <a:r>
              <a:rPr lang="en-US" sz="1800" i="0">
                <a:solidFill>
                  <a:srgbClr val="333333"/>
                </a:solidFill>
                <a:latin typeface="Candara"/>
                <a:ea typeface="Candara"/>
                <a:cs typeface="Candara"/>
                <a:sym typeface="Candara"/>
              </a:rPr>
              <a:t>en los institutos de enseñanza superior. </a:t>
            </a:r>
            <a:endParaRPr sz="1800"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33333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33333"/>
                </a:solidFill>
                <a:latin typeface="Candara"/>
                <a:ea typeface="Candara"/>
                <a:cs typeface="Candara"/>
                <a:sym typeface="Candara"/>
              </a:rPr>
              <a:t>Los enlaces al proyecto son los siguientes:</a:t>
            </a:r>
            <a:r>
              <a:rPr lang="en-US" sz="1800" u="sng">
                <a:solidFill>
                  <a:srgbClr val="333333"/>
                </a:solidFill>
                <a:latin typeface="Candara"/>
                <a:ea typeface="Candara"/>
                <a:cs typeface="Candara"/>
                <a:sym typeface="Candara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https://www.facebook.</a:t>
            </a:r>
            <a:r>
              <a:rPr lang="en-US" sz="1800">
                <a:solidFill>
                  <a:srgbClr val="333333"/>
                </a:solidFill>
                <a:latin typeface="Candara"/>
                <a:ea typeface="Candara"/>
                <a:cs typeface="Candara"/>
                <a:sym typeface="Candara"/>
              </a:rPr>
              <a:t>com/PISHproject/ </a:t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303" name="Google Shape;303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10125" y="3531025"/>
            <a:ext cx="8613925" cy="309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2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1"/>
          <p:cNvSpPr/>
          <p:nvPr/>
        </p:nvSpPr>
        <p:spPr>
          <a:xfrm>
            <a:off x="360486" y="-1"/>
            <a:ext cx="10698811" cy="808893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1"/>
          <p:cNvSpPr/>
          <p:nvPr/>
        </p:nvSpPr>
        <p:spPr>
          <a:xfrm>
            <a:off x="0" y="-9425"/>
            <a:ext cx="10911016" cy="808892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Comunicación y patrimonio</a:t>
            </a:r>
            <a:endParaRPr sz="3200" b="1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11" name="Google Shape;311;p21"/>
          <p:cNvSpPr txBox="1"/>
          <p:nvPr/>
        </p:nvSpPr>
        <p:spPr>
          <a:xfrm>
            <a:off x="534600" y="929500"/>
            <a:ext cx="107370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La comunicación y el patrimonio </a:t>
            </a:r>
            <a:r>
              <a:rPr lang="en-US" sz="2300" b="0" i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son dos conceptos </a:t>
            </a:r>
            <a:r>
              <a:rPr lang="en-US" sz="23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estrechamente </a:t>
            </a:r>
            <a:r>
              <a:rPr lang="en-US" sz="2300" b="0" i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relacionados </a:t>
            </a:r>
            <a:r>
              <a:rPr lang="en-US" sz="23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entre sí. </a:t>
            </a:r>
            <a:endParaRPr sz="190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sng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La comunicación </a:t>
            </a:r>
            <a:r>
              <a:rPr lang="en-US" sz="2300" b="0" i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 la capacidad de compartir ideas, sentimientos y emociones a través de diferentes medios: palabras, sonidos, imágenes, etc. Es la base de todo contacto humano</a:t>
            </a:r>
            <a:r>
              <a:rPr lang="en-US" sz="23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90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sng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El patrimonio </a:t>
            </a:r>
            <a:r>
              <a:rPr lang="en-US" sz="2300" b="0" i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 la suma de las tradiciones, prácticas y conocimientos de un país, sociedad o grupo de personas concretos que existen desde el pasado y siguen siendo importantes.</a:t>
            </a:r>
            <a:endParaRPr sz="19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El patrimonio se aprende, se transmite y se preserva </a:t>
            </a:r>
            <a:r>
              <a:rPr lang="en-US" sz="2300" b="0" i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 través de la comunicación.</a:t>
            </a:r>
            <a:endParaRPr sz="23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312" name="Google Shape;312;p21" descr="Digital Communication for Cultural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12205" y="4190746"/>
            <a:ext cx="4402800" cy="243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1" descr="Cultural Heritage Communication ..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6499" y="4273572"/>
            <a:ext cx="4896601" cy="226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g322e7c633f1_0_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g322e7c633f1_0_1"/>
          <p:cNvSpPr/>
          <p:nvPr/>
        </p:nvSpPr>
        <p:spPr>
          <a:xfrm>
            <a:off x="360486" y="-1"/>
            <a:ext cx="10698900" cy="808800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g322e7c633f1_0_1"/>
          <p:cNvSpPr/>
          <p:nvPr/>
        </p:nvSpPr>
        <p:spPr>
          <a:xfrm>
            <a:off x="0" y="-9425"/>
            <a:ext cx="10911000" cy="80880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Comunicación y patrimonio</a:t>
            </a:r>
            <a:endParaRPr sz="3200" b="1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22" name="Google Shape;322;g322e7c633f1_0_1"/>
          <p:cNvSpPr txBox="1"/>
          <p:nvPr/>
        </p:nvSpPr>
        <p:spPr>
          <a:xfrm>
            <a:off x="281600" y="2302350"/>
            <a:ext cx="5504100" cy="2253300"/>
          </a:xfrm>
          <a:prstGeom prst="rect">
            <a:avLst/>
          </a:prstGeom>
          <a:noFill/>
          <a:ln w="9525" cap="flat" cmpd="sng">
            <a:solidFill>
              <a:srgbClr val="5482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</a:rPr>
              <a:t>La comunicación intergeneracional </a:t>
            </a:r>
            <a:r>
              <a:rPr lang="en-US" sz="2400">
                <a:solidFill>
                  <a:schemeClr val="dk1"/>
                </a:solidFill>
              </a:rPr>
              <a:t>es fundamental para la transmisión de tradiciones, historias, prácticas y conocimientos que a menudo se transmiten de una generación a otra. </a:t>
            </a:r>
            <a:endParaRPr/>
          </a:p>
        </p:txBody>
      </p:sp>
      <p:sp>
        <p:nvSpPr>
          <p:cNvPr id="323" name="Google Shape;323;g322e7c633f1_0_1"/>
          <p:cNvSpPr txBox="1"/>
          <p:nvPr/>
        </p:nvSpPr>
        <p:spPr>
          <a:xfrm>
            <a:off x="6067400" y="2302350"/>
            <a:ext cx="5416800" cy="20319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</a:rPr>
              <a:t>La comunicación intercultural </a:t>
            </a:r>
            <a:r>
              <a:rPr lang="en-US" sz="2400">
                <a:solidFill>
                  <a:schemeClr val="dk1"/>
                </a:solidFill>
              </a:rPr>
              <a:t>facilita la integración de diferentes perspectivas y visiones del mundo, creando oportunidades para el enriquecimiento mutuo. 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324" name="Google Shape;324;g322e7c633f1_0_1"/>
          <p:cNvSpPr txBox="1"/>
          <p:nvPr/>
        </p:nvSpPr>
        <p:spPr>
          <a:xfrm>
            <a:off x="1076725" y="1431650"/>
            <a:ext cx="7110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En relación con el patrimonio cultural y natural,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xmlns="" id="{9EA4C163-C377-5F3F-82D3-4A560710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>
            <a:extLst>
              <a:ext uri="{FF2B5EF4-FFF2-40B4-BE49-F238E27FC236}">
                <a16:creationId xmlns:a16="http://schemas.microsoft.com/office/drawing/2014/main" xmlns="" id="{45074A1D-3119-10C1-BCB2-7F9F0E0F98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>
            <a:extLst>
              <a:ext uri="{FF2B5EF4-FFF2-40B4-BE49-F238E27FC236}">
                <a16:creationId xmlns:a16="http://schemas.microsoft.com/office/drawing/2014/main" xmlns="" id="{BE77E335-EF72-CE4C-DC9F-3366EF8DE954}"/>
              </a:ext>
            </a:extLst>
          </p:cNvPr>
          <p:cNvSpPr txBox="1"/>
          <p:nvPr/>
        </p:nvSpPr>
        <p:spPr>
          <a:xfrm>
            <a:off x="0" y="2708872"/>
            <a:ext cx="12191999" cy="40006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800"/>
            </a:pPr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Gracias </a:t>
            </a:r>
            <a:r>
              <a:rPr lang="en-US" sz="2000" b="1" dirty="0" err="1" smtClean="0">
                <a:solidFill>
                  <a:schemeClr val="bg1"/>
                </a:solidFill>
                <a:latin typeface="Candara" pitchFamily="34" charset="0"/>
              </a:rPr>
              <a:t>por</a:t>
            </a:r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andara" pitchFamily="34" charset="0"/>
              </a:rPr>
              <a:t>su</a:t>
            </a:r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andara" pitchFamily="34" charset="0"/>
              </a:rPr>
              <a:t>atención</a:t>
            </a:r>
            <a:endParaRPr lang="en-US" sz="20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80" name="Google Shape;80;p5">
            <a:extLst>
              <a:ext uri="{FF2B5EF4-FFF2-40B4-BE49-F238E27FC236}">
                <a16:creationId xmlns:a16="http://schemas.microsoft.com/office/drawing/2014/main" xmlns="" id="{5BC8D6D7-24F3-A431-1DB9-07722AF93252}"/>
              </a:ext>
            </a:extLst>
          </p:cNvPr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5" descr="A logo of a person holding a pen&#10;&#10;Description automatically generated">
            <a:extLst>
              <a:ext uri="{FF2B5EF4-FFF2-40B4-BE49-F238E27FC236}">
                <a16:creationId xmlns:a16="http://schemas.microsoft.com/office/drawing/2014/main" xmlns="" id="{F9D1DA8D-D4C4-7907-0694-F8605C2383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64" y="4406422"/>
            <a:ext cx="1018108" cy="10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0;p5">
            <a:extLst>
              <a:ext uri="{FF2B5EF4-FFF2-40B4-BE49-F238E27FC236}">
                <a16:creationId xmlns:a16="http://schemas.microsoft.com/office/drawing/2014/main" xmlns="" id="{60AE485B-6786-A879-4B54-0B8C00087AB2}"/>
              </a:ext>
            </a:extLst>
          </p:cNvPr>
          <p:cNvSpPr txBox="1"/>
          <p:nvPr/>
        </p:nvSpPr>
        <p:spPr>
          <a:xfrm>
            <a:off x="3218507" y="3480723"/>
            <a:ext cx="6096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2800" b="1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SOCIOS 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A green text on a black background&#10;&#10;Description automatically generated">
            <a:extLst>
              <a:ext uri="{FF2B5EF4-FFF2-40B4-BE49-F238E27FC236}">
                <a16:creationId xmlns:a16="http://schemas.microsoft.com/office/drawing/2014/main" xmlns="" id="{3B45D439-3297-79AA-CACA-7096D6D5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2338" y="4752724"/>
            <a:ext cx="16764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EACFF9F-2E19-236D-B5DE-BA61F8D4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9614" y="4704157"/>
            <a:ext cx="8667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red bird on a green leaf&#10;&#10;Description automatically generated">
            <a:extLst>
              <a:ext uri="{FF2B5EF4-FFF2-40B4-BE49-F238E27FC236}">
                <a16:creationId xmlns:a16="http://schemas.microsoft.com/office/drawing/2014/main" xmlns="" id="{64376610-9F6A-7D97-9F5A-E9A5DBD2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7265" y="4723206"/>
            <a:ext cx="97155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787E2769-AEC9-4756-9372-748CDF9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5659" y="4630211"/>
            <a:ext cx="12573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building with red lights&#10;&#10;Description automatically generated">
            <a:extLst>
              <a:ext uri="{FF2B5EF4-FFF2-40B4-BE49-F238E27FC236}">
                <a16:creationId xmlns:a16="http://schemas.microsoft.com/office/drawing/2014/main" xmlns="" id="{31B41789-03F6-70DF-6C37-3B809119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8717" y="4619374"/>
            <a:ext cx="7715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xmlns="" id="{C9B3BA7D-83AB-3CA7-81BA-35DE5F9E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3732" y="4843604"/>
            <a:ext cx="1881904" cy="30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87;p1">
            <a:extLst>
              <a:ext uri="{FF2B5EF4-FFF2-40B4-BE49-F238E27FC236}">
                <a16:creationId xmlns="" xmlns:a16="http://schemas.microsoft.com/office/drawing/2014/main" id="{745C65E3-B125-8233-7584-62CE022E617C}"/>
              </a:ext>
            </a:extLst>
          </p:cNvPr>
          <p:cNvSpPr txBox="1"/>
          <p:nvPr/>
        </p:nvSpPr>
        <p:spPr>
          <a:xfrm>
            <a:off x="2740398" y="6120065"/>
            <a:ext cx="7619927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Financiado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por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Unión Europea. Sin embargo,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puntos de vista y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opiniones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expresados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son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únicamente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del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y no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reflejan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necesariamente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la Unión Europea o de la Agencia Nacional de Estonia. Ni la Unión Europea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ni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autoridad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que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concede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ayuda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pueden ser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considerados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responsables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ellos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18" name="Picture 5" descr="Blue text on a white background&#10;&#10;AI-generated content may be incorrect.">
            <a:extLst>
              <a:ext uri="{FF2B5EF4-FFF2-40B4-BE49-F238E27FC236}">
                <a16:creationId xmlns="" xmlns:a16="http://schemas.microsoft.com/office/drawing/2014/main" id="{6F72E8CC-9F2B-0F15-AD6F-BB7F5DCB79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1" y="6133382"/>
            <a:ext cx="2456421" cy="511380"/>
          </a:xfrm>
          <a:prstGeom prst="rect">
            <a:avLst/>
          </a:prstGeom>
        </p:spPr>
      </p:pic>
      <p:pic>
        <p:nvPicPr>
          <p:cNvPr id="19" name="18 - Εικόνα" descr="cc-brand-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11207" y="5986732"/>
            <a:ext cx="1680793" cy="8712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2911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3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37286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/>
          <p:nvPr/>
        </p:nvSpPr>
        <p:spPr>
          <a:xfrm>
            <a:off x="392448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0" y="13929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2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Comunicación intercultural e intergeneracional</a:t>
            </a:r>
            <a:endParaRPr sz="32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262800" y="1635625"/>
            <a:ext cx="11666400" cy="47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548235"/>
                </a:solidFill>
                <a:latin typeface="Candara"/>
                <a:ea typeface="Candara"/>
                <a:cs typeface="Candara"/>
                <a:sym typeface="Candara"/>
              </a:rPr>
              <a:t>Objetivo</a:t>
            </a:r>
            <a:r>
              <a:rPr lang="en-US" sz="2000" b="1" dirty="0">
                <a:solidFill>
                  <a:srgbClr val="548235"/>
                </a:solidFill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lang="en-US" sz="2000" b="1" dirty="0" err="1">
                <a:solidFill>
                  <a:srgbClr val="548235"/>
                </a:solidFill>
                <a:latin typeface="Candara"/>
                <a:ea typeface="Candara"/>
                <a:cs typeface="Candara"/>
                <a:sym typeface="Candara"/>
              </a:rPr>
              <a:t>unidad</a:t>
            </a:r>
            <a:endParaRPr sz="2000" b="1" dirty="0">
              <a:solidFill>
                <a:srgbClr val="548235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Comprender</a:t>
            </a:r>
            <a:r>
              <a:rPr lang="en-US" sz="20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US" sz="20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interacción</a:t>
            </a:r>
            <a:r>
              <a:rPr lang="en-US" sz="20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entre la </a:t>
            </a:r>
            <a:r>
              <a:rPr lang="en-US" sz="20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comunicación</a:t>
            </a:r>
            <a:r>
              <a:rPr lang="en-US" sz="20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intergeneracional</a:t>
            </a:r>
            <a:r>
              <a:rPr lang="en-US" sz="20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 intercultural </a:t>
            </a:r>
            <a:r>
              <a:rPr lang="en-US" sz="20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como</a:t>
            </a:r>
            <a:r>
              <a:rPr lang="en-US" sz="20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medio para un </a:t>
            </a:r>
            <a:r>
              <a:rPr lang="en-US" sz="20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enfoque</a:t>
            </a:r>
            <a:r>
              <a:rPr lang="en-US" sz="20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compartido</a:t>
            </a:r>
            <a:r>
              <a:rPr lang="en-US" sz="20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US" sz="20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amplio</a:t>
            </a:r>
            <a:r>
              <a:rPr lang="en-US" sz="20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del </a:t>
            </a:r>
            <a:r>
              <a:rPr lang="en-US" sz="20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US" sz="20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cultural y natural</a:t>
            </a:r>
            <a:endParaRPr sz="2000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548235"/>
                </a:solidFill>
                <a:latin typeface="Candara"/>
                <a:ea typeface="Candara"/>
                <a:cs typeface="Candara"/>
                <a:sym typeface="Candara"/>
              </a:rPr>
              <a:t>La Unidad 4 se </a:t>
            </a:r>
            <a:r>
              <a:rPr lang="en-US" sz="2000" b="1" dirty="0" err="1">
                <a:solidFill>
                  <a:srgbClr val="548235"/>
                </a:solidFill>
                <a:latin typeface="Candara"/>
                <a:ea typeface="Candara"/>
                <a:cs typeface="Candara"/>
                <a:sym typeface="Candara"/>
              </a:rPr>
              <a:t>compone</a:t>
            </a:r>
            <a:r>
              <a:rPr lang="en-US" sz="2000" b="1" dirty="0">
                <a:solidFill>
                  <a:srgbClr val="548235"/>
                </a:solidFill>
                <a:latin typeface="Candara"/>
                <a:ea typeface="Candara"/>
                <a:cs typeface="Candara"/>
                <a:sym typeface="Candara"/>
              </a:rPr>
              <a:t> de 2 </a:t>
            </a:r>
            <a:r>
              <a:rPr lang="en-US" sz="2000" b="1" dirty="0" err="1">
                <a:solidFill>
                  <a:srgbClr val="548235"/>
                </a:solidFill>
                <a:latin typeface="Candara"/>
                <a:ea typeface="Candara"/>
                <a:cs typeface="Candara"/>
                <a:sym typeface="Candara"/>
              </a:rPr>
              <a:t>lecciones</a:t>
            </a:r>
            <a:r>
              <a:rPr lang="en-US" sz="2000" b="1" dirty="0">
                <a:solidFill>
                  <a:srgbClr val="548235"/>
                </a:solidFill>
                <a:latin typeface="Candara"/>
                <a:ea typeface="Candara"/>
                <a:cs typeface="Candara"/>
                <a:sym typeface="Candara"/>
              </a:rPr>
              <a:t> con un total de 5 horas:</a:t>
            </a:r>
            <a:endParaRPr sz="2000" b="1" dirty="0">
              <a:solidFill>
                <a:srgbClr val="548235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548235"/>
                </a:solidFill>
                <a:latin typeface="Candara"/>
                <a:ea typeface="Candara"/>
                <a:cs typeface="Candara"/>
                <a:sym typeface="Candara"/>
              </a:rPr>
              <a:t>LECCIÓN 1: El valor cultural de las </a:t>
            </a:r>
            <a:r>
              <a:rPr lang="en-US" sz="2000" b="1" dirty="0" err="1">
                <a:solidFill>
                  <a:srgbClr val="548235"/>
                </a:solidFill>
                <a:latin typeface="Candara"/>
                <a:ea typeface="Candara"/>
                <a:cs typeface="Candara"/>
                <a:sym typeface="Candara"/>
              </a:rPr>
              <a:t>diferencias</a:t>
            </a:r>
            <a:endParaRPr sz="2000" b="1" dirty="0">
              <a:solidFill>
                <a:srgbClr val="548235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548235"/>
                </a:solidFill>
                <a:latin typeface="Candara"/>
                <a:ea typeface="Candara"/>
                <a:cs typeface="Candara"/>
                <a:sym typeface="Candara"/>
              </a:rPr>
              <a:t>LECCIÓN 2 - Los </a:t>
            </a:r>
            <a:r>
              <a:rPr lang="en-US" sz="2000" b="1" dirty="0" err="1">
                <a:solidFill>
                  <a:srgbClr val="548235"/>
                </a:solidFill>
                <a:latin typeface="Candara"/>
                <a:ea typeface="Candara"/>
                <a:cs typeface="Candara"/>
                <a:sym typeface="Candara"/>
              </a:rPr>
              <a:t>mapas</a:t>
            </a:r>
            <a:r>
              <a:rPr lang="en-US" sz="2000" b="1" dirty="0">
                <a:solidFill>
                  <a:srgbClr val="548235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000" b="1" dirty="0" err="1">
                <a:solidFill>
                  <a:srgbClr val="548235"/>
                </a:solidFill>
                <a:latin typeface="Candara"/>
                <a:ea typeface="Candara"/>
                <a:cs typeface="Candara"/>
                <a:sym typeface="Candara"/>
              </a:rPr>
              <a:t>parroquiales</a:t>
            </a:r>
            <a:r>
              <a:rPr lang="en-US" sz="2000" b="1" dirty="0">
                <a:solidFill>
                  <a:srgbClr val="548235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000" b="1" dirty="0" err="1">
                <a:solidFill>
                  <a:srgbClr val="548235"/>
                </a:solidFill>
                <a:latin typeface="Candara"/>
                <a:ea typeface="Candara"/>
                <a:cs typeface="Candara"/>
                <a:sym typeface="Candara"/>
              </a:rPr>
              <a:t>como</a:t>
            </a:r>
            <a:r>
              <a:rPr lang="en-US" sz="2000" b="1" dirty="0">
                <a:solidFill>
                  <a:srgbClr val="548235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000" b="1" dirty="0" err="1">
                <a:solidFill>
                  <a:srgbClr val="548235"/>
                </a:solidFill>
                <a:latin typeface="Candara"/>
                <a:ea typeface="Candara"/>
                <a:cs typeface="Candara"/>
                <a:sym typeface="Candara"/>
              </a:rPr>
              <a:t>herramienta</a:t>
            </a:r>
            <a:r>
              <a:rPr lang="en-US" sz="2000" b="1" dirty="0">
                <a:solidFill>
                  <a:srgbClr val="548235"/>
                </a:solidFill>
                <a:latin typeface="Candara"/>
                <a:ea typeface="Candara"/>
                <a:cs typeface="Candara"/>
                <a:sym typeface="Candara"/>
              </a:rPr>
              <a:t> para </a:t>
            </a:r>
            <a:r>
              <a:rPr lang="en-US" sz="2000" b="1" dirty="0" err="1">
                <a:solidFill>
                  <a:srgbClr val="548235"/>
                </a:solidFill>
                <a:latin typeface="Candara"/>
                <a:ea typeface="Candara"/>
                <a:cs typeface="Candara"/>
                <a:sym typeface="Candara"/>
              </a:rPr>
              <a:t>descubrir</a:t>
            </a:r>
            <a:r>
              <a:rPr lang="en-US" sz="2000" b="1" dirty="0">
                <a:solidFill>
                  <a:srgbClr val="548235"/>
                </a:solidFill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lang="en-US" sz="2000" b="1" dirty="0" err="1">
                <a:solidFill>
                  <a:srgbClr val="548235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US" sz="2000" b="1" dirty="0">
                <a:solidFill>
                  <a:srgbClr val="548235"/>
                </a:solidFill>
                <a:latin typeface="Candara"/>
                <a:ea typeface="Candara"/>
                <a:cs typeface="Candara"/>
                <a:sym typeface="Candara"/>
              </a:rPr>
              <a:t> cultural y natural, </a:t>
            </a:r>
            <a:r>
              <a:rPr lang="en-US" sz="2000" b="1" dirty="0" err="1">
                <a:solidFill>
                  <a:srgbClr val="548235"/>
                </a:solidFill>
                <a:latin typeface="Candara"/>
                <a:ea typeface="Candara"/>
                <a:cs typeface="Candara"/>
                <a:sym typeface="Candara"/>
              </a:rPr>
              <a:t>destacando</a:t>
            </a:r>
            <a:r>
              <a:rPr lang="en-US" sz="2000" b="1" dirty="0">
                <a:solidFill>
                  <a:srgbClr val="548235"/>
                </a:solidFill>
                <a:latin typeface="Candara"/>
                <a:ea typeface="Candara"/>
                <a:cs typeface="Candara"/>
                <a:sym typeface="Candara"/>
              </a:rPr>
              <a:t> las </a:t>
            </a:r>
            <a:r>
              <a:rPr lang="en-US" sz="2000" b="1" dirty="0" err="1">
                <a:solidFill>
                  <a:srgbClr val="548235"/>
                </a:solidFill>
                <a:latin typeface="Candara"/>
                <a:ea typeface="Candara"/>
                <a:cs typeface="Candara"/>
                <a:sym typeface="Candara"/>
              </a:rPr>
              <a:t>diferencias</a:t>
            </a:r>
            <a:endParaRPr sz="2000" b="1" dirty="0">
              <a:solidFill>
                <a:srgbClr val="548235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La </a:t>
            </a:r>
            <a:r>
              <a:rPr lang="en-US" sz="20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unidad</a:t>
            </a:r>
            <a:r>
              <a:rPr lang="en-US" sz="20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prevé</a:t>
            </a:r>
            <a:r>
              <a:rPr lang="en-US" sz="20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</a:t>
            </a:r>
            <a:endParaRPr sz="2000" b="1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127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•</a:t>
            </a:r>
            <a:r>
              <a:rPr lang="en-US" sz="20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clases</a:t>
            </a:r>
            <a:r>
              <a:rPr lang="en-US" sz="20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magistrales</a:t>
            </a:r>
            <a:r>
              <a:rPr lang="en-US" sz="20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/</a:t>
            </a:r>
            <a:r>
              <a:rPr lang="en-US" sz="20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conferencias</a:t>
            </a:r>
            <a:endParaRPr sz="2000" b="1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127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•</a:t>
            </a:r>
            <a:r>
              <a:rPr lang="en-US" sz="20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trabajo</a:t>
            </a:r>
            <a:r>
              <a:rPr lang="en-US" sz="20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en </a:t>
            </a:r>
            <a:r>
              <a:rPr lang="en-US" sz="20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grupo</a:t>
            </a:r>
            <a:endParaRPr sz="2000" b="1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127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•</a:t>
            </a:r>
            <a:r>
              <a:rPr lang="en-US" sz="20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ejercicios</a:t>
            </a:r>
            <a:r>
              <a:rPr lang="en-US" sz="20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/</a:t>
            </a:r>
            <a:r>
              <a:rPr lang="en-US" sz="20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prácticas</a:t>
            </a:r>
            <a:endParaRPr sz="2000" b="1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127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•</a:t>
            </a:r>
            <a:r>
              <a:rPr lang="en-US" sz="20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salidas</a:t>
            </a:r>
            <a:r>
              <a:rPr lang="en-US" sz="20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educativas          </a:t>
            </a:r>
            <a:endParaRPr sz="2000" b="1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09" name="Google Shape;109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30652" y="4255514"/>
            <a:ext cx="4241325" cy="256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 txBox="1"/>
          <p:nvPr/>
        </p:nvSpPr>
        <p:spPr>
          <a:xfrm>
            <a:off x="392450" y="946450"/>
            <a:ext cx="3803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548235"/>
                </a:solidFill>
                <a:latin typeface="Candara"/>
                <a:ea typeface="Candara"/>
                <a:cs typeface="Candara"/>
                <a:sym typeface="Candara"/>
              </a:rPr>
              <a:t>Introducción a la Unidad 4</a:t>
            </a:r>
            <a:endParaRPr sz="18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g3198108f8f6_0_17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37286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3198108f8f6_0_17"/>
          <p:cNvSpPr/>
          <p:nvPr/>
        </p:nvSpPr>
        <p:spPr>
          <a:xfrm>
            <a:off x="392448" y="-1"/>
            <a:ext cx="10698900" cy="735900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3198108f8f6_0_17"/>
          <p:cNvSpPr/>
          <p:nvPr/>
        </p:nvSpPr>
        <p:spPr>
          <a:xfrm>
            <a:off x="0" y="3043"/>
            <a:ext cx="10911000" cy="73590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valor cultural de las diferencias</a:t>
            </a:r>
            <a:endParaRPr sz="3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3198108f8f6_0_17"/>
          <p:cNvSpPr txBox="1"/>
          <p:nvPr/>
        </p:nvSpPr>
        <p:spPr>
          <a:xfrm>
            <a:off x="484054" y="1608653"/>
            <a:ext cx="6242700" cy="4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La lección 1 abordará cuatro temas de gran relevancia:</a:t>
            </a:r>
            <a:endParaRPr sz="17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marR="0" lvl="0" indent="-3619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AutoNum type="arabicParenR"/>
            </a:pPr>
            <a:r>
              <a:rPr lang="en-US" sz="2100" b="1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Comunicación</a:t>
            </a:r>
            <a:r>
              <a:rPr lang="en-US" sz="21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: definir el concepto de comunicación y los diferentes códigos y procesos de comunicación. </a:t>
            </a:r>
            <a:endParaRPr sz="1700" dirty="0"/>
          </a:p>
          <a:p>
            <a:pPr marL="342900" marR="0" lvl="0" indent="-3619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AutoNum type="arabicParenR"/>
            </a:pPr>
            <a:r>
              <a:rPr lang="en-US" sz="2100" b="1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Comunicación intergeneracional: </a:t>
            </a:r>
            <a:r>
              <a:rPr lang="en-US" sz="21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definición y cuestiones.</a:t>
            </a:r>
            <a:endParaRPr sz="2100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marR="0" lvl="0" indent="-3619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AutoNum type="arabicParenR"/>
            </a:pPr>
            <a:r>
              <a:rPr lang="en-US" sz="2100" b="1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Comunicación intercultural, multicultural y transcultural</a:t>
            </a:r>
            <a:r>
              <a:rPr lang="en-US" sz="21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: diferencias y cuestiones.</a:t>
            </a:r>
            <a:endParaRPr sz="2100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marR="0" lvl="0" indent="-3619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AutoNum type="arabicParenR"/>
            </a:pPr>
            <a:r>
              <a:rPr lang="en-US" sz="2100" b="1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Comunicación y patrimonio</a:t>
            </a:r>
            <a:r>
              <a:rPr lang="en-US" sz="21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: destacar el papel de la comunicación intergeneracional e intercultural en la mejora del patrimonio cultural y natural. </a:t>
            </a:r>
            <a:endParaRPr sz="2100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i="0" u="none" strike="noStrike" dirty="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27" name="Google Shape;127;g3198108f8f6_0_17" descr="Culture of Two-Way Communica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15808" y="3510455"/>
            <a:ext cx="4267200" cy="25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3198108f8f6_0_17"/>
          <p:cNvSpPr txBox="1"/>
          <p:nvPr/>
        </p:nvSpPr>
        <p:spPr>
          <a:xfrm>
            <a:off x="484053" y="918849"/>
            <a:ext cx="60981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Temas teóricos:</a:t>
            </a:r>
            <a:endParaRPr sz="2200" b="1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838200" y="2284413"/>
            <a:ext cx="5181600" cy="331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r>
              <a:rPr lang="en-US" sz="2420" b="1">
                <a:latin typeface="Candara"/>
                <a:ea typeface="Candara"/>
                <a:cs typeface="Candara"/>
                <a:sym typeface="Candara"/>
              </a:rPr>
              <a:t>Comprensión: </a:t>
            </a:r>
            <a:endParaRPr sz="279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rPr lang="en-US" sz="2420">
                <a:latin typeface="Candara"/>
                <a:ea typeface="Candara"/>
                <a:cs typeface="Candara"/>
                <a:sym typeface="Candara"/>
              </a:rPr>
              <a:t>¿Qué es la comunicación? </a:t>
            </a:r>
            <a:endParaRPr sz="279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rPr lang="en-US" sz="2420">
                <a:latin typeface="Candara"/>
                <a:ea typeface="Candara"/>
                <a:cs typeface="Candara"/>
                <a:sym typeface="Candara"/>
              </a:rPr>
              <a:t>¿Por qué es importante </a:t>
            </a:r>
            <a:endParaRPr sz="2790"/>
          </a:p>
          <a:p>
            <a:pPr marL="685800" lvl="1" indent="-229869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20"/>
              <a:buFont typeface="Noto Sans Symbols"/>
              <a:buChar char="▪"/>
            </a:pPr>
            <a:r>
              <a:rPr lang="en-US" sz="2420">
                <a:latin typeface="Candara"/>
                <a:ea typeface="Candara"/>
                <a:cs typeface="Candara"/>
                <a:sym typeface="Candara"/>
              </a:rPr>
              <a:t>en la vida personal, social y profesional?</a:t>
            </a:r>
            <a:endParaRPr sz="2420"/>
          </a:p>
          <a:p>
            <a:pPr marL="685800" lvl="1" indent="-229869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20"/>
              <a:buFont typeface="Noto Sans Symbols"/>
              <a:buChar char="▪"/>
            </a:pPr>
            <a:r>
              <a:rPr lang="en-US" sz="2420">
                <a:latin typeface="Candara"/>
                <a:ea typeface="Candara"/>
                <a:cs typeface="Candara"/>
                <a:sym typeface="Candara"/>
              </a:rPr>
              <a:t>en el sector turístico?</a:t>
            </a:r>
            <a:endParaRPr sz="2420"/>
          </a:p>
          <a:p>
            <a:pPr marL="457200" lvl="1" indent="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endParaRPr sz="2420">
              <a:latin typeface="Candara"/>
              <a:ea typeface="Candara"/>
              <a:cs typeface="Candara"/>
              <a:sym typeface="Candara"/>
            </a:endParaRPr>
          </a:p>
          <a:p>
            <a:pPr marL="0" lvl="1" indent="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rPr lang="en-US" sz="2420">
                <a:latin typeface="Candara"/>
                <a:ea typeface="Candara"/>
                <a:cs typeface="Candara"/>
                <a:sym typeface="Candara"/>
              </a:rPr>
              <a:t>¿Cuál es el proceso de comunicación?</a:t>
            </a:r>
            <a:endParaRPr sz="242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endParaRPr sz="2420" b="1">
              <a:solidFill>
                <a:srgbClr val="148FB3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endParaRPr sz="2420">
              <a:solidFill>
                <a:srgbClr val="148FB3"/>
              </a:solidFill>
            </a:endParaRPr>
          </a:p>
        </p:txBody>
      </p:sp>
      <p:pic>
        <p:nvPicPr>
          <p:cNvPr id="134" name="Google Shape;134;p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73585" y="2274325"/>
            <a:ext cx="5178829" cy="345393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"/>
          <p:cNvSpPr txBox="1"/>
          <p:nvPr/>
        </p:nvSpPr>
        <p:spPr>
          <a:xfrm>
            <a:off x="0" y="80161"/>
            <a:ext cx="96465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TÍTULO...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0" y="-28279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Comunicación</a:t>
            </a:r>
            <a:endParaRPr/>
          </a:p>
        </p:txBody>
      </p:sp>
      <p:pic>
        <p:nvPicPr>
          <p:cNvPr id="137" name="Google Shape;137;p4" descr="A logo with a tree in the midd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71502" y="37286"/>
            <a:ext cx="689206" cy="689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 txBox="1"/>
          <p:nvPr/>
        </p:nvSpPr>
        <p:spPr>
          <a:xfrm>
            <a:off x="0" y="80161"/>
            <a:ext cx="96465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TÍTULO...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-1" y="-28279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Comunicación</a:t>
            </a:r>
            <a:endParaRPr/>
          </a:p>
        </p:txBody>
      </p:sp>
      <p:pic>
        <p:nvPicPr>
          <p:cNvPr id="144" name="Google Shape;144;p5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37286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 txBox="1"/>
          <p:nvPr/>
        </p:nvSpPr>
        <p:spPr>
          <a:xfrm>
            <a:off x="946683" y="1570410"/>
            <a:ext cx="48549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La comunicación es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el acto de transferir información de un lugar a otro. Es la transmisión de significado de una persona a otra o a muchas personas, ya sea verbalmente o no verbalmente. </a:t>
            </a: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46" name="Google Shape;146;p5" descr="Types of communication explained with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29388" y="1694657"/>
            <a:ext cx="4942114" cy="2966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 txBox="1"/>
          <p:nvPr/>
        </p:nvSpPr>
        <p:spPr>
          <a:xfrm>
            <a:off x="0" y="80161"/>
            <a:ext cx="96465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TÍTULO...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0" y="0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Comunicación</a:t>
            </a:r>
            <a:endParaRPr sz="3600" b="1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53" name="Google Shape;153;p6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37286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 txBox="1">
            <a:spLocks noGrp="1"/>
          </p:cNvSpPr>
          <p:nvPr>
            <p:ph type="body" idx="1"/>
          </p:nvPr>
        </p:nvSpPr>
        <p:spPr>
          <a:xfrm>
            <a:off x="398475" y="1788350"/>
            <a:ext cx="109554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latin typeface="Candara"/>
                <a:ea typeface="Candara"/>
                <a:cs typeface="Candara"/>
                <a:sym typeface="Candara"/>
              </a:rPr>
              <a:t>La comunicación es un proceso circular y su resultado siempre es un cambio en las partes involucradas en el proceso. Los principales elementos que caracterizan a la comunicación como un sistema circular son:</a:t>
            </a:r>
            <a:endParaRPr/>
          </a:p>
          <a:p>
            <a:pPr marL="228600" lvl="0" indent="-24003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Candara"/>
                <a:ea typeface="Candara"/>
                <a:cs typeface="Candara"/>
                <a:sym typeface="Candara"/>
              </a:rPr>
              <a:t>MENSAJE: significados (contenido y relación) que se envían al interlocutor.</a:t>
            </a:r>
            <a:endParaRPr/>
          </a:p>
          <a:p>
            <a:pPr marL="228600" lvl="0" indent="-24003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Candara"/>
                <a:ea typeface="Candara"/>
                <a:cs typeface="Candara"/>
                <a:sym typeface="Candara"/>
              </a:rPr>
              <a:t>CÓDIGO: Lenguajes, signos y símbolos utilizados durante el intercambio comunicativo</a:t>
            </a:r>
            <a:endParaRPr/>
          </a:p>
          <a:p>
            <a:pPr marL="228600" lvl="0" indent="-24003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Candara"/>
                <a:ea typeface="Candara"/>
                <a:cs typeface="Candara"/>
                <a:sym typeface="Candara"/>
              </a:rPr>
              <a:t>DECODIFICACIÓN: Operación de atribución de signos, símbolos y lenguajes a los significados mentales que se desean comunicar</a:t>
            </a:r>
            <a:endParaRPr/>
          </a:p>
          <a:p>
            <a:pPr marL="228600" lvl="0" indent="-24003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Candara"/>
                <a:ea typeface="Candara"/>
                <a:cs typeface="Candara"/>
                <a:sym typeface="Candara"/>
              </a:rPr>
              <a:t>CANAL: Medios por los que pasa el mensaje</a:t>
            </a:r>
            <a:endParaRPr/>
          </a:p>
          <a:p>
            <a:pPr marL="228600" lvl="0" indent="-24003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Candara"/>
                <a:ea typeface="Candara"/>
                <a:cs typeface="Candara"/>
                <a:sym typeface="Candara"/>
              </a:rPr>
              <a:t>RETROSPALPACIÓN: Información de retorno al emisor</a:t>
            </a:r>
            <a:endParaRPr/>
          </a:p>
          <a:p>
            <a:pPr marL="228600" lvl="0" indent="-24003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Candara"/>
                <a:ea typeface="Candara"/>
                <a:cs typeface="Candara"/>
                <a:sym typeface="Candara"/>
              </a:rPr>
              <a:t>CONTEXTO: Entorno en el que tiene lugar el intercambio comunicativo</a:t>
            </a:r>
            <a:endParaRPr/>
          </a:p>
          <a:p>
            <a:pPr marL="228600" lvl="0" indent="-24003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Candara"/>
                <a:ea typeface="Candara"/>
                <a:cs typeface="Candara"/>
                <a:sym typeface="Candara"/>
              </a:rPr>
              <a:t>INTERFERENCIAS: Información que no es coherente con el mensaje</a:t>
            </a:r>
            <a:endParaRPr sz="2400"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5" name="Google Shape;155;p6"/>
          <p:cNvSpPr txBox="1">
            <a:spLocks noGrp="1"/>
          </p:cNvSpPr>
          <p:nvPr>
            <p:ph type="title"/>
          </p:nvPr>
        </p:nvSpPr>
        <p:spPr>
          <a:xfrm>
            <a:off x="838200" y="1052420"/>
            <a:ext cx="10515600" cy="735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None/>
            </a:pPr>
            <a:r>
              <a:rPr lang="en-US" sz="2800">
                <a:latin typeface="Candara"/>
                <a:ea typeface="Candara"/>
                <a:cs typeface="Candara"/>
                <a:sym typeface="Candara"/>
              </a:rPr>
              <a:t>Elementos de la comunicación circular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"/>
          <p:cNvSpPr txBox="1"/>
          <p:nvPr/>
        </p:nvSpPr>
        <p:spPr>
          <a:xfrm>
            <a:off x="0" y="80161"/>
            <a:ext cx="96465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TÍTULO...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7"/>
          <p:cNvSpPr/>
          <p:nvPr/>
        </p:nvSpPr>
        <p:spPr>
          <a:xfrm>
            <a:off x="0" y="-28279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Comunicación</a:t>
            </a:r>
            <a:endParaRPr/>
          </a:p>
        </p:txBody>
      </p:sp>
      <p:pic>
        <p:nvPicPr>
          <p:cNvPr id="162" name="Google Shape;162;p7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37286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7"/>
          <p:cNvSpPr txBox="1"/>
          <p:nvPr/>
        </p:nvSpPr>
        <p:spPr>
          <a:xfrm>
            <a:off x="830036" y="1162735"/>
            <a:ext cx="61885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¿Cómo funciona la comunicación?</a:t>
            </a:r>
            <a:br>
              <a:rPr lang="en-US" sz="20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endParaRPr sz="2000" b="1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64" name="Google Shape;164;p7" descr="The Communication Proces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8606" y="1834153"/>
            <a:ext cx="8918470" cy="274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7"/>
          <p:cNvSpPr txBox="1"/>
          <p:nvPr/>
        </p:nvSpPr>
        <p:spPr>
          <a:xfrm>
            <a:off x="830025" y="4811150"/>
            <a:ext cx="10080900" cy="15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900" u="sng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El remitente </a:t>
            </a:r>
            <a:r>
              <a:rPr lang="en-US" sz="19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envía un mensaje o comunicación a través de un canal de comunicación a un </a:t>
            </a:r>
            <a:r>
              <a:rPr lang="en-US" sz="1900" u="sng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destinatario </a:t>
            </a:r>
            <a:r>
              <a:rPr lang="en-US" sz="19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 a varios destinatarios.</a:t>
            </a:r>
            <a:endParaRPr sz="150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9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El emisor debe codificar el mensaje (la información que se transmite) en un formato adecuado para el canal de comunicación, y el receptor o receptores decodifican el mensaje para comprender su significado.</a:t>
            </a:r>
            <a:endParaRPr sz="1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"/>
          <p:cNvSpPr txBox="1"/>
          <p:nvPr/>
        </p:nvSpPr>
        <p:spPr>
          <a:xfrm>
            <a:off x="0" y="80161"/>
            <a:ext cx="96465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TÍTULO...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" name="Google Shape;171;p8"/>
          <p:cNvSpPr/>
          <p:nvPr/>
        </p:nvSpPr>
        <p:spPr>
          <a:xfrm>
            <a:off x="289995" y="104711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Comunicación: contenido y relación</a:t>
            </a:r>
            <a:endParaRPr sz="3600" b="1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72" name="Google Shape;172;p8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37286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8"/>
          <p:cNvSpPr txBox="1">
            <a:spLocks noGrp="1"/>
          </p:cNvSpPr>
          <p:nvPr>
            <p:ph type="body" idx="1"/>
          </p:nvPr>
        </p:nvSpPr>
        <p:spPr>
          <a:xfrm>
            <a:off x="979715" y="1414463"/>
            <a:ext cx="10515600" cy="236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600">
              <a:solidFill>
                <a:srgbClr val="0070C0"/>
              </a:solidFill>
            </a:endParaRPr>
          </a:p>
          <a:p>
            <a:pPr marL="228600" lvl="0" indent="-2413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>
                <a:latin typeface="Candara"/>
                <a:ea typeface="Candara"/>
                <a:cs typeface="Candara"/>
                <a:sym typeface="Candara"/>
              </a:rPr>
              <a:t>La transmisión de un mensaje activa el intercambio de contenido informativo y, al mismo tiempo, inicia una relación entre las personas.</a:t>
            </a:r>
            <a:endParaRPr sz="3000"/>
          </a:p>
          <a:p>
            <a:pPr marL="228600" lvl="0" indent="-2413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>
                <a:latin typeface="Candara"/>
                <a:ea typeface="Candara"/>
                <a:cs typeface="Candara"/>
                <a:sym typeface="Candara"/>
              </a:rPr>
              <a:t>El contenido y la relación se influyen mutuamente y condicionan el logro del PROPÓSITO y los OBJETIVOS de la comunicación.</a:t>
            </a:r>
            <a:endParaRPr sz="2200">
              <a:solidFill>
                <a:srgbClr val="76717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74" name="Google Shape;174;p8" descr="Minimizing Communication Tool Overload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5924" y="3576639"/>
            <a:ext cx="2581275" cy="2369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8" descr="communication channels ..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80083" y="3920359"/>
            <a:ext cx="3751207" cy="1849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1"/>
  <p:tag name="ISPRING_CUSTOM_TIMING_USED" val="0"/>
  <p:tag name="GENSWF_SLIDE_UID" val="{566D9898-A9F0-4ABE-A76C-E164E5C73CE1}:274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1669</Words>
  <Application>Microsoft Office PowerPoint</Application>
  <PresentationFormat>Προσαρμογή</PresentationFormat>
  <Paragraphs>146</Paragraphs>
  <Slides>23</Slides>
  <Notes>23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9" baseType="lpstr">
      <vt:lpstr>Arial</vt:lpstr>
      <vt:lpstr>Candara</vt:lpstr>
      <vt:lpstr>Times New Roman</vt:lpstr>
      <vt:lpstr>Calibri</vt:lpstr>
      <vt:lpstr>Noto Sans Symbols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Elementos de la comunicación circular</vt:lpstr>
      <vt:lpstr>Διαφάνεια 8</vt:lpstr>
      <vt:lpstr>Διαφάνεια 9</vt:lpstr>
      <vt:lpstr>No todo lo que se comunica llega al destinatario: </vt:lpstr>
      <vt:lpstr>Categorías de comunicación</vt:lpstr>
      <vt:lpstr>Διαφάνεια 12</vt:lpstr>
      <vt:lpstr>Objetivos de la comunicación</vt:lpstr>
      <vt:lpstr>Objetivos de la comunicación</vt:lpstr>
      <vt:lpstr>Barreras comunes para una comunicación eficaz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Fernandez</dc:creator>
  <cp:keywords>, docId:A91E1B1BFD3F579A762E6383E6E5B109</cp:keywords>
  <cp:lastModifiedBy>Νικολέττα</cp:lastModifiedBy>
  <cp:revision>7</cp:revision>
  <dcterms:created xsi:type="dcterms:W3CDTF">2024-06-10T15:48:53Z</dcterms:created>
  <dcterms:modified xsi:type="dcterms:W3CDTF">2026-04-27T15:04:30Z</dcterms:modified>
</cp:coreProperties>
</file>