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metadata" ContentType="application/binary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7"/>
  </p:notesMasterIdLst>
  <p:sldIdLst>
    <p:sldId id="284" r:id="rId2"/>
    <p:sldId id="257" r:id="rId3"/>
    <p:sldId id="273" r:id="rId4"/>
    <p:sldId id="274" r:id="rId5"/>
    <p:sldId id="285" r:id="rId6"/>
  </p:sldIdLst>
  <p:sldSz cx="12192000" cy="6858000"/>
  <p:notesSz cx="6858000" cy="9144000"/>
  <p:embeddedFontLst>
    <p:embeddedFont>
      <p:font typeface="Candara" pitchFamily="34" charset="0"/>
      <p:regular r:id="rId8"/>
      <p:bold r:id="rId9"/>
      <p:italic r:id="rId10"/>
      <p:boldItalic r:id="rId11"/>
    </p:embeddedFont>
    <p:embeddedFont>
      <p:font typeface="Calibri" pitchFamily="34" charset="0"/>
      <p:regular r:id="rId12"/>
      <p:bold r:id="rId13"/>
      <p:italic r:id="rId14"/>
      <p:boldItalic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=""/>
    </p:ext>
    <p:ext uri="GoogleSlidesCustomDataVersion2">
      <go:slidesCustomData xmlns=""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r:id="rId30" roundtripDataSignature="AMtx7mjRUqd8HuLcqEYBXTQddVSrsEhEk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94"/>
  </p:normalViewPr>
  <p:slideViewPr>
    <p:cSldViewPr snapToGrid="0">
      <p:cViewPr varScale="1">
        <p:scale>
          <a:sx n="106" d="100"/>
          <a:sy n="106" d="100"/>
        </p:scale>
        <p:origin x="-96" y="-1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3" Type="http://schemas.openxmlformats.org/officeDocument/2006/relationships/slide" Target="slides/slide2.xml"/><Relationship Id="rId34" Type="http://schemas.openxmlformats.org/officeDocument/2006/relationships/tableStyles" Target="tableStyles.xml"/><Relationship Id="rId7" Type="http://schemas.openxmlformats.org/officeDocument/2006/relationships/notesMaster" Target="notesMasters/notesMaster1.xml"/><Relationship Id="rId12" Type="http://schemas.openxmlformats.org/officeDocument/2006/relationships/font" Target="fonts/font5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10" Type="http://schemas.openxmlformats.org/officeDocument/2006/relationships/font" Target="fonts/font3.fntdata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Relationship Id="rId30" Type="http://customschemas.google.com/relationships/presentationmetadata" Target="meta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88" name="Google Shape;8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5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01" name="Google Shape;301;p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2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10" name="Google Shape;310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>
          <a:extLst>
            <a:ext uri="{FF2B5EF4-FFF2-40B4-BE49-F238E27FC236}">
              <a16:creationId xmlns:a16="http://schemas.microsoft.com/office/drawing/2014/main" xmlns="" id="{7CE864AF-9100-B1E2-3CE1-A8F8264BAE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5:notes">
            <a:extLst>
              <a:ext uri="{FF2B5EF4-FFF2-40B4-BE49-F238E27FC236}">
                <a16:creationId xmlns:a16="http://schemas.microsoft.com/office/drawing/2014/main" xmlns="" id="{E8E312FE-9819-45CA-287D-E609954F5821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76" name="Google Shape;76;p5:notes">
            <a:extLst>
              <a:ext uri="{FF2B5EF4-FFF2-40B4-BE49-F238E27FC236}">
                <a16:creationId xmlns:a16="http://schemas.microsoft.com/office/drawing/2014/main" xmlns="" id="{DDD2812F-56FD-D69C-07DB-C565E640668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xmlns="" val="23527819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8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8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8" name="Google Shape;18;p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31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31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3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3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3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32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32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6" name="Google Shape;36;p32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32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8" name="Google Shape;38;p32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9" name="Google Shape;39;p3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3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3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3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3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3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3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3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3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3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3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35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4" name="Google Shape;54;p35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5" name="Google Shape;55;p3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3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3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3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36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1" name="Google Shape;61;p36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2" name="Google Shape;62;p3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3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3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3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37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8" name="Google Shape;68;p3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3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3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38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38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4" name="Google Shape;74;p3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3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3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2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freepik.com/free-vector/people-talking-arguing_9176206.htm" TargetMode="Externa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3.png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7.png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1.png"/><Relationship Id="rId9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17361" y="401642"/>
            <a:ext cx="1614744" cy="1625941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"/>
          <p:cNvSpPr txBox="1"/>
          <p:nvPr/>
        </p:nvSpPr>
        <p:spPr>
          <a:xfrm>
            <a:off x="0" y="2708872"/>
            <a:ext cx="12191999" cy="1384954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rgbClr val="FFFFFF"/>
                </a:solidFill>
                <a:latin typeface="Candara"/>
                <a:ea typeface="Times New Roman"/>
                <a:cs typeface="Times New Roman"/>
                <a:sym typeface="Candara"/>
              </a:rPr>
              <a:t>PROGRAMA DE FORMACIÓN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2800" b="1" i="0" u="none" strike="noStrike" cap="none" dirty="0">
              <a:solidFill>
                <a:srgbClr val="FFFFF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809625" algn="ctr">
              <a:tabLst>
                <a:tab pos="11112500" algn="l"/>
              </a:tabLst>
            </a:pPr>
            <a:r>
              <a:rPr lang="en-US" sz="2800" b="1" i="0" u="none" strike="noStrike" cap="none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UNIDAD DE APRENDIZAJE</a:t>
            </a:r>
            <a:r>
              <a:rPr lang="en-US" sz="2800" b="1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4</a:t>
            </a:r>
            <a:r>
              <a:rPr lang="en-US" sz="2800" b="1" i="0" u="none" strike="noStrike" cap="none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: </a:t>
            </a:r>
            <a:r>
              <a:rPr lang="en-US" sz="2800" b="1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Comunicación intercultural e intergeneracional</a:t>
            </a:r>
            <a:endParaRPr lang="en-US" sz="28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Google Shape;86;p1"/>
          <p:cNvSpPr txBox="1"/>
          <p:nvPr/>
        </p:nvSpPr>
        <p:spPr>
          <a:xfrm>
            <a:off x="3048000" y="2141384"/>
            <a:ext cx="6096000" cy="338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i="0" u="none" strike="noStrike" cap="none" dirty="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2023-1-EE01-KA220-ADU-000150753</a:t>
            </a:r>
            <a:endParaRPr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8" name="Google Shape;87;p1">
            <a:extLst>
              <a:ext uri="{FF2B5EF4-FFF2-40B4-BE49-F238E27FC236}">
                <a16:creationId xmlns="" xmlns:a16="http://schemas.microsoft.com/office/drawing/2014/main" id="{745C65E3-B125-8233-7584-62CE022E617C}"/>
              </a:ext>
            </a:extLst>
          </p:cNvPr>
          <p:cNvSpPr txBox="1"/>
          <p:nvPr/>
        </p:nvSpPr>
        <p:spPr>
          <a:xfrm>
            <a:off x="2740398" y="6120065"/>
            <a:ext cx="7619927" cy="6001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n-GB" sz="1100" b="0" i="1" u="none" strike="noStrike" dirty="0" err="1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Financiado</a:t>
            </a:r>
            <a:r>
              <a:rPr lang="en-GB" sz="1100" b="0" i="1" u="none" strike="noStrike" dirty="0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en-GB" sz="1100" b="0" i="1" u="none" strike="noStrike" dirty="0" err="1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por</a:t>
            </a:r>
            <a:r>
              <a:rPr lang="en-GB" sz="1100" b="0" i="1" u="none" strike="noStrike" dirty="0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 la Unión Europea. Sin embargo, </a:t>
            </a:r>
            <a:r>
              <a:rPr lang="en-GB" sz="1100" b="0" i="1" u="none" strike="noStrike" dirty="0" err="1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los</a:t>
            </a:r>
            <a:r>
              <a:rPr lang="en-GB" sz="1100" b="0" i="1" u="none" strike="noStrike" dirty="0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 puntos de vista y </a:t>
            </a:r>
            <a:r>
              <a:rPr lang="en-GB" sz="1100" b="0" i="1" u="none" strike="noStrike" dirty="0" err="1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opiniones</a:t>
            </a:r>
            <a:r>
              <a:rPr lang="en-GB" sz="1100" b="0" i="1" u="none" strike="noStrike" dirty="0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en-GB" sz="1100" b="0" i="1" u="none" strike="noStrike" dirty="0" err="1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expresados</a:t>
            </a:r>
            <a:r>
              <a:rPr lang="en-GB" sz="1100" b="0" i="1" u="none" strike="noStrike" dirty="0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 son </a:t>
            </a:r>
            <a:r>
              <a:rPr lang="en-GB" sz="1100" b="0" i="1" u="none" strike="noStrike" dirty="0" err="1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únicamente</a:t>
            </a:r>
            <a:r>
              <a:rPr lang="en-GB" sz="1100" b="0" i="1" u="none" strike="noStrike" dirty="0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en-GB" sz="1100" b="0" i="1" u="none" strike="noStrike" dirty="0" err="1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los</a:t>
            </a:r>
            <a:r>
              <a:rPr lang="en-GB" sz="1100" b="0" i="1" u="none" strike="noStrike" dirty="0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 del </a:t>
            </a:r>
            <a:r>
              <a:rPr lang="en-GB" sz="1100" b="0" i="1" u="none" strike="noStrike" dirty="0" err="1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autor</a:t>
            </a:r>
            <a:r>
              <a:rPr lang="en-GB" sz="1100" b="0" i="1" u="none" strike="noStrike" dirty="0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 o </a:t>
            </a:r>
            <a:r>
              <a:rPr lang="en-GB" sz="1100" b="0" i="1" u="none" strike="noStrike" dirty="0" err="1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autores</a:t>
            </a:r>
            <a:r>
              <a:rPr lang="en-GB" sz="1100" b="0" i="1" u="none" strike="noStrike" dirty="0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 y no </a:t>
            </a:r>
            <a:r>
              <a:rPr lang="en-GB" sz="1100" b="0" i="1" u="none" strike="noStrike" dirty="0" err="1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reflejan</a:t>
            </a:r>
            <a:r>
              <a:rPr lang="en-GB" sz="1100" b="0" i="1" u="none" strike="noStrike" dirty="0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en-GB" sz="1100" b="0" i="1" u="none" strike="noStrike" dirty="0" err="1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necesariamente</a:t>
            </a:r>
            <a:r>
              <a:rPr lang="en-GB" sz="1100" b="0" i="1" u="none" strike="noStrike" dirty="0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en-GB" sz="1100" b="0" i="1" u="none" strike="noStrike" dirty="0" err="1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los</a:t>
            </a:r>
            <a:r>
              <a:rPr lang="en-GB" sz="1100" b="0" i="1" u="none" strike="noStrike" dirty="0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 de la Unión Europea o de la Agencia Nacional de Estonia. Ni la Unión Europea </a:t>
            </a:r>
            <a:r>
              <a:rPr lang="en-GB" sz="1100" b="0" i="1" u="none" strike="noStrike" dirty="0" err="1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ni</a:t>
            </a:r>
            <a:r>
              <a:rPr lang="en-GB" sz="1100" b="0" i="1" u="none" strike="noStrike" dirty="0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 la </a:t>
            </a:r>
            <a:r>
              <a:rPr lang="en-GB" sz="1100" b="0" i="1" u="none" strike="noStrike" dirty="0" err="1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autoridad</a:t>
            </a:r>
            <a:r>
              <a:rPr lang="en-GB" sz="1100" b="0" i="1" u="none" strike="noStrike" dirty="0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en-GB" sz="1100" b="0" i="1" u="none" strike="noStrike" dirty="0" err="1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que</a:t>
            </a:r>
            <a:r>
              <a:rPr lang="en-GB" sz="1100" b="0" i="1" u="none" strike="noStrike" dirty="0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 concede la </a:t>
            </a:r>
            <a:r>
              <a:rPr lang="en-GB" sz="1100" b="0" i="1" u="none" strike="noStrike" dirty="0" err="1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ayuda</a:t>
            </a:r>
            <a:r>
              <a:rPr lang="en-GB" sz="1100" b="0" i="1" u="none" strike="noStrike" dirty="0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 pueden ser </a:t>
            </a:r>
            <a:r>
              <a:rPr lang="en-GB" sz="1100" b="0" i="1" u="none" strike="noStrike" dirty="0" err="1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considerados</a:t>
            </a:r>
            <a:r>
              <a:rPr lang="en-GB" sz="1100" b="0" i="1" u="none" strike="noStrike" dirty="0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en-GB" sz="1100" b="0" i="1" u="none" strike="noStrike" dirty="0" err="1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responsables</a:t>
            </a:r>
            <a:r>
              <a:rPr lang="en-GB" sz="1100" b="0" i="1" u="none" strike="noStrike" dirty="0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 de </a:t>
            </a:r>
            <a:r>
              <a:rPr lang="en-GB" sz="1100" b="0" i="1" u="none" strike="noStrike" dirty="0" err="1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ellos</a:t>
            </a:r>
            <a:r>
              <a:rPr lang="en-GB" sz="1100" b="0" i="1" u="none" strike="noStrike" dirty="0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.</a:t>
            </a:r>
          </a:p>
        </p:txBody>
      </p:sp>
      <p:pic>
        <p:nvPicPr>
          <p:cNvPr id="9" name="Picture 5" descr="Blue text on a white background&#10;&#10;AI-generated content may be incorrect.">
            <a:extLst>
              <a:ext uri="{FF2B5EF4-FFF2-40B4-BE49-F238E27FC236}">
                <a16:creationId xmlns="" xmlns:a16="http://schemas.microsoft.com/office/drawing/2014/main" id="{6F72E8CC-9F2B-0F15-AD6F-BB7F5DCB79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841" y="6133382"/>
            <a:ext cx="2456421" cy="511380"/>
          </a:xfrm>
          <a:prstGeom prst="rect">
            <a:avLst/>
          </a:prstGeom>
        </p:spPr>
      </p:pic>
      <p:pic>
        <p:nvPicPr>
          <p:cNvPr id="10" name="9 - Εικόνα" descr="cc-brand-1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11207" y="5986732"/>
            <a:ext cx="1680793" cy="87126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Google Shape;90;p2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5509" y="6258460"/>
            <a:ext cx="509952" cy="509952"/>
          </a:xfrm>
          <a:prstGeom prst="rect">
            <a:avLst/>
          </a:prstGeom>
          <a:noFill/>
          <a:ln>
            <a:noFill/>
          </a:ln>
        </p:spPr>
      </p:pic>
      <p:sp>
        <p:nvSpPr>
          <p:cNvPr id="91" name="Google Shape;91;p2"/>
          <p:cNvSpPr/>
          <p:nvPr/>
        </p:nvSpPr>
        <p:spPr>
          <a:xfrm>
            <a:off x="738554" y="1590682"/>
            <a:ext cx="10876084" cy="4197376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Google Shape;92;p2"/>
          <p:cNvSpPr txBox="1"/>
          <p:nvPr/>
        </p:nvSpPr>
        <p:spPr>
          <a:xfrm>
            <a:off x="1970313" y="2074783"/>
            <a:ext cx="8686801" cy="3231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2800" b="1" i="0" u="none" strike="noStrike" cap="none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LECCIÓN 2: </a:t>
            </a:r>
            <a:endParaRPr dirty="0"/>
          </a:p>
          <a:p>
            <a:pPr marL="0" marR="0" lvl="0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2800" b="1" i="0" u="none" strike="noStrike" cap="none" dirty="0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Los mapas parroquiales como herramienta para descubrir el patrimonio cultural y natural, resaltando las diferencias.</a:t>
            </a:r>
            <a:endParaRPr sz="2800" b="1" i="0" u="none" strike="noStrike" cap="none" dirty="0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endParaRPr sz="2800" b="1" i="0" u="none" strike="noStrike" cap="none" dirty="0">
              <a:solidFill>
                <a:srgbClr val="FFFFF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3" name="Google Shape;303;p52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71502" y="37286"/>
            <a:ext cx="689206" cy="689206"/>
          </a:xfrm>
          <a:prstGeom prst="rect">
            <a:avLst/>
          </a:prstGeom>
          <a:noFill/>
          <a:ln>
            <a:noFill/>
          </a:ln>
        </p:spPr>
      </p:pic>
      <p:sp>
        <p:nvSpPr>
          <p:cNvPr id="304" name="Google Shape;304;p52"/>
          <p:cNvSpPr/>
          <p:nvPr/>
        </p:nvSpPr>
        <p:spPr>
          <a:xfrm>
            <a:off x="392448" y="-1"/>
            <a:ext cx="10698811" cy="735919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5" name="Google Shape;305;p52"/>
          <p:cNvSpPr/>
          <p:nvPr/>
        </p:nvSpPr>
        <p:spPr>
          <a:xfrm>
            <a:off x="0" y="13929"/>
            <a:ext cx="10911016" cy="735919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 i="0" u="none" strike="noStrike" cap="none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Actividad interactiva</a:t>
            </a:r>
            <a:endParaRPr sz="3600" b="1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306" name="Google Shape;306;p52"/>
          <p:cNvSpPr txBox="1"/>
          <p:nvPr/>
        </p:nvSpPr>
        <p:spPr>
          <a:xfrm>
            <a:off x="254524" y="784565"/>
            <a:ext cx="10836735" cy="9782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84138" marR="0" lvl="0" indent="-33338" algn="just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548135"/>
                </a:solidFill>
                <a:latin typeface="Calibri"/>
                <a:ea typeface="Calibri"/>
                <a:cs typeface="Calibri"/>
                <a:sym typeface="Calibri"/>
              </a:rPr>
              <a:t>En esta actividad, el grupo se dividirá en al menos dos grupos. Si es posible, cree grupos heterogéneos: hombres y mujeres, jóvenes y mayores, ciudadanos nacionales y nuevos ciudadanos.</a:t>
            </a:r>
            <a:endParaRPr sz="2400" b="0" i="1" u="none" strike="noStrike" cap="none">
              <a:solidFill>
                <a:srgbClr val="548135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7" name="Google Shape;307;p52"/>
          <p:cNvSpPr/>
          <p:nvPr/>
        </p:nvSpPr>
        <p:spPr>
          <a:xfrm>
            <a:off x="392448" y="1811459"/>
            <a:ext cx="10966851" cy="40934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0" i="0" u="none" strike="noStrike" cap="none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Construyamos juntos mapas parroquiales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b="0" i="0" u="none" strike="noStrike" cap="none">
              <a:solidFill>
                <a:srgbClr val="000000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0" i="0" u="none" strike="noStrike" cap="none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Tomemos los mapas elaborados en la lección 1 de LU3 y analicémoslos. - Elijamos los elementos que queremos incluir en el mapa para realzar el patrimonio local:  monumental, arquitectónico, arqueológico, natural, gastronómico.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b="0" i="0" u="none" strike="noStrike" cap="none">
              <a:solidFill>
                <a:srgbClr val="000000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0" i="0" u="none" strike="noStrike" cap="none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Elegiremos los materiales que queremos utilizar: fotos, dibujos, leyendas, historias, recetas, datos históricos, etc.</a:t>
            </a:r>
            <a:endParaRPr/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000" b="0" i="0" u="none" strike="noStrike" cap="none">
              <a:solidFill>
                <a:srgbClr val="000000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0" i="0" u="none" strike="noStrike" cap="none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Recordemos las preguntas que debemos hacernos para desarrollar el mapa parroquial. A esas preguntas, añadamos también: ¿estamos teniendo en cuenta los diferentes puntos de vista? ¿Estamos teniendo en cuenta las diferencias de opinión de quienes viven esta realidad local (diferentes generaciones, diferentes culturas)? </a:t>
            </a:r>
            <a:endParaRPr sz="2000" b="0" i="0" u="none" strike="noStrike" cap="none">
              <a:solidFill>
                <a:srgbClr val="000000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2" name="Google Shape;312;p26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71502" y="46712"/>
            <a:ext cx="689206" cy="689206"/>
          </a:xfrm>
          <a:prstGeom prst="rect">
            <a:avLst/>
          </a:prstGeom>
          <a:noFill/>
          <a:ln>
            <a:noFill/>
          </a:ln>
        </p:spPr>
      </p:pic>
      <p:sp>
        <p:nvSpPr>
          <p:cNvPr id="313" name="Google Shape;313;p26"/>
          <p:cNvSpPr/>
          <p:nvPr/>
        </p:nvSpPr>
        <p:spPr>
          <a:xfrm>
            <a:off x="360486" y="0"/>
            <a:ext cx="10698811" cy="735918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4" name="Google Shape;314;p26"/>
          <p:cNvSpPr/>
          <p:nvPr/>
        </p:nvSpPr>
        <p:spPr>
          <a:xfrm>
            <a:off x="0" y="1"/>
            <a:ext cx="10911016" cy="735918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5" name="Google Shape;315;p26"/>
          <p:cNvSpPr txBox="1"/>
          <p:nvPr/>
        </p:nvSpPr>
        <p:spPr>
          <a:xfrm>
            <a:off x="0" y="89588"/>
            <a:ext cx="1091101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lang="en-US" sz="3600" b="1" i="0" u="none" strike="noStrike" cap="none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Debate y reflexión</a:t>
            </a:r>
            <a:endParaRPr sz="36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316" name="Google Shape;316;p26"/>
          <p:cNvSpPr txBox="1"/>
          <p:nvPr/>
        </p:nvSpPr>
        <p:spPr>
          <a:xfrm>
            <a:off x="640498" y="962775"/>
            <a:ext cx="8197200" cy="461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000000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4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1) </a:t>
            </a:r>
            <a:r>
              <a:rPr lang="en-US" sz="2400" b="0" i="0" u="none" strike="noStrike" cap="none">
                <a:solidFill>
                  <a:srgbClr val="000000"/>
                </a:solidFill>
                <a:latin typeface="Candara"/>
                <a:ea typeface="Candara"/>
                <a:cs typeface="Candara"/>
                <a:sym typeface="Candara"/>
              </a:rPr>
              <a:t>Resuma los puntos principales que hemos debatido.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</a:pPr>
            <a:endParaRPr sz="2400" b="0" i="0" u="none" strike="noStrike" cap="none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4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2) Debatamos cómo presentar los mapas que hemos creado a la comunidad local: ¿deberíamos organizar un evento? ¿A quién deberíamos involucrar? ¿Cuál sería el mejor lugar para organizarlo (sala de conferencias, ayuntamiento, colegio)?</a:t>
            </a:r>
            <a:endParaRPr sz="2400" b="0" i="0" u="none" strike="noStrike" cap="none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</a:pPr>
            <a:endParaRPr sz="2400" b="0" i="0" u="none" strike="noStrike" cap="none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4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3) Expresa tu opinión sobre el contenido de la lección y la actividad.</a:t>
            </a:r>
            <a:endParaRPr sz="2400" b="0" i="0" u="none" strike="noStrike" cap="none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000000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pic>
        <p:nvPicPr>
          <p:cNvPr id="317" name="Google Shape;317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931300" y="1348600"/>
            <a:ext cx="3137951" cy="2050084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50000"/>
              </a:srgbClr>
            </a:outerShdw>
          </a:effectLst>
        </p:spPr>
      </p:pic>
      <p:sp>
        <p:nvSpPr>
          <p:cNvPr id="318" name="Google Shape;318;p26"/>
          <p:cNvSpPr txBox="1"/>
          <p:nvPr/>
        </p:nvSpPr>
        <p:spPr>
          <a:xfrm>
            <a:off x="8931288" y="3605450"/>
            <a:ext cx="3000000" cy="69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/>
              <a:t>Fuente: Freepik, imagen gratuita de pch.vector</a:t>
            </a:r>
            <a:endParaRPr sz="12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00" u="sng">
                <a:solidFill>
                  <a:srgbClr val="0563C1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https://www.freepik.com/free-vector/people-talking-arguing_9176206.htm#fromView=search&amp;amp;page=1&amp;amp;position=32&amp;amp;</a:t>
            </a:r>
            <a:r>
              <a:rPr lang="en-US" sz="700"/>
              <a:t>uuid=9ec0301a</a:t>
            </a:r>
            <a:r>
              <a:rPr lang="en-US" sz="700" u="sng">
                <a:solidFill>
                  <a:srgbClr val="0563C1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-dddf-4d25-a2</a:t>
            </a:r>
            <a:r>
              <a:rPr lang="en-US" sz="700"/>
              <a:t>41-a5349c9e3205 </a:t>
            </a:r>
            <a:endParaRPr sz="7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">
          <a:extLst>
            <a:ext uri="{FF2B5EF4-FFF2-40B4-BE49-F238E27FC236}">
              <a16:creationId xmlns:a16="http://schemas.microsoft.com/office/drawing/2014/main" xmlns="" id="{9EA4C163-C377-5F3F-82D3-4A560710F4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Google Shape;78;p5" descr="A logo with a tree in the middle&#10;&#10;Description automatically generated">
            <a:extLst>
              <a:ext uri="{FF2B5EF4-FFF2-40B4-BE49-F238E27FC236}">
                <a16:creationId xmlns:a16="http://schemas.microsoft.com/office/drawing/2014/main" xmlns="" id="{45074A1D-3119-10C1-BCB2-7F9F0E0F9826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117361" y="401642"/>
            <a:ext cx="1614744" cy="1625941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Google Shape;79;p5">
            <a:extLst>
              <a:ext uri="{FF2B5EF4-FFF2-40B4-BE49-F238E27FC236}">
                <a16:creationId xmlns:a16="http://schemas.microsoft.com/office/drawing/2014/main" xmlns="" id="{BE77E335-EF72-CE4C-DC9F-3366EF8DE954}"/>
              </a:ext>
            </a:extLst>
          </p:cNvPr>
          <p:cNvSpPr txBox="1"/>
          <p:nvPr/>
        </p:nvSpPr>
        <p:spPr>
          <a:xfrm>
            <a:off x="0" y="2708872"/>
            <a:ext cx="12191999" cy="400069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>
              <a:buSzPts val="2800"/>
            </a:pPr>
            <a:r>
              <a:rPr lang="en-US" sz="2000" b="1" dirty="0" smtClean="0">
                <a:solidFill>
                  <a:schemeClr val="bg1"/>
                </a:solidFill>
                <a:latin typeface="Candara" pitchFamily="34" charset="0"/>
              </a:rPr>
              <a:t>Gracias </a:t>
            </a:r>
            <a:r>
              <a:rPr lang="en-US" sz="2000" b="1" dirty="0" err="1" smtClean="0">
                <a:solidFill>
                  <a:schemeClr val="bg1"/>
                </a:solidFill>
                <a:latin typeface="Candara" pitchFamily="34" charset="0"/>
              </a:rPr>
              <a:t>por</a:t>
            </a:r>
            <a:r>
              <a:rPr lang="en-US" sz="2000" b="1" dirty="0" smtClean="0">
                <a:solidFill>
                  <a:schemeClr val="bg1"/>
                </a:solidFill>
                <a:latin typeface="Candara" pitchFamily="34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Candara" pitchFamily="34" charset="0"/>
              </a:rPr>
              <a:t>su</a:t>
            </a:r>
            <a:r>
              <a:rPr lang="en-US" sz="2000" b="1" dirty="0" smtClean="0">
                <a:solidFill>
                  <a:schemeClr val="bg1"/>
                </a:solidFill>
                <a:latin typeface="Candara" pitchFamily="34" charset="0"/>
              </a:rPr>
              <a:t> </a:t>
            </a:r>
            <a:r>
              <a:rPr lang="en-US" sz="2000" b="1" dirty="0" err="1" smtClean="0">
                <a:solidFill>
                  <a:schemeClr val="bg1"/>
                </a:solidFill>
                <a:latin typeface="Candara" pitchFamily="34" charset="0"/>
              </a:rPr>
              <a:t>atención</a:t>
            </a:r>
            <a:endParaRPr lang="en-US" sz="2000" b="1" dirty="0" smtClean="0">
              <a:solidFill>
                <a:schemeClr val="bg1"/>
              </a:solidFill>
              <a:latin typeface="Candara" pitchFamily="34" charset="0"/>
            </a:endParaRPr>
          </a:p>
        </p:txBody>
      </p:sp>
      <p:sp>
        <p:nvSpPr>
          <p:cNvPr id="80" name="Google Shape;80;p5">
            <a:extLst>
              <a:ext uri="{FF2B5EF4-FFF2-40B4-BE49-F238E27FC236}">
                <a16:creationId xmlns:a16="http://schemas.microsoft.com/office/drawing/2014/main" xmlns="" id="{5BC8D6D7-24F3-A431-1DB9-07722AF93252}"/>
              </a:ext>
            </a:extLst>
          </p:cNvPr>
          <p:cNvSpPr txBox="1"/>
          <p:nvPr/>
        </p:nvSpPr>
        <p:spPr>
          <a:xfrm>
            <a:off x="3048000" y="2141384"/>
            <a:ext cx="6096000" cy="338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i="0" u="none" strike="noStrike" cap="none" dirty="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2023-1-EE01-KA220-ADU-000150753</a:t>
            </a:r>
            <a:endParaRPr sz="140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84" name="Google Shape;84;p5" descr="A logo of a person holding a pen&#10;&#10;Description automatically generated">
            <a:extLst>
              <a:ext uri="{FF2B5EF4-FFF2-40B4-BE49-F238E27FC236}">
                <a16:creationId xmlns:a16="http://schemas.microsoft.com/office/drawing/2014/main" xmlns="" id="{F9D1DA8D-D4C4-7907-0694-F8605C238371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06364" y="4406422"/>
            <a:ext cx="1018108" cy="102860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Google Shape;80;p5">
            <a:extLst>
              <a:ext uri="{FF2B5EF4-FFF2-40B4-BE49-F238E27FC236}">
                <a16:creationId xmlns:a16="http://schemas.microsoft.com/office/drawing/2014/main" xmlns="" id="{60AE485B-6786-A879-4B54-0B8C00087AB2}"/>
              </a:ext>
            </a:extLst>
          </p:cNvPr>
          <p:cNvSpPr txBox="1"/>
          <p:nvPr/>
        </p:nvSpPr>
        <p:spPr>
          <a:xfrm>
            <a:off x="3218507" y="3480723"/>
            <a:ext cx="6096000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2800" b="1" i="0" u="none" strike="noStrike" cap="none" dirty="0" smtClean="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SOCIOS </a:t>
            </a:r>
            <a:endParaRPr sz="280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026" name="Picture 2" descr="A green text on a black background&#10;&#10;Description automatically generated">
            <a:extLst>
              <a:ext uri="{FF2B5EF4-FFF2-40B4-BE49-F238E27FC236}">
                <a16:creationId xmlns:a16="http://schemas.microsoft.com/office/drawing/2014/main" xmlns="" id="{3B45D439-3297-79AA-CACA-7096D6D590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62338" y="4752724"/>
            <a:ext cx="1676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xmlns="" id="{CEACFF9F-2E19-236D-B5DE-BA61F8D477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69614" y="4704157"/>
            <a:ext cx="866775" cy="54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 red bird on a green leaf&#10;&#10;Description automatically generated">
            <a:extLst>
              <a:ext uri="{FF2B5EF4-FFF2-40B4-BE49-F238E27FC236}">
                <a16:creationId xmlns:a16="http://schemas.microsoft.com/office/drawing/2014/main" xmlns="" id="{64376610-9F6A-7D97-9F5A-E9A5DBD20F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67265" y="4723206"/>
            <a:ext cx="971550" cy="50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con&#10;&#10;Description automatically generated">
            <a:extLst>
              <a:ext uri="{FF2B5EF4-FFF2-40B4-BE49-F238E27FC236}">
                <a16:creationId xmlns:a16="http://schemas.microsoft.com/office/drawing/2014/main" xmlns="" id="{787E2769-AEC9-4756-9372-748CDF9455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35659" y="4630211"/>
            <a:ext cx="1257300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A building with red lights&#10;&#10;Description automatically generated">
            <a:extLst>
              <a:ext uri="{FF2B5EF4-FFF2-40B4-BE49-F238E27FC236}">
                <a16:creationId xmlns:a16="http://schemas.microsoft.com/office/drawing/2014/main" xmlns="" id="{31B41789-03F6-70DF-6C37-3B809119B0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28717" y="4619374"/>
            <a:ext cx="7715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A blue and black logo&#10;&#10;Description automatically generated">
            <a:extLst>
              <a:ext uri="{FF2B5EF4-FFF2-40B4-BE49-F238E27FC236}">
                <a16:creationId xmlns:a16="http://schemas.microsoft.com/office/drawing/2014/main" xmlns="" id="{C9B3BA7D-83AB-3CA7-81BA-35DE5F9EB7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803732" y="4843604"/>
            <a:ext cx="1881904" cy="309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Google Shape;87;p1">
            <a:extLst>
              <a:ext uri="{FF2B5EF4-FFF2-40B4-BE49-F238E27FC236}">
                <a16:creationId xmlns="" xmlns:a16="http://schemas.microsoft.com/office/drawing/2014/main" id="{745C65E3-B125-8233-7584-62CE022E617C}"/>
              </a:ext>
            </a:extLst>
          </p:cNvPr>
          <p:cNvSpPr txBox="1"/>
          <p:nvPr/>
        </p:nvSpPr>
        <p:spPr>
          <a:xfrm>
            <a:off x="2740398" y="6120065"/>
            <a:ext cx="7619927" cy="6001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lang="en-GB" sz="1100" b="0" i="1" u="none" strike="noStrike" dirty="0" err="1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Financiado</a:t>
            </a:r>
            <a:r>
              <a:rPr lang="en-GB" sz="1100" b="0" i="1" u="none" strike="noStrike" dirty="0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en-GB" sz="1100" b="0" i="1" u="none" strike="noStrike" dirty="0" err="1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por</a:t>
            </a:r>
            <a:r>
              <a:rPr lang="en-GB" sz="1100" b="0" i="1" u="none" strike="noStrike" dirty="0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 la Unión Europea. Sin embargo, </a:t>
            </a:r>
            <a:r>
              <a:rPr lang="en-GB" sz="1100" b="0" i="1" u="none" strike="noStrike" dirty="0" err="1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los</a:t>
            </a:r>
            <a:r>
              <a:rPr lang="en-GB" sz="1100" b="0" i="1" u="none" strike="noStrike" dirty="0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 puntos de vista y </a:t>
            </a:r>
            <a:r>
              <a:rPr lang="en-GB" sz="1100" b="0" i="1" u="none" strike="noStrike" dirty="0" err="1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opiniones</a:t>
            </a:r>
            <a:r>
              <a:rPr lang="en-GB" sz="1100" b="0" i="1" u="none" strike="noStrike" dirty="0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en-GB" sz="1100" b="0" i="1" u="none" strike="noStrike" dirty="0" err="1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expresados</a:t>
            </a:r>
            <a:r>
              <a:rPr lang="en-GB" sz="1100" b="0" i="1" u="none" strike="noStrike" dirty="0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 son </a:t>
            </a:r>
            <a:r>
              <a:rPr lang="en-GB" sz="1100" b="0" i="1" u="none" strike="noStrike" dirty="0" err="1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únicamente</a:t>
            </a:r>
            <a:r>
              <a:rPr lang="en-GB" sz="1100" b="0" i="1" u="none" strike="noStrike" dirty="0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en-GB" sz="1100" b="0" i="1" u="none" strike="noStrike" dirty="0" err="1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los</a:t>
            </a:r>
            <a:r>
              <a:rPr lang="en-GB" sz="1100" b="0" i="1" u="none" strike="noStrike" dirty="0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 del </a:t>
            </a:r>
            <a:r>
              <a:rPr lang="en-GB" sz="1100" b="0" i="1" u="none" strike="noStrike" dirty="0" err="1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autor</a:t>
            </a:r>
            <a:r>
              <a:rPr lang="en-GB" sz="1100" b="0" i="1" u="none" strike="noStrike" dirty="0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 o </a:t>
            </a:r>
            <a:r>
              <a:rPr lang="en-GB" sz="1100" b="0" i="1" u="none" strike="noStrike" dirty="0" err="1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autores</a:t>
            </a:r>
            <a:r>
              <a:rPr lang="en-GB" sz="1100" b="0" i="1" u="none" strike="noStrike" dirty="0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 y no </a:t>
            </a:r>
            <a:r>
              <a:rPr lang="en-GB" sz="1100" b="0" i="1" u="none" strike="noStrike" dirty="0" err="1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reflejan</a:t>
            </a:r>
            <a:r>
              <a:rPr lang="en-GB" sz="1100" b="0" i="1" u="none" strike="noStrike" dirty="0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en-GB" sz="1100" b="0" i="1" u="none" strike="noStrike" dirty="0" err="1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necesariamente</a:t>
            </a:r>
            <a:r>
              <a:rPr lang="en-GB" sz="1100" b="0" i="1" u="none" strike="noStrike" dirty="0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en-GB" sz="1100" b="0" i="1" u="none" strike="noStrike" dirty="0" err="1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los</a:t>
            </a:r>
            <a:r>
              <a:rPr lang="en-GB" sz="1100" b="0" i="1" u="none" strike="noStrike" dirty="0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 de la Unión Europea o de la Agencia Nacional de Estonia. Ni la Unión Europea </a:t>
            </a:r>
            <a:r>
              <a:rPr lang="en-GB" sz="1100" b="0" i="1" u="none" strike="noStrike" dirty="0" err="1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ni</a:t>
            </a:r>
            <a:r>
              <a:rPr lang="en-GB" sz="1100" b="0" i="1" u="none" strike="noStrike" dirty="0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 la </a:t>
            </a:r>
            <a:r>
              <a:rPr lang="en-GB" sz="1100" b="0" i="1" u="none" strike="noStrike" dirty="0" err="1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autoridad</a:t>
            </a:r>
            <a:r>
              <a:rPr lang="en-GB" sz="1100" b="0" i="1" u="none" strike="noStrike" dirty="0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en-GB" sz="1100" b="0" i="1" u="none" strike="noStrike" dirty="0" err="1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que</a:t>
            </a:r>
            <a:r>
              <a:rPr lang="en-GB" sz="1100" b="0" i="1" u="none" strike="noStrike" dirty="0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 concede la </a:t>
            </a:r>
            <a:r>
              <a:rPr lang="en-GB" sz="1100" b="0" i="1" u="none" strike="noStrike" dirty="0" err="1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ayuda</a:t>
            </a:r>
            <a:r>
              <a:rPr lang="en-GB" sz="1100" b="0" i="1" u="none" strike="noStrike" dirty="0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 pueden ser </a:t>
            </a:r>
            <a:r>
              <a:rPr lang="en-GB" sz="1100" b="0" i="1" u="none" strike="noStrike" dirty="0" err="1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considerados</a:t>
            </a:r>
            <a:r>
              <a:rPr lang="en-GB" sz="1100" b="0" i="1" u="none" strike="noStrike" dirty="0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en-GB" sz="1100" b="0" i="1" u="none" strike="noStrike" dirty="0" err="1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responsables</a:t>
            </a:r>
            <a:r>
              <a:rPr lang="en-GB" sz="1100" b="0" i="1" u="none" strike="noStrike" dirty="0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 de </a:t>
            </a:r>
            <a:r>
              <a:rPr lang="en-GB" sz="1100" b="0" i="1" u="none" strike="noStrike" dirty="0" err="1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ellos</a:t>
            </a:r>
            <a:r>
              <a:rPr lang="en-GB" sz="1100" b="0" i="1" u="none" strike="noStrike" dirty="0">
                <a:solidFill>
                  <a:srgbClr val="222222"/>
                </a:solidFill>
                <a:effectLst/>
                <a:latin typeface="Calibri" panose="020F0502020204030204" pitchFamily="34" charset="0"/>
              </a:rPr>
              <a:t>.</a:t>
            </a:r>
          </a:p>
        </p:txBody>
      </p:sp>
      <p:pic>
        <p:nvPicPr>
          <p:cNvPr id="18" name="Picture 5" descr="Blue text on a white background&#10;&#10;AI-generated content may be incorrect.">
            <a:extLst>
              <a:ext uri="{FF2B5EF4-FFF2-40B4-BE49-F238E27FC236}">
                <a16:creationId xmlns="" xmlns:a16="http://schemas.microsoft.com/office/drawing/2014/main" id="{6F72E8CC-9F2B-0F15-AD6F-BB7F5DCB79E1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841" y="6133382"/>
            <a:ext cx="2456421" cy="511380"/>
          </a:xfrm>
          <a:prstGeom prst="rect">
            <a:avLst/>
          </a:prstGeom>
        </p:spPr>
      </p:pic>
      <p:pic>
        <p:nvPicPr>
          <p:cNvPr id="19" name="18 - Εικόνα" descr="cc-brand-1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511207" y="5986732"/>
            <a:ext cx="1680793" cy="87126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1229119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 advClick="0" advTm="2000">
        <p14:reveal/>
      </p:transition>
    </mc:Choice>
    <mc:Fallback>
      <p:transition spd="slow" advClick="0" advTm="2000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NDENT_LEVEL" val="1"/>
  <p:tag name="ISPRING_CUSTOM_TIMING_USED" val="0"/>
  <p:tag name="GENSWF_SLIDE_UID" val="{566D9898-A9F0-4ABE-A76C-E164E5C73CE1}:274"/>
</p:tagLst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393</Words>
  <Application>Microsoft Office PowerPoint</Application>
  <PresentationFormat>Προσαρμογή</PresentationFormat>
  <Paragraphs>30</Paragraphs>
  <Slides>5</Slides>
  <Notes>5</Notes>
  <HiddenSlides>0</HiddenSlides>
  <MMClips>0</MMClips>
  <ScaleCrop>false</ScaleCrop>
  <HeadingPairs>
    <vt:vector size="6" baseType="variant">
      <vt:variant>
        <vt:lpstr>Γραμματοσειρές που χρησιμοποιούνται</vt:lpstr>
      </vt:variant>
      <vt:variant>
        <vt:i4>4</vt:i4>
      </vt:variant>
      <vt:variant>
        <vt:lpstr>Θέμα</vt:lpstr>
      </vt:variant>
      <vt:variant>
        <vt:i4>1</vt:i4>
      </vt:variant>
      <vt:variant>
        <vt:lpstr>Τίτλοι διαφανειών</vt:lpstr>
      </vt:variant>
      <vt:variant>
        <vt:i4>5</vt:i4>
      </vt:variant>
    </vt:vector>
  </HeadingPairs>
  <TitlesOfParts>
    <vt:vector size="10" baseType="lpstr">
      <vt:lpstr>Arial</vt:lpstr>
      <vt:lpstr>Candara</vt:lpstr>
      <vt:lpstr>Times New Roman</vt:lpstr>
      <vt:lpstr>Calibri</vt:lpstr>
      <vt:lpstr>Office Theme</vt:lpstr>
      <vt:lpstr>Διαφάνεια 1</vt:lpstr>
      <vt:lpstr>Διαφάνεια 2</vt:lpstr>
      <vt:lpstr>Διαφάνεια 3</vt:lpstr>
      <vt:lpstr>Διαφάνεια 4</vt:lpstr>
      <vt:lpstr>Διαφάνεια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Maria Fernandez</dc:creator>
  <cp:keywords>, docId:6F11C8E1A4C9628134DC79FC8699CB23</cp:keywords>
  <cp:lastModifiedBy>Νικολέττα</cp:lastModifiedBy>
  <cp:revision>3</cp:revision>
  <dcterms:created xsi:type="dcterms:W3CDTF">2024-06-10T15:48:53Z</dcterms:created>
  <dcterms:modified xsi:type="dcterms:W3CDTF">2026-04-27T15:05:23Z</dcterms:modified>
</cp:coreProperties>
</file>