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8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5" r:id="rId19"/>
  </p:sldIdLst>
  <p:sldSz cx="12192000" cy="6858000"/>
  <p:notesSz cx="6858000" cy="9144000"/>
  <p:embeddedFontLst>
    <p:embeddedFont>
      <p:font typeface="Candara" pitchFamily="34" charset="0"/>
      <p:regular r:id="rId21"/>
      <p:bold r:id="rId22"/>
      <p:italic r:id="rId23"/>
      <p:boldItalic r:id="rId24"/>
    </p:embeddedFont>
    <p:embeddedFont>
      <p:font typeface="Calibri"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30" roundtripDataSignature="AMtx7mjRUqd8HuLcqEYBXTQddVSrsEhEk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a:spLocks noGrp="1"/>
          </p:cNvSpPr>
          <p:nvPr>
            <p:ph type="pic" idx="2"/>
          </p:nvPr>
        </p:nvSpPr>
        <p:spPr>
          <a:xfrm>
            <a:off x="5183188" y="987425"/>
            <a:ext cx="6172200" cy="4873625"/>
          </a:xfrm>
          <a:prstGeom prst="rect">
            <a:avLst/>
          </a:prstGeom>
          <a:noFill/>
          <a:ln>
            <a:noFill/>
          </a:ln>
        </p:spPr>
      </p:sp>
      <p:sp>
        <p:nvSpPr>
          <p:cNvPr id="61" name="Google Shape;61;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ommonground.org.uk/places-people-parish-maps-%e2%80%a8by-sue-cliffor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prowomen-project.eu/io3/"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png"/><Relationship Id="rId3" Type="http://schemas.openxmlformats.org/officeDocument/2006/relationships/notesSlide" Target="../notesSlides/notesSlide18.xml"/><Relationship Id="rId7" Type="http://schemas.openxmlformats.org/officeDocument/2006/relationships/image" Target="../media/image1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pn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08872"/>
            <a:ext cx="12191999"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FFFFF"/>
                </a:solidFill>
                <a:latin typeface="Candara"/>
                <a:ea typeface="Times New Roman"/>
                <a:cs typeface="Times New Roman"/>
                <a:sym typeface="Candara"/>
              </a:rPr>
              <a:t>PROGRAMA DE FORMACIÓN</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marL="809625" algn="ctr">
              <a:tabLst>
                <a:tab pos="11112500" algn="l"/>
              </a:tabLst>
            </a:pPr>
            <a:r>
              <a:rPr lang="en-US" sz="2800" b="1" i="0" u="none" strike="noStrike" cap="none" dirty="0">
                <a:solidFill>
                  <a:srgbClr val="FFFFFF"/>
                </a:solidFill>
                <a:latin typeface="Candara"/>
                <a:ea typeface="Candara"/>
                <a:cs typeface="Candara"/>
                <a:sym typeface="Candara"/>
              </a:rPr>
              <a:t>UNIDAD DE APRENDIZAJE</a:t>
            </a:r>
            <a:r>
              <a:rPr lang="en-US" sz="2800" b="1" dirty="0">
                <a:solidFill>
                  <a:srgbClr val="FFFFFF"/>
                </a:solidFill>
                <a:latin typeface="Candara"/>
                <a:ea typeface="Candara"/>
                <a:cs typeface="Candara"/>
                <a:sym typeface="Candara"/>
              </a:rPr>
              <a:t> 4</a:t>
            </a:r>
            <a:r>
              <a:rPr lang="en-US" sz="2800" b="1" i="0" u="none" strike="noStrike" cap="none" dirty="0">
                <a:solidFill>
                  <a:srgbClr val="FFFFFF"/>
                </a:solidFill>
                <a:latin typeface="Candara"/>
                <a:ea typeface="Candara"/>
                <a:cs typeface="Candara"/>
                <a:sym typeface="Candara"/>
              </a:rPr>
              <a:t>: </a:t>
            </a:r>
            <a:r>
              <a:rPr lang="en-US" sz="2800" b="1" i="0" u="none" strike="noStrike" cap="none" dirty="0">
                <a:solidFill>
                  <a:schemeClr val="lt1"/>
                </a:solidFill>
                <a:latin typeface="Calibri"/>
                <a:ea typeface="Calibri"/>
                <a:cs typeface="Calibri"/>
                <a:sym typeface="Calibri"/>
              </a:rPr>
              <a:t>Comunicación intercultural e intergeneracional</a:t>
            </a:r>
            <a:endParaRPr lang="en-US" sz="2800" b="0" i="0" u="none" strike="noStrike" cap="none" dirty="0">
              <a:solidFill>
                <a:schemeClr val="lt1"/>
              </a:solidFill>
              <a:latin typeface="Calibri"/>
              <a:ea typeface="Calibri"/>
              <a:cs typeface="Calibri"/>
              <a:sym typeface="Calibri"/>
            </a:endParaRP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8" name="Google Shape;87;p1">
            <a:extLst>
              <a:ext uri="{FF2B5EF4-FFF2-40B4-BE49-F238E27FC236}">
                <a16:creationId xmlns="" xmlns:a16="http://schemas.microsoft.com/office/drawing/2014/main" id="{745C65E3-B125-8233-7584-62CE022E617C}"/>
              </a:ext>
            </a:extLst>
          </p:cNvPr>
          <p:cNvSpPr txBox="1"/>
          <p:nvPr/>
        </p:nvSpPr>
        <p:spPr>
          <a:xfrm>
            <a:off x="2740398" y="6120065"/>
            <a:ext cx="7619927"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err="1">
                <a:solidFill>
                  <a:srgbClr val="222222"/>
                </a:solidFill>
                <a:effectLst/>
                <a:latin typeface="Calibri" panose="020F0502020204030204" pitchFamily="34" charset="0"/>
              </a:rPr>
              <a:t>Financiado</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por</a:t>
            </a:r>
            <a:r>
              <a:rPr lang="en-GB" sz="1100" b="0" i="1" u="none" strike="noStrike" dirty="0">
                <a:solidFill>
                  <a:srgbClr val="222222"/>
                </a:solidFill>
                <a:effectLst/>
                <a:latin typeface="Calibri" panose="020F0502020204030204" pitchFamily="34" charset="0"/>
              </a:rPr>
              <a:t> la Unión Europea. Sin embargo,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puntos de vista y </a:t>
            </a:r>
            <a:r>
              <a:rPr lang="en-GB" sz="1100" b="0" i="1" u="none" strike="noStrike" dirty="0" err="1">
                <a:solidFill>
                  <a:srgbClr val="222222"/>
                </a:solidFill>
                <a:effectLst/>
                <a:latin typeface="Calibri" panose="020F0502020204030204" pitchFamily="34" charset="0"/>
              </a:rPr>
              <a:t>opiniones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expresados</a:t>
            </a:r>
            <a:r>
              <a:rPr lang="en-GB" sz="1100" b="0" i="1" u="none" strike="noStrike" dirty="0">
                <a:solidFill>
                  <a:srgbClr val="222222"/>
                </a:solidFill>
                <a:effectLst/>
                <a:latin typeface="Calibri" panose="020F0502020204030204" pitchFamily="34" charset="0"/>
              </a:rPr>
              <a:t> son </a:t>
            </a:r>
            <a:r>
              <a:rPr lang="en-GB" sz="1100" b="0" i="1" u="none" strike="noStrike" dirty="0" err="1">
                <a:solidFill>
                  <a:srgbClr val="222222"/>
                </a:solidFill>
                <a:effectLst/>
                <a:latin typeface="Calibri" panose="020F0502020204030204" pitchFamily="34" charset="0"/>
              </a:rPr>
              <a:t>únicamente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del </a:t>
            </a:r>
            <a:r>
              <a:rPr lang="en-GB" sz="1100" b="0" i="1" u="none" strike="noStrike" dirty="0" err="1">
                <a:solidFill>
                  <a:srgbClr val="222222"/>
                </a:solidFill>
                <a:effectLst/>
                <a:latin typeface="Calibri" panose="020F0502020204030204" pitchFamily="34" charset="0"/>
              </a:rPr>
              <a:t>autor</a:t>
            </a:r>
            <a:r>
              <a:rPr lang="en-GB" sz="1100" b="0" i="1" u="none" strike="noStrike" dirty="0">
                <a:solidFill>
                  <a:srgbClr val="222222"/>
                </a:solidFill>
                <a:effectLst/>
                <a:latin typeface="Calibri" panose="020F0502020204030204" pitchFamily="34" charset="0"/>
              </a:rPr>
              <a:t> o </a:t>
            </a:r>
            <a:r>
              <a:rPr lang="en-GB" sz="1100" b="0" i="1" u="none" strike="noStrike" dirty="0" err="1">
                <a:solidFill>
                  <a:srgbClr val="222222"/>
                </a:solidFill>
                <a:effectLst/>
                <a:latin typeface="Calibri" panose="020F0502020204030204" pitchFamily="34" charset="0"/>
              </a:rPr>
              <a:t>autores</a:t>
            </a:r>
            <a:r>
              <a:rPr lang="en-GB" sz="1100" b="0" i="1" u="none" strike="noStrike" dirty="0">
                <a:solidFill>
                  <a:srgbClr val="222222"/>
                </a:solidFill>
                <a:effectLst/>
                <a:latin typeface="Calibri" panose="020F0502020204030204" pitchFamily="34" charset="0"/>
              </a:rPr>
              <a:t> y no </a:t>
            </a:r>
            <a:r>
              <a:rPr lang="en-GB" sz="1100" b="0" i="1" u="none" strike="noStrike" dirty="0" err="1">
                <a:solidFill>
                  <a:srgbClr val="222222"/>
                </a:solidFill>
                <a:effectLst/>
                <a:latin typeface="Calibri" panose="020F0502020204030204" pitchFamily="34" charset="0"/>
              </a:rPr>
              <a:t>reflejan</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necesariamente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 la Unión Europea o de la Agencia Nacional de Estonia. Ni la Unión Europea </a:t>
            </a:r>
            <a:r>
              <a:rPr lang="en-GB" sz="1100" b="0" i="1" u="none" strike="noStrike" dirty="0" err="1">
                <a:solidFill>
                  <a:srgbClr val="222222"/>
                </a:solidFill>
                <a:effectLst/>
                <a:latin typeface="Calibri" panose="020F0502020204030204" pitchFamily="34" charset="0"/>
              </a:rPr>
              <a:t>ni</a:t>
            </a:r>
            <a:r>
              <a:rPr lang="en-GB" sz="1100" b="0" i="1" u="none" strike="noStrike" dirty="0">
                <a:solidFill>
                  <a:srgbClr val="222222"/>
                </a:solidFill>
                <a:effectLst/>
                <a:latin typeface="Calibri" panose="020F0502020204030204" pitchFamily="34" charset="0"/>
              </a:rPr>
              <a:t> la </a:t>
            </a:r>
            <a:r>
              <a:rPr lang="en-GB" sz="1100" b="0" i="1" u="none" strike="noStrike" dirty="0" err="1">
                <a:solidFill>
                  <a:srgbClr val="222222"/>
                </a:solidFill>
                <a:effectLst/>
                <a:latin typeface="Calibri" panose="020F0502020204030204" pitchFamily="34" charset="0"/>
              </a:rPr>
              <a:t>autoridad</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que</a:t>
            </a:r>
            <a:r>
              <a:rPr lang="en-GB" sz="1100" b="0" i="1" u="none" strike="noStrike" dirty="0">
                <a:solidFill>
                  <a:srgbClr val="222222"/>
                </a:solidFill>
                <a:effectLst/>
                <a:latin typeface="Calibri" panose="020F0502020204030204" pitchFamily="34" charset="0"/>
              </a:rPr>
              <a:t> concede la </a:t>
            </a:r>
            <a:r>
              <a:rPr lang="en-GB" sz="1100" b="0" i="1" u="none" strike="noStrike" dirty="0" err="1">
                <a:solidFill>
                  <a:srgbClr val="222222"/>
                </a:solidFill>
                <a:effectLst/>
                <a:latin typeface="Calibri" panose="020F0502020204030204" pitchFamily="34" charset="0"/>
              </a:rPr>
              <a:t>ayuda</a:t>
            </a:r>
            <a:r>
              <a:rPr lang="en-GB" sz="1100" b="0" i="1" u="none" strike="noStrike" dirty="0">
                <a:solidFill>
                  <a:srgbClr val="222222"/>
                </a:solidFill>
                <a:effectLst/>
                <a:latin typeface="Calibri" panose="020F0502020204030204" pitchFamily="34" charset="0"/>
              </a:rPr>
              <a:t> pueden ser </a:t>
            </a:r>
            <a:r>
              <a:rPr lang="en-GB" sz="1100" b="0" i="1" u="none" strike="noStrike" dirty="0" err="1">
                <a:solidFill>
                  <a:srgbClr val="222222"/>
                </a:solidFill>
                <a:effectLst/>
                <a:latin typeface="Calibri" panose="020F0502020204030204" pitchFamily="34" charset="0"/>
              </a:rPr>
              <a:t>considerados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responsables</a:t>
            </a:r>
            <a:r>
              <a:rPr lang="en-GB" sz="1100" b="0" i="1" u="none" strike="noStrike" dirty="0">
                <a:solidFill>
                  <a:srgbClr val="222222"/>
                </a:solidFill>
                <a:effectLst/>
                <a:latin typeface="Calibri" panose="020F0502020204030204" pitchFamily="34" charset="0"/>
              </a:rPr>
              <a:t> de </a:t>
            </a:r>
            <a:r>
              <a:rPr lang="en-GB" sz="1100" b="0" i="1" u="none" strike="noStrike" dirty="0" err="1">
                <a:solidFill>
                  <a:srgbClr val="222222"/>
                </a:solidFill>
                <a:effectLst/>
                <a:latin typeface="Calibri" panose="020F0502020204030204" pitchFamily="34" charset="0"/>
              </a:rPr>
              <a:t>ellos</a:t>
            </a:r>
            <a:r>
              <a:rPr lang="en-GB" sz="1100" b="0" i="1" u="none" strike="noStrike" dirty="0">
                <a:solidFill>
                  <a:srgbClr val="222222"/>
                </a:solidFill>
                <a:effectLst/>
                <a:latin typeface="Calibri" panose="020F0502020204030204" pitchFamily="34" charset="0"/>
              </a:rPr>
              <a:t>.</a:t>
            </a:r>
          </a:p>
        </p:txBody>
      </p:sp>
      <p:pic>
        <p:nvPicPr>
          <p:cNvPr id="9" name="Picture 5" descr="Blue text on a white background&#10;&#10;AI-generated content may be incorrect.">
            <a:extLst>
              <a:ext uri="{FF2B5EF4-FFF2-40B4-BE49-F238E27FC236}">
                <a16:creationId xmlns="" xmlns:a16="http://schemas.microsoft.com/office/drawing/2014/main" id="{6F72E8CC-9F2B-0F15-AD6F-BB7F5DCB79E1}"/>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63841" y="6133382"/>
            <a:ext cx="2456421" cy="511380"/>
          </a:xfrm>
          <a:prstGeom prst="rect">
            <a:avLst/>
          </a:prstGeom>
        </p:spPr>
      </p:pic>
      <p:pic>
        <p:nvPicPr>
          <p:cNvPr id="10" name="9 - Εικόνα" descr="cc-brand-1.png"/>
          <p:cNvPicPr>
            <a:picLocks noChangeAspect="1"/>
          </p:cNvPicPr>
          <p:nvPr/>
        </p:nvPicPr>
        <p:blipFill>
          <a:blip r:embed="rId5"/>
          <a:stretch>
            <a:fillRect/>
          </a:stretch>
        </p:blipFill>
        <p:spPr>
          <a:xfrm>
            <a:off x="10511207" y="5986732"/>
            <a:ext cx="1680793" cy="8712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45"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73" name="Google Shape;173;p45"/>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45"/>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Mapa parroquial</a:t>
            </a:r>
            <a:endParaRPr sz="3600" b="1" i="0" u="none" strike="noStrike" cap="none">
              <a:solidFill>
                <a:schemeClr val="lt1"/>
              </a:solidFill>
              <a:latin typeface="Candara"/>
              <a:ea typeface="Candara"/>
              <a:cs typeface="Candara"/>
              <a:sym typeface="Candara"/>
            </a:endParaRPr>
          </a:p>
        </p:txBody>
      </p:sp>
      <p:sp>
        <p:nvSpPr>
          <p:cNvPr id="175" name="Google Shape;175;p45"/>
          <p:cNvSpPr/>
          <p:nvPr/>
        </p:nvSpPr>
        <p:spPr>
          <a:xfrm>
            <a:off x="282804" y="848413"/>
            <a:ext cx="11057641" cy="61863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385623"/>
                </a:solidFill>
                <a:latin typeface="Candara"/>
                <a:ea typeface="Candara"/>
                <a:cs typeface="Candara"/>
                <a:sym typeface="Candara"/>
              </a:rPr>
              <a:t>¿Por qué mapas parroquiales?</a:t>
            </a:r>
            <a:endParaRPr/>
          </a:p>
          <a:p>
            <a:pPr marL="0" marR="0" lvl="0" indent="0" algn="l" rtl="0">
              <a:lnSpc>
                <a:spcPct val="100000"/>
              </a:lnSpc>
              <a:spcBef>
                <a:spcPts val="0"/>
              </a:spcBef>
              <a:spcAft>
                <a:spcPts val="0"/>
              </a:spcAft>
              <a:buNone/>
            </a:pPr>
            <a:r>
              <a:rPr lang="en-US" sz="2000" b="0" i="0" u="none" strike="noStrike" cap="none">
                <a:solidFill>
                  <a:schemeClr val="dk1"/>
                </a:solidFill>
                <a:latin typeface="Candara"/>
                <a:ea typeface="Candara"/>
                <a:cs typeface="Candara"/>
                <a:sym typeface="Candara"/>
              </a:rPr>
              <a:t>Visite </a:t>
            </a:r>
            <a:r>
              <a:rPr lang="en-US" sz="1600" b="0" i="0" u="sng" strike="noStrike" cap="none">
                <a:solidFill>
                  <a:srgbClr val="000000"/>
                </a:solidFill>
                <a:latin typeface="Candara"/>
                <a:ea typeface="Candara"/>
                <a:cs typeface="Candara"/>
                <a:sym typeface="Candara"/>
                <a:hlinkClick r:id="rId4">
                  <a:extLst>
                    <a:ext uri="{A12FA001-AC4F-418D-AE19-62706E023703}">
                      <ahyp:hlinkClr xmlns:ahyp="http://schemas.microsoft.com/office/drawing/2018/hyperlinkcolor" xmlns="" val="tx"/>
                    </a:ext>
                  </a:extLst>
                </a:hlinkClick>
              </a:rPr>
              <a:t>https://www.commonground.org.uk/places-people-parish-maps-%e2%80%a8by-sue-clifford/</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US" sz="1600" b="0" i="0" u="sng" strike="noStrike" cap="none">
                <a:solidFill>
                  <a:srgbClr val="000000"/>
                </a:solidFill>
                <a:latin typeface="Candara"/>
                <a:ea typeface="Candara"/>
                <a:cs typeface="Candara"/>
                <a:sym typeface="Candara"/>
                <a:hlinkClick r:id="rId4">
                  <a:extLst>
                    <a:ext uri="{A12FA001-AC4F-418D-AE19-62706E023703}">
                      <ahyp:hlinkClr xmlns:ahyp="http://schemas.microsoft.com/office/drawing/2018/hyperlinkcolor" xmlns="" val="tx"/>
                    </a:ext>
                  </a:extLst>
                </a:hlinkClick>
              </a:rPr>
              <a:t>https://www.commonground.org.uk/places-people-parish-maps-%e2%80%a8by-sue-clifford/</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2000" b="1" i="0" u="none" strike="noStrike" cap="none">
              <a:solidFill>
                <a:srgbClr val="385623"/>
              </a:solidFill>
              <a:latin typeface="Candara"/>
              <a:ea typeface="Candara"/>
              <a:cs typeface="Candara"/>
              <a:sym typeface="Candara"/>
            </a:endParaRPr>
          </a:p>
          <a:p>
            <a:pPr marL="0" marR="0" lvl="0" indent="0" algn="just" rtl="0">
              <a:lnSpc>
                <a:spcPct val="100000"/>
              </a:lnSpc>
              <a:spcBef>
                <a:spcPts val="0"/>
              </a:spcBef>
              <a:spcAft>
                <a:spcPts val="0"/>
              </a:spcAft>
              <a:buNone/>
            </a:pPr>
            <a:r>
              <a:rPr lang="en-US" sz="2000" b="0" i="1" u="none" strike="noStrike" cap="none">
                <a:solidFill>
                  <a:srgbClr val="000000"/>
                </a:solidFill>
                <a:latin typeface="Candara"/>
                <a:ea typeface="Candara"/>
                <a:cs typeface="Candara"/>
                <a:sym typeface="Candara"/>
              </a:rPr>
              <a:t>Crear un mapa parroquial consiste en expresar los valores de la comunidad y empezar a afirmar ideas para la participación, se trata de tomar las riendas de tu propio lugar.</a:t>
            </a:r>
            <a:endParaRPr/>
          </a:p>
          <a:p>
            <a:pPr marL="0" marR="0" lvl="0" indent="0" algn="just" rtl="0">
              <a:lnSpc>
                <a:spcPct val="100000"/>
              </a:lnSpc>
              <a:spcBef>
                <a:spcPts val="0"/>
              </a:spcBef>
              <a:spcAft>
                <a:spcPts val="0"/>
              </a:spcAft>
              <a:buNone/>
            </a:pPr>
            <a:r>
              <a:rPr lang="en-US" sz="2000" b="0" i="1" u="none" strike="noStrike" cap="none">
                <a:solidFill>
                  <a:srgbClr val="000000"/>
                </a:solidFill>
                <a:latin typeface="Candara"/>
                <a:ea typeface="Candara"/>
                <a:cs typeface="Candara"/>
                <a:sym typeface="Candara"/>
              </a:rPr>
              <a:t>Intentamos centrarnos en la localidad, el ámbito más pequeño en el que se desarrolla la vida. El territorio al que sientes lealtad, que tiene significado para ti, sobre el que compartes algunos conocimientos, por el que fácilmente se despierta la indignación y el instinto protector, el barrio que conoces a la perfección y que, de alguna manera, contribuye a formarte. </a:t>
            </a:r>
            <a:endParaRPr/>
          </a:p>
          <a:p>
            <a:pPr marL="0" marR="0" lvl="0" indent="0" algn="just" rtl="0">
              <a:lnSpc>
                <a:spcPct val="100000"/>
              </a:lnSpc>
              <a:spcBef>
                <a:spcPts val="0"/>
              </a:spcBef>
              <a:spcAft>
                <a:spcPts val="0"/>
              </a:spcAft>
              <a:buNone/>
            </a:pPr>
            <a:r>
              <a:rPr lang="en-US" sz="2000" b="0" i="1" u="none" strike="noStrike" cap="none">
                <a:solidFill>
                  <a:srgbClr val="000000"/>
                </a:solidFill>
                <a:latin typeface="Candara"/>
                <a:ea typeface="Candara"/>
                <a:cs typeface="Candara"/>
                <a:sym typeface="Candara"/>
              </a:rPr>
              <a:t>Conocer tu lugar, participar activamente en su mantenimiento, transmitir sabiduría, estar abierto a ideas, personas, desarrollo, cambio, pero en sintonía con la naturaleza y la cultura que lo han llevado hasta aquí, abrirá las puertas a la disidencia. Pero la conversación, la tolerancia y la transmisión de recuerdos son fuerzas civiles. Sean cuales sean las formas de conocimiento que necesitemos para el próximo milenio, la humanidad y la imaginación deben tener una alta prioridad a la hora de organizarlas.</a:t>
            </a:r>
            <a:endParaRPr/>
          </a:p>
          <a:p>
            <a:pPr marL="0" marR="0" lvl="0" indent="0" algn="just" rtl="0">
              <a:lnSpc>
                <a:spcPct val="100000"/>
              </a:lnSpc>
              <a:spcBef>
                <a:spcPts val="0"/>
              </a:spcBef>
              <a:spcAft>
                <a:spcPts val="0"/>
              </a:spcAft>
              <a:buNone/>
            </a:pPr>
            <a:r>
              <a:rPr lang="en-US" sz="2000" b="0" i="1" u="none" strike="noStrike" cap="none">
                <a:solidFill>
                  <a:srgbClr val="000000"/>
                </a:solidFill>
                <a:latin typeface="Candara"/>
                <a:ea typeface="Candara"/>
                <a:cs typeface="Candara"/>
                <a:sym typeface="Candara"/>
              </a:rPr>
              <a:t>Al elaborar un mapa parroquial, pueden unirse para mantener el marco donde quieren que esté, pueden arrojar luz sobre las cosas que son importantes para ustedes y pueden encontrar el valor para hablar con pasión sobre por qué todo esto es importante.</a:t>
            </a:r>
            <a:endParaRPr/>
          </a:p>
          <a:p>
            <a:pPr marL="0" marR="0" lvl="0" indent="0" algn="l" rtl="0">
              <a:lnSpc>
                <a:spcPct val="100000"/>
              </a:lnSpc>
              <a:spcBef>
                <a:spcPts val="0"/>
              </a:spcBef>
              <a:spcAft>
                <a:spcPts val="0"/>
              </a:spcAft>
              <a:buNone/>
            </a:pPr>
            <a:endParaRPr sz="20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2000" b="0" i="0" u="none" strike="noStrike" cap="none">
              <a:solidFill>
                <a:srgbClr val="000000"/>
              </a:solidFill>
              <a:latin typeface="Candara"/>
              <a:ea typeface="Candara"/>
              <a:cs typeface="Candara"/>
              <a:sym typeface="Candar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46"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81" name="Google Shape;181;p46"/>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46"/>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Desarrollo de un mapa parroquial</a:t>
            </a:r>
            <a:endParaRPr sz="3600" b="1" i="0" u="none" strike="noStrike" cap="none">
              <a:solidFill>
                <a:schemeClr val="lt1"/>
              </a:solidFill>
              <a:latin typeface="Candara"/>
              <a:ea typeface="Candara"/>
              <a:cs typeface="Candara"/>
              <a:sym typeface="Candara"/>
            </a:endParaRPr>
          </a:p>
        </p:txBody>
      </p:sp>
      <p:pic>
        <p:nvPicPr>
          <p:cNvPr id="183" name="Google Shape;183;p46" descr="https://www.commonground.org.uk/wp-content/uploads/2015/02/CG0251-790x490.jpg"/>
          <p:cNvPicPr preferRelativeResize="0"/>
          <p:nvPr/>
        </p:nvPicPr>
        <p:blipFill rotWithShape="1">
          <a:blip r:embed="rId4">
            <a:alphaModFix/>
          </a:blip>
          <a:srcRect/>
          <a:stretch/>
        </p:blipFill>
        <p:spPr>
          <a:xfrm>
            <a:off x="160760" y="984230"/>
            <a:ext cx="6120130" cy="3796030"/>
          </a:xfrm>
          <a:prstGeom prst="rect">
            <a:avLst/>
          </a:prstGeom>
          <a:noFill/>
          <a:ln>
            <a:noFill/>
          </a:ln>
        </p:spPr>
      </p:pic>
      <p:sp>
        <p:nvSpPr>
          <p:cNvPr id="184" name="Google Shape;184;p46"/>
          <p:cNvSpPr/>
          <p:nvPr/>
        </p:nvSpPr>
        <p:spPr>
          <a:xfrm>
            <a:off x="172825" y="5014642"/>
            <a:ext cx="6096000" cy="55335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400" b="0" i="0" u="none" strike="noStrike" cap="none">
                <a:solidFill>
                  <a:srgbClr val="000000"/>
                </a:solidFill>
                <a:latin typeface="Calibri"/>
                <a:ea typeface="Calibri"/>
                <a:cs typeface="Calibri"/>
                <a:sym typeface="Calibri"/>
              </a:rPr>
              <a:t>Imagen de https://www.commonground.org.uk/places-people-parish-maps-%e2%80%a8by-sue-clifford/</a:t>
            </a:r>
            <a:endParaRPr sz="1400" b="0" i="0" u="none" strike="noStrike" cap="none">
              <a:solidFill>
                <a:srgbClr val="000000"/>
              </a:solidFill>
              <a:latin typeface="Calibri"/>
              <a:ea typeface="Calibri"/>
              <a:cs typeface="Calibri"/>
              <a:sym typeface="Calibri"/>
            </a:endParaRPr>
          </a:p>
        </p:txBody>
      </p:sp>
      <p:sp>
        <p:nvSpPr>
          <p:cNvPr id="185" name="Google Shape;185;p46"/>
          <p:cNvSpPr/>
          <p:nvPr/>
        </p:nvSpPr>
        <p:spPr>
          <a:xfrm>
            <a:off x="6583051" y="984230"/>
            <a:ext cx="4927076" cy="4154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Candara"/>
                <a:ea typeface="Candara"/>
                <a:cs typeface="Candara"/>
                <a:sym typeface="Candara"/>
              </a:rPr>
              <a:t>Así pues, el mapa parroquial se elabora mediante trabajo en grupo, o más bien, trabajo comunitario. </a:t>
            </a:r>
            <a:endParaRPr sz="24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24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ndara"/>
                <a:ea typeface="Candara"/>
                <a:cs typeface="Candara"/>
                <a:sym typeface="Candara"/>
              </a:rPr>
              <a:t>Los ciudadanos de una zona (nacionales o nuevos ciudadanos, jóvenes y mayores) pueden participar directamente en la construcción o mediante entrevistas para conocer la historia del lugar, las leyendas, las necesidades...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47"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91" name="Google Shape;191;p47"/>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p47"/>
          <p:cNvSpPr/>
          <p:nvPr/>
        </p:nvSpPr>
        <p:spPr>
          <a:xfrm>
            <a:off x="0" y="4502"/>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Desarrollo de un mapa parroquial</a:t>
            </a:r>
            <a:endParaRPr sz="3600" b="1" i="0" u="none" strike="noStrike" cap="none">
              <a:solidFill>
                <a:schemeClr val="lt1"/>
              </a:solidFill>
              <a:latin typeface="Candara"/>
              <a:ea typeface="Candara"/>
              <a:cs typeface="Candara"/>
              <a:sym typeface="Candara"/>
            </a:endParaRPr>
          </a:p>
        </p:txBody>
      </p:sp>
      <p:pic>
        <p:nvPicPr>
          <p:cNvPr id="193" name="Google Shape;193;p47" descr="https://www.commonground.org.uk/wp-content/uploads/2015/02/DSCN00101-820x490.jpg"/>
          <p:cNvPicPr preferRelativeResize="0"/>
          <p:nvPr/>
        </p:nvPicPr>
        <p:blipFill rotWithShape="1">
          <a:blip r:embed="rId4">
            <a:alphaModFix/>
          </a:blip>
          <a:srcRect/>
          <a:stretch/>
        </p:blipFill>
        <p:spPr>
          <a:xfrm>
            <a:off x="1372166" y="1124122"/>
            <a:ext cx="4024932" cy="2571183"/>
          </a:xfrm>
          <a:prstGeom prst="rect">
            <a:avLst/>
          </a:prstGeom>
          <a:noFill/>
          <a:ln>
            <a:noFill/>
          </a:ln>
        </p:spPr>
      </p:pic>
      <p:pic>
        <p:nvPicPr>
          <p:cNvPr id="194" name="Google Shape;194;p47" descr="https://www.commonground.org.uk/wp-content/uploads/2015/02/DSCN00091-820x490.jpg"/>
          <p:cNvPicPr preferRelativeResize="0"/>
          <p:nvPr/>
        </p:nvPicPr>
        <p:blipFill rotWithShape="1">
          <a:blip r:embed="rId5">
            <a:alphaModFix/>
          </a:blip>
          <a:srcRect/>
          <a:stretch/>
        </p:blipFill>
        <p:spPr>
          <a:xfrm>
            <a:off x="5857878" y="1124122"/>
            <a:ext cx="4448567" cy="2571183"/>
          </a:xfrm>
          <a:prstGeom prst="rect">
            <a:avLst/>
          </a:prstGeom>
          <a:noFill/>
          <a:ln>
            <a:noFill/>
          </a:ln>
        </p:spPr>
      </p:pic>
      <p:pic>
        <p:nvPicPr>
          <p:cNvPr id="195" name="Google Shape;195;p47" descr="https://www.commonground.org.uk/wp-content/uploads/2015/02/DSCN00121-701x490.jpg"/>
          <p:cNvPicPr preferRelativeResize="0"/>
          <p:nvPr/>
        </p:nvPicPr>
        <p:blipFill rotWithShape="1">
          <a:blip r:embed="rId6">
            <a:alphaModFix/>
          </a:blip>
          <a:srcRect/>
          <a:stretch/>
        </p:blipFill>
        <p:spPr>
          <a:xfrm>
            <a:off x="1212006" y="3915341"/>
            <a:ext cx="4345252" cy="2727196"/>
          </a:xfrm>
          <a:prstGeom prst="rect">
            <a:avLst/>
          </a:prstGeom>
          <a:noFill/>
          <a:ln>
            <a:noFill/>
          </a:ln>
        </p:spPr>
      </p:pic>
      <p:pic>
        <p:nvPicPr>
          <p:cNvPr id="196" name="Google Shape;196;p47" descr="https://www.commonground.org.uk/wp-content/uploads/2015/02/Croxley-Green1-820x490.jpg"/>
          <p:cNvPicPr preferRelativeResize="0"/>
          <p:nvPr/>
        </p:nvPicPr>
        <p:blipFill rotWithShape="1">
          <a:blip r:embed="rId7">
            <a:alphaModFix/>
          </a:blip>
          <a:srcRect/>
          <a:stretch/>
        </p:blipFill>
        <p:spPr>
          <a:xfrm>
            <a:off x="5792375" y="3915341"/>
            <a:ext cx="4579572" cy="2799393"/>
          </a:xfrm>
          <a:prstGeom prst="rect">
            <a:avLst/>
          </a:prstGeom>
          <a:noFill/>
          <a:ln>
            <a:noFill/>
          </a:ln>
        </p:spPr>
      </p:pic>
      <p:sp>
        <p:nvSpPr>
          <p:cNvPr id="197" name="Google Shape;197;p47"/>
          <p:cNvSpPr/>
          <p:nvPr/>
        </p:nvSpPr>
        <p:spPr>
          <a:xfrm>
            <a:off x="10560079" y="3161749"/>
            <a:ext cx="1422846" cy="193642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400" b="0" i="0" u="none" strike="noStrike" cap="none">
                <a:solidFill>
                  <a:srgbClr val="000000"/>
                </a:solidFill>
                <a:latin typeface="Calibri"/>
                <a:ea typeface="Calibri"/>
                <a:cs typeface="Calibri"/>
                <a:sym typeface="Calibri"/>
              </a:rPr>
              <a:t>Imágenes de https://www.commonground.org.uk/places-people-parish-maps-%e2%80%a8by-sue-clifford/</a:t>
            </a:r>
            <a:endParaRPr sz="1400" b="0" i="0" u="none" strike="noStrike" cap="none">
              <a:solidFill>
                <a:srgbClr val="000000"/>
              </a:solidFill>
              <a:latin typeface="Calibri"/>
              <a:ea typeface="Calibri"/>
              <a:cs typeface="Calibri"/>
              <a:sym typeface="Calibri"/>
            </a:endParaRPr>
          </a:p>
        </p:txBody>
      </p:sp>
      <p:sp>
        <p:nvSpPr>
          <p:cNvPr id="198" name="Google Shape;198;p47"/>
          <p:cNvSpPr/>
          <p:nvPr/>
        </p:nvSpPr>
        <p:spPr>
          <a:xfrm>
            <a:off x="3210079" y="662459"/>
            <a:ext cx="427873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dk1"/>
                </a:solidFill>
                <a:latin typeface="Candara"/>
                <a:ea typeface="Candara"/>
                <a:cs typeface="Candara"/>
                <a:sym typeface="Candara"/>
              </a:rPr>
              <a:t>Algunos ejemplos de mapas parroquiales</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04" name="Google Shape;204;p3"/>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p3"/>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Creación de un mapa parroquial</a:t>
            </a:r>
            <a:endParaRPr sz="3600" b="1" i="0" u="none" strike="noStrike" cap="none">
              <a:solidFill>
                <a:schemeClr val="lt1"/>
              </a:solidFill>
              <a:latin typeface="Candara"/>
              <a:ea typeface="Candara"/>
              <a:cs typeface="Candara"/>
              <a:sym typeface="Candara"/>
            </a:endParaRPr>
          </a:p>
        </p:txBody>
      </p:sp>
      <p:sp>
        <p:nvSpPr>
          <p:cNvPr id="206" name="Google Shape;206;p3"/>
          <p:cNvSpPr/>
          <p:nvPr/>
        </p:nvSpPr>
        <p:spPr>
          <a:xfrm>
            <a:off x="276519" y="1202588"/>
            <a:ext cx="10814739"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Candara"/>
                <a:ea typeface="Candara"/>
                <a:cs typeface="Candara"/>
                <a:sym typeface="Candara"/>
              </a:rPr>
              <a:t>Podemos utilizar un sencillo mapa de Google que muestre solo las carreteras y las referencias para la leyenda y luego «trabajar» con él </a:t>
            </a:r>
            <a:endParaRPr sz="24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24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ndara"/>
                <a:ea typeface="Candara"/>
                <a:cs typeface="Candara"/>
                <a:sym typeface="Candara"/>
              </a:rPr>
              <a:t>o </a:t>
            </a:r>
            <a:endParaRPr/>
          </a:p>
          <a:p>
            <a:pPr marL="0" marR="0" lvl="0" indent="0" algn="l" rtl="0">
              <a:lnSpc>
                <a:spcPct val="100000"/>
              </a:lnSpc>
              <a:spcBef>
                <a:spcPts val="0"/>
              </a:spcBef>
              <a:spcAft>
                <a:spcPts val="0"/>
              </a:spcAft>
              <a:buNone/>
            </a:pPr>
            <a:endParaRPr sz="24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ndara"/>
                <a:ea typeface="Candara"/>
                <a:cs typeface="Candara"/>
                <a:sym typeface="Candara"/>
              </a:rPr>
              <a:t>crearlo en una hoja de 70 x 100 (o incluso más grande).</a:t>
            </a:r>
            <a:endParaRPr/>
          </a:p>
          <a:p>
            <a:pPr marL="0" marR="0" lvl="0" indent="0" algn="l" rtl="0">
              <a:lnSpc>
                <a:spcPct val="100000"/>
              </a:lnSpc>
              <a:spcBef>
                <a:spcPts val="0"/>
              </a:spcBef>
              <a:spcAft>
                <a:spcPts val="0"/>
              </a:spcAft>
              <a:buNone/>
            </a:pPr>
            <a:endParaRPr sz="24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US" sz="2400" b="0" i="0" u="none" strike="noStrike" cap="none">
                <a:solidFill>
                  <a:srgbClr val="000000"/>
                </a:solidFill>
                <a:latin typeface="Candara"/>
                <a:ea typeface="Candara"/>
                <a:cs typeface="Candara"/>
                <a:sym typeface="Candara"/>
              </a:rPr>
              <a:t>En ambos casos, podemos insertar imágenes, fotos, historias, etc.</a:t>
            </a:r>
            <a:endParaRPr sz="2400" b="0" i="0" u="none" strike="noStrike" cap="none">
              <a:solidFill>
                <a:srgbClr val="000000"/>
              </a:solidFill>
              <a:latin typeface="Candara"/>
              <a:ea typeface="Candara"/>
              <a:cs typeface="Candara"/>
              <a:sym typeface="Candara"/>
            </a:endParaRPr>
          </a:p>
        </p:txBody>
      </p:sp>
      <p:pic>
        <p:nvPicPr>
          <p:cNvPr id="207" name="Google Shape;207;p3" descr="Vettori e Illustrazioni di Pennarelli con download gratuito | Freepik"/>
          <p:cNvPicPr preferRelativeResize="0"/>
          <p:nvPr/>
        </p:nvPicPr>
        <p:blipFill rotWithShape="1">
          <a:blip r:embed="rId4">
            <a:alphaModFix/>
          </a:blip>
          <a:srcRect b="31290"/>
          <a:stretch/>
        </p:blipFill>
        <p:spPr>
          <a:xfrm>
            <a:off x="8227695" y="2331194"/>
            <a:ext cx="3442689" cy="2231380"/>
          </a:xfrm>
          <a:prstGeom prst="rect">
            <a:avLst/>
          </a:prstGeom>
          <a:noFill/>
          <a:ln>
            <a:noFill/>
          </a:ln>
        </p:spPr>
      </p:pic>
      <p:pic>
        <p:nvPicPr>
          <p:cNvPr id="208" name="Google Shape;208;p3" descr="Immagini di Fotocamera Disegno - Download gratuiti su Freepik"/>
          <p:cNvPicPr preferRelativeResize="0"/>
          <p:nvPr/>
        </p:nvPicPr>
        <p:blipFill rotWithShape="1">
          <a:blip r:embed="rId5">
            <a:alphaModFix/>
          </a:blip>
          <a:srcRect/>
          <a:stretch/>
        </p:blipFill>
        <p:spPr>
          <a:xfrm rot="-1296443">
            <a:off x="6612770" y="4279226"/>
            <a:ext cx="2646539" cy="1810786"/>
          </a:xfrm>
          <a:prstGeom prst="rect">
            <a:avLst/>
          </a:prstGeom>
          <a:noFill/>
          <a:ln>
            <a:noFill/>
          </a:ln>
        </p:spPr>
      </p:pic>
      <p:pic>
        <p:nvPicPr>
          <p:cNvPr id="209" name="Google Shape;209;p3" descr="Scena dell'intervista di un uomo e una donna Un ragazzo e una ragazza che  parlano Uomo che rilascia interviste a un giornalista | Vettore Premium"/>
          <p:cNvPicPr preferRelativeResize="0"/>
          <p:nvPr/>
        </p:nvPicPr>
        <p:blipFill rotWithShape="1">
          <a:blip r:embed="rId6">
            <a:alphaModFix/>
          </a:blip>
          <a:srcRect/>
          <a:stretch/>
        </p:blipFill>
        <p:spPr>
          <a:xfrm>
            <a:off x="9076931" y="4562574"/>
            <a:ext cx="3016250" cy="22326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48"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15" name="Google Shape;215;p48"/>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48"/>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Creación de un mapa parroquial</a:t>
            </a:r>
            <a:endParaRPr sz="3600" b="1" i="0" u="none" strike="noStrike" cap="none">
              <a:solidFill>
                <a:schemeClr val="lt1"/>
              </a:solidFill>
              <a:latin typeface="Candara"/>
              <a:ea typeface="Candara"/>
              <a:cs typeface="Candara"/>
              <a:sym typeface="Candara"/>
            </a:endParaRPr>
          </a:p>
        </p:txBody>
      </p:sp>
      <p:sp>
        <p:nvSpPr>
          <p:cNvPr id="217" name="Google Shape;217;p48"/>
          <p:cNvSpPr/>
          <p:nvPr/>
        </p:nvSpPr>
        <p:spPr>
          <a:xfrm>
            <a:off x="490193" y="1206632"/>
            <a:ext cx="10350632" cy="41549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0000"/>
                </a:solidFill>
                <a:latin typeface="Candara"/>
                <a:ea typeface="Candara"/>
                <a:cs typeface="Candara"/>
                <a:sym typeface="Candara"/>
              </a:rPr>
              <a:t>También es posible crear un mapa interactivo, es decir, un mapa digital que puede contener imágenes, vídeo o audio.</a:t>
            </a:r>
            <a:endParaRPr/>
          </a:p>
          <a:p>
            <a:pPr marL="0" marR="0" lvl="0" indent="0" algn="just" rtl="0">
              <a:lnSpc>
                <a:spcPct val="100000"/>
              </a:lnSpc>
              <a:spcBef>
                <a:spcPts val="0"/>
              </a:spcBef>
              <a:spcAft>
                <a:spcPts val="0"/>
              </a:spcAft>
              <a:buNone/>
            </a:pPr>
            <a:endParaRPr sz="24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US" sz="2400" b="0" i="0" u="none" strike="noStrike" cap="none">
                <a:solidFill>
                  <a:srgbClr val="000000"/>
                </a:solidFill>
                <a:latin typeface="Candara"/>
                <a:ea typeface="Candara"/>
                <a:cs typeface="Candara"/>
                <a:sym typeface="Candara"/>
              </a:rPr>
              <a:t>Existen muchos programas que permiten crear mapas interactivos. </a:t>
            </a:r>
            <a:endParaRPr/>
          </a:p>
          <a:p>
            <a:pPr marL="0" marR="0" lvl="0" indent="0" algn="just" rtl="0">
              <a:lnSpc>
                <a:spcPct val="100000"/>
              </a:lnSpc>
              <a:spcBef>
                <a:spcPts val="0"/>
              </a:spcBef>
              <a:spcAft>
                <a:spcPts val="0"/>
              </a:spcAft>
              <a:buNone/>
            </a:pPr>
            <a:endParaRPr sz="24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US" sz="2400" b="0" i="0" u="none" strike="noStrike" cap="none">
                <a:solidFill>
                  <a:srgbClr val="000000"/>
                </a:solidFill>
                <a:latin typeface="Candara"/>
                <a:ea typeface="Candara"/>
                <a:cs typeface="Candara"/>
                <a:sym typeface="Candara"/>
              </a:rPr>
              <a:t>Entre los gratuitos podemos mencionar Google Maps y GoogleEart, que tienen la ventaja de ser muy populares entre los usuarios. </a:t>
            </a:r>
            <a:endParaRPr/>
          </a:p>
          <a:p>
            <a:pPr marL="0" marR="0" lvl="0" indent="0" algn="just" rtl="0">
              <a:lnSpc>
                <a:spcPct val="100000"/>
              </a:lnSpc>
              <a:spcBef>
                <a:spcPts val="0"/>
              </a:spcBef>
              <a:spcAft>
                <a:spcPts val="0"/>
              </a:spcAft>
              <a:buNone/>
            </a:pPr>
            <a:endParaRPr sz="24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US" sz="2400" b="0" i="0" u="none" strike="noStrike" cap="none">
                <a:solidFill>
                  <a:srgbClr val="000000"/>
                </a:solidFill>
                <a:latin typeface="Candara"/>
                <a:ea typeface="Candara"/>
                <a:cs typeface="Candara"/>
                <a:sym typeface="Candara"/>
              </a:rPr>
              <a:t>Entre los de pago podemos mencionar ThingLink, que nos permite crear mapas muy complejos de forma sencilla, pero cuyo coste no es asequible para todo el mundo.</a:t>
            </a:r>
            <a:endParaRPr sz="2400" b="0" i="0" u="none" strike="noStrike" cap="none">
              <a:solidFill>
                <a:srgbClr val="000000"/>
              </a:solidFill>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49"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23" name="Google Shape;223;p49"/>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p49"/>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Desarrollo de un mapa parroquial</a:t>
            </a:r>
            <a:endParaRPr sz="3600" b="1" i="0" u="none" strike="noStrike" cap="none">
              <a:solidFill>
                <a:schemeClr val="lt1"/>
              </a:solidFill>
              <a:latin typeface="Candara"/>
              <a:ea typeface="Candara"/>
              <a:cs typeface="Candara"/>
              <a:sym typeface="Candara"/>
            </a:endParaRPr>
          </a:p>
        </p:txBody>
      </p:sp>
      <p:sp>
        <p:nvSpPr>
          <p:cNvPr id="225" name="Google Shape;225;p49"/>
          <p:cNvSpPr txBox="1"/>
          <p:nvPr/>
        </p:nvSpPr>
        <p:spPr>
          <a:xfrm>
            <a:off x="755902" y="1317648"/>
            <a:ext cx="10515600" cy="4347861"/>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La creación concreta de un mapa parroquial comienza con algunas preguntas: </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¿Dónde estamos? </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¿Qué diferencia a este lugar de otros? </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¿De qué ingredientes se compone? </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¿Qué es importante a nivel personal y colectivo, y por qué? </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¿Cuáles son las cualidades naturales del lugar? </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¿Y el conocimiento individual? </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¿Cómo podemos compartir este conocimiento? </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¿Qué estilo utilizamos y de qué manera dibujamos y construimos el mapa?</a:t>
            </a:r>
            <a:endParaRPr sz="2400" b="0" i="0" u="none" strike="noStrike" cap="none">
              <a:solidFill>
                <a:schemeClr val="dk1"/>
              </a:solidFill>
              <a:latin typeface="Calibri"/>
              <a:ea typeface="Calibri"/>
              <a:cs typeface="Calibri"/>
              <a:sym typeface="Calibri"/>
            </a:endParaRPr>
          </a:p>
          <a:p>
            <a:pPr marL="457200" marR="0" lvl="0" indent="-406400" algn="ctr" rtl="0">
              <a:lnSpc>
                <a:spcPct val="90000"/>
              </a:lnSpc>
              <a:spcBef>
                <a:spcPts val="1000"/>
              </a:spcBef>
              <a:spcAft>
                <a:spcPts val="0"/>
              </a:spcAft>
              <a:buClr>
                <a:schemeClr val="dk1"/>
              </a:buClr>
              <a:buSzPts val="2400"/>
              <a:buFont typeface="Arial"/>
              <a:buNone/>
            </a:pPr>
            <a:endParaRPr sz="2400" b="0" i="1" u="none" strike="noStrike" cap="none">
              <a:solidFill>
                <a:srgbClr val="BF9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50"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31" name="Google Shape;231;p50"/>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50"/>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Desarrollo de un mapa parroquial</a:t>
            </a:r>
            <a:endParaRPr sz="3600" b="1" i="0" u="none" strike="noStrike" cap="none">
              <a:solidFill>
                <a:schemeClr val="lt1"/>
              </a:solidFill>
              <a:latin typeface="Candara"/>
              <a:ea typeface="Candara"/>
              <a:cs typeface="Candara"/>
              <a:sym typeface="Candara"/>
            </a:endParaRPr>
          </a:p>
        </p:txBody>
      </p:sp>
      <p:grpSp>
        <p:nvGrpSpPr>
          <p:cNvPr id="233" name="Google Shape;233;p50"/>
          <p:cNvGrpSpPr/>
          <p:nvPr/>
        </p:nvGrpSpPr>
        <p:grpSpPr>
          <a:xfrm>
            <a:off x="3195540" y="1043211"/>
            <a:ext cx="5750118" cy="5721020"/>
            <a:chOff x="3097115" y="-12592"/>
            <a:chExt cx="5750118" cy="5721020"/>
          </a:xfrm>
        </p:grpSpPr>
        <p:sp>
          <p:nvSpPr>
            <p:cNvPr id="234" name="Google Shape;234;p50"/>
            <p:cNvSpPr/>
            <p:nvPr/>
          </p:nvSpPr>
          <p:spPr>
            <a:xfrm>
              <a:off x="5513601" y="-12592"/>
              <a:ext cx="734857" cy="734857"/>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0"/>
            <p:cNvSpPr txBox="1"/>
            <p:nvPr/>
          </p:nvSpPr>
          <p:spPr>
            <a:xfrm>
              <a:off x="5621218" y="95025"/>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Buscar</a:t>
              </a:r>
              <a:endParaRPr sz="1200" b="0" i="0" u="none" strike="noStrike" cap="none">
                <a:solidFill>
                  <a:schemeClr val="dk1"/>
                </a:solidFill>
                <a:latin typeface="Candara"/>
                <a:ea typeface="Candara"/>
                <a:cs typeface="Candara"/>
                <a:sym typeface="Candara"/>
              </a:endParaRPr>
            </a:p>
          </p:txBody>
        </p:sp>
        <p:sp>
          <p:nvSpPr>
            <p:cNvPr id="236" name="Google Shape;236;p50"/>
            <p:cNvSpPr/>
            <p:nvPr/>
          </p:nvSpPr>
          <p:spPr>
            <a:xfrm rot="771429">
              <a:off x="6315781" y="352330"/>
              <a:ext cx="195165" cy="248014"/>
            </a:xfrm>
            <a:prstGeom prst="rightArrow">
              <a:avLst>
                <a:gd name="adj1" fmla="val 60000"/>
                <a:gd name="adj2" fmla="val 50000"/>
              </a:avLst>
            </a:prstGeom>
            <a:solidFill>
              <a:schemeClr val="accent2"/>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0"/>
            <p:cNvSpPr txBox="1"/>
            <p:nvPr/>
          </p:nvSpPr>
          <p:spPr>
            <a:xfrm rot="771429">
              <a:off x="6316515" y="395419"/>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38" name="Google Shape;238;p50"/>
            <p:cNvSpPr/>
            <p:nvPr/>
          </p:nvSpPr>
          <p:spPr>
            <a:xfrm>
              <a:off x="6589039" y="232869"/>
              <a:ext cx="734857" cy="734857"/>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0"/>
            <p:cNvSpPr txBox="1"/>
            <p:nvPr/>
          </p:nvSpPr>
          <p:spPr>
            <a:xfrm>
              <a:off x="6696656" y="340486"/>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Preguntar</a:t>
              </a:r>
              <a:endParaRPr sz="1200" b="0" i="0" u="none" strike="noStrike" cap="none">
                <a:solidFill>
                  <a:schemeClr val="dk1"/>
                </a:solidFill>
                <a:latin typeface="Candara"/>
                <a:ea typeface="Candara"/>
                <a:cs typeface="Candara"/>
                <a:sym typeface="Candara"/>
              </a:endParaRPr>
            </a:p>
          </p:txBody>
        </p:sp>
        <p:sp>
          <p:nvSpPr>
            <p:cNvPr id="240" name="Google Shape;240;p50"/>
            <p:cNvSpPr/>
            <p:nvPr/>
          </p:nvSpPr>
          <p:spPr>
            <a:xfrm rot="2314286">
              <a:off x="7285783" y="816730"/>
              <a:ext cx="195165" cy="248014"/>
            </a:xfrm>
            <a:prstGeom prst="rightArrow">
              <a:avLst>
                <a:gd name="adj1" fmla="val 60000"/>
                <a:gd name="adj2" fmla="val 50000"/>
              </a:avLst>
            </a:prstGeom>
            <a:solidFill>
              <a:schemeClr val="accent3"/>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0"/>
            <p:cNvSpPr txBox="1"/>
            <p:nvPr/>
          </p:nvSpPr>
          <p:spPr>
            <a:xfrm rot="2314286">
              <a:off x="7292170" y="848081"/>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42" name="Google Shape;242;p50"/>
            <p:cNvSpPr/>
            <p:nvPr/>
          </p:nvSpPr>
          <p:spPr>
            <a:xfrm>
              <a:off x="7451473" y="920637"/>
              <a:ext cx="734857" cy="734857"/>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0"/>
            <p:cNvSpPr txBox="1"/>
            <p:nvPr/>
          </p:nvSpPr>
          <p:spPr>
            <a:xfrm>
              <a:off x="7559090" y="1028254"/>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Recopilar</a:t>
              </a:r>
              <a:endParaRPr sz="1200" b="0" i="0" u="none" strike="noStrike" cap="none">
                <a:solidFill>
                  <a:schemeClr val="dk1"/>
                </a:solidFill>
                <a:latin typeface="Candara"/>
                <a:ea typeface="Candara"/>
                <a:cs typeface="Candara"/>
                <a:sym typeface="Candara"/>
              </a:endParaRPr>
            </a:p>
          </p:txBody>
        </p:sp>
        <p:sp>
          <p:nvSpPr>
            <p:cNvPr id="244" name="Google Shape;244;p50"/>
            <p:cNvSpPr/>
            <p:nvPr/>
          </p:nvSpPr>
          <p:spPr>
            <a:xfrm rot="3857143">
              <a:off x="7958230" y="1656009"/>
              <a:ext cx="195165" cy="248014"/>
            </a:xfrm>
            <a:prstGeom prst="rightArrow">
              <a:avLst>
                <a:gd name="adj1" fmla="val 60000"/>
                <a:gd name="adj2" fmla="val 50000"/>
              </a:avLst>
            </a:prstGeom>
            <a:solidFill>
              <a:schemeClr val="accent4"/>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0"/>
            <p:cNvSpPr txBox="1"/>
            <p:nvPr/>
          </p:nvSpPr>
          <p:spPr>
            <a:xfrm rot="3857143">
              <a:off x="7974803" y="1679237"/>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46" name="Google Shape;246;p50"/>
            <p:cNvSpPr/>
            <p:nvPr/>
          </p:nvSpPr>
          <p:spPr>
            <a:xfrm>
              <a:off x="7930088" y="1914491"/>
              <a:ext cx="734857" cy="734857"/>
            </a:xfrm>
            <a:prstGeom prst="ellipse">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0"/>
            <p:cNvSpPr txBox="1"/>
            <p:nvPr/>
          </p:nvSpPr>
          <p:spPr>
            <a:xfrm>
              <a:off x="8037705" y="2022108"/>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Elegir</a:t>
              </a:r>
              <a:endParaRPr sz="1200" b="0" i="0" u="none" strike="noStrike" cap="none">
                <a:solidFill>
                  <a:schemeClr val="dk1"/>
                </a:solidFill>
                <a:latin typeface="Candara"/>
                <a:ea typeface="Candara"/>
                <a:cs typeface="Candara"/>
                <a:sym typeface="Candara"/>
              </a:endParaRPr>
            </a:p>
          </p:txBody>
        </p:sp>
        <p:sp>
          <p:nvSpPr>
            <p:cNvPr id="248" name="Google Shape;248;p50"/>
            <p:cNvSpPr/>
            <p:nvPr/>
          </p:nvSpPr>
          <p:spPr>
            <a:xfrm rot="5400000">
              <a:off x="8209026" y="2687295"/>
              <a:ext cx="176981" cy="248014"/>
            </a:xfrm>
            <a:prstGeom prst="rightArrow">
              <a:avLst>
                <a:gd name="adj1" fmla="val 60000"/>
                <a:gd name="adj2" fmla="val 50000"/>
              </a:avLst>
            </a:prstGeom>
            <a:solidFill>
              <a:srgbClr val="599BD5"/>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0"/>
            <p:cNvSpPr txBox="1"/>
            <p:nvPr/>
          </p:nvSpPr>
          <p:spPr>
            <a:xfrm rot="5400000">
              <a:off x="8235573" y="2710351"/>
              <a:ext cx="123887"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50" name="Google Shape;250;p50"/>
            <p:cNvSpPr/>
            <p:nvPr/>
          </p:nvSpPr>
          <p:spPr>
            <a:xfrm>
              <a:off x="7747799" y="2983275"/>
              <a:ext cx="1099434" cy="803478"/>
            </a:xfrm>
            <a:prstGeom prst="ellipse">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0"/>
            <p:cNvSpPr txBox="1"/>
            <p:nvPr/>
          </p:nvSpPr>
          <p:spPr>
            <a:xfrm>
              <a:off x="7908807" y="3100942"/>
              <a:ext cx="777418" cy="5681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Reunir</a:t>
              </a:r>
              <a:endParaRPr sz="1200" b="0" i="0" u="none" strike="noStrike" cap="none">
                <a:solidFill>
                  <a:schemeClr val="dk1"/>
                </a:solidFill>
                <a:latin typeface="Candara"/>
                <a:ea typeface="Candara"/>
                <a:cs typeface="Candara"/>
                <a:sym typeface="Candara"/>
              </a:endParaRPr>
            </a:p>
          </p:txBody>
        </p:sp>
        <p:sp>
          <p:nvSpPr>
            <p:cNvPr id="252" name="Google Shape;252;p50"/>
            <p:cNvSpPr/>
            <p:nvPr/>
          </p:nvSpPr>
          <p:spPr>
            <a:xfrm rot="6942857">
              <a:off x="7965233" y="3777632"/>
              <a:ext cx="166980" cy="248014"/>
            </a:xfrm>
            <a:prstGeom prst="rightArrow">
              <a:avLst>
                <a:gd name="adj1" fmla="val 60000"/>
                <a:gd name="adj2" fmla="val 50000"/>
              </a:avLst>
            </a:prstGeom>
            <a:solidFill>
              <a:schemeClr val="accent6"/>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0"/>
            <p:cNvSpPr txBox="1"/>
            <p:nvPr/>
          </p:nvSpPr>
          <p:spPr>
            <a:xfrm rot="-3857143">
              <a:off x="8001147" y="3804668"/>
              <a:ext cx="11688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54" name="Google Shape;254;p50"/>
            <p:cNvSpPr/>
            <p:nvPr/>
          </p:nvSpPr>
          <p:spPr>
            <a:xfrm>
              <a:off x="7451473" y="4011439"/>
              <a:ext cx="734857" cy="734857"/>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0"/>
            <p:cNvSpPr txBox="1"/>
            <p:nvPr/>
          </p:nvSpPr>
          <p:spPr>
            <a:xfrm>
              <a:off x="7559090" y="4119056"/>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Arreglar</a:t>
              </a:r>
              <a:endParaRPr sz="1200" b="0" i="0" u="none" strike="noStrike" cap="none">
                <a:solidFill>
                  <a:schemeClr val="dk1"/>
                </a:solidFill>
                <a:latin typeface="Candara"/>
                <a:ea typeface="Candara"/>
                <a:cs typeface="Candara"/>
                <a:sym typeface="Candara"/>
              </a:endParaRPr>
            </a:p>
          </p:txBody>
        </p:sp>
        <p:sp>
          <p:nvSpPr>
            <p:cNvPr id="256" name="Google Shape;256;p50"/>
            <p:cNvSpPr/>
            <p:nvPr/>
          </p:nvSpPr>
          <p:spPr>
            <a:xfrm rot="8485714">
              <a:off x="7351953" y="4568294"/>
              <a:ext cx="147831" cy="248014"/>
            </a:xfrm>
            <a:prstGeom prst="rightArrow">
              <a:avLst>
                <a:gd name="adj1" fmla="val 60000"/>
                <a:gd name="adj2" fmla="val 50000"/>
              </a:avLst>
            </a:prstGeom>
            <a:solidFill>
              <a:schemeClr val="accent2"/>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0"/>
            <p:cNvSpPr txBox="1"/>
            <p:nvPr/>
          </p:nvSpPr>
          <p:spPr>
            <a:xfrm rot="-2314286">
              <a:off x="7391464" y="4604071"/>
              <a:ext cx="103482"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58" name="Google Shape;258;p50"/>
            <p:cNvSpPr/>
            <p:nvPr/>
          </p:nvSpPr>
          <p:spPr>
            <a:xfrm>
              <a:off x="6460490" y="4656299"/>
              <a:ext cx="991954" cy="820674"/>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0"/>
            <p:cNvSpPr txBox="1"/>
            <p:nvPr/>
          </p:nvSpPr>
          <p:spPr>
            <a:xfrm>
              <a:off x="6605758" y="4776484"/>
              <a:ext cx="701418" cy="58030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Correlacionar</a:t>
              </a:r>
              <a:endParaRPr sz="1200" b="0" i="0" u="none" strike="noStrike" cap="none">
                <a:solidFill>
                  <a:schemeClr val="dk1"/>
                </a:solidFill>
                <a:latin typeface="Candara"/>
                <a:ea typeface="Candara"/>
                <a:cs typeface="Candara"/>
                <a:sym typeface="Candara"/>
              </a:endParaRPr>
            </a:p>
          </p:txBody>
        </p:sp>
        <p:sp>
          <p:nvSpPr>
            <p:cNvPr id="260" name="Google Shape;260;p50"/>
            <p:cNvSpPr/>
            <p:nvPr/>
          </p:nvSpPr>
          <p:spPr>
            <a:xfrm rot="10028571">
              <a:off x="6375011" y="5066871"/>
              <a:ext cx="74230" cy="248014"/>
            </a:xfrm>
            <a:prstGeom prst="rightArrow">
              <a:avLst>
                <a:gd name="adj1" fmla="val 60000"/>
                <a:gd name="adj2" fmla="val 50000"/>
              </a:avLst>
            </a:prstGeom>
            <a:solidFill>
              <a:schemeClr val="accent3"/>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0"/>
            <p:cNvSpPr txBox="1"/>
            <p:nvPr/>
          </p:nvSpPr>
          <p:spPr>
            <a:xfrm rot="-771429">
              <a:off x="6397001" y="5113996"/>
              <a:ext cx="51961"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62" name="Google Shape;262;p50"/>
            <p:cNvSpPr/>
            <p:nvPr/>
          </p:nvSpPr>
          <p:spPr>
            <a:xfrm>
              <a:off x="5403123" y="4915767"/>
              <a:ext cx="955814" cy="792661"/>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0"/>
            <p:cNvSpPr txBox="1"/>
            <p:nvPr/>
          </p:nvSpPr>
          <p:spPr>
            <a:xfrm>
              <a:off x="5543099" y="5031850"/>
              <a:ext cx="675862" cy="56049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Imaginar</a:t>
              </a:r>
              <a:endParaRPr sz="1200" b="0" i="0" u="none" strike="noStrike" cap="none">
                <a:solidFill>
                  <a:schemeClr val="dk1"/>
                </a:solidFill>
                <a:latin typeface="Candara"/>
                <a:ea typeface="Candara"/>
                <a:cs typeface="Candara"/>
                <a:sym typeface="Candara"/>
              </a:endParaRPr>
            </a:p>
          </p:txBody>
        </p:sp>
        <p:sp>
          <p:nvSpPr>
            <p:cNvPr id="264" name="Google Shape;264;p50"/>
            <p:cNvSpPr/>
            <p:nvPr/>
          </p:nvSpPr>
          <p:spPr>
            <a:xfrm rot="-10028571">
              <a:off x="5325787" y="5069104"/>
              <a:ext cx="67857" cy="248014"/>
            </a:xfrm>
            <a:prstGeom prst="rightArrow">
              <a:avLst>
                <a:gd name="adj1" fmla="val 60000"/>
                <a:gd name="adj2" fmla="val 50000"/>
              </a:avLst>
            </a:prstGeom>
            <a:solidFill>
              <a:schemeClr val="accent4"/>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0"/>
            <p:cNvSpPr txBox="1"/>
            <p:nvPr/>
          </p:nvSpPr>
          <p:spPr>
            <a:xfrm rot="771429">
              <a:off x="5345889" y="5120972"/>
              <a:ext cx="47500"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66" name="Google Shape;266;p50"/>
            <p:cNvSpPr/>
            <p:nvPr/>
          </p:nvSpPr>
          <p:spPr>
            <a:xfrm>
              <a:off x="4294466" y="4675151"/>
              <a:ext cx="1022252" cy="782968"/>
            </a:xfrm>
            <a:prstGeom prst="ellipse">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0"/>
            <p:cNvSpPr txBox="1"/>
            <p:nvPr/>
          </p:nvSpPr>
          <p:spPr>
            <a:xfrm>
              <a:off x="4444171" y="4789814"/>
              <a:ext cx="722842" cy="553642"/>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Narrar</a:t>
              </a:r>
              <a:endParaRPr sz="1200" b="0" i="0" u="none" strike="noStrike" cap="none">
                <a:solidFill>
                  <a:schemeClr val="dk1"/>
                </a:solidFill>
                <a:latin typeface="Candara"/>
                <a:ea typeface="Candara"/>
                <a:cs typeface="Candara"/>
                <a:sym typeface="Candara"/>
              </a:endParaRPr>
            </a:p>
          </p:txBody>
        </p:sp>
        <p:sp>
          <p:nvSpPr>
            <p:cNvPr id="268" name="Google Shape;268;p50"/>
            <p:cNvSpPr/>
            <p:nvPr/>
          </p:nvSpPr>
          <p:spPr>
            <a:xfrm rot="-8485714">
              <a:off x="4269353" y="4574759"/>
              <a:ext cx="149890" cy="248014"/>
            </a:xfrm>
            <a:prstGeom prst="rightArrow">
              <a:avLst>
                <a:gd name="adj1" fmla="val 60000"/>
                <a:gd name="adj2" fmla="val 50000"/>
              </a:avLst>
            </a:prstGeom>
            <a:solidFill>
              <a:srgbClr val="599BD5"/>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0"/>
            <p:cNvSpPr txBox="1"/>
            <p:nvPr/>
          </p:nvSpPr>
          <p:spPr>
            <a:xfrm rot="2314286">
              <a:off x="4309415" y="4638380"/>
              <a:ext cx="104923"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70" name="Google Shape;270;p50"/>
            <p:cNvSpPr/>
            <p:nvPr/>
          </p:nvSpPr>
          <p:spPr>
            <a:xfrm>
              <a:off x="3575730" y="4011439"/>
              <a:ext cx="734857" cy="734857"/>
            </a:xfrm>
            <a:prstGeom prst="ellipse">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0"/>
            <p:cNvSpPr txBox="1"/>
            <p:nvPr/>
          </p:nvSpPr>
          <p:spPr>
            <a:xfrm>
              <a:off x="3683347" y="4119056"/>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Dibujar</a:t>
              </a:r>
              <a:endParaRPr sz="1200" b="0" i="0" u="none" strike="noStrike" cap="none">
                <a:solidFill>
                  <a:schemeClr val="dk1"/>
                </a:solidFill>
                <a:latin typeface="Candara"/>
                <a:ea typeface="Candara"/>
                <a:cs typeface="Candara"/>
                <a:sym typeface="Candara"/>
              </a:endParaRPr>
            </a:p>
          </p:txBody>
        </p:sp>
        <p:sp>
          <p:nvSpPr>
            <p:cNvPr id="272" name="Google Shape;272;p50"/>
            <p:cNvSpPr/>
            <p:nvPr/>
          </p:nvSpPr>
          <p:spPr>
            <a:xfrm rot="-6942857">
              <a:off x="3608665" y="3762910"/>
              <a:ext cx="195165" cy="248014"/>
            </a:xfrm>
            <a:prstGeom prst="rightArrow">
              <a:avLst>
                <a:gd name="adj1" fmla="val 60000"/>
                <a:gd name="adj2" fmla="val 50000"/>
              </a:avLst>
            </a:prstGeom>
            <a:solidFill>
              <a:schemeClr val="accent6"/>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0"/>
            <p:cNvSpPr txBox="1"/>
            <p:nvPr/>
          </p:nvSpPr>
          <p:spPr>
            <a:xfrm rot="3857143">
              <a:off x="3650641" y="3838888"/>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74" name="Google Shape;274;p50"/>
            <p:cNvSpPr/>
            <p:nvPr/>
          </p:nvSpPr>
          <p:spPr>
            <a:xfrm>
              <a:off x="3097115" y="3017585"/>
              <a:ext cx="734857" cy="734857"/>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0"/>
            <p:cNvSpPr txBox="1"/>
            <p:nvPr/>
          </p:nvSpPr>
          <p:spPr>
            <a:xfrm>
              <a:off x="3204732" y="3125202"/>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Construir</a:t>
              </a:r>
              <a:endParaRPr sz="1200" b="0" i="0" u="none" strike="noStrike" cap="none">
                <a:solidFill>
                  <a:schemeClr val="dk1"/>
                </a:solidFill>
                <a:latin typeface="Candara"/>
                <a:ea typeface="Candara"/>
                <a:cs typeface="Candara"/>
                <a:sym typeface="Candara"/>
              </a:endParaRPr>
            </a:p>
          </p:txBody>
        </p:sp>
        <p:sp>
          <p:nvSpPr>
            <p:cNvPr id="276" name="Google Shape;276;p50"/>
            <p:cNvSpPr/>
            <p:nvPr/>
          </p:nvSpPr>
          <p:spPr>
            <a:xfrm rot="-5400000">
              <a:off x="3366961" y="2714983"/>
              <a:ext cx="195165" cy="248014"/>
            </a:xfrm>
            <a:prstGeom prst="rightArrow">
              <a:avLst>
                <a:gd name="adj1" fmla="val 60000"/>
                <a:gd name="adj2" fmla="val 50000"/>
              </a:avLst>
            </a:prstGeom>
            <a:solidFill>
              <a:schemeClr val="accent2"/>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0"/>
            <p:cNvSpPr txBox="1"/>
            <p:nvPr/>
          </p:nvSpPr>
          <p:spPr>
            <a:xfrm rot="-5400000">
              <a:off x="3396236" y="2793861"/>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78" name="Google Shape;278;p50"/>
            <p:cNvSpPr/>
            <p:nvPr/>
          </p:nvSpPr>
          <p:spPr>
            <a:xfrm>
              <a:off x="3097115" y="1914491"/>
              <a:ext cx="734857" cy="734857"/>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0"/>
            <p:cNvSpPr txBox="1"/>
            <p:nvPr/>
          </p:nvSpPr>
          <p:spPr>
            <a:xfrm>
              <a:off x="3204732" y="2022108"/>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Involucrar</a:t>
              </a:r>
              <a:endParaRPr sz="1200" b="0" i="0" u="none" strike="noStrike" cap="none">
                <a:solidFill>
                  <a:schemeClr val="dk1"/>
                </a:solidFill>
                <a:latin typeface="Candara"/>
                <a:ea typeface="Candara"/>
                <a:cs typeface="Candara"/>
                <a:sym typeface="Candara"/>
              </a:endParaRPr>
            </a:p>
          </p:txBody>
        </p:sp>
        <p:sp>
          <p:nvSpPr>
            <p:cNvPr id="280" name="Google Shape;280;p50"/>
            <p:cNvSpPr/>
            <p:nvPr/>
          </p:nvSpPr>
          <p:spPr>
            <a:xfrm rot="-3857143">
              <a:off x="3603872" y="1665962"/>
              <a:ext cx="195165" cy="248014"/>
            </a:xfrm>
            <a:prstGeom prst="rightArrow">
              <a:avLst>
                <a:gd name="adj1" fmla="val 60000"/>
                <a:gd name="adj2" fmla="val 50000"/>
              </a:avLst>
            </a:prstGeom>
            <a:solidFill>
              <a:schemeClr val="accent3"/>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0"/>
            <p:cNvSpPr txBox="1"/>
            <p:nvPr/>
          </p:nvSpPr>
          <p:spPr>
            <a:xfrm rot="-3857143">
              <a:off x="3620445" y="1741940"/>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82" name="Google Shape;282;p50"/>
            <p:cNvSpPr/>
            <p:nvPr/>
          </p:nvSpPr>
          <p:spPr>
            <a:xfrm>
              <a:off x="3575730" y="920637"/>
              <a:ext cx="734857" cy="734857"/>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0"/>
            <p:cNvSpPr txBox="1"/>
            <p:nvPr/>
          </p:nvSpPr>
          <p:spPr>
            <a:xfrm>
              <a:off x="3683347" y="1028254"/>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Conoce</a:t>
              </a:r>
              <a:endParaRPr sz="1200" b="0" i="0" u="none" strike="noStrike" cap="none">
                <a:solidFill>
                  <a:schemeClr val="dk1"/>
                </a:solidFill>
                <a:latin typeface="Candara"/>
                <a:ea typeface="Candara"/>
                <a:cs typeface="Candara"/>
                <a:sym typeface="Candara"/>
              </a:endParaRPr>
            </a:p>
          </p:txBody>
        </p:sp>
        <p:sp>
          <p:nvSpPr>
            <p:cNvPr id="284" name="Google Shape;284;p50"/>
            <p:cNvSpPr/>
            <p:nvPr/>
          </p:nvSpPr>
          <p:spPr>
            <a:xfrm rot="-2314286">
              <a:off x="4272474" y="823618"/>
              <a:ext cx="195165" cy="248014"/>
            </a:xfrm>
            <a:prstGeom prst="rightArrow">
              <a:avLst>
                <a:gd name="adj1" fmla="val 60000"/>
                <a:gd name="adj2" fmla="val 50000"/>
              </a:avLst>
            </a:prstGeom>
            <a:solidFill>
              <a:schemeClr val="accent4"/>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0"/>
            <p:cNvSpPr txBox="1"/>
            <p:nvPr/>
          </p:nvSpPr>
          <p:spPr>
            <a:xfrm rot="-2314286">
              <a:off x="4278861" y="891473"/>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86" name="Google Shape;286;p50"/>
            <p:cNvSpPr/>
            <p:nvPr/>
          </p:nvSpPr>
          <p:spPr>
            <a:xfrm>
              <a:off x="4438164" y="232869"/>
              <a:ext cx="734857" cy="734857"/>
            </a:xfrm>
            <a:prstGeom prst="ellipse">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0"/>
            <p:cNvSpPr txBox="1"/>
            <p:nvPr/>
          </p:nvSpPr>
          <p:spPr>
            <a:xfrm>
              <a:off x="4545781" y="340486"/>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Cuidar</a:t>
              </a:r>
              <a:endParaRPr sz="1200" b="0" i="0" u="none" strike="noStrike" cap="none">
                <a:solidFill>
                  <a:schemeClr val="dk1"/>
                </a:solidFill>
                <a:latin typeface="Candara"/>
                <a:ea typeface="Candara"/>
                <a:cs typeface="Candara"/>
                <a:sym typeface="Candara"/>
              </a:endParaRPr>
            </a:p>
          </p:txBody>
        </p:sp>
        <p:sp>
          <p:nvSpPr>
            <p:cNvPr id="288" name="Google Shape;288;p50"/>
            <p:cNvSpPr/>
            <p:nvPr/>
          </p:nvSpPr>
          <p:spPr>
            <a:xfrm rot="-771429">
              <a:off x="5240343" y="354788"/>
              <a:ext cx="195165" cy="248014"/>
            </a:xfrm>
            <a:prstGeom prst="rightArrow">
              <a:avLst>
                <a:gd name="adj1" fmla="val 60000"/>
                <a:gd name="adj2" fmla="val 50000"/>
              </a:avLst>
            </a:prstGeom>
            <a:solidFill>
              <a:srgbClr val="599BD5"/>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0"/>
            <p:cNvSpPr txBox="1"/>
            <p:nvPr/>
          </p:nvSpPr>
          <p:spPr>
            <a:xfrm rot="-771429">
              <a:off x="5241077" y="410905"/>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51"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95" name="Google Shape;295;p51"/>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p51"/>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Mejores prácticas</a:t>
            </a:r>
            <a:endParaRPr sz="3600" b="1" i="0" u="none" strike="noStrike" cap="none">
              <a:solidFill>
                <a:schemeClr val="lt1"/>
              </a:solidFill>
              <a:latin typeface="Candara"/>
              <a:ea typeface="Candara"/>
              <a:cs typeface="Candara"/>
              <a:sym typeface="Candara"/>
            </a:endParaRPr>
          </a:p>
        </p:txBody>
      </p:sp>
      <p:sp>
        <p:nvSpPr>
          <p:cNvPr id="297" name="Google Shape;297;p51"/>
          <p:cNvSpPr/>
          <p:nvPr/>
        </p:nvSpPr>
        <p:spPr>
          <a:xfrm>
            <a:off x="392448" y="1012679"/>
            <a:ext cx="10770340" cy="37856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0000"/>
                </a:solidFill>
                <a:latin typeface="Candara"/>
                <a:ea typeface="Candara"/>
                <a:cs typeface="Candara"/>
                <a:sym typeface="Candara"/>
              </a:rPr>
              <a:t>Como mejor práctica, hemos decidido citar uno de nuestros proyectos anteriores: </a:t>
            </a:r>
            <a:r>
              <a:rPr lang="en-US" sz="2400" b="1" i="0" u="none" strike="noStrike" cap="none">
                <a:solidFill>
                  <a:srgbClr val="000000"/>
                </a:solidFill>
                <a:latin typeface="Arial"/>
                <a:ea typeface="Arial"/>
                <a:cs typeface="Arial"/>
                <a:sym typeface="Arial"/>
              </a:rPr>
              <a:t>Pro-Women. Itinerarios de mejora de las competencias de las mujeres como nuevas promotoras culturales para mejorar </a:t>
            </a:r>
            <a:r>
              <a:rPr lang="en-US" sz="2400" b="0" i="0" u="none" strike="noStrike" cap="none">
                <a:solidFill>
                  <a:srgbClr val="000000"/>
                </a:solidFill>
                <a:latin typeface="Candara"/>
                <a:ea typeface="Candara"/>
                <a:cs typeface="Candara"/>
                <a:sym typeface="Candara"/>
              </a:rPr>
              <a:t>el patrimonio</a:t>
            </a:r>
            <a:r>
              <a:rPr lang="en-US" sz="2400" b="1" i="0" u="none" strike="noStrike" cap="none">
                <a:solidFill>
                  <a:srgbClr val="000000"/>
                </a:solidFill>
                <a:latin typeface="Arial"/>
                <a:ea typeface="Arial"/>
                <a:cs typeface="Arial"/>
                <a:sym typeface="Arial"/>
              </a:rPr>
              <a:t> territorial  </a:t>
            </a:r>
            <a:endParaRPr/>
          </a:p>
          <a:p>
            <a:pPr marL="0" marR="0" lvl="0" indent="0" algn="just"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Fue cofinanciado por el programa europeo </a:t>
            </a:r>
            <a:r>
              <a:rPr lang="en-US" sz="2400" b="1" i="0" u="none" strike="noStrike" cap="none">
                <a:solidFill>
                  <a:srgbClr val="000000"/>
                </a:solidFill>
                <a:latin typeface="Arial"/>
                <a:ea typeface="Arial"/>
                <a:cs typeface="Arial"/>
                <a:sym typeface="Arial"/>
              </a:rPr>
              <a:t>Erasmus Plus </a:t>
            </a:r>
            <a:r>
              <a:rPr lang="en-US" sz="2400" b="0" i="0" u="none" strike="noStrike" cap="none">
                <a:solidFill>
                  <a:srgbClr val="000000"/>
                </a:solidFill>
                <a:latin typeface="Arial"/>
                <a:ea typeface="Arial"/>
                <a:cs typeface="Arial"/>
                <a:sym typeface="Arial"/>
              </a:rPr>
              <a:t>en el ámbito de la educación de adultos.</a:t>
            </a:r>
            <a:endParaRPr/>
          </a:p>
          <a:p>
            <a:pPr marL="0" marR="0" lvl="0" indent="0" algn="just"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2400" b="0" i="0" u="none" strike="noStrike" cap="none">
                <a:solidFill>
                  <a:srgbClr val="000000"/>
                </a:solidFill>
                <a:latin typeface="Candara"/>
                <a:ea typeface="Candara"/>
                <a:cs typeface="Candara"/>
                <a:sym typeface="Candara"/>
              </a:rPr>
              <a:t>Con este proyecto, experimentamos con éxito con los mapas parroquiales y desarrollamos muchos itinerarios para la mejora del patrimonio cultural y natural, y al final produjimos los Atlas</a:t>
            </a:r>
            <a:endParaRPr/>
          </a:p>
          <a:p>
            <a:pPr marL="0" marR="0" lvl="0" indent="0" algn="just" rtl="0">
              <a:lnSpc>
                <a:spcPct val="100000"/>
              </a:lnSpc>
              <a:spcBef>
                <a:spcPts val="0"/>
              </a:spcBef>
              <a:spcAft>
                <a:spcPts val="0"/>
              </a:spcAft>
              <a:buNone/>
            </a:pPr>
            <a:r>
              <a:rPr lang="en-US" sz="2400" b="0" i="0" u="sng" strike="noStrike" cap="none">
                <a:solidFill>
                  <a:srgbClr val="000000"/>
                </a:solidFill>
                <a:latin typeface="Candara"/>
                <a:ea typeface="Candara"/>
                <a:cs typeface="Candara"/>
                <a:sym typeface="Candara"/>
                <a:hlinkClick r:id="rId4">
                  <a:extLst>
                    <a:ext uri="{A12FA001-AC4F-418D-AE19-62706E023703}">
                      <ahyp:hlinkClr xmlns:ahyp="http://schemas.microsoft.com/office/drawing/2018/hyperlinkcolor" xmlns="" val="tx"/>
                    </a:ext>
                  </a:extLst>
                </a:hlinkClick>
              </a:rPr>
              <a:t>https://prowomen-project.</a:t>
            </a:r>
            <a:r>
              <a:rPr lang="en-US" sz="2400" b="0" i="0" u="none" strike="noStrike" cap="none">
                <a:solidFill>
                  <a:srgbClr val="000000"/>
                </a:solidFill>
                <a:latin typeface="Candara"/>
                <a:ea typeface="Candara"/>
                <a:cs typeface="Candara"/>
                <a:sym typeface="Candara"/>
              </a:rPr>
              <a:t>eu/io3/ </a:t>
            </a:r>
            <a:endParaRPr sz="2400" b="0" i="0" u="none" strike="noStrike" cap="none">
              <a:solidFill>
                <a:srgbClr val="000000"/>
              </a:solidFill>
              <a:latin typeface="Candara"/>
              <a:ea typeface="Candara"/>
              <a:cs typeface="Candara"/>
              <a:sym typeface="Candara"/>
            </a:endParaRPr>
          </a:p>
        </p:txBody>
      </p:sp>
      <p:pic>
        <p:nvPicPr>
          <p:cNvPr id="298" name="Google Shape;298;p51"/>
          <p:cNvPicPr preferRelativeResize="0"/>
          <p:nvPr/>
        </p:nvPicPr>
        <p:blipFill rotWithShape="1">
          <a:blip r:embed="rId5">
            <a:alphaModFix/>
          </a:blip>
          <a:srcRect t="5593" b="11349"/>
          <a:stretch/>
        </p:blipFill>
        <p:spPr>
          <a:xfrm>
            <a:off x="5043927" y="4025244"/>
            <a:ext cx="6485053" cy="29067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400069"/>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000" b="1" dirty="0" smtClean="0">
                <a:solidFill>
                  <a:schemeClr val="bg1"/>
                </a:solidFill>
                <a:latin typeface="Candara" pitchFamily="34" charset="0"/>
              </a:rPr>
              <a:t>Gracias </a:t>
            </a:r>
            <a:r>
              <a:rPr lang="en-US" sz="2000" b="1" dirty="0" err="1" smtClean="0">
                <a:solidFill>
                  <a:schemeClr val="bg1"/>
                </a:solidFill>
                <a:latin typeface="Candara" pitchFamily="34" charset="0"/>
              </a:rPr>
              <a:t>por</a:t>
            </a:r>
            <a:r>
              <a:rPr lang="en-US" sz="2000" b="1" dirty="0" smtClean="0">
                <a:solidFill>
                  <a:schemeClr val="bg1"/>
                </a:solidFill>
                <a:latin typeface="Candara" pitchFamily="34" charset="0"/>
              </a:rPr>
              <a:t> </a:t>
            </a:r>
            <a:r>
              <a:rPr lang="en-US" sz="2000" b="1" dirty="0" err="1" smtClean="0">
                <a:solidFill>
                  <a:schemeClr val="bg1"/>
                </a:solidFill>
                <a:latin typeface="Candara" pitchFamily="34" charset="0"/>
              </a:rPr>
              <a:t>su</a:t>
            </a:r>
            <a:r>
              <a:rPr lang="en-US" sz="2000" b="1" dirty="0" smtClean="0">
                <a:solidFill>
                  <a:schemeClr val="bg1"/>
                </a:solidFill>
                <a:latin typeface="Candara" pitchFamily="34" charset="0"/>
              </a:rPr>
              <a:t> </a:t>
            </a:r>
            <a:r>
              <a:rPr lang="en-US" sz="2000" b="1" dirty="0" err="1" smtClean="0">
                <a:solidFill>
                  <a:schemeClr val="bg1"/>
                </a:solidFill>
                <a:latin typeface="Candara" pitchFamily="34" charset="0"/>
              </a:rPr>
              <a:t>atención</a:t>
            </a:r>
            <a:endParaRPr lang="en-US" sz="2000" b="1" dirty="0" smtClean="0">
              <a:solidFill>
                <a:schemeClr val="bg1"/>
              </a:solidFill>
              <a:latin typeface="Candara" pitchFamily="34" charset="0"/>
            </a:endParaRP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SOCIOS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Google Shape;87;p1">
            <a:extLst>
              <a:ext uri="{FF2B5EF4-FFF2-40B4-BE49-F238E27FC236}">
                <a16:creationId xmlns="" xmlns:a16="http://schemas.microsoft.com/office/drawing/2014/main" id="{745C65E3-B125-8233-7584-62CE022E617C}"/>
              </a:ext>
            </a:extLst>
          </p:cNvPr>
          <p:cNvSpPr txBox="1"/>
          <p:nvPr/>
        </p:nvSpPr>
        <p:spPr>
          <a:xfrm>
            <a:off x="2740398" y="6120065"/>
            <a:ext cx="7619927"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err="1">
                <a:solidFill>
                  <a:srgbClr val="222222"/>
                </a:solidFill>
                <a:effectLst/>
                <a:latin typeface="Calibri" panose="020F0502020204030204" pitchFamily="34" charset="0"/>
              </a:rPr>
              <a:t>Financiado</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por</a:t>
            </a:r>
            <a:r>
              <a:rPr lang="en-GB" sz="1100" b="0" i="1" u="none" strike="noStrike" dirty="0">
                <a:solidFill>
                  <a:srgbClr val="222222"/>
                </a:solidFill>
                <a:effectLst/>
                <a:latin typeface="Calibri" panose="020F0502020204030204" pitchFamily="34" charset="0"/>
              </a:rPr>
              <a:t> la Unión Europea. Sin embargo,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puntos de vista y </a:t>
            </a:r>
            <a:r>
              <a:rPr lang="en-GB" sz="1100" b="0" i="1" u="none" strike="noStrike" dirty="0" err="1">
                <a:solidFill>
                  <a:srgbClr val="222222"/>
                </a:solidFill>
                <a:effectLst/>
                <a:latin typeface="Calibri" panose="020F0502020204030204" pitchFamily="34" charset="0"/>
              </a:rPr>
              <a:t>opiniones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expresados</a:t>
            </a:r>
            <a:r>
              <a:rPr lang="en-GB" sz="1100" b="0" i="1" u="none" strike="noStrike" dirty="0">
                <a:solidFill>
                  <a:srgbClr val="222222"/>
                </a:solidFill>
                <a:effectLst/>
                <a:latin typeface="Calibri" panose="020F0502020204030204" pitchFamily="34" charset="0"/>
              </a:rPr>
              <a:t> son </a:t>
            </a:r>
            <a:r>
              <a:rPr lang="en-GB" sz="1100" b="0" i="1" u="none" strike="noStrike" dirty="0" err="1">
                <a:solidFill>
                  <a:srgbClr val="222222"/>
                </a:solidFill>
                <a:effectLst/>
                <a:latin typeface="Calibri" panose="020F0502020204030204" pitchFamily="34" charset="0"/>
              </a:rPr>
              <a:t>únicamente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del </a:t>
            </a:r>
            <a:r>
              <a:rPr lang="en-GB" sz="1100" b="0" i="1" u="none" strike="noStrike" dirty="0" err="1">
                <a:solidFill>
                  <a:srgbClr val="222222"/>
                </a:solidFill>
                <a:effectLst/>
                <a:latin typeface="Calibri" panose="020F0502020204030204" pitchFamily="34" charset="0"/>
              </a:rPr>
              <a:t>autor</a:t>
            </a:r>
            <a:r>
              <a:rPr lang="en-GB" sz="1100" b="0" i="1" u="none" strike="noStrike" dirty="0">
                <a:solidFill>
                  <a:srgbClr val="222222"/>
                </a:solidFill>
                <a:effectLst/>
                <a:latin typeface="Calibri" panose="020F0502020204030204" pitchFamily="34" charset="0"/>
              </a:rPr>
              <a:t> o </a:t>
            </a:r>
            <a:r>
              <a:rPr lang="en-GB" sz="1100" b="0" i="1" u="none" strike="noStrike" dirty="0" err="1">
                <a:solidFill>
                  <a:srgbClr val="222222"/>
                </a:solidFill>
                <a:effectLst/>
                <a:latin typeface="Calibri" panose="020F0502020204030204" pitchFamily="34" charset="0"/>
              </a:rPr>
              <a:t>autores</a:t>
            </a:r>
            <a:r>
              <a:rPr lang="en-GB" sz="1100" b="0" i="1" u="none" strike="noStrike" dirty="0">
                <a:solidFill>
                  <a:srgbClr val="222222"/>
                </a:solidFill>
                <a:effectLst/>
                <a:latin typeface="Calibri" panose="020F0502020204030204" pitchFamily="34" charset="0"/>
              </a:rPr>
              <a:t> y no </a:t>
            </a:r>
            <a:r>
              <a:rPr lang="en-GB" sz="1100" b="0" i="1" u="none" strike="noStrike" dirty="0" err="1">
                <a:solidFill>
                  <a:srgbClr val="222222"/>
                </a:solidFill>
                <a:effectLst/>
                <a:latin typeface="Calibri" panose="020F0502020204030204" pitchFamily="34" charset="0"/>
              </a:rPr>
              <a:t>reflejan</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necesariamente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 la Unión Europea o de la Agencia Nacional de Estonia. Ni la Unión Europea </a:t>
            </a:r>
            <a:r>
              <a:rPr lang="en-GB" sz="1100" b="0" i="1" u="none" strike="noStrike" dirty="0" err="1">
                <a:solidFill>
                  <a:srgbClr val="222222"/>
                </a:solidFill>
                <a:effectLst/>
                <a:latin typeface="Calibri" panose="020F0502020204030204" pitchFamily="34" charset="0"/>
              </a:rPr>
              <a:t>ni</a:t>
            </a:r>
            <a:r>
              <a:rPr lang="en-GB" sz="1100" b="0" i="1" u="none" strike="noStrike" dirty="0">
                <a:solidFill>
                  <a:srgbClr val="222222"/>
                </a:solidFill>
                <a:effectLst/>
                <a:latin typeface="Calibri" panose="020F0502020204030204" pitchFamily="34" charset="0"/>
              </a:rPr>
              <a:t> la </a:t>
            </a:r>
            <a:r>
              <a:rPr lang="en-GB" sz="1100" b="0" i="1" u="none" strike="noStrike" dirty="0" err="1">
                <a:solidFill>
                  <a:srgbClr val="222222"/>
                </a:solidFill>
                <a:effectLst/>
                <a:latin typeface="Calibri" panose="020F0502020204030204" pitchFamily="34" charset="0"/>
              </a:rPr>
              <a:t>autoridad</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que</a:t>
            </a:r>
            <a:r>
              <a:rPr lang="en-GB" sz="1100" b="0" i="1" u="none" strike="noStrike" dirty="0">
                <a:solidFill>
                  <a:srgbClr val="222222"/>
                </a:solidFill>
                <a:effectLst/>
                <a:latin typeface="Calibri" panose="020F0502020204030204" pitchFamily="34" charset="0"/>
              </a:rPr>
              <a:t> concede la </a:t>
            </a:r>
            <a:r>
              <a:rPr lang="en-GB" sz="1100" b="0" i="1" u="none" strike="noStrike" dirty="0" err="1">
                <a:solidFill>
                  <a:srgbClr val="222222"/>
                </a:solidFill>
                <a:effectLst/>
                <a:latin typeface="Calibri" panose="020F0502020204030204" pitchFamily="34" charset="0"/>
              </a:rPr>
              <a:t>ayuda</a:t>
            </a:r>
            <a:r>
              <a:rPr lang="en-GB" sz="1100" b="0" i="1" u="none" strike="noStrike" dirty="0">
                <a:solidFill>
                  <a:srgbClr val="222222"/>
                </a:solidFill>
                <a:effectLst/>
                <a:latin typeface="Calibri" panose="020F0502020204030204" pitchFamily="34" charset="0"/>
              </a:rPr>
              <a:t> pueden ser </a:t>
            </a:r>
            <a:r>
              <a:rPr lang="en-GB" sz="1100" b="0" i="1" u="none" strike="noStrike" dirty="0" err="1">
                <a:solidFill>
                  <a:srgbClr val="222222"/>
                </a:solidFill>
                <a:effectLst/>
                <a:latin typeface="Calibri" panose="020F0502020204030204" pitchFamily="34" charset="0"/>
              </a:rPr>
              <a:t>considerados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responsables</a:t>
            </a:r>
            <a:r>
              <a:rPr lang="en-GB" sz="1100" b="0" i="1" u="none" strike="noStrike" dirty="0">
                <a:solidFill>
                  <a:srgbClr val="222222"/>
                </a:solidFill>
                <a:effectLst/>
                <a:latin typeface="Calibri" panose="020F0502020204030204" pitchFamily="34" charset="0"/>
              </a:rPr>
              <a:t> de </a:t>
            </a:r>
            <a:r>
              <a:rPr lang="en-GB" sz="1100" b="0" i="1" u="none" strike="noStrike" dirty="0" err="1">
                <a:solidFill>
                  <a:srgbClr val="222222"/>
                </a:solidFill>
                <a:effectLst/>
                <a:latin typeface="Calibri" panose="020F0502020204030204" pitchFamily="34" charset="0"/>
              </a:rPr>
              <a:t>ellos</a:t>
            </a:r>
            <a:r>
              <a:rPr lang="en-GB" sz="1100" b="0" i="1" u="none" strike="noStrike" dirty="0">
                <a:solidFill>
                  <a:srgbClr val="222222"/>
                </a:solidFill>
                <a:effectLst/>
                <a:latin typeface="Calibri" panose="020F0502020204030204" pitchFamily="34" charset="0"/>
              </a:rPr>
              <a:t>.</a:t>
            </a:r>
          </a:p>
        </p:txBody>
      </p:sp>
      <p:pic>
        <p:nvPicPr>
          <p:cNvPr id="18" name="Picture 5" descr="Blue text on a white background&#10;&#10;AI-generated content may be incorrect.">
            <a:extLst>
              <a:ext uri="{FF2B5EF4-FFF2-40B4-BE49-F238E27FC236}">
                <a16:creationId xmlns="" xmlns:a16="http://schemas.microsoft.com/office/drawing/2014/main" id="{6F72E8CC-9F2B-0F15-AD6F-BB7F5DCB79E1}"/>
              </a:ext>
            </a:extLst>
          </p:cNvPr>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263841" y="6133382"/>
            <a:ext cx="2456421" cy="511380"/>
          </a:xfrm>
          <a:prstGeom prst="rect">
            <a:avLst/>
          </a:prstGeom>
        </p:spPr>
      </p:pic>
      <p:pic>
        <p:nvPicPr>
          <p:cNvPr id="19" name="18 - Εικόνα" descr="cc-brand-1.png"/>
          <p:cNvPicPr>
            <a:picLocks noChangeAspect="1"/>
          </p:cNvPicPr>
          <p:nvPr/>
        </p:nvPicPr>
        <p:blipFill>
          <a:blip r:embed="rId13"/>
          <a:stretch>
            <a:fillRect/>
          </a:stretch>
        </p:blipFill>
        <p:spPr>
          <a:xfrm>
            <a:off x="10511207" y="5986732"/>
            <a:ext cx="1680793" cy="871268"/>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1" name="Google Shape;91;p2"/>
          <p:cNvSpPr/>
          <p:nvPr/>
        </p:nvSpPr>
        <p:spPr>
          <a:xfrm>
            <a:off x="738554" y="1590682"/>
            <a:ext cx="10876084" cy="4197376"/>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2"/>
          <p:cNvSpPr txBox="1"/>
          <p:nvPr/>
        </p:nvSpPr>
        <p:spPr>
          <a:xfrm>
            <a:off x="1970313" y="2074783"/>
            <a:ext cx="8686801" cy="32316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1200"/>
              </a:spcBef>
              <a:spcAft>
                <a:spcPts val="0"/>
              </a:spcAft>
              <a:buNone/>
            </a:pPr>
            <a:r>
              <a:rPr lang="en-US" sz="2800" b="1" i="0" u="none" strike="noStrike" cap="none" dirty="0">
                <a:solidFill>
                  <a:srgbClr val="FFFFFF"/>
                </a:solidFill>
                <a:latin typeface="Candara"/>
                <a:ea typeface="Candara"/>
                <a:cs typeface="Candara"/>
                <a:sym typeface="Candara"/>
              </a:rPr>
              <a:t>LECCIÓN 2: </a:t>
            </a:r>
            <a:endParaRPr dirty="0"/>
          </a:p>
          <a:p>
            <a:pPr marL="0" marR="0" lvl="0" indent="0" algn="ctr" rtl="0">
              <a:lnSpc>
                <a:spcPct val="100000"/>
              </a:lnSpc>
              <a:spcBef>
                <a:spcPts val="1200"/>
              </a:spcBef>
              <a:spcAft>
                <a:spcPts val="0"/>
              </a:spcAft>
              <a:buNone/>
            </a:pPr>
            <a:r>
              <a:rPr lang="en-US" sz="2800" b="1" i="0" u="none" strike="noStrike" cap="none" dirty="0">
                <a:solidFill>
                  <a:schemeClr val="lt1"/>
                </a:solidFill>
                <a:latin typeface="Candara"/>
                <a:ea typeface="Candara"/>
                <a:cs typeface="Candara"/>
                <a:sym typeface="Candara"/>
              </a:rPr>
              <a:t>Los mapas parroquiales como herramienta para descubrir el patrimonio cultural y natural, resaltando las diferencias.</a:t>
            </a:r>
            <a:endParaRPr sz="2800" b="1" i="0" u="none" strike="noStrike" cap="none" dirty="0">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None/>
            </a:pPr>
            <a:endParaRPr sz="2800" b="1" i="0" u="none" strike="noStrike" cap="none" dirty="0">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2800"/>
              <a:buFont typeface="Arial"/>
              <a:buNone/>
            </a:pPr>
            <a:endParaRPr sz="28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just" rtl="0">
              <a:lnSpc>
                <a:spcPct val="90000"/>
              </a:lnSpc>
              <a:spcBef>
                <a:spcPts val="1000"/>
              </a:spcBef>
              <a:spcAft>
                <a:spcPts val="0"/>
              </a:spcAft>
              <a:buSzPts val="1800"/>
              <a:buNone/>
            </a:pPr>
            <a:r>
              <a:rPr lang="en-US"/>
              <a:t>En la lección 1 examinamos el significado, los principios y los procesos de la comunicación intergeneracional e intercultural.</a:t>
            </a:r>
            <a:endParaRPr/>
          </a:p>
          <a:p>
            <a:pPr marL="114300" lvl="0" indent="0" algn="just" rtl="0">
              <a:lnSpc>
                <a:spcPct val="90000"/>
              </a:lnSpc>
              <a:spcBef>
                <a:spcPts val="1000"/>
              </a:spcBef>
              <a:spcAft>
                <a:spcPts val="0"/>
              </a:spcAft>
              <a:buSzPts val="1800"/>
              <a:buNone/>
            </a:pPr>
            <a:endParaRPr/>
          </a:p>
          <a:p>
            <a:pPr marL="114300" lvl="0" indent="0" algn="just" rtl="0">
              <a:lnSpc>
                <a:spcPct val="90000"/>
              </a:lnSpc>
              <a:spcBef>
                <a:spcPts val="1000"/>
              </a:spcBef>
              <a:spcAft>
                <a:spcPts val="0"/>
              </a:spcAft>
              <a:buSzPts val="1800"/>
              <a:buNone/>
            </a:pPr>
            <a:r>
              <a:rPr lang="en-US"/>
              <a:t>En la lección 2 exploraremos cómo podemos utilizar mejor la comunicación intergeneracional e intercultural en el conocimiento y la preservación del patrimonio natural y cultural.</a:t>
            </a:r>
            <a:endParaRPr/>
          </a:p>
        </p:txBody>
      </p:sp>
      <p:pic>
        <p:nvPicPr>
          <p:cNvPr id="99" name="Google Shape;99;p15"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00" name="Google Shape;100;p15"/>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5"/>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Introducción</a:t>
            </a:r>
            <a:endParaRPr sz="3600" b="1" i="0" u="none" strike="noStrike" cap="none">
              <a:solidFill>
                <a:schemeClr val="lt1"/>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sz="2400"/>
              <a:t>La lección 2 abordará los siguientes  temas de suma relevancia:</a:t>
            </a:r>
            <a:endParaRPr/>
          </a:p>
          <a:p>
            <a:pPr marL="457200" lvl="0" indent="-342900" algn="l" rtl="0">
              <a:lnSpc>
                <a:spcPct val="90000"/>
              </a:lnSpc>
              <a:spcBef>
                <a:spcPts val="1000"/>
              </a:spcBef>
              <a:spcAft>
                <a:spcPts val="0"/>
              </a:spcAft>
              <a:buSzPts val="1800"/>
              <a:buChar char="•"/>
            </a:pPr>
            <a:r>
              <a:rPr lang="en-US" sz="2400"/>
              <a:t>Mapas parroquiales (concepto, historia y significado) </a:t>
            </a:r>
            <a:endParaRPr sz="2400"/>
          </a:p>
          <a:p>
            <a:pPr marL="457200" lvl="0" indent="-342900" algn="l" rtl="0">
              <a:lnSpc>
                <a:spcPct val="90000"/>
              </a:lnSpc>
              <a:spcBef>
                <a:spcPts val="1000"/>
              </a:spcBef>
              <a:spcAft>
                <a:spcPts val="0"/>
              </a:spcAft>
              <a:buSzPts val="1800"/>
              <a:buChar char="•"/>
            </a:pPr>
            <a:r>
              <a:rPr lang="en-US" sz="2400"/>
              <a:t>Cómo desarrollar un mapa parroquial</a:t>
            </a:r>
            <a:endParaRPr sz="2400"/>
          </a:p>
          <a:p>
            <a:pPr marL="114300" lvl="0" indent="0" algn="l" rtl="0">
              <a:lnSpc>
                <a:spcPct val="90000"/>
              </a:lnSpc>
              <a:spcBef>
                <a:spcPts val="1000"/>
              </a:spcBef>
              <a:spcAft>
                <a:spcPts val="0"/>
              </a:spcAft>
              <a:buSzPts val="1800"/>
              <a:buNone/>
            </a:pPr>
            <a:endParaRPr sz="2400"/>
          </a:p>
          <a:p>
            <a:pPr marL="114300" lvl="0" indent="0" algn="l" rtl="0">
              <a:lnSpc>
                <a:spcPct val="90000"/>
              </a:lnSpc>
              <a:spcBef>
                <a:spcPts val="1000"/>
              </a:spcBef>
              <a:spcAft>
                <a:spcPts val="0"/>
              </a:spcAft>
              <a:buSzPts val="1800"/>
              <a:buNone/>
            </a:pPr>
            <a:endParaRPr sz="2400"/>
          </a:p>
          <a:p>
            <a:pPr marL="457200" lvl="0" indent="-342900" algn="just" rtl="0">
              <a:lnSpc>
                <a:spcPct val="90000"/>
              </a:lnSpc>
              <a:spcBef>
                <a:spcPts val="1000"/>
              </a:spcBef>
              <a:spcAft>
                <a:spcPts val="0"/>
              </a:spcAft>
              <a:buSzPts val="1800"/>
              <a:buChar char="•"/>
            </a:pPr>
            <a:r>
              <a:rPr lang="en-US" sz="2400"/>
              <a:t>Debate sobre las mejores prácticas</a:t>
            </a:r>
            <a:endParaRPr sz="2400"/>
          </a:p>
          <a:p>
            <a:pPr marL="457200" lvl="0" indent="-342900" algn="just" rtl="0">
              <a:lnSpc>
                <a:spcPct val="90000"/>
              </a:lnSpc>
              <a:spcBef>
                <a:spcPts val="1000"/>
              </a:spcBef>
              <a:spcAft>
                <a:spcPts val="0"/>
              </a:spcAft>
              <a:buSzPts val="1800"/>
              <a:buChar char="•"/>
            </a:pPr>
            <a:r>
              <a:rPr lang="en-US" sz="2400"/>
              <a:t>Creación de un mapa parroquial</a:t>
            </a:r>
            <a:endParaRPr sz="2400"/>
          </a:p>
          <a:p>
            <a:pPr marL="0" lvl="0" indent="0" algn="l" rtl="0">
              <a:lnSpc>
                <a:spcPct val="90000"/>
              </a:lnSpc>
              <a:spcBef>
                <a:spcPts val="1000"/>
              </a:spcBef>
              <a:spcAft>
                <a:spcPts val="0"/>
              </a:spcAft>
              <a:buSzPts val="1800"/>
              <a:buFont typeface="Arial"/>
              <a:buNone/>
            </a:pPr>
            <a:r>
              <a:rPr lang="en-US" sz="2400"/>
              <a:t>	</a:t>
            </a:r>
            <a:endParaRPr sz="2400">
              <a:solidFill>
                <a:schemeClr val="dk1"/>
              </a:solidFill>
            </a:endParaRPr>
          </a:p>
          <a:p>
            <a:pPr marL="457200" lvl="0" indent="-228600" algn="l" rtl="0">
              <a:lnSpc>
                <a:spcPct val="90000"/>
              </a:lnSpc>
              <a:spcBef>
                <a:spcPts val="1000"/>
              </a:spcBef>
              <a:spcAft>
                <a:spcPts val="0"/>
              </a:spcAft>
              <a:buSzPts val="1800"/>
              <a:buNone/>
            </a:pPr>
            <a:endParaRPr sz="2400"/>
          </a:p>
        </p:txBody>
      </p:sp>
      <p:pic>
        <p:nvPicPr>
          <p:cNvPr id="107" name="Google Shape;107;p39"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08" name="Google Shape;108;p39"/>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39"/>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Introducción</a:t>
            </a:r>
            <a:endParaRPr sz="3600" b="1" i="0" u="none" strike="noStrike" cap="none">
              <a:solidFill>
                <a:schemeClr val="lt1"/>
              </a:solidFill>
              <a:latin typeface="Candara"/>
              <a:ea typeface="Candara"/>
              <a:cs typeface="Candara"/>
              <a:sym typeface="Candara"/>
            </a:endParaRPr>
          </a:p>
        </p:txBody>
      </p:sp>
      <p:sp>
        <p:nvSpPr>
          <p:cNvPr id="110" name="Google Shape;110;p39"/>
          <p:cNvSpPr/>
          <p:nvPr/>
        </p:nvSpPr>
        <p:spPr>
          <a:xfrm>
            <a:off x="392448" y="1119918"/>
            <a:ext cx="1290738" cy="461665"/>
          </a:xfrm>
          <a:prstGeom prst="rect">
            <a:avLst/>
          </a:prstGeom>
          <a:noFill/>
          <a:ln>
            <a:noFill/>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Temas</a:t>
            </a:r>
            <a:endParaRPr sz="2400" b="0" i="0" u="none" strike="noStrike" cap="none">
              <a:solidFill>
                <a:srgbClr val="000000"/>
              </a:solidFill>
              <a:latin typeface="Arial"/>
              <a:ea typeface="Arial"/>
              <a:cs typeface="Arial"/>
              <a:sym typeface="Arial"/>
            </a:endParaRPr>
          </a:p>
        </p:txBody>
      </p:sp>
      <p:pic>
        <p:nvPicPr>
          <p:cNvPr id="111" name="Google Shape;111;p39" descr="Flat Map Images - Free Download on Freepik"/>
          <p:cNvPicPr preferRelativeResize="0"/>
          <p:nvPr/>
        </p:nvPicPr>
        <p:blipFill rotWithShape="1">
          <a:blip r:embed="rId4">
            <a:alphaModFix/>
          </a:blip>
          <a:srcRect/>
          <a:stretch/>
        </p:blipFill>
        <p:spPr>
          <a:xfrm>
            <a:off x="8358632" y="2393251"/>
            <a:ext cx="3031490" cy="3031490"/>
          </a:xfrm>
          <a:prstGeom prst="rect">
            <a:avLst/>
          </a:prstGeom>
          <a:noFill/>
          <a:ln>
            <a:noFill/>
          </a:ln>
        </p:spPr>
      </p:pic>
      <p:sp>
        <p:nvSpPr>
          <p:cNvPr id="112" name="Google Shape;112;p39"/>
          <p:cNvSpPr/>
          <p:nvPr/>
        </p:nvSpPr>
        <p:spPr>
          <a:xfrm>
            <a:off x="10368099" y="5415315"/>
            <a:ext cx="1674829"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A0A0C"/>
                </a:solidFill>
                <a:latin typeface="Candara"/>
                <a:ea typeface="Candara"/>
                <a:cs typeface="Candara"/>
                <a:sym typeface="Candara"/>
              </a:rPr>
              <a:t>Imagen de Freepik</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40"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18" name="Google Shape;118;p40"/>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40"/>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Introducción</a:t>
            </a:r>
            <a:endParaRPr sz="3600" b="1" i="0" u="none" strike="noStrike" cap="none">
              <a:solidFill>
                <a:schemeClr val="lt1"/>
              </a:solidFill>
              <a:latin typeface="Candara"/>
              <a:ea typeface="Candara"/>
              <a:cs typeface="Candara"/>
              <a:sym typeface="Candara"/>
            </a:endParaRPr>
          </a:p>
        </p:txBody>
      </p:sp>
      <p:sp>
        <p:nvSpPr>
          <p:cNvPr id="120" name="Google Shape;120;p40"/>
          <p:cNvSpPr/>
          <p:nvPr/>
        </p:nvSpPr>
        <p:spPr>
          <a:xfrm>
            <a:off x="216249" y="1561158"/>
            <a:ext cx="5501379" cy="3693319"/>
          </a:xfrm>
          <a:prstGeom prst="rect">
            <a:avLst/>
          </a:prstGeom>
          <a:no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1" i="0" u="none" strike="noStrike" cap="none">
                <a:solidFill>
                  <a:srgbClr val="000000"/>
                </a:solidFill>
                <a:latin typeface="Candara"/>
                <a:ea typeface="Candara"/>
                <a:cs typeface="Candara"/>
                <a:sym typeface="Candara"/>
              </a:rPr>
              <a:t>La comunicación intergeneracional </a:t>
            </a:r>
            <a:r>
              <a:rPr lang="en-US" sz="1800" b="0" i="0" u="none" strike="noStrike" cap="none">
                <a:solidFill>
                  <a:srgbClr val="000000"/>
                </a:solidFill>
                <a:latin typeface="Candara"/>
                <a:ea typeface="Candara"/>
                <a:cs typeface="Candara"/>
                <a:sym typeface="Candara"/>
              </a:rPr>
              <a:t>se refiere a la conexión entre personas de diferentes grupos de edad, con el objetivo de promover el entendimiento mutuo y el intercambio de conocimientos. </a:t>
            </a:r>
            <a:endParaRPr sz="18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endParaRPr sz="18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US" sz="1800" b="0" i="0" u="none" strike="noStrike" cap="none">
                <a:solidFill>
                  <a:srgbClr val="000000"/>
                </a:solidFill>
                <a:latin typeface="Candara"/>
                <a:ea typeface="Candara"/>
                <a:cs typeface="Candara"/>
                <a:sym typeface="Candara"/>
              </a:rPr>
              <a:t>Esta comunicación es fundamental para la transmisión de tradiciones, historias, prácticas y conocimientos que a menudo se transmiten de una generación a otra. </a:t>
            </a:r>
            <a:endParaRPr sz="18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endParaRPr sz="18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US" sz="1800" b="0" i="0" u="none" strike="noStrike" cap="none">
                <a:solidFill>
                  <a:srgbClr val="000000"/>
                </a:solidFill>
                <a:latin typeface="Candara"/>
                <a:ea typeface="Candara"/>
                <a:cs typeface="Candara"/>
                <a:sym typeface="Candara"/>
              </a:rPr>
              <a:t>Por ejemplo, las personas mayores pueden transmitir sus experiencias vitales y su conexión con el territorio a las generaciones más jóvenes, que luego pueden reinterpretar y replantear estas tradiciones de una manera contemporánea. </a:t>
            </a:r>
            <a:endParaRPr/>
          </a:p>
        </p:txBody>
      </p:sp>
      <p:sp>
        <p:nvSpPr>
          <p:cNvPr id="121" name="Google Shape;121;p40"/>
          <p:cNvSpPr/>
          <p:nvPr/>
        </p:nvSpPr>
        <p:spPr>
          <a:xfrm>
            <a:off x="727728" y="844358"/>
            <a:ext cx="554350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Como vimos en la lección anterior</a:t>
            </a:r>
            <a:endParaRPr sz="2400" b="0" i="0" u="none" strike="noStrike" cap="none">
              <a:solidFill>
                <a:srgbClr val="000000"/>
              </a:solidFill>
              <a:latin typeface="Arial"/>
              <a:ea typeface="Arial"/>
              <a:cs typeface="Arial"/>
              <a:sym typeface="Arial"/>
            </a:endParaRPr>
          </a:p>
        </p:txBody>
      </p:sp>
      <p:sp>
        <p:nvSpPr>
          <p:cNvPr id="122" name="Google Shape;122;p40"/>
          <p:cNvSpPr txBox="1">
            <a:spLocks noGrp="1"/>
          </p:cNvSpPr>
          <p:nvPr>
            <p:ph type="body" idx="1"/>
          </p:nvPr>
        </p:nvSpPr>
        <p:spPr>
          <a:xfrm>
            <a:off x="6271233" y="1427181"/>
            <a:ext cx="5404945" cy="3827296"/>
          </a:xfrm>
          <a:prstGeom prst="rect">
            <a:avLst/>
          </a:prstGeom>
          <a:noFill/>
          <a:ln w="28575" cap="flat" cmpd="sng">
            <a:solidFill>
              <a:srgbClr val="00B050"/>
            </a:solidFill>
            <a:prstDash val="solid"/>
            <a:round/>
            <a:headEnd type="none" w="sm" len="sm"/>
            <a:tailEnd type="none" w="sm" len="sm"/>
          </a:ln>
        </p:spPr>
        <p:txBody>
          <a:bodyPr spcFirstLastPara="1" wrap="square" lIns="91425" tIns="45700" rIns="91425" bIns="45700" anchor="t" anchorCtr="0">
            <a:normAutofit lnSpcReduction="10000"/>
          </a:bodyPr>
          <a:lstStyle/>
          <a:p>
            <a:pPr marL="114300" lvl="0" indent="0" algn="just" rtl="0">
              <a:lnSpc>
                <a:spcPct val="90000"/>
              </a:lnSpc>
              <a:spcBef>
                <a:spcPts val="1000"/>
              </a:spcBef>
              <a:spcAft>
                <a:spcPts val="0"/>
              </a:spcAft>
              <a:buSzPts val="1800"/>
              <a:buNone/>
            </a:pPr>
            <a:r>
              <a:rPr lang="en-US" sz="1800" b="1">
                <a:latin typeface="Candara"/>
                <a:ea typeface="Candara"/>
                <a:cs typeface="Candara"/>
                <a:sym typeface="Candara"/>
              </a:rPr>
              <a:t>La comunicación intercultural </a:t>
            </a:r>
            <a:r>
              <a:rPr lang="en-US" sz="1800">
                <a:latin typeface="Candara"/>
                <a:ea typeface="Candara"/>
                <a:cs typeface="Candara"/>
                <a:sym typeface="Candara"/>
              </a:rPr>
              <a:t>se refiere al intercambio entre personas de diferentes culturas. En un contexto global, es fundamental promover el entendimiento entre las diferentes comunidades y abordar los retos relacionados con la diversidad cultural.</a:t>
            </a:r>
            <a:endParaRPr/>
          </a:p>
          <a:p>
            <a:pPr marL="114300" lvl="0" indent="0" algn="just" rtl="0">
              <a:lnSpc>
                <a:spcPct val="90000"/>
              </a:lnSpc>
              <a:spcBef>
                <a:spcPts val="1000"/>
              </a:spcBef>
              <a:spcAft>
                <a:spcPts val="0"/>
              </a:spcAft>
              <a:buSzPts val="1800"/>
              <a:buNone/>
            </a:pPr>
            <a:r>
              <a:rPr lang="en-US" sz="1800">
                <a:latin typeface="Candara"/>
                <a:ea typeface="Candara"/>
                <a:cs typeface="Candara"/>
                <a:sym typeface="Candara"/>
              </a:rPr>
              <a:t> La comunicación intercultural facilita la integración de diferentes perspectivas y visiones del mundo, creando oportunidades para el enriquecimiento mutuo. </a:t>
            </a:r>
            <a:endParaRPr sz="1800">
              <a:latin typeface="Candara"/>
              <a:ea typeface="Candara"/>
              <a:cs typeface="Candara"/>
              <a:sym typeface="Candara"/>
            </a:endParaRPr>
          </a:p>
          <a:p>
            <a:pPr marL="114300" lvl="0" indent="0" algn="just" rtl="0">
              <a:lnSpc>
                <a:spcPct val="90000"/>
              </a:lnSpc>
              <a:spcBef>
                <a:spcPts val="1000"/>
              </a:spcBef>
              <a:spcAft>
                <a:spcPts val="0"/>
              </a:spcAft>
              <a:buSzPts val="1800"/>
              <a:buNone/>
            </a:pPr>
            <a:r>
              <a:rPr lang="en-US" sz="1800">
                <a:latin typeface="Candara"/>
                <a:ea typeface="Candara"/>
                <a:cs typeface="Candara"/>
                <a:sym typeface="Candara"/>
              </a:rPr>
              <a:t>Por ejemplo, diferentes grupos culturales pueden compartir conocimientos sobre lugares, prácticas de conservación y cómo interpretan el significado del patrimonio natural, fomentando un enfoque colectivo e inclusivo para su valorización.</a:t>
            </a:r>
            <a:endParaRPr sz="1800">
              <a:latin typeface="Candara"/>
              <a:ea typeface="Candara"/>
              <a:cs typeface="Candara"/>
              <a:sym typeface="Candara"/>
            </a:endParaRPr>
          </a:p>
        </p:txBody>
      </p:sp>
      <p:sp>
        <p:nvSpPr>
          <p:cNvPr id="123" name="Google Shape;123;p40"/>
          <p:cNvSpPr/>
          <p:nvPr/>
        </p:nvSpPr>
        <p:spPr>
          <a:xfrm>
            <a:off x="1124607" y="5509612"/>
            <a:ext cx="9786409" cy="923330"/>
          </a:xfrm>
          <a:prstGeom prst="rect">
            <a:avLst/>
          </a:prstGeom>
          <a:noFill/>
          <a:ln w="2857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000000"/>
                </a:solidFill>
                <a:latin typeface="Candara"/>
                <a:ea typeface="Candara"/>
                <a:cs typeface="Candara"/>
                <a:sym typeface="Candara"/>
              </a:rPr>
              <a:t>Estos intercambios intergeneracionales e interculturales pueden fomentar la preservación y la renovación del patrimonio, permitiendo a las nuevas generaciones y a los nuevos ciudadanos mantener un vínculo con las raíces culturales y naturales de su territorio y actuar sobre él desde otros puntos de vista.</a:t>
            </a:r>
            <a:endParaRPr sz="1800" b="0" i="0" u="none" strike="noStrike" cap="none">
              <a:solidFill>
                <a:srgbClr val="000000"/>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41"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29" name="Google Shape;129;p41"/>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41"/>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Introducción</a:t>
            </a:r>
            <a:endParaRPr sz="3600" b="1" i="0" u="none" strike="noStrike" cap="none">
              <a:solidFill>
                <a:schemeClr val="lt1"/>
              </a:solidFill>
              <a:latin typeface="Candara"/>
              <a:ea typeface="Candara"/>
              <a:cs typeface="Candara"/>
              <a:sym typeface="Candara"/>
            </a:endParaRPr>
          </a:p>
        </p:txBody>
      </p:sp>
      <p:grpSp>
        <p:nvGrpSpPr>
          <p:cNvPr id="131" name="Google Shape;131;p41"/>
          <p:cNvGrpSpPr/>
          <p:nvPr/>
        </p:nvGrpSpPr>
        <p:grpSpPr>
          <a:xfrm>
            <a:off x="2199449" y="2021904"/>
            <a:ext cx="7473987" cy="4116428"/>
            <a:chOff x="167449" y="1302238"/>
            <a:chExt cx="7473987" cy="4116428"/>
          </a:xfrm>
        </p:grpSpPr>
        <p:sp>
          <p:nvSpPr>
            <p:cNvPr id="132" name="Google Shape;132;p41"/>
            <p:cNvSpPr/>
            <p:nvPr/>
          </p:nvSpPr>
          <p:spPr>
            <a:xfrm>
              <a:off x="3350264" y="2786890"/>
              <a:ext cx="1272032" cy="1093720"/>
            </a:xfrm>
            <a:prstGeom prst="roundRect">
              <a:avLst>
                <a:gd name="adj" fmla="val 16667"/>
              </a:avLst>
            </a:prstGeom>
            <a:gradFill>
              <a:gsLst>
                <a:gs pos="0">
                  <a:srgbClr val="FFD300"/>
                </a:gs>
                <a:gs pos="100000">
                  <a:srgbClr val="FFEF63"/>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1"/>
            <p:cNvSpPr txBox="1"/>
            <p:nvPr/>
          </p:nvSpPr>
          <p:spPr>
            <a:xfrm>
              <a:off x="3403655" y="2840281"/>
              <a:ext cx="1165250" cy="986938"/>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dk1"/>
                  </a:solidFill>
                  <a:latin typeface="Arial"/>
                  <a:ea typeface="Arial"/>
                  <a:cs typeface="Arial"/>
                  <a:sym typeface="Arial"/>
                </a:rPr>
                <a:t>Mapa parroquial</a:t>
              </a:r>
              <a:endParaRPr sz="2800" b="0" i="0" u="none" strike="noStrike" cap="none">
                <a:solidFill>
                  <a:schemeClr val="dk1"/>
                </a:solidFill>
                <a:latin typeface="Arial"/>
                <a:ea typeface="Arial"/>
                <a:cs typeface="Arial"/>
                <a:sym typeface="Arial"/>
              </a:endParaRPr>
            </a:p>
          </p:txBody>
        </p:sp>
        <p:sp>
          <p:nvSpPr>
            <p:cNvPr id="134" name="Google Shape;134;p41"/>
            <p:cNvSpPr/>
            <p:nvPr/>
          </p:nvSpPr>
          <p:spPr>
            <a:xfrm rot="5279580">
              <a:off x="3788719" y="4105062"/>
              <a:ext cx="449180" cy="0"/>
            </a:xfrm>
            <a:custGeom>
              <a:avLst/>
              <a:gdLst/>
              <a:ahLst/>
              <a:cxnLst/>
              <a:rect l="l" t="t" r="r" b="b"/>
              <a:pathLst>
                <a:path w="120000" h="120000" extrusionOk="0">
                  <a:moveTo>
                    <a:pt x="0" y="0"/>
                  </a:moveTo>
                  <a:lnTo>
                    <a:pt x="120000" y="0"/>
                  </a:lnTo>
                </a:path>
              </a:pathLst>
            </a:custGeom>
            <a:noFill/>
            <a:ln w="25400" cap="flat" cmpd="sng">
              <a:solidFill>
                <a:srgbClr val="599BD5"/>
              </a:solidFill>
              <a:prstDash val="solid"/>
              <a:round/>
              <a:headEnd type="none" w="sm" len="sm"/>
              <a:tailEnd type="none" w="sm" len="sm"/>
            </a:ln>
          </p:spPr>
          <p:txBody>
            <a:bodyPr/>
            <a:lstStyle/>
            <a:p>
              <a:endParaRPr lang="en-GB"/>
            </a:p>
          </p:txBody>
        </p:sp>
        <p:sp>
          <p:nvSpPr>
            <p:cNvPr id="135" name="Google Shape;135;p41"/>
            <p:cNvSpPr/>
            <p:nvPr/>
          </p:nvSpPr>
          <p:spPr>
            <a:xfrm>
              <a:off x="1687249" y="4329514"/>
              <a:ext cx="4706019" cy="1089152"/>
            </a:xfrm>
            <a:prstGeom prst="roundRect">
              <a:avLst>
                <a:gd name="adj" fmla="val 16667"/>
              </a:avLst>
            </a:prstGeom>
            <a:gradFill>
              <a:gsLst>
                <a:gs pos="0">
                  <a:srgbClr val="5AFF00"/>
                </a:gs>
                <a:gs pos="100000">
                  <a:srgbClr val="93FF6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1"/>
            <p:cNvSpPr txBox="1"/>
            <p:nvPr/>
          </p:nvSpPr>
          <p:spPr>
            <a:xfrm>
              <a:off x="1740417" y="4382682"/>
              <a:ext cx="4599683" cy="982816"/>
            </a:xfrm>
            <a:prstGeom prst="rect">
              <a:avLst/>
            </a:prstGeom>
            <a:noFill/>
            <a:ln>
              <a:noFill/>
            </a:ln>
          </p:spPr>
          <p:txBody>
            <a:bodyPr spcFirstLastPara="1" wrap="square" lIns="78725" tIns="78725" rIns="78725" bIns="78725" anchor="ctr" anchorCtr="0">
              <a:noAutofit/>
            </a:bodyPr>
            <a:lstStyle/>
            <a:p>
              <a:pPr marL="0" marR="0" lvl="0" indent="0" algn="ctr" rtl="0">
                <a:lnSpc>
                  <a:spcPct val="90000"/>
                </a:lnSpc>
                <a:spcBef>
                  <a:spcPts val="0"/>
                </a:spcBef>
                <a:spcAft>
                  <a:spcPts val="0"/>
                </a:spcAft>
                <a:buNone/>
              </a:pPr>
              <a:r>
                <a:rPr lang="en-US" sz="3100" b="0" i="0" u="none" strike="noStrike" cap="none">
                  <a:solidFill>
                    <a:schemeClr val="dk1"/>
                  </a:solidFill>
                  <a:latin typeface="Arial"/>
                  <a:ea typeface="Arial"/>
                  <a:cs typeface="Arial"/>
                  <a:sym typeface="Arial"/>
                </a:rPr>
                <a:t>Conocimiento y valorización del patrimonio</a:t>
              </a:r>
              <a:endParaRPr sz="3100" b="0" i="0" u="none" strike="noStrike" cap="none">
                <a:solidFill>
                  <a:schemeClr val="dk1"/>
                </a:solidFill>
                <a:latin typeface="Arial"/>
                <a:ea typeface="Arial"/>
                <a:cs typeface="Arial"/>
                <a:sym typeface="Arial"/>
              </a:endParaRPr>
            </a:p>
          </p:txBody>
        </p:sp>
        <p:sp>
          <p:nvSpPr>
            <p:cNvPr id="137" name="Google Shape;137;p41"/>
            <p:cNvSpPr/>
            <p:nvPr/>
          </p:nvSpPr>
          <p:spPr>
            <a:xfrm rot="-2036664">
              <a:off x="4547649" y="2661063"/>
              <a:ext cx="876042" cy="0"/>
            </a:xfrm>
            <a:custGeom>
              <a:avLst/>
              <a:gdLst/>
              <a:ahLst/>
              <a:cxnLst/>
              <a:rect l="l" t="t" r="r" b="b"/>
              <a:pathLst>
                <a:path w="120000" h="120000" extrusionOk="0">
                  <a:moveTo>
                    <a:pt x="0" y="0"/>
                  </a:moveTo>
                  <a:lnTo>
                    <a:pt x="120000" y="0"/>
                  </a:lnTo>
                </a:path>
              </a:pathLst>
            </a:custGeom>
            <a:noFill/>
            <a:ln w="25400" cap="flat" cmpd="sng">
              <a:solidFill>
                <a:srgbClr val="599BD5"/>
              </a:solidFill>
              <a:prstDash val="solid"/>
              <a:round/>
              <a:headEnd type="none" w="sm" len="sm"/>
              <a:tailEnd type="none" w="sm" len="sm"/>
            </a:ln>
          </p:spPr>
          <p:txBody>
            <a:bodyPr/>
            <a:lstStyle/>
            <a:p>
              <a:endParaRPr lang="en-GB"/>
            </a:p>
          </p:txBody>
        </p:sp>
        <p:sp>
          <p:nvSpPr>
            <p:cNvPr id="138" name="Google Shape;138;p41"/>
            <p:cNvSpPr/>
            <p:nvPr/>
          </p:nvSpPr>
          <p:spPr>
            <a:xfrm>
              <a:off x="4674771" y="1327325"/>
              <a:ext cx="2966665" cy="1089152"/>
            </a:xfrm>
            <a:prstGeom prst="roundRect">
              <a:avLst>
                <a:gd name="adj" fmla="val 16667"/>
              </a:avLst>
            </a:prstGeom>
            <a:gradFill>
              <a:gsLst>
                <a:gs pos="0">
                  <a:srgbClr val="24F99B"/>
                </a:gs>
                <a:gs pos="100000">
                  <a:srgbClr val="7EFFC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1"/>
            <p:cNvSpPr txBox="1"/>
            <p:nvPr/>
          </p:nvSpPr>
          <p:spPr>
            <a:xfrm>
              <a:off x="4727939" y="1380493"/>
              <a:ext cx="2860329" cy="982816"/>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dk1"/>
                  </a:solidFill>
                  <a:latin typeface="Arial"/>
                  <a:ea typeface="Arial"/>
                  <a:cs typeface="Arial"/>
                  <a:sym typeface="Arial"/>
                </a:rPr>
                <a:t>Comunicación intergeneracional</a:t>
              </a:r>
              <a:endParaRPr sz="2800" b="0" i="0" u="none" strike="noStrike" cap="none">
                <a:solidFill>
                  <a:schemeClr val="dk1"/>
                </a:solidFill>
                <a:latin typeface="Arial"/>
                <a:ea typeface="Arial"/>
                <a:cs typeface="Arial"/>
                <a:sym typeface="Arial"/>
              </a:endParaRPr>
            </a:p>
          </p:txBody>
        </p:sp>
        <p:sp>
          <p:nvSpPr>
            <p:cNvPr id="140" name="Google Shape;140;p41"/>
            <p:cNvSpPr/>
            <p:nvPr/>
          </p:nvSpPr>
          <p:spPr>
            <a:xfrm rot="-8949924">
              <a:off x="2330038" y="2672739"/>
              <a:ext cx="1097814" cy="0"/>
            </a:xfrm>
            <a:custGeom>
              <a:avLst/>
              <a:gdLst/>
              <a:ahLst/>
              <a:cxnLst/>
              <a:rect l="l" t="t" r="r" b="b"/>
              <a:pathLst>
                <a:path w="120000" h="120000" extrusionOk="0">
                  <a:moveTo>
                    <a:pt x="0" y="0"/>
                  </a:moveTo>
                  <a:lnTo>
                    <a:pt x="120000" y="0"/>
                  </a:lnTo>
                </a:path>
              </a:pathLst>
            </a:custGeom>
            <a:noFill/>
            <a:ln w="25400" cap="flat" cmpd="sng">
              <a:solidFill>
                <a:srgbClr val="599BD5"/>
              </a:solidFill>
              <a:prstDash val="solid"/>
              <a:round/>
              <a:headEnd type="none" w="sm" len="sm"/>
              <a:tailEnd type="none" w="sm" len="sm"/>
            </a:ln>
          </p:spPr>
          <p:txBody>
            <a:bodyPr/>
            <a:lstStyle/>
            <a:p>
              <a:endParaRPr lang="en-GB"/>
            </a:p>
          </p:txBody>
        </p:sp>
        <p:sp>
          <p:nvSpPr>
            <p:cNvPr id="141" name="Google Shape;141;p41"/>
            <p:cNvSpPr/>
            <p:nvPr/>
          </p:nvSpPr>
          <p:spPr>
            <a:xfrm>
              <a:off x="167449" y="1302238"/>
              <a:ext cx="2655788" cy="1089152"/>
            </a:xfrm>
            <a:prstGeom prst="roundRect">
              <a:avLst>
                <a:gd name="adj" fmla="val 16667"/>
              </a:avLst>
            </a:prstGeom>
            <a:gradFill>
              <a:gsLst>
                <a:gs pos="0">
                  <a:srgbClr val="4699E7"/>
                </a:gs>
                <a:gs pos="100000">
                  <a:srgbClr val="8ECA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1"/>
            <p:cNvSpPr txBox="1"/>
            <p:nvPr/>
          </p:nvSpPr>
          <p:spPr>
            <a:xfrm>
              <a:off x="220617" y="1355406"/>
              <a:ext cx="2549452" cy="982816"/>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dk1"/>
                  </a:solidFill>
                  <a:latin typeface="Arial"/>
                  <a:ea typeface="Arial"/>
                  <a:cs typeface="Arial"/>
                  <a:sym typeface="Arial"/>
                </a:rPr>
                <a:t>Comunicación intercultural</a:t>
              </a:r>
              <a:endParaRPr sz="2800" b="0" i="0" u="none" strike="noStrike" cap="none">
                <a:solidFill>
                  <a:schemeClr val="dk1"/>
                </a:solidFill>
                <a:latin typeface="Arial"/>
                <a:ea typeface="Arial"/>
                <a:cs typeface="Arial"/>
                <a:sym typeface="Arial"/>
              </a:endParaRPr>
            </a:p>
          </p:txBody>
        </p:sp>
      </p:grpSp>
      <p:sp>
        <p:nvSpPr>
          <p:cNvPr id="143" name="Google Shape;143;p41"/>
          <p:cNvSpPr/>
          <p:nvPr/>
        </p:nvSpPr>
        <p:spPr>
          <a:xfrm>
            <a:off x="276518" y="923810"/>
            <a:ext cx="10994984" cy="4001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Candara"/>
                <a:ea typeface="Candara"/>
                <a:cs typeface="Candara"/>
                <a:sym typeface="Candara"/>
              </a:rPr>
              <a:t>¿Qué métodos y herramientas podemos utilizar para fomentar estos intercambios y mejorar el patrimonio de una zona?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42"/>
          <p:cNvSpPr txBox="1">
            <a:spLocks noGrp="1"/>
          </p:cNvSpPr>
          <p:nvPr>
            <p:ph type="body" idx="1"/>
          </p:nvPr>
        </p:nvSpPr>
        <p:spPr>
          <a:xfrm>
            <a:off x="392448" y="1640264"/>
            <a:ext cx="10961352" cy="4536699"/>
          </a:xfrm>
          <a:prstGeom prst="rect">
            <a:avLst/>
          </a:prstGeom>
          <a:noFill/>
          <a:ln>
            <a:noFill/>
          </a:ln>
        </p:spPr>
        <p:txBody>
          <a:bodyPr spcFirstLastPara="1" wrap="square" lIns="91425" tIns="45700" rIns="91425" bIns="45700" anchor="t" anchorCtr="0">
            <a:normAutofit/>
          </a:bodyPr>
          <a:lstStyle/>
          <a:p>
            <a:pPr marL="457200" lvl="0" indent="-342900" algn="just" rtl="0">
              <a:lnSpc>
                <a:spcPct val="90000"/>
              </a:lnSpc>
              <a:spcBef>
                <a:spcPts val="1000"/>
              </a:spcBef>
              <a:spcAft>
                <a:spcPts val="0"/>
              </a:spcAft>
              <a:buSzPts val="1800"/>
              <a:buChar char="•"/>
            </a:pPr>
            <a:r>
              <a:rPr lang="en-US">
                <a:latin typeface="Candara"/>
                <a:ea typeface="Candara"/>
                <a:cs typeface="Candara"/>
                <a:sym typeface="Candara"/>
              </a:rPr>
              <a:t>Es una herramienta con la que los habitantes de un lugar específico tienen la posibilidad de representar el patrimonio, el paisaje y los conocimientos en los que se reconocen y que desean transmitir a las nuevas generaciones.</a:t>
            </a:r>
            <a:endParaRPr/>
          </a:p>
          <a:p>
            <a:pPr marL="457200" lvl="0" indent="-342900" algn="just" rtl="0">
              <a:lnSpc>
                <a:spcPct val="90000"/>
              </a:lnSpc>
              <a:spcBef>
                <a:spcPts val="1000"/>
              </a:spcBef>
              <a:spcAft>
                <a:spcPts val="0"/>
              </a:spcAft>
              <a:buSzPts val="1800"/>
              <a:buChar char="•"/>
            </a:pPr>
            <a:r>
              <a:rPr lang="en-US">
                <a:latin typeface="Candara"/>
                <a:ea typeface="Candara"/>
                <a:cs typeface="Candara"/>
                <a:sym typeface="Candara"/>
              </a:rPr>
              <a:t>Destaca la forma en que una comunidad local ve, percibe y valora su territorio, sus recuerdos, sus transformaciones, su realidad actual y cómo les gustaría que fuera en el futuro. </a:t>
            </a:r>
            <a:endParaRPr/>
          </a:p>
          <a:p>
            <a:pPr marL="114300" lvl="0" indent="0" algn="just" rtl="0">
              <a:lnSpc>
                <a:spcPct val="90000"/>
              </a:lnSpc>
              <a:spcBef>
                <a:spcPts val="1000"/>
              </a:spcBef>
              <a:spcAft>
                <a:spcPts val="0"/>
              </a:spcAft>
              <a:buSzPts val="1800"/>
              <a:buNone/>
            </a:pPr>
            <a:endParaRPr>
              <a:latin typeface="Candara"/>
              <a:ea typeface="Candara"/>
              <a:cs typeface="Candara"/>
              <a:sym typeface="Candara"/>
            </a:endParaRPr>
          </a:p>
          <a:p>
            <a:pPr marL="114300" lvl="0" indent="0" algn="just" rtl="0">
              <a:lnSpc>
                <a:spcPct val="90000"/>
              </a:lnSpc>
              <a:spcBef>
                <a:spcPts val="1000"/>
              </a:spcBef>
              <a:spcAft>
                <a:spcPts val="0"/>
              </a:spcAft>
              <a:buSzPts val="1800"/>
              <a:buNone/>
            </a:pPr>
            <a:endParaRPr>
              <a:latin typeface="Candara"/>
              <a:ea typeface="Candara"/>
              <a:cs typeface="Candara"/>
              <a:sym typeface="Candara"/>
            </a:endParaRPr>
          </a:p>
        </p:txBody>
      </p:sp>
      <p:pic>
        <p:nvPicPr>
          <p:cNvPr id="149" name="Google Shape;149;p42"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50" name="Google Shape;150;p42"/>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42"/>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Mapa parroquial</a:t>
            </a:r>
            <a:endParaRPr sz="3600" b="1" i="0" u="none" strike="noStrike" cap="none">
              <a:solidFill>
                <a:schemeClr val="lt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3"/>
          <p:cNvSpPr txBox="1">
            <a:spLocks noGrp="1"/>
          </p:cNvSpPr>
          <p:nvPr>
            <p:ph type="body" idx="1"/>
          </p:nvPr>
        </p:nvSpPr>
        <p:spPr>
          <a:xfrm>
            <a:off x="392448" y="1640264"/>
            <a:ext cx="10961352" cy="4536699"/>
          </a:xfrm>
          <a:prstGeom prst="rect">
            <a:avLst/>
          </a:prstGeom>
          <a:noFill/>
          <a:ln>
            <a:noFill/>
          </a:ln>
        </p:spPr>
        <p:txBody>
          <a:bodyPr spcFirstLastPara="1" wrap="square" lIns="91425" tIns="45700" rIns="91425" bIns="45700" anchor="t" anchorCtr="0">
            <a:normAutofit lnSpcReduction="10000"/>
          </a:bodyPr>
          <a:lstStyle/>
          <a:p>
            <a:pPr marL="457200" lvl="0" indent="-342900" algn="just" rtl="0">
              <a:lnSpc>
                <a:spcPct val="90000"/>
              </a:lnSpc>
              <a:spcBef>
                <a:spcPts val="1000"/>
              </a:spcBef>
              <a:spcAft>
                <a:spcPts val="0"/>
              </a:spcAft>
              <a:buSzPts val="1800"/>
              <a:buChar char="•"/>
            </a:pPr>
            <a:r>
              <a:rPr lang="en-US">
                <a:latin typeface="Candara"/>
                <a:ea typeface="Candara"/>
                <a:cs typeface="Candara"/>
                <a:sym typeface="Candara"/>
              </a:rPr>
              <a:t>Consiste en una representación cartográfica, o en cualquier otro producto o publicación, con la que la comunidad se identifica.</a:t>
            </a:r>
            <a:endParaRPr/>
          </a:p>
          <a:p>
            <a:pPr marL="457200" lvl="0" indent="-342900" algn="just" rtl="0">
              <a:lnSpc>
                <a:spcPct val="90000"/>
              </a:lnSpc>
              <a:spcBef>
                <a:spcPts val="1000"/>
              </a:spcBef>
              <a:spcAft>
                <a:spcPts val="0"/>
              </a:spcAft>
              <a:buSzPts val="1800"/>
              <a:buChar char="•"/>
            </a:pPr>
            <a:r>
              <a:rPr lang="en-US">
                <a:latin typeface="Candara"/>
                <a:ea typeface="Candara"/>
                <a:cs typeface="Candara"/>
                <a:sym typeface="Candara"/>
              </a:rPr>
              <a:t>Partiendo de la premisa de que no se aprecia lo que no se conoce, un mapa parroquial, </a:t>
            </a:r>
            <a:r>
              <a:rPr lang="en-US" b="1">
                <a:latin typeface="Candara"/>
                <a:ea typeface="Candara"/>
                <a:cs typeface="Candara"/>
                <a:sym typeface="Candara"/>
              </a:rPr>
              <a:t>elaborado conjuntamente con los habitantes del territorio</a:t>
            </a:r>
            <a:r>
              <a:rPr lang="en-US">
                <a:latin typeface="Candara"/>
                <a:ea typeface="Candara"/>
                <a:cs typeface="Candara"/>
                <a:sym typeface="Candara"/>
              </a:rPr>
              <a:t>, permite redescubrir el valor real de los lugares y recuperar toda la información (a menudo pasada por alto o considerada poco significativa por los documentos cartográficos u oficiales) que encierra el territorio, y ofrece la oportunidad de elegir qué incluir y qué excluir de la representación de una comunidad y, por lo tanto, de la construcción de un itinerario.</a:t>
            </a:r>
            <a:endParaRPr/>
          </a:p>
          <a:p>
            <a:pPr marL="457200" lvl="0" indent="-342900" algn="just" rtl="0">
              <a:lnSpc>
                <a:spcPct val="90000"/>
              </a:lnSpc>
              <a:spcBef>
                <a:spcPts val="1000"/>
              </a:spcBef>
              <a:spcAft>
                <a:spcPts val="0"/>
              </a:spcAft>
              <a:buSzPts val="1800"/>
              <a:buChar char="•"/>
            </a:pPr>
            <a:r>
              <a:rPr lang="en-US">
                <a:latin typeface="Candara"/>
                <a:ea typeface="Candara"/>
                <a:cs typeface="Candara"/>
                <a:sym typeface="Candara"/>
              </a:rPr>
              <a:t>Se puede utilizar para construir itinerarios.</a:t>
            </a:r>
            <a:endParaRPr>
              <a:latin typeface="Candara"/>
              <a:ea typeface="Candara"/>
              <a:cs typeface="Candara"/>
              <a:sym typeface="Candara"/>
            </a:endParaRPr>
          </a:p>
          <a:p>
            <a:pPr marL="114300" lvl="0" indent="0" algn="just" rtl="0">
              <a:lnSpc>
                <a:spcPct val="90000"/>
              </a:lnSpc>
              <a:spcBef>
                <a:spcPts val="1000"/>
              </a:spcBef>
              <a:spcAft>
                <a:spcPts val="0"/>
              </a:spcAft>
              <a:buSzPts val="1800"/>
              <a:buNone/>
            </a:pPr>
            <a:endParaRPr>
              <a:latin typeface="Candara"/>
              <a:ea typeface="Candara"/>
              <a:cs typeface="Candara"/>
              <a:sym typeface="Candara"/>
            </a:endParaRPr>
          </a:p>
        </p:txBody>
      </p:sp>
      <p:pic>
        <p:nvPicPr>
          <p:cNvPr id="157" name="Google Shape;157;p43"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58" name="Google Shape;158;p43"/>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43"/>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Mapa parroquial</a:t>
            </a:r>
            <a:endParaRPr sz="3600" b="1" i="0" u="none" strike="noStrike" cap="none">
              <a:solidFill>
                <a:schemeClr val="lt1"/>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44"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65" name="Google Shape;165;p44"/>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44"/>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Mapa parroquial</a:t>
            </a:r>
            <a:endParaRPr sz="3600" b="1" i="0" u="none" strike="noStrike" cap="none">
              <a:solidFill>
                <a:schemeClr val="lt1"/>
              </a:solidFill>
              <a:latin typeface="Candara"/>
              <a:ea typeface="Candara"/>
              <a:cs typeface="Candara"/>
              <a:sym typeface="Candara"/>
            </a:endParaRPr>
          </a:p>
        </p:txBody>
      </p:sp>
      <p:sp>
        <p:nvSpPr>
          <p:cNvPr id="167" name="Google Shape;167;p44"/>
          <p:cNvSpPr txBox="1"/>
          <p:nvPr/>
        </p:nvSpPr>
        <p:spPr>
          <a:xfrm>
            <a:off x="649664" y="1213953"/>
            <a:ext cx="10515600" cy="480034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chemeClr val="dk1"/>
              </a:buClr>
              <a:buSzPts val="1800"/>
              <a:buFont typeface="Arial"/>
              <a:buNone/>
            </a:pPr>
            <a:r>
              <a:rPr lang="en-US" sz="2800" b="0" i="0" u="none" strike="noStrike" cap="none">
                <a:solidFill>
                  <a:schemeClr val="dk1"/>
                </a:solidFill>
                <a:latin typeface="Calibri"/>
                <a:ea typeface="Calibri"/>
                <a:cs typeface="Calibri"/>
                <a:sym typeface="Calibri"/>
              </a:rPr>
              <a:t>El concepto de mapas parroquiales nació a principios de los años 80 en Inglaterra gracias a una intuición de Common Ground, una organización sin ánimo de lucro, que decidió trabajar en primer lugar en la comprensión y promoción del patrimonio local </a:t>
            </a:r>
            <a:r>
              <a:rPr lang="en-US" sz="2800" b="1" i="0" u="none" strike="noStrike" cap="none">
                <a:solidFill>
                  <a:schemeClr val="dk1"/>
                </a:solidFill>
                <a:latin typeface="Calibri"/>
                <a:ea typeface="Calibri"/>
                <a:cs typeface="Calibri"/>
                <a:sym typeface="Calibri"/>
              </a:rPr>
              <a:t>mediante la participación activa y creativa de la comunidad de referencia</a:t>
            </a:r>
            <a:r>
              <a:rPr lang="en-US" sz="2800" b="0" i="0" u="none" strike="noStrike" cap="none">
                <a:solidFill>
                  <a:schemeClr val="dk1"/>
                </a:solidFill>
                <a:latin typeface="Calibri"/>
                <a:ea typeface="Calibri"/>
                <a:cs typeface="Calibri"/>
                <a:sym typeface="Calibri"/>
              </a:rPr>
              <a:t>.</a:t>
            </a:r>
            <a:endParaRPr/>
          </a:p>
          <a:p>
            <a:pPr marL="0" marR="0" lvl="0" indent="0" algn="just" rtl="0">
              <a:lnSpc>
                <a:spcPct val="90000"/>
              </a:lnSpc>
              <a:spcBef>
                <a:spcPts val="1000"/>
              </a:spcBef>
              <a:spcAft>
                <a:spcPts val="0"/>
              </a:spcAft>
              <a:buClr>
                <a:schemeClr val="dk1"/>
              </a:buClr>
              <a:buSzPts val="1800"/>
              <a:buFont typeface="Arial"/>
              <a:buNone/>
            </a:pPr>
            <a:r>
              <a:rPr lang="en-US" sz="2800" b="0" i="0" u="none" strike="noStrike" cap="none">
                <a:solidFill>
                  <a:schemeClr val="dk1"/>
                </a:solidFill>
                <a:latin typeface="Calibri"/>
                <a:ea typeface="Calibri"/>
                <a:cs typeface="Calibri"/>
                <a:sym typeface="Calibri"/>
              </a:rPr>
              <a:t>Este enfoque consiste en prestar especial atención a los aspectos locales, transmitir los conocimientos específicos y no escritos de cada lugar, registrar y orientar los cambios, utilizar las diferentes capacidades individuales, destacar las relaciones y la interdependencia entre las personas y los lugares, y poner de relieve una serie de factores además de la singularidad.</a:t>
            </a:r>
            <a:endParaRPr sz="28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r>
              <a:rPr lang="en-US" sz="2800" b="0" i="0" u="none" strike="noStrike" cap="none">
                <a:solidFill>
                  <a:schemeClr val="dk1"/>
                </a:solidFill>
                <a:latin typeface="Calibri"/>
                <a:ea typeface="Calibri"/>
                <a:cs typeface="Calibri"/>
                <a:sym typeface="Calibri"/>
              </a:rPr>
              <a:t> </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1517</Words>
  <Application>Microsoft Office PowerPoint</Application>
  <PresentationFormat>Προσαρμογή</PresentationFormat>
  <Paragraphs>119</Paragraphs>
  <Slides>18</Slides>
  <Notes>18</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18</vt:i4>
      </vt:variant>
    </vt:vector>
  </HeadingPairs>
  <TitlesOfParts>
    <vt:vector size="24" baseType="lpstr">
      <vt:lpstr>Arial</vt:lpstr>
      <vt:lpstr>Candara</vt:lpstr>
      <vt:lpstr>Times New Roman</vt:lpstr>
      <vt:lpstr>Calibri</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docId:6F11C8E1A4C9628134DC79FC8699CB23</cp:keywords>
  <cp:lastModifiedBy>Νικολέττα</cp:lastModifiedBy>
  <cp:revision>3</cp:revision>
  <dcterms:created xsi:type="dcterms:W3CDTF">2024-06-10T15:48:53Z</dcterms:created>
  <dcterms:modified xsi:type="dcterms:W3CDTF">2026-04-27T15:06:06Z</dcterms:modified>
</cp:coreProperties>
</file>