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Lst>
  <p:sldSz cx="12192000" cy="6858000"/>
  <p:notesSz cx="6858000" cy="9144000"/>
  <p:embeddedFontLst>
    <p:embeddedFont>
      <p:font typeface="Candara" pitchFamily="34" charset="0"/>
      <p:regular r:id="rId18"/>
      <p:bold r:id="rId19"/>
      <p:italic r:id="rId20"/>
      <p:boldItalic r:id="rId21"/>
    </p:embeddedFont>
    <p:embeddedFont>
      <p:font typeface="Calibri"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02" roundtripDataSignature="AMtx7mig8STbDOkToKpzdQudBJqt3RdC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10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10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10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10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3d603143a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33d603143a6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3d603143a6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33d603143a6_3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3d603143a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33d603143a6_1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3d603143a6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33d603143a6_1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3d601f4e7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33d601f4e74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3d601f4e7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33d601f4e74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png"/><Relationship Id="rId3" Type="http://schemas.openxmlformats.org/officeDocument/2006/relationships/notesSlide" Target="../notesSlides/notesSlide15.xml"/><Relationship Id="rId7" Type="http://schemas.openxmlformats.org/officeDocument/2006/relationships/image" Target="../media/image1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PROGRAMA DE FORMACIÓN</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0" marR="0" lvl="0" indent="0" algn="ctr" rtl="0">
              <a:spcBef>
                <a:spcPts val="0"/>
              </a:spcBef>
              <a:spcAft>
                <a:spcPts val="0"/>
              </a:spcAft>
              <a:buNone/>
            </a:pPr>
            <a:r>
              <a:rPr lang="en-US" sz="2800" b="1" i="0" u="none" strike="noStrike" cap="none" dirty="0">
                <a:solidFill>
                  <a:srgbClr val="FFFFFF"/>
                </a:solidFill>
                <a:latin typeface="Candara"/>
                <a:ea typeface="Candara"/>
                <a:cs typeface="Candara"/>
                <a:sym typeface="Candara"/>
              </a:rPr>
              <a:t>UNIDAD DE APRENDIZAJE 5: Sostenibilidad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7"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8"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9" name="8 - Εικόνα" descr="cc-brand-1.png"/>
          <p:cNvPicPr>
            <a:picLocks noChangeAspect="1"/>
          </p:cNvPicPr>
          <p:nvPr/>
        </p:nvPicPr>
        <p:blipFill>
          <a:blip r:embed="rId5"/>
          <a:stretch>
            <a:fillRect/>
          </a:stretch>
        </p:blipFill>
        <p:spPr>
          <a:xfrm>
            <a:off x="10511207" y="5986732"/>
            <a:ext cx="1680793" cy="8712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8"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270" name="Google Shape;270;p18"/>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8"/>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8"/>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chemeClr val="lt1"/>
                </a:solidFill>
                <a:latin typeface="Candara"/>
                <a:ea typeface="Candara"/>
                <a:cs typeface="Candara"/>
                <a:sym typeface="Candara"/>
              </a:rPr>
              <a:t>Debate y reflexión 2/2</a:t>
            </a:r>
            <a:endParaRPr sz="3600" b="0" i="0" u="none" strike="noStrike" cap="none">
              <a:solidFill>
                <a:schemeClr val="lt1"/>
              </a:solidFill>
              <a:latin typeface="Candara"/>
              <a:ea typeface="Candara"/>
              <a:cs typeface="Candara"/>
              <a:sym typeface="Candara"/>
            </a:endParaRPr>
          </a:p>
        </p:txBody>
      </p:sp>
      <p:sp>
        <p:nvSpPr>
          <p:cNvPr id="273" name="Google Shape;273;p18"/>
          <p:cNvSpPr txBox="1"/>
          <p:nvPr/>
        </p:nvSpPr>
        <p:spPr>
          <a:xfrm>
            <a:off x="640492" y="1266869"/>
            <a:ext cx="10270500" cy="4155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1600" b="0" i="0" u="none" strike="noStrike" cap="none">
                <a:solidFill>
                  <a:schemeClr val="dk1"/>
                </a:solidFill>
                <a:latin typeface="Candara"/>
                <a:ea typeface="Candara"/>
                <a:cs typeface="Candara"/>
                <a:sym typeface="Candara"/>
              </a:rPr>
              <a:t> </a:t>
            </a: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rgbClr val="000000"/>
              </a:buClr>
              <a:buSzPts val="1600"/>
              <a:buFont typeface="Candara"/>
              <a:buChar char="-"/>
            </a:pPr>
            <a:r>
              <a:rPr lang="tr-TR" sz="1600" b="0" i="0" u="none" strike="noStrike" cap="none">
                <a:solidFill>
                  <a:srgbClr val="000000"/>
                </a:solidFill>
                <a:latin typeface="Candara"/>
                <a:ea typeface="Candara"/>
                <a:cs typeface="Candara"/>
                <a:sym typeface="Candara"/>
              </a:rPr>
              <a:t>Los proyectos demostraron que la sensibilización es una estrategia eficaz. Se concienció a los alumnos sobre su responsabilidad individual de contribuir a la protección de nuestro patrimonio. Esto puede lograrse apoyando el turismo sostenible, promoviendo iniciativas de conservación o educando a otras personas sobre la importancia de los sitios patrimoniales.</a:t>
            </a:r>
            <a:endParaRPr sz="1600" b="0" i="0" u="none" strike="noStrike" cap="none">
              <a:solidFill>
                <a:srgbClr val="000000"/>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a:solidFill>
                <a:srgbClr val="000000"/>
              </a:solidFill>
              <a:latin typeface="Candara"/>
              <a:ea typeface="Candara"/>
              <a:cs typeface="Candara"/>
              <a:sym typeface="Candara"/>
            </a:endParaRPr>
          </a:p>
          <a:p>
            <a:pPr marL="285750" marR="0" lvl="0" indent="-285750" algn="just" rtl="0">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Se recomienda animar a los estudiantes a que reflexionen sobre cómo pueden promover la sostenibilidad y la preservación del patrimonio en sus propias comunidades. Esto puede implicar la participación en eventos locales de limpieza, el apoyo a empresas respetuosas con el medio ambiente o la difusión de información en las redes sociales con el fin de crear conciencia. </a:t>
            </a:r>
            <a:endParaRPr sz="1600">
              <a:solidFill>
                <a:schemeClr val="dk1"/>
              </a:solidFill>
              <a:latin typeface="Candara"/>
              <a:ea typeface="Candara"/>
              <a:cs typeface="Candara"/>
              <a:sym typeface="Candara"/>
            </a:endParaRPr>
          </a:p>
          <a:p>
            <a:pPr marL="457200" marR="0" lvl="0" indent="0" algn="just" rtl="0">
              <a:spcBef>
                <a:spcPts val="600"/>
              </a:spcBef>
              <a:spcAft>
                <a:spcPts val="0"/>
              </a:spcAft>
              <a:buNone/>
            </a:pPr>
            <a:endParaRPr sz="1600">
              <a:solidFill>
                <a:schemeClr val="dk1"/>
              </a:solidFill>
              <a:latin typeface="Candara"/>
              <a:ea typeface="Candara"/>
              <a:cs typeface="Candara"/>
              <a:sym typeface="Candara"/>
            </a:endParaRPr>
          </a:p>
          <a:p>
            <a:pPr marL="0" marR="0" lvl="0" indent="0" algn="just" rtl="0">
              <a:spcBef>
                <a:spcPts val="600"/>
              </a:spcBef>
              <a:spcAft>
                <a:spcPts val="0"/>
              </a:spcAft>
              <a:buNone/>
            </a:pPr>
            <a:r>
              <a:rPr lang="tr-TR" sz="1600" b="1">
                <a:solidFill>
                  <a:schemeClr val="dk1"/>
                </a:solidFill>
                <a:latin typeface="Candara"/>
                <a:ea typeface="Candara"/>
                <a:cs typeface="Candara"/>
                <a:sym typeface="Candara"/>
              </a:rPr>
              <a:t>Reflexión</a:t>
            </a:r>
            <a:endParaRPr sz="1600" b="1">
              <a:solidFill>
                <a:schemeClr val="dk1"/>
              </a:solidFill>
              <a:latin typeface="Candara"/>
              <a:ea typeface="Candara"/>
              <a:cs typeface="Candara"/>
              <a:sym typeface="Candara"/>
            </a:endParaRPr>
          </a:p>
          <a:p>
            <a:pPr marL="457200" marR="0" lvl="0" indent="-330200" algn="just" rtl="0">
              <a:spcBef>
                <a:spcPts val="600"/>
              </a:spcBef>
              <a:spcAft>
                <a:spcPts val="0"/>
              </a:spcAft>
              <a:buClr>
                <a:schemeClr val="dk1"/>
              </a:buClr>
              <a:buSzPts val="1600"/>
              <a:buFont typeface="Candara"/>
              <a:buChar char="-"/>
            </a:pPr>
            <a:r>
              <a:rPr lang="tr-TR" sz="1600">
                <a:solidFill>
                  <a:schemeClr val="dk1"/>
                </a:solidFill>
                <a:latin typeface="Candara"/>
                <a:ea typeface="Candara"/>
                <a:cs typeface="Candara"/>
                <a:sym typeface="Candara"/>
              </a:rPr>
              <a:t>Utilice el anexo 2 para la sesión de reflexión. Puede distribuirlo a los alumnos después de imprimirlo o adaptarlo a un formulario de Google. </a:t>
            </a:r>
            <a:endParaRPr sz="1600">
              <a:solidFill>
                <a:schemeClr val="dk1"/>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rgbClr val="000000"/>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33d603143a6_1_0"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279" name="Google Shape;279;g33d603143a6_1_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g33d603143a6_1_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g33d603143a6_1_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a:solidFill>
                  <a:schemeClr val="lt1"/>
                </a:solidFill>
                <a:latin typeface="Candara"/>
                <a:ea typeface="Candara"/>
                <a:cs typeface="Candara"/>
                <a:sym typeface="Candara"/>
              </a:rPr>
              <a:t>Anexo 1</a:t>
            </a:r>
            <a:endParaRPr sz="3600" b="0" i="0" u="none" strike="noStrike" cap="none">
              <a:solidFill>
                <a:schemeClr val="lt1"/>
              </a:solidFill>
              <a:latin typeface="Candara"/>
              <a:ea typeface="Candara"/>
              <a:cs typeface="Candara"/>
              <a:sym typeface="Candara"/>
            </a:endParaRPr>
          </a:p>
        </p:txBody>
      </p:sp>
      <p:sp>
        <p:nvSpPr>
          <p:cNvPr id="282" name="Google Shape;282;g33d603143a6_1_0"/>
          <p:cNvSpPr txBox="1"/>
          <p:nvPr/>
        </p:nvSpPr>
        <p:spPr>
          <a:xfrm>
            <a:off x="640492" y="1266869"/>
            <a:ext cx="10270500" cy="985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1600" b="0" i="0" u="none" strike="noStrike" cap="none">
                <a:solidFill>
                  <a:schemeClr val="dk1"/>
                </a:solidFill>
                <a:latin typeface="Candara"/>
                <a:ea typeface="Candara"/>
                <a:cs typeface="Candara"/>
                <a:sym typeface="Candara"/>
              </a:rPr>
              <a:t> </a:t>
            </a:r>
            <a:endParaRPr sz="1600" b="0" i="0" u="none" strike="noStrike" cap="none">
              <a:solidFill>
                <a:schemeClr val="dk1"/>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rgbClr val="000000"/>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p:txBody>
      </p:sp>
      <p:pic>
        <p:nvPicPr>
          <p:cNvPr id="283" name="Google Shape;283;g33d603143a6_1_0"/>
          <p:cNvPicPr preferRelativeResize="0"/>
          <p:nvPr/>
        </p:nvPicPr>
        <p:blipFill>
          <a:blip r:embed="rId4" cstate="screen">
            <a:alphaModFix/>
            <a:extLst>
              <a:ext uri="{28A0092B-C50C-407E-A947-70E740481C1C}">
                <a14:useLocalDpi xmlns:a14="http://schemas.microsoft.com/office/drawing/2010/main" xmlns=""/>
              </a:ext>
            </a:extLst>
          </a:blip>
          <a:stretch>
            <a:fillRect/>
          </a:stretch>
        </p:blipFill>
        <p:spPr>
          <a:xfrm>
            <a:off x="340275" y="1266874"/>
            <a:ext cx="5002925" cy="3864752"/>
          </a:xfrm>
          <a:prstGeom prst="rect">
            <a:avLst/>
          </a:prstGeom>
          <a:noFill/>
          <a:ln>
            <a:noFill/>
          </a:ln>
        </p:spPr>
      </p:pic>
      <p:pic>
        <p:nvPicPr>
          <p:cNvPr id="284" name="Google Shape;284;g33d603143a6_1_0"/>
          <p:cNvPicPr preferRelativeResize="0"/>
          <p:nvPr/>
        </p:nvPicPr>
        <p:blipFill>
          <a:blip r:embed="rId5" cstate="screen">
            <a:alphaModFix/>
            <a:extLst>
              <a:ext uri="{28A0092B-C50C-407E-A947-70E740481C1C}">
                <a14:useLocalDpi xmlns:a14="http://schemas.microsoft.com/office/drawing/2010/main" xmlns=""/>
              </a:ext>
            </a:extLst>
          </a:blip>
          <a:stretch>
            <a:fillRect/>
          </a:stretch>
        </p:blipFill>
        <p:spPr>
          <a:xfrm>
            <a:off x="5343205" y="2156169"/>
            <a:ext cx="5567805" cy="4301129"/>
          </a:xfrm>
          <a:prstGeom prst="rect">
            <a:avLst/>
          </a:prstGeom>
          <a:noFill/>
          <a:ln>
            <a:noFill/>
          </a:ln>
        </p:spPr>
      </p:pic>
      <p:sp>
        <p:nvSpPr>
          <p:cNvPr id="285" name="Google Shape;285;g33d603143a6_1_0"/>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g33d603143a6_3_11"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291" name="Google Shape;291;g33d603143a6_3_11"/>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g33d603143a6_3_11"/>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g33d603143a6_3_11"/>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lvl="1" indent="0" algn="l" rtl="0">
              <a:spcBef>
                <a:spcPts val="0"/>
              </a:spcBef>
              <a:spcAft>
                <a:spcPts val="0"/>
              </a:spcAft>
              <a:buNone/>
            </a:pPr>
            <a:r>
              <a:rPr lang="tr-TR" sz="3600" b="1">
                <a:solidFill>
                  <a:schemeClr val="lt1"/>
                </a:solidFill>
                <a:latin typeface="Candara"/>
                <a:ea typeface="Candara"/>
                <a:cs typeface="Candara"/>
                <a:sym typeface="Candara"/>
              </a:rPr>
              <a:t>Anexo 2 </a:t>
            </a:r>
            <a:r>
              <a:rPr lang="tr-TR" sz="3600" b="1" i="0" u="none" strike="noStrike" cap="none">
                <a:solidFill>
                  <a:srgbClr val="FFFFFF"/>
                </a:solidFill>
                <a:latin typeface="Candara"/>
                <a:ea typeface="Candara"/>
                <a:cs typeface="Candara"/>
                <a:sym typeface="Candara"/>
              </a:rPr>
              <a:t>Para la llamada a la acción</a:t>
            </a:r>
            <a:endParaRPr sz="3600" b="0" i="0" u="none" strike="noStrike" cap="none">
              <a:solidFill>
                <a:schemeClr val="dk1"/>
              </a:solidFill>
              <a:latin typeface="Times New Roman"/>
              <a:ea typeface="Times New Roman"/>
              <a:cs typeface="Times New Roman"/>
              <a:sym typeface="Times New Roman"/>
            </a:endParaRPr>
          </a:p>
        </p:txBody>
      </p:sp>
      <p:sp>
        <p:nvSpPr>
          <p:cNvPr id="294" name="Google Shape;294;g33d603143a6_3_11"/>
          <p:cNvSpPr txBox="1"/>
          <p:nvPr/>
        </p:nvSpPr>
        <p:spPr>
          <a:xfrm>
            <a:off x="484053" y="918849"/>
            <a:ext cx="60981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i="0" u="none" strike="noStrike">
              <a:solidFill>
                <a:srgbClr val="A99374"/>
              </a:solidFill>
              <a:latin typeface="Candara"/>
              <a:ea typeface="Candara"/>
              <a:cs typeface="Candara"/>
              <a:sym typeface="Candara"/>
            </a:endParaRPr>
          </a:p>
          <a:p>
            <a:pPr marL="0" marR="0" lvl="0" indent="0" algn="l" rtl="0">
              <a:spcBef>
                <a:spcPts val="0"/>
              </a:spcBef>
              <a:spcAft>
                <a:spcPts val="0"/>
              </a:spcAft>
              <a:buNone/>
            </a:pPr>
            <a:r>
              <a:rPr lang="tr-TR" sz="2000" b="1" i="0" u="none" strike="noStrike">
                <a:solidFill>
                  <a:srgbClr val="A99374"/>
                </a:solidFill>
                <a:latin typeface="Candara"/>
                <a:ea typeface="Candara"/>
                <a:cs typeface="Candara"/>
                <a:sym typeface="Candara"/>
              </a:rPr>
              <a:t>Conocimientos sobre el tema: Llamada a la acción</a:t>
            </a:r>
            <a:endParaRPr/>
          </a:p>
          <a:p>
            <a:pPr marL="0" marR="0" lvl="0" indent="0" algn="l" rtl="0">
              <a:spcBef>
                <a:spcPts val="0"/>
              </a:spcBef>
              <a:spcAft>
                <a:spcPts val="0"/>
              </a:spcAft>
              <a:buNone/>
            </a:pPr>
            <a:endParaRPr sz="2000" b="1">
              <a:solidFill>
                <a:srgbClr val="A99374"/>
              </a:solidFill>
              <a:latin typeface="Candara"/>
              <a:ea typeface="Candara"/>
              <a:cs typeface="Candara"/>
              <a:sym typeface="Candara"/>
            </a:endParaRPr>
          </a:p>
        </p:txBody>
      </p:sp>
      <p:sp>
        <p:nvSpPr>
          <p:cNvPr id="295" name="Google Shape;295;g33d603143a6_3_11"/>
          <p:cNvSpPr/>
          <p:nvPr/>
        </p:nvSpPr>
        <p:spPr>
          <a:xfrm>
            <a:off x="2852147" y="2093627"/>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4" cstate="screen">
              <a:alphaModFix/>
              <a:extLst>
                <a:ext uri="{28A0092B-C50C-407E-A947-70E740481C1C}">
                  <a14:useLocalDpi xmlns:a14="http://schemas.microsoft.com/office/drawing/2010/main" xmlns=""/>
                </a:ext>
              </a:extLst>
            </a:blip>
            <a:stretch>
              <a:fillRect/>
            </a:stretch>
          </a:blipFill>
          <a:ln>
            <a:noFill/>
          </a:ln>
        </p:spPr>
        <p:txBody>
          <a:bodyPr spcFirstLastPara="1" wrap="square" lIns="0" tIns="0" rIns="0" bIns="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6" name="Google Shape;296;g33d603143a6_3_11"/>
          <p:cNvSpPr/>
          <p:nvPr/>
        </p:nvSpPr>
        <p:spPr>
          <a:xfrm>
            <a:off x="4950110" y="2107019"/>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5" cstate="screen">
              <a:alphaModFix/>
              <a:extLst>
                <a:ext uri="{28A0092B-C50C-407E-A947-70E740481C1C}">
                  <a14:useLocalDpi xmlns:a14="http://schemas.microsoft.com/office/drawing/2010/main" xmlns=""/>
                </a:ext>
              </a:extLst>
            </a:blip>
            <a:stretch>
              <a:fillRect/>
            </a:stretch>
          </a:blipFill>
          <a:ln>
            <a:noFill/>
          </a:ln>
        </p:spPr>
        <p:txBody>
          <a:bodyPr spcFirstLastPara="1" wrap="square" lIns="0" tIns="0" rIns="0" bIns="0" anchor="ctr" anchorCtr="0">
            <a:noAutofit/>
          </a:bodyPr>
          <a:lstStyle/>
          <a:p>
            <a:pPr marL="0" marR="0" lvl="0" indent="0" algn="l" rtl="0">
              <a:spcBef>
                <a:spcPts val="0"/>
              </a:spcBef>
              <a:spcAft>
                <a:spcPts val="0"/>
              </a:spcAft>
              <a:buNone/>
            </a:pPr>
            <a:r>
              <a:rPr lang="tr-TR" sz="1100" i="0" u="none" strike="noStrike">
                <a:solidFill>
                  <a:schemeClr val="lt1"/>
                </a:solidFill>
                <a:latin typeface="Candara"/>
                <a:ea typeface="Candara"/>
                <a:cs typeface="Candara"/>
                <a:sym typeface="Candara"/>
              </a:rPr>
              <a:t>...</a:t>
            </a:r>
            <a:endParaRPr sz="1100" i="0" u="none" strike="noStrike">
              <a:solidFill>
                <a:schemeClr val="lt1"/>
              </a:solidFill>
              <a:latin typeface="Candara"/>
              <a:ea typeface="Candara"/>
              <a:cs typeface="Candara"/>
              <a:sym typeface="Candara"/>
            </a:endParaRPr>
          </a:p>
        </p:txBody>
      </p:sp>
      <p:sp>
        <p:nvSpPr>
          <p:cNvPr id="297" name="Google Shape;297;g33d603143a6_3_11"/>
          <p:cNvSpPr/>
          <p:nvPr/>
        </p:nvSpPr>
        <p:spPr>
          <a:xfrm>
            <a:off x="7050935" y="2107019"/>
            <a:ext cx="2331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6" cstate="screen">
              <a:alphaModFix/>
              <a:extLst>
                <a:ext uri="{28A0092B-C50C-407E-A947-70E740481C1C}">
                  <a14:useLocalDpi xmlns:a14="http://schemas.microsoft.com/office/drawing/2010/main" xmlns=""/>
                </a:ext>
              </a:extLst>
            </a:blip>
            <a:stretch>
              <a:fillRect/>
            </a:stretch>
          </a:blip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FFFFFF"/>
              </a:solidFill>
              <a:latin typeface="Candara"/>
              <a:ea typeface="Candara"/>
              <a:cs typeface="Candara"/>
              <a:sym typeface="Candara"/>
            </a:endParaRPr>
          </a:p>
        </p:txBody>
      </p:sp>
      <p:sp>
        <p:nvSpPr>
          <p:cNvPr id="298" name="Google Shape;298;g33d603143a6_3_11"/>
          <p:cNvSpPr/>
          <p:nvPr/>
        </p:nvSpPr>
        <p:spPr>
          <a:xfrm>
            <a:off x="8964470" y="2096776"/>
            <a:ext cx="2520000" cy="3270960"/>
          </a:xfrm>
          <a:custGeom>
            <a:avLst/>
            <a:gdLst/>
            <a:ahLst/>
            <a:cxnLst/>
            <a:rect l="l" t="t" r="r" b="b"/>
            <a:pathLst>
              <a:path w="2520000" h="3270960" extrusionOk="0">
                <a:moveTo>
                  <a:pt x="0" y="3270960"/>
                </a:moveTo>
                <a:lnTo>
                  <a:pt x="0" y="0"/>
                </a:lnTo>
                <a:lnTo>
                  <a:pt x="2520000" y="0"/>
                </a:lnTo>
                <a:lnTo>
                  <a:pt x="2520000" y="3270960"/>
                </a:lnTo>
                <a:lnTo>
                  <a:pt x="0" y="3270960"/>
                </a:lnTo>
              </a:path>
            </a:pathLst>
          </a:custGeom>
          <a:blipFill rotWithShape="1">
            <a:blip r:embed="rId4" cstate="screen">
              <a:alphaModFix/>
              <a:extLst>
                <a:ext uri="{28A0092B-C50C-407E-A947-70E740481C1C}">
                  <a14:useLocalDpi xmlns:a14="http://schemas.microsoft.com/office/drawing/2010/main" xmlns=""/>
                </a:ext>
              </a:extLst>
            </a:blip>
            <a:stretch>
              <a:fillRect/>
            </a:stretch>
          </a:blipFill>
          <a:ln>
            <a:noFill/>
          </a:ln>
        </p:spPr>
        <p:txBody>
          <a:bodyPr spcFirstLastPara="1" wrap="square" lIns="0" tIns="0" rIns="0" bIns="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299" name="Google Shape;299;g33d603143a6_3_11"/>
          <p:cNvPicPr preferRelativeResize="0"/>
          <p:nvPr/>
        </p:nvPicPr>
        <p:blipFill rotWithShape="1">
          <a:blip r:embed="rId7">
            <a:alphaModFix/>
          </a:blip>
          <a:srcRect/>
          <a:stretch/>
        </p:blipFill>
        <p:spPr>
          <a:xfrm>
            <a:off x="917703" y="2090751"/>
            <a:ext cx="2523963" cy="3273837"/>
          </a:xfrm>
          <a:prstGeom prst="rect">
            <a:avLst/>
          </a:prstGeom>
          <a:noFill/>
          <a:ln>
            <a:noFill/>
          </a:ln>
        </p:spPr>
      </p:pic>
      <p:sp>
        <p:nvSpPr>
          <p:cNvPr id="300" name="Google Shape;300;g33d603143a6_3_11"/>
          <p:cNvSpPr/>
          <p:nvPr/>
        </p:nvSpPr>
        <p:spPr>
          <a:xfrm>
            <a:off x="778608"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3B2675"/>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3B2675"/>
              </a:buClr>
              <a:buSzPts val="1600"/>
              <a:buFont typeface="Arial"/>
              <a:buNone/>
            </a:pPr>
            <a:r>
              <a:rPr lang="tr-TR" sz="1600">
                <a:solidFill>
                  <a:srgbClr val="3B2675"/>
                </a:solidFill>
                <a:latin typeface="Arial"/>
                <a:ea typeface="Arial"/>
                <a:cs typeface="Arial"/>
                <a:sym typeface="Arial"/>
              </a:rPr>
              <a:t>01</a:t>
            </a:r>
            <a:endParaRPr sz="1600">
              <a:solidFill>
                <a:schemeClr val="dk1"/>
              </a:solidFill>
              <a:latin typeface="Calibri"/>
              <a:ea typeface="Calibri"/>
              <a:cs typeface="Calibri"/>
              <a:sym typeface="Calibri"/>
            </a:endParaRPr>
          </a:p>
        </p:txBody>
      </p:sp>
      <p:sp>
        <p:nvSpPr>
          <p:cNvPr id="301" name="Google Shape;301;g33d603143a6_3_11"/>
          <p:cNvSpPr/>
          <p:nvPr/>
        </p:nvSpPr>
        <p:spPr>
          <a:xfrm>
            <a:off x="2807766"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4867FF"/>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4867FF"/>
              </a:buClr>
              <a:buSzPts val="1600"/>
              <a:buFont typeface="Arial"/>
              <a:buNone/>
            </a:pPr>
            <a:r>
              <a:rPr lang="tr-TR" sz="1600">
                <a:solidFill>
                  <a:srgbClr val="4867FF"/>
                </a:solidFill>
                <a:latin typeface="Arial"/>
                <a:ea typeface="Arial"/>
                <a:cs typeface="Arial"/>
                <a:sym typeface="Arial"/>
              </a:rPr>
              <a:t>02</a:t>
            </a:r>
            <a:endParaRPr sz="1600">
              <a:solidFill>
                <a:schemeClr val="dk1"/>
              </a:solidFill>
              <a:latin typeface="Calibri"/>
              <a:ea typeface="Calibri"/>
              <a:cs typeface="Calibri"/>
              <a:sym typeface="Calibri"/>
            </a:endParaRPr>
          </a:p>
        </p:txBody>
      </p:sp>
      <p:sp>
        <p:nvSpPr>
          <p:cNvPr id="302" name="Google Shape;302;g33d603143a6_3_11"/>
          <p:cNvSpPr/>
          <p:nvPr/>
        </p:nvSpPr>
        <p:spPr>
          <a:xfrm>
            <a:off x="4836413" y="3373559"/>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F23342"/>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spcBef>
                <a:spcPts val="0"/>
              </a:spcBef>
              <a:spcAft>
                <a:spcPts val="0"/>
              </a:spcAft>
              <a:buNone/>
            </a:pPr>
            <a:r>
              <a:rPr lang="tr-TR" sz="1600">
                <a:solidFill>
                  <a:srgbClr val="F23342"/>
                </a:solidFill>
                <a:latin typeface="Arial"/>
                <a:ea typeface="Arial"/>
                <a:cs typeface="Arial"/>
                <a:sym typeface="Arial"/>
              </a:rPr>
              <a:t>03</a:t>
            </a:r>
            <a:endParaRPr sz="1600">
              <a:solidFill>
                <a:srgbClr val="000000"/>
              </a:solidFill>
              <a:latin typeface="Calibri"/>
              <a:ea typeface="Calibri"/>
              <a:cs typeface="Calibri"/>
              <a:sym typeface="Calibri"/>
            </a:endParaRPr>
          </a:p>
        </p:txBody>
      </p:sp>
      <p:sp>
        <p:nvSpPr>
          <p:cNvPr id="303" name="Google Shape;303;g33d603143a6_3_11"/>
          <p:cNvSpPr/>
          <p:nvPr/>
        </p:nvSpPr>
        <p:spPr>
          <a:xfrm>
            <a:off x="9087924" y="3299301"/>
            <a:ext cx="714927" cy="714838"/>
          </a:xfrm>
          <a:custGeom>
            <a:avLst/>
            <a:gdLst/>
            <a:ahLst/>
            <a:cxnLst/>
            <a:rect l="l" t="t" r="r" b="b"/>
            <a:pathLst>
              <a:path w="714927" h="714838" extrusionOk="0">
                <a:moveTo>
                  <a:pt x="714927" y="357419"/>
                </a:moveTo>
                <a:cubicBezTo>
                  <a:pt x="714927" y="554816"/>
                  <a:pt x="554885" y="714838"/>
                  <a:pt x="357464" y="714838"/>
                </a:cubicBezTo>
                <a:cubicBezTo>
                  <a:pt x="160042" y="714838"/>
                  <a:pt x="0" y="554816"/>
                  <a:pt x="0" y="357419"/>
                </a:cubicBezTo>
                <a:cubicBezTo>
                  <a:pt x="0" y="160022"/>
                  <a:pt x="160042" y="0"/>
                  <a:pt x="357464" y="0"/>
                </a:cubicBezTo>
                <a:cubicBezTo>
                  <a:pt x="554885" y="0"/>
                  <a:pt x="714927" y="160022"/>
                  <a:pt x="714927" y="357419"/>
                </a:cubicBezTo>
              </a:path>
            </a:pathLst>
          </a:custGeom>
          <a:solidFill>
            <a:srgbClr val="F8F9FC"/>
          </a:solidFill>
          <a:ln w="38100" cap="flat" cmpd="sng">
            <a:solidFill>
              <a:srgbClr val="4867FF"/>
            </a:solidFill>
            <a:prstDash val="solid"/>
            <a:round/>
            <a:headEnd type="none" w="sm" len="sm"/>
            <a:tailEnd type="none" w="sm" len="sm"/>
          </a:ln>
          <a:effectLst>
            <a:outerShdw blurRad="47625" dist="38100" dir="2700000" algn="bl" rotWithShape="0">
              <a:srgbClr val="000000">
                <a:alpha val="40000"/>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4867FF"/>
              </a:buClr>
              <a:buSzPts val="1600"/>
              <a:buFont typeface="Arial"/>
              <a:buNone/>
            </a:pPr>
            <a:r>
              <a:rPr lang="tr-TR" sz="1600">
                <a:solidFill>
                  <a:srgbClr val="4867FF"/>
                </a:solidFill>
                <a:latin typeface="Arial"/>
                <a:ea typeface="Arial"/>
                <a:cs typeface="Arial"/>
                <a:sym typeface="Arial"/>
              </a:rPr>
              <a:t>05</a:t>
            </a:r>
            <a:endParaRPr sz="1600">
              <a:solidFill>
                <a:schemeClr val="dk1"/>
              </a:solidFill>
              <a:latin typeface="Calibri"/>
              <a:ea typeface="Calibri"/>
              <a:cs typeface="Calibri"/>
              <a:sym typeface="Calibri"/>
            </a:endParaRPr>
          </a:p>
        </p:txBody>
      </p:sp>
      <p:pic>
        <p:nvPicPr>
          <p:cNvPr id="304" name="Google Shape;304;g33d603143a6_3_11"/>
          <p:cNvPicPr preferRelativeResize="0"/>
          <p:nvPr/>
        </p:nvPicPr>
        <p:blipFill rotWithShape="1">
          <a:blip r:embed="rId8">
            <a:alphaModFix/>
          </a:blip>
          <a:srcRect/>
          <a:stretch/>
        </p:blipFill>
        <p:spPr>
          <a:xfrm>
            <a:off x="6923638" y="3299301"/>
            <a:ext cx="853514" cy="859611"/>
          </a:xfrm>
          <a:prstGeom prst="rect">
            <a:avLst/>
          </a:prstGeom>
          <a:noFill/>
          <a:ln>
            <a:noFill/>
          </a:ln>
        </p:spPr>
      </p:pic>
      <p:sp>
        <p:nvSpPr>
          <p:cNvPr id="305" name="Google Shape;305;g33d603143a6_3_11"/>
          <p:cNvSpPr txBox="1"/>
          <p:nvPr/>
        </p:nvSpPr>
        <p:spPr>
          <a:xfrm>
            <a:off x="1292710" y="2568729"/>
            <a:ext cx="1654800" cy="3063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Candara"/>
              <a:buNone/>
            </a:pPr>
            <a:r>
              <a:rPr lang="tr-TR" sz="1100" b="0" i="0" u="none" strike="noStrike" cap="none">
                <a:solidFill>
                  <a:schemeClr val="lt1"/>
                </a:solidFill>
                <a:latin typeface="Candara"/>
                <a:ea typeface="Candara"/>
                <a:cs typeface="Candara"/>
                <a:sym typeface="Candara"/>
              </a:rPr>
              <a:t> Utiliza un lenguaje potente y orientado a la acción. Tu producto debe animar a actuar de inmediato. Utiliza verbos fuertes y directos que motiven a las personas a dar el siguiente paso. En lugar de un lenguaje pasivo, opta por llamadas a la acción más atractivas, como:</a:t>
            </a:r>
            <a:endParaRPr sz="1100">
              <a:solidFill>
                <a:schemeClr val="lt1"/>
              </a:solidFill>
              <a:latin typeface="Candara"/>
              <a:ea typeface="Candara"/>
              <a:cs typeface="Candara"/>
              <a:sym typeface="Candara"/>
            </a:endParaRPr>
          </a:p>
          <a:p>
            <a:pPr marL="0" marR="0" lvl="0" indent="0" algn="l" rtl="0">
              <a:spcBef>
                <a:spcPts val="600"/>
              </a:spcBef>
              <a:spcAft>
                <a:spcPts val="0"/>
              </a:spcAft>
              <a:buNone/>
            </a:pPr>
            <a:r>
              <a:rPr lang="tr-TR" sz="1100" b="0" i="0" u="none" strike="noStrike" cap="none">
                <a:solidFill>
                  <a:schemeClr val="lt1"/>
                </a:solidFill>
                <a:latin typeface="Candara"/>
                <a:ea typeface="Candara"/>
                <a:cs typeface="Candara"/>
                <a:sym typeface="Candara"/>
              </a:rPr>
              <a:t>- Deja tu huella.</a:t>
            </a:r>
            <a:endParaRPr sz="1100" b="0" i="0" u="none" strike="noStrike" cap="none">
              <a:solidFill>
                <a:schemeClr val="lt1"/>
              </a:solidFill>
              <a:latin typeface="Candara"/>
              <a:ea typeface="Candara"/>
              <a:cs typeface="Candara"/>
              <a:sym typeface="Candara"/>
            </a:endParaRPr>
          </a:p>
          <a:p>
            <a:pPr marL="0" marR="0" lvl="0" indent="0" algn="l" rtl="0">
              <a:lnSpc>
                <a:spcPct val="100000"/>
              </a:lnSpc>
              <a:spcBef>
                <a:spcPts val="600"/>
              </a:spcBef>
              <a:spcAft>
                <a:spcPts val="0"/>
              </a:spcAft>
              <a:buNone/>
            </a:pPr>
            <a:r>
              <a:rPr lang="tr-TR" sz="1100" b="0" i="0" u="none" strike="noStrike" cap="none">
                <a:solidFill>
                  <a:schemeClr val="lt1"/>
                </a:solidFill>
                <a:latin typeface="Candara"/>
                <a:ea typeface="Candara"/>
                <a:cs typeface="Candara"/>
                <a:sym typeface="Candara"/>
              </a:rPr>
              <a:t>-  Invierta en el patrimonio, invierta en nosotros mismos. </a:t>
            </a:r>
            <a:endParaRPr/>
          </a:p>
          <a:p>
            <a:pPr marL="0" marR="0" lvl="0" indent="0" algn="l" rtl="0">
              <a:lnSpc>
                <a:spcPct val="100000"/>
              </a:lnSpc>
              <a:spcBef>
                <a:spcPts val="600"/>
              </a:spcBef>
              <a:spcAft>
                <a:spcPts val="0"/>
              </a:spcAft>
              <a:buClr>
                <a:schemeClr val="dk1"/>
              </a:buClr>
              <a:buSzPts val="1200"/>
              <a:buFont typeface="Calibri"/>
              <a:buNone/>
            </a:pPr>
            <a:endParaRPr sz="1200" b="0" i="0" u="none" strike="noStrike" cap="none">
              <a:solidFill>
                <a:schemeClr val="lt1"/>
              </a:solidFill>
              <a:latin typeface="Candara"/>
              <a:ea typeface="Candara"/>
              <a:cs typeface="Candara"/>
              <a:sym typeface="Candara"/>
            </a:endParaRPr>
          </a:p>
        </p:txBody>
      </p:sp>
      <p:sp>
        <p:nvSpPr>
          <p:cNvPr id="306" name="Google Shape;306;g33d603143a6_3_11"/>
          <p:cNvSpPr/>
          <p:nvPr/>
        </p:nvSpPr>
        <p:spPr>
          <a:xfrm>
            <a:off x="0" y="-323165"/>
            <a:ext cx="248700" cy="64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tr-TR" sz="1800" b="0" i="0" u="none" strike="noStrike" cap="none">
                <a:solidFill>
                  <a:schemeClr val="dk1"/>
                </a:solidFill>
                <a:latin typeface="Arial"/>
                <a:ea typeface="Arial"/>
                <a:cs typeface="Arial"/>
                <a:sym typeface="Arial"/>
              </a:rPr>
              <a:t> </a:t>
            </a:r>
            <a:endParaRPr/>
          </a:p>
        </p:txBody>
      </p:sp>
      <p:sp>
        <p:nvSpPr>
          <p:cNvPr id="307" name="Google Shape;307;g33d603143a6_3_11"/>
          <p:cNvSpPr txBox="1"/>
          <p:nvPr/>
        </p:nvSpPr>
        <p:spPr>
          <a:xfrm>
            <a:off x="1299721" y="2212087"/>
            <a:ext cx="1818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0" u="none" strike="noStrike">
                <a:solidFill>
                  <a:schemeClr val="lt1"/>
                </a:solidFill>
                <a:latin typeface="Candara"/>
                <a:ea typeface="Candara"/>
                <a:cs typeface="Candara"/>
                <a:sym typeface="Candara"/>
              </a:rPr>
              <a:t>Lenguaje</a:t>
            </a:r>
            <a:endParaRPr sz="1800" b="1" i="0" u="none" strike="noStrike">
              <a:solidFill>
                <a:schemeClr val="lt1"/>
              </a:solidFill>
              <a:latin typeface="Candara"/>
              <a:ea typeface="Candara"/>
              <a:cs typeface="Candara"/>
              <a:sym typeface="Candara"/>
            </a:endParaRPr>
          </a:p>
        </p:txBody>
      </p:sp>
      <p:sp>
        <p:nvSpPr>
          <p:cNvPr id="308" name="Google Shape;308;g33d603143a6_3_11"/>
          <p:cNvSpPr txBox="1"/>
          <p:nvPr/>
        </p:nvSpPr>
        <p:spPr>
          <a:xfrm>
            <a:off x="3417774" y="2197917"/>
            <a:ext cx="1701000" cy="306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a:solidFill>
                  <a:schemeClr val="lt1"/>
                </a:solidFill>
                <a:latin typeface="Candara"/>
                <a:ea typeface="Candara"/>
                <a:cs typeface="Candara"/>
                <a:sym typeface="Candara"/>
              </a:rPr>
              <a:t>Objetivos</a:t>
            </a:r>
            <a:endParaRPr sz="1800" b="1">
              <a:solidFill>
                <a:schemeClr val="lt1"/>
              </a:solidFill>
              <a:latin typeface="Candara"/>
              <a:ea typeface="Candara"/>
              <a:cs typeface="Candara"/>
              <a:sym typeface="Candara"/>
            </a:endParaRPr>
          </a:p>
          <a:p>
            <a:pPr marL="0" marR="0" lvl="0" indent="0" algn="l" rtl="0">
              <a:spcBef>
                <a:spcPts val="600"/>
              </a:spcBef>
              <a:spcAft>
                <a:spcPts val="0"/>
              </a:spcAft>
              <a:buNone/>
            </a:pPr>
            <a:r>
              <a:rPr lang="tr-TR" sz="1100" i="0" u="none" strike="noStrike">
                <a:solidFill>
                  <a:schemeClr val="lt1"/>
                </a:solidFill>
                <a:latin typeface="Candara"/>
                <a:ea typeface="Candara"/>
                <a:cs typeface="Candara"/>
                <a:sym typeface="Candara"/>
              </a:rPr>
              <a:t>Sea claro sobre el objetivo que quiere alcanzar. Algunos ejemplos de posibles propósitos son:</a:t>
            </a:r>
            <a:endParaRPr sz="1100" i="0" u="none" strike="noStrike">
              <a:solidFill>
                <a:schemeClr val="lt1"/>
              </a:solidFill>
              <a:latin typeface="Candara"/>
              <a:ea typeface="Candara"/>
              <a:cs typeface="Candara"/>
              <a:sym typeface="Candara"/>
            </a:endParaRPr>
          </a:p>
          <a:p>
            <a:pPr marL="0" marR="0" lvl="0" indent="0" algn="l" rtl="0">
              <a:spcBef>
                <a:spcPts val="600"/>
              </a:spcBef>
              <a:spcAft>
                <a:spcPts val="0"/>
              </a:spcAft>
              <a:buNone/>
            </a:pPr>
            <a:r>
              <a:rPr lang="tr-TR" sz="1100" i="0" u="none" strike="noStrike">
                <a:solidFill>
                  <a:schemeClr val="lt1"/>
                </a:solidFill>
                <a:latin typeface="Candara"/>
                <a:ea typeface="Candara"/>
                <a:cs typeface="Candara"/>
                <a:sym typeface="Candara"/>
              </a:rPr>
              <a:t>Concienciar sobre la importancia de preservar el patrimonio cultural. Promover prácticas sostenibles en la conservación del patrimonio cultural. Inspirar la participación en proyectos patrimoniales impulsados por la comunidad.</a:t>
            </a:r>
            <a:endParaRPr sz="1100" i="0" u="none" strike="noStrike">
              <a:solidFill>
                <a:schemeClr val="lt1"/>
              </a:solidFill>
              <a:latin typeface="Candara"/>
              <a:ea typeface="Candara"/>
              <a:cs typeface="Candara"/>
              <a:sym typeface="Candara"/>
            </a:endParaRPr>
          </a:p>
        </p:txBody>
      </p:sp>
      <p:sp>
        <p:nvSpPr>
          <p:cNvPr id="309" name="Google Shape;309;g33d603143a6_3_11"/>
          <p:cNvSpPr txBox="1"/>
          <p:nvPr/>
        </p:nvSpPr>
        <p:spPr>
          <a:xfrm>
            <a:off x="5416528" y="2258671"/>
            <a:ext cx="1818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0" u="none" strike="noStrike">
                <a:solidFill>
                  <a:schemeClr val="lt1"/>
                </a:solidFill>
                <a:latin typeface="Candara"/>
                <a:ea typeface="Candara"/>
                <a:cs typeface="Candara"/>
                <a:sym typeface="Candara"/>
              </a:rPr>
              <a:t>Valores</a:t>
            </a:r>
            <a:endParaRPr sz="1800" b="1" i="0" u="none" strike="noStrike">
              <a:solidFill>
                <a:schemeClr val="lt1"/>
              </a:solidFill>
              <a:latin typeface="Candara"/>
              <a:ea typeface="Candara"/>
              <a:cs typeface="Candara"/>
              <a:sym typeface="Candara"/>
            </a:endParaRPr>
          </a:p>
        </p:txBody>
      </p:sp>
      <p:sp>
        <p:nvSpPr>
          <p:cNvPr id="310" name="Google Shape;310;g33d603143a6_3_11"/>
          <p:cNvSpPr txBox="1"/>
          <p:nvPr/>
        </p:nvSpPr>
        <p:spPr>
          <a:xfrm>
            <a:off x="5490613" y="2625506"/>
            <a:ext cx="17010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100">
                <a:solidFill>
                  <a:schemeClr val="lt1"/>
                </a:solidFill>
                <a:latin typeface="Candara"/>
                <a:ea typeface="Candara"/>
                <a:cs typeface="Candara"/>
                <a:sym typeface="Candara"/>
              </a:rPr>
              <a:t>Ya sea la comunidad, la historia, el medio ambiente o las generaciones futuras, céntrese en lo que la gente más valora. Esta conexión emocional puede ayudar a aumentar el compromiso:</a:t>
            </a:r>
            <a:endParaRPr sz="1100">
              <a:solidFill>
                <a:schemeClr val="lt1"/>
              </a:solidFill>
              <a:latin typeface="Candara"/>
              <a:ea typeface="Candara"/>
              <a:cs typeface="Candara"/>
              <a:sym typeface="Candara"/>
            </a:endParaRPr>
          </a:p>
          <a:p>
            <a:pPr marL="0" marR="0" lvl="0" indent="0" algn="l" rtl="0">
              <a:spcBef>
                <a:spcPts val="600"/>
              </a:spcBef>
              <a:spcAft>
                <a:spcPts val="0"/>
              </a:spcAft>
              <a:buNone/>
            </a:pPr>
            <a:r>
              <a:rPr lang="tr-TR" sz="1100">
                <a:solidFill>
                  <a:schemeClr val="lt1"/>
                </a:solidFill>
                <a:latin typeface="Candara"/>
                <a:ea typeface="Candara"/>
                <a:cs typeface="Candara"/>
                <a:sym typeface="Candara"/>
              </a:rPr>
              <a:t>«Tu apoyo hoy puede proteger el patrimonio cultural del mañana».</a:t>
            </a:r>
            <a:endParaRPr sz="1100" i="0" u="none" strike="noStrike">
              <a:solidFill>
                <a:schemeClr val="lt1"/>
              </a:solidFill>
              <a:latin typeface="Candara"/>
              <a:ea typeface="Candara"/>
              <a:cs typeface="Candara"/>
              <a:sym typeface="Candara"/>
            </a:endParaRPr>
          </a:p>
        </p:txBody>
      </p:sp>
      <p:sp>
        <p:nvSpPr>
          <p:cNvPr id="311" name="Google Shape;311;g33d603143a6_3_11"/>
          <p:cNvSpPr txBox="1"/>
          <p:nvPr/>
        </p:nvSpPr>
        <p:spPr>
          <a:xfrm>
            <a:off x="7579810" y="2588016"/>
            <a:ext cx="1503000" cy="232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000">
                <a:solidFill>
                  <a:schemeClr val="lt1"/>
                </a:solidFill>
                <a:latin typeface="Candara"/>
                <a:ea typeface="Candara"/>
                <a:cs typeface="Candara"/>
                <a:sym typeface="Candara"/>
              </a:rPr>
              <a:t>Las personas son más propensas a actuar si sienten una sensación de urgencia. Destaque las posibles consecuencias de la inacción y los beneficios de actuar ahora. Esto se puede enmarcar en términos de pérdida cultural y medioambiental:</a:t>
            </a:r>
            <a:endParaRPr sz="1000">
              <a:solidFill>
                <a:schemeClr val="lt1"/>
              </a:solidFill>
              <a:latin typeface="Candara"/>
              <a:ea typeface="Candara"/>
              <a:cs typeface="Candara"/>
              <a:sym typeface="Candara"/>
            </a:endParaRPr>
          </a:p>
          <a:p>
            <a:pPr marL="0" marR="0" lvl="0" indent="0" algn="l" rtl="0">
              <a:spcBef>
                <a:spcPts val="600"/>
              </a:spcBef>
              <a:spcAft>
                <a:spcPts val="0"/>
              </a:spcAft>
              <a:buNone/>
            </a:pPr>
            <a:r>
              <a:rPr lang="tr-TR" sz="1000">
                <a:solidFill>
                  <a:schemeClr val="lt1"/>
                </a:solidFill>
                <a:latin typeface="Candara"/>
                <a:ea typeface="Candara"/>
                <a:cs typeface="Candara"/>
                <a:sym typeface="Candara"/>
              </a:rPr>
              <a:t>«El tiempo se acaba: nuestros tesoros culturales están desapareciendo. Actúa ahora para preservarlos».</a:t>
            </a:r>
            <a:endParaRPr sz="1000" i="0" u="none" strike="noStrike">
              <a:solidFill>
                <a:schemeClr val="lt1"/>
              </a:solidFill>
              <a:latin typeface="Candara"/>
              <a:ea typeface="Candara"/>
              <a:cs typeface="Candara"/>
              <a:sym typeface="Candara"/>
            </a:endParaRPr>
          </a:p>
        </p:txBody>
      </p:sp>
      <p:sp>
        <p:nvSpPr>
          <p:cNvPr id="312" name="Google Shape;312;g33d603143a6_3_11"/>
          <p:cNvSpPr txBox="1"/>
          <p:nvPr/>
        </p:nvSpPr>
        <p:spPr>
          <a:xfrm>
            <a:off x="7480262" y="2212086"/>
            <a:ext cx="4004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a:solidFill>
                  <a:schemeClr val="lt1"/>
                </a:solidFill>
                <a:latin typeface="Candara"/>
                <a:ea typeface="Candara"/>
                <a:cs typeface="Candara"/>
                <a:sym typeface="Candara"/>
              </a:rPr>
              <a:t>Urgencia              Beneficio colectivo </a:t>
            </a:r>
            <a:endParaRPr sz="1800" b="1" i="0" u="none" strike="noStrike">
              <a:solidFill>
                <a:schemeClr val="lt1"/>
              </a:solidFill>
              <a:latin typeface="Candara"/>
              <a:ea typeface="Candara"/>
              <a:cs typeface="Candara"/>
              <a:sym typeface="Candara"/>
            </a:endParaRPr>
          </a:p>
        </p:txBody>
      </p:sp>
      <p:sp>
        <p:nvSpPr>
          <p:cNvPr id="313" name="Google Shape;313;g33d603143a6_3_11"/>
          <p:cNvSpPr txBox="1"/>
          <p:nvPr/>
        </p:nvSpPr>
        <p:spPr>
          <a:xfrm>
            <a:off x="9584372" y="2627723"/>
            <a:ext cx="1667400" cy="240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000">
                <a:solidFill>
                  <a:schemeClr val="lt1"/>
                </a:solidFill>
                <a:latin typeface="Candara"/>
                <a:ea typeface="Candara"/>
                <a:cs typeface="Candara"/>
                <a:sym typeface="Candara"/>
              </a:rPr>
              <a:t>Haga saber a las personas cómo se beneficiarán personalmente o serán recompensadas por participar. Esto podría ser a través de logros personales, orgullo colectivo o reconocimiento social:</a:t>
            </a:r>
            <a:endParaRPr sz="1000">
              <a:solidFill>
                <a:schemeClr val="lt1"/>
              </a:solidFill>
              <a:latin typeface="Candara"/>
              <a:ea typeface="Candara"/>
              <a:cs typeface="Candara"/>
              <a:sym typeface="Candara"/>
            </a:endParaRPr>
          </a:p>
          <a:p>
            <a:pPr marL="0" marR="0" lvl="0" indent="0" algn="l" rtl="0">
              <a:spcBef>
                <a:spcPts val="600"/>
              </a:spcBef>
              <a:spcAft>
                <a:spcPts val="0"/>
              </a:spcAft>
              <a:buNone/>
            </a:pPr>
            <a:r>
              <a:rPr lang="tr-TR" sz="1000">
                <a:solidFill>
                  <a:schemeClr val="lt1"/>
                </a:solidFill>
                <a:latin typeface="Candara"/>
                <a:ea typeface="Candara"/>
                <a:cs typeface="Candara"/>
                <a:sym typeface="Candara"/>
              </a:rPr>
              <a:t>«Ayude a proteger nuestra historia compartida: forme parte de algo más grande que usted mismo.</a:t>
            </a:r>
            <a:endParaRPr sz="1000">
              <a:solidFill>
                <a:schemeClr val="lt1"/>
              </a:solidFill>
              <a:latin typeface="Candara"/>
              <a:ea typeface="Candara"/>
              <a:cs typeface="Candara"/>
              <a:sym typeface="Candara"/>
            </a:endParaRPr>
          </a:p>
          <a:p>
            <a:pPr marL="0" marR="0" lvl="0" indent="0" algn="l" rtl="0">
              <a:spcBef>
                <a:spcPts val="600"/>
              </a:spcBef>
              <a:spcAft>
                <a:spcPts val="0"/>
              </a:spcAft>
              <a:buNone/>
            </a:pPr>
            <a:r>
              <a:rPr lang="tr-TR" sz="1000">
                <a:solidFill>
                  <a:schemeClr val="lt1"/>
                </a:solidFill>
                <a:latin typeface="Candara"/>
                <a:ea typeface="Candara"/>
                <a:cs typeface="Candara"/>
                <a:sym typeface="Candara"/>
              </a:rPr>
              <a:t>Juntos podemos crear un futuro sostenible honrando nuestro pasado cultural».</a:t>
            </a:r>
            <a:endParaRPr sz="1000" i="0" u="none" strike="noStrike">
              <a:solidFill>
                <a:schemeClr val="lt1"/>
              </a:solidFill>
              <a:latin typeface="Candara"/>
              <a:ea typeface="Candara"/>
              <a:cs typeface="Candara"/>
              <a:sym typeface="Canda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g33d603143a6_1_13"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319" name="Google Shape;319;g33d603143a6_1_13"/>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g33d603143a6_1_13"/>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g33d603143a6_1_13"/>
          <p:cNvSpPr txBox="1"/>
          <p:nvPr/>
        </p:nvSpPr>
        <p:spPr>
          <a:xfrm>
            <a:off x="0" y="89588"/>
            <a:ext cx="10911000" cy="17547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a:solidFill>
                  <a:schemeClr val="lt1"/>
                </a:solidFill>
                <a:latin typeface="Candara"/>
                <a:ea typeface="Candara"/>
                <a:cs typeface="Candara"/>
                <a:sym typeface="Candara"/>
              </a:rPr>
              <a:t>Anexo  3 -  Formulario de reflexión 1/2</a:t>
            </a:r>
            <a:endParaRPr sz="3600" b="1">
              <a:solidFill>
                <a:schemeClr val="lt1"/>
              </a:solidFill>
              <a:latin typeface="Candara"/>
              <a:ea typeface="Candara"/>
              <a:cs typeface="Candara"/>
              <a:sym typeface="Candara"/>
            </a:endParaRPr>
          </a:p>
          <a:p>
            <a:pPr marL="457200" marR="0" lvl="1" indent="0" algn="l" rtl="0">
              <a:spcBef>
                <a:spcPts val="0"/>
              </a:spcBef>
              <a:spcAft>
                <a:spcPts val="0"/>
              </a:spcAft>
              <a:buNone/>
            </a:pPr>
            <a:endParaRPr sz="3600" b="1">
              <a:solidFill>
                <a:schemeClr val="lt1"/>
              </a:solidFill>
              <a:latin typeface="Candara"/>
              <a:ea typeface="Candara"/>
              <a:cs typeface="Candara"/>
              <a:sym typeface="Candara"/>
            </a:endParaRPr>
          </a:p>
          <a:p>
            <a:pPr marL="457200" marR="0" lvl="1" indent="0" algn="l" rtl="0">
              <a:spcBef>
                <a:spcPts val="0"/>
              </a:spcBef>
              <a:spcAft>
                <a:spcPts val="0"/>
              </a:spcAft>
              <a:buNone/>
            </a:pPr>
            <a:endParaRPr sz="3600" b="1">
              <a:solidFill>
                <a:schemeClr val="lt1"/>
              </a:solidFill>
              <a:latin typeface="Candara"/>
              <a:ea typeface="Candara"/>
              <a:cs typeface="Candara"/>
              <a:sym typeface="Candara"/>
            </a:endParaRPr>
          </a:p>
        </p:txBody>
      </p:sp>
      <p:sp>
        <p:nvSpPr>
          <p:cNvPr id="322" name="Google Shape;322;g33d603143a6_1_13"/>
          <p:cNvSpPr txBox="1"/>
          <p:nvPr/>
        </p:nvSpPr>
        <p:spPr>
          <a:xfrm>
            <a:off x="320242" y="735894"/>
            <a:ext cx="10270500" cy="6172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ctr" rtl="0">
              <a:spcBef>
                <a:spcPts val="0"/>
              </a:spcBef>
              <a:spcAft>
                <a:spcPts val="0"/>
              </a:spcAft>
              <a:buClr>
                <a:schemeClr val="dk1"/>
              </a:buClr>
              <a:buSzPts val="1100"/>
              <a:buFont typeface="Arial"/>
              <a:buNone/>
            </a:pPr>
            <a:r>
              <a:rPr lang="tr-TR" sz="1900" b="1">
                <a:solidFill>
                  <a:schemeClr val="dk1"/>
                </a:solidFill>
                <a:latin typeface="Candara"/>
                <a:ea typeface="Candara"/>
                <a:cs typeface="Candara"/>
                <a:sym typeface="Candara"/>
              </a:rPr>
              <a:t>Formulario de reflexión</a:t>
            </a:r>
            <a:endParaRPr sz="1900" b="1">
              <a:solidFill>
                <a:schemeClr val="dk1"/>
              </a:solidFill>
              <a:latin typeface="Candara"/>
              <a:ea typeface="Candara"/>
              <a:cs typeface="Candara"/>
              <a:sym typeface="Candara"/>
            </a:endParaRPr>
          </a:p>
          <a:p>
            <a:pPr marL="0" lvl="0" indent="0" algn="ctr"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88900" algn="l" rtl="0">
              <a:spcBef>
                <a:spcPts val="0"/>
              </a:spcBef>
              <a:spcAft>
                <a:spcPts val="0"/>
              </a:spcAft>
              <a:buClr>
                <a:schemeClr val="dk1"/>
              </a:buClr>
              <a:buSzPts val="1400"/>
              <a:buFont typeface="Candara"/>
              <a:buAutoNum type="arabicPeriod"/>
            </a:pPr>
            <a:r>
              <a:rPr lang="tr-TR">
                <a:solidFill>
                  <a:schemeClr val="dk1"/>
                </a:solidFill>
                <a:latin typeface="Candara"/>
                <a:ea typeface="Candara"/>
                <a:cs typeface="Candara"/>
                <a:sym typeface="Candara"/>
              </a:rPr>
              <a:t>Resuma las ideas clave que ha aprendido hoy sobre el patrimonio cultural de nuestro pueblo.</a:t>
            </a: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tr-TR">
                <a:solidFill>
                  <a:schemeClr val="dk1"/>
                </a:solidFill>
                <a:latin typeface="Candara"/>
                <a:ea typeface="Candara"/>
                <a:cs typeface="Candara"/>
                <a:sym typeface="Candara"/>
              </a:rPr>
              <a:t>2 - Describa brevemente uno o dos aspectos de la actividad que le hayan resultado especialmente interesantes.</a:t>
            </a: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tr-TR">
                <a:solidFill>
                  <a:schemeClr val="dk1"/>
                </a:solidFill>
                <a:latin typeface="Candara"/>
                <a:ea typeface="Candara"/>
                <a:cs typeface="Candara"/>
                <a:sym typeface="Candara"/>
              </a:rPr>
              <a:t>3 - Marque con un círculo su estado emocional durante la actividad.</a:t>
            </a:r>
            <a:endParaRPr>
              <a:solidFill>
                <a:schemeClr val="dk1"/>
              </a:solidFill>
              <a:latin typeface="Candara"/>
              <a:ea typeface="Candara"/>
              <a:cs typeface="Candara"/>
              <a:sym typeface="Candara"/>
            </a:endParaRPr>
          </a:p>
          <a:p>
            <a:pPr marL="0" lvl="0" indent="22860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762000" algn="l" rtl="0">
              <a:spcBef>
                <a:spcPts val="0"/>
              </a:spcBef>
              <a:spcAft>
                <a:spcPts val="0"/>
              </a:spcAft>
              <a:buClr>
                <a:schemeClr val="dk1"/>
              </a:buClr>
              <a:buSzPts val="1100"/>
              <a:buFont typeface="Arial"/>
              <a:buNone/>
            </a:pPr>
            <a:r>
              <a:rPr lang="tr-TR">
                <a:solidFill>
                  <a:schemeClr val="dk1"/>
                </a:solidFill>
                <a:latin typeface="Candara"/>
                <a:ea typeface="Candara"/>
                <a:cs typeface="Candara"/>
                <a:sym typeface="Candara"/>
              </a:rPr>
              <a:t>Emocionado, Curioso, Confuso, Aburrido</a:t>
            </a:r>
            <a:endParaRPr>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a:solidFill>
                <a:schemeClr val="dk1"/>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tr-TR">
                <a:solidFill>
                  <a:schemeClr val="dk1"/>
                </a:solidFill>
                <a:latin typeface="Candara"/>
                <a:ea typeface="Candara"/>
                <a:cs typeface="Candara"/>
                <a:sym typeface="Candara"/>
              </a:rPr>
              <a:t>4 - ¿Cómo te sentiste durante la actividad? </a:t>
            </a:r>
            <a:endParaRPr>
              <a:solidFill>
                <a:schemeClr val="dk1"/>
              </a:solidFill>
              <a:latin typeface="Candara"/>
              <a:ea typeface="Candara"/>
              <a:cs typeface="Candara"/>
              <a:sym typeface="Candara"/>
            </a:endParaRPr>
          </a:p>
          <a:p>
            <a:pPr marL="0" lvl="0" indent="228600" algn="l" rtl="0">
              <a:spcBef>
                <a:spcPts val="0"/>
              </a:spcBef>
              <a:spcAft>
                <a:spcPts val="0"/>
              </a:spcAft>
              <a:buClr>
                <a:schemeClr val="dk1"/>
              </a:buClr>
              <a:buSzPts val="1100"/>
              <a:buFont typeface="Arial"/>
              <a:buNone/>
            </a:pPr>
            <a:r>
              <a:rPr lang="tr-TR">
                <a:solidFill>
                  <a:schemeClr val="dk1"/>
                </a:solidFill>
                <a:latin typeface="Candara"/>
                <a:ea typeface="Candara"/>
                <a:cs typeface="Candara"/>
                <a:sym typeface="Candara"/>
              </a:rPr>
              <a:t>a- Estaba emocionado por participar en la actividad.</a:t>
            </a:r>
            <a:endParaRPr>
              <a:solidFill>
                <a:schemeClr val="dk1"/>
              </a:solidFill>
              <a:latin typeface="Candara"/>
              <a:ea typeface="Candara"/>
              <a:cs typeface="Candara"/>
              <a:sym typeface="Candara"/>
            </a:endParaRPr>
          </a:p>
          <a:p>
            <a:pPr marL="0" lvl="0" indent="228600" algn="l" rtl="0">
              <a:spcBef>
                <a:spcPts val="0"/>
              </a:spcBef>
              <a:spcAft>
                <a:spcPts val="0"/>
              </a:spcAft>
              <a:buClr>
                <a:schemeClr val="dk1"/>
              </a:buClr>
              <a:buSzPts val="1100"/>
              <a:buFont typeface="Arial"/>
              <a:buNone/>
            </a:pPr>
            <a:r>
              <a:rPr lang="tr-TR">
                <a:solidFill>
                  <a:schemeClr val="dk1"/>
                </a:solidFill>
                <a:latin typeface="Candara"/>
                <a:ea typeface="Candara"/>
                <a:cs typeface="Candara"/>
                <a:sym typeface="Candara"/>
              </a:rPr>
              <a:t>b- Sentí curiosidad por el contenido de la actividad.</a:t>
            </a:r>
            <a:endParaRPr>
              <a:solidFill>
                <a:schemeClr val="dk1"/>
              </a:solidFill>
              <a:latin typeface="Candara"/>
              <a:ea typeface="Candara"/>
              <a:cs typeface="Candara"/>
              <a:sym typeface="Candara"/>
            </a:endParaRPr>
          </a:p>
          <a:p>
            <a:pPr marL="0" lvl="0" indent="228600" algn="l" rtl="0">
              <a:spcBef>
                <a:spcPts val="0"/>
              </a:spcBef>
              <a:spcAft>
                <a:spcPts val="0"/>
              </a:spcAft>
              <a:buClr>
                <a:schemeClr val="dk1"/>
              </a:buClr>
              <a:buSzPts val="1100"/>
              <a:buFont typeface="Arial"/>
              <a:buNone/>
            </a:pPr>
            <a:r>
              <a:rPr lang="tr-TR">
                <a:solidFill>
                  <a:schemeClr val="dk1"/>
                </a:solidFill>
                <a:latin typeface="Candara"/>
                <a:ea typeface="Candara"/>
                <a:cs typeface="Candara"/>
                <a:sym typeface="Candara"/>
              </a:rPr>
              <a:t>c- No me interesaba el tema.</a:t>
            </a:r>
            <a:endParaRPr>
              <a:solidFill>
                <a:schemeClr val="dk1"/>
              </a:solidFill>
              <a:latin typeface="Candara"/>
              <a:ea typeface="Candara"/>
              <a:cs typeface="Candara"/>
              <a:sym typeface="Candara"/>
            </a:endParaRPr>
          </a:p>
          <a:p>
            <a:pPr marL="0" lvl="0" indent="0" algn="l" rtl="0">
              <a:spcBef>
                <a:spcPts val="0"/>
              </a:spcBef>
              <a:spcAft>
                <a:spcPts val="0"/>
              </a:spcAft>
              <a:buNone/>
            </a:pPr>
            <a:endParaRPr sz="1200">
              <a:solidFill>
                <a:schemeClr val="dk1"/>
              </a:solidFill>
            </a:endParaRPr>
          </a:p>
        </p:txBody>
      </p:sp>
      <p:sp>
        <p:nvSpPr>
          <p:cNvPr id="323" name="Google Shape;323;g33d603143a6_1_13"/>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800">
              <a:solidFill>
                <a:schemeClr val="dk1"/>
              </a:solidFill>
              <a:latin typeface="Candara"/>
              <a:ea typeface="Candara"/>
              <a:cs typeface="Candara"/>
              <a:sym typeface="Candar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g33d603143a6_1_24"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329" name="Google Shape;329;g33d603143a6_1_24"/>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g33d603143a6_1_24"/>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g33d603143a6_1_24"/>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Font typeface="Arial"/>
              <a:buNone/>
            </a:pPr>
            <a:r>
              <a:rPr lang="tr-TR" sz="3600" b="1">
                <a:solidFill>
                  <a:schemeClr val="lt1"/>
                </a:solidFill>
                <a:latin typeface="Candara"/>
                <a:ea typeface="Candara"/>
                <a:cs typeface="Candara"/>
                <a:sym typeface="Candara"/>
              </a:rPr>
              <a:t>Anexo 3 -  Formulario de reflexión 2/2</a:t>
            </a:r>
            <a:endParaRPr sz="3600" b="1">
              <a:solidFill>
                <a:schemeClr val="lt1"/>
              </a:solidFill>
              <a:latin typeface="Candara"/>
              <a:ea typeface="Candara"/>
              <a:cs typeface="Candara"/>
              <a:sym typeface="Candara"/>
            </a:endParaRPr>
          </a:p>
          <a:p>
            <a:pPr marL="457200" marR="0" lvl="1" indent="0" algn="l" rtl="0">
              <a:spcBef>
                <a:spcPts val="0"/>
              </a:spcBef>
              <a:spcAft>
                <a:spcPts val="0"/>
              </a:spcAft>
              <a:buNone/>
            </a:pPr>
            <a:endParaRPr sz="3600" b="1">
              <a:solidFill>
                <a:schemeClr val="lt1"/>
              </a:solidFill>
              <a:latin typeface="Candara"/>
              <a:ea typeface="Candara"/>
              <a:cs typeface="Candara"/>
              <a:sym typeface="Candara"/>
            </a:endParaRPr>
          </a:p>
        </p:txBody>
      </p:sp>
      <p:sp>
        <p:nvSpPr>
          <p:cNvPr id="332" name="Google Shape;332;g33d603143a6_1_24"/>
          <p:cNvSpPr txBox="1"/>
          <p:nvPr/>
        </p:nvSpPr>
        <p:spPr>
          <a:xfrm>
            <a:off x="320242" y="735894"/>
            <a:ext cx="10270500" cy="5710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tr-TR" sz="1900" b="1">
                <a:solidFill>
                  <a:schemeClr val="dk1"/>
                </a:solidFill>
                <a:latin typeface="Candara"/>
                <a:ea typeface="Candara"/>
                <a:cs typeface="Candara"/>
                <a:sym typeface="Candara"/>
              </a:rPr>
              <a:t>Formulario de reflexión</a:t>
            </a:r>
            <a:endParaRPr sz="1900" b="1">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latin typeface="Candara"/>
              <a:ea typeface="Candara"/>
              <a:cs typeface="Candara"/>
              <a:sym typeface="Candara"/>
            </a:endParaRPr>
          </a:p>
          <a:p>
            <a:pPr marL="0" lvl="0" indent="0" algn="ctr" rtl="0">
              <a:spcBef>
                <a:spcPts val="0"/>
              </a:spcBef>
              <a:spcAft>
                <a:spcPts val="0"/>
              </a:spcAft>
              <a:buNone/>
            </a:pPr>
            <a:endParaRPr b="1">
              <a:solidFill>
                <a:schemeClr val="dk1"/>
              </a:solidFill>
              <a:latin typeface="Candara"/>
              <a:ea typeface="Candara"/>
              <a:cs typeface="Candara"/>
              <a:sym typeface="Candara"/>
            </a:endParaRPr>
          </a:p>
          <a:p>
            <a:pPr marL="0" lvl="0" indent="228600" algn="l" rtl="0">
              <a:spcBef>
                <a:spcPts val="0"/>
              </a:spcBef>
              <a:spcAft>
                <a:spcPts val="0"/>
              </a:spcAft>
              <a:buNone/>
            </a:pPr>
            <a:endParaRPr>
              <a:solidFill>
                <a:schemeClr val="dk1"/>
              </a:solidFill>
              <a:latin typeface="Candara"/>
              <a:ea typeface="Candara"/>
              <a:cs typeface="Candara"/>
              <a:sym typeface="Candara"/>
            </a:endParaRPr>
          </a:p>
          <a:p>
            <a:pPr marL="0" lvl="0" indent="228600" algn="l" rtl="0">
              <a:spcBef>
                <a:spcPts val="0"/>
              </a:spcBef>
              <a:spcAft>
                <a:spcPts val="0"/>
              </a:spcAft>
              <a:buNone/>
            </a:pPr>
            <a:endParaRPr>
              <a:solidFill>
                <a:schemeClr val="dk1"/>
              </a:solidFill>
              <a:latin typeface="Candara"/>
              <a:ea typeface="Candara"/>
              <a:cs typeface="Candara"/>
              <a:sym typeface="Candara"/>
            </a:endParaRPr>
          </a:p>
          <a:p>
            <a:pPr marL="0" lvl="0" indent="-88900" algn="l" rtl="0">
              <a:spcBef>
                <a:spcPts val="0"/>
              </a:spcBef>
              <a:spcAft>
                <a:spcPts val="0"/>
              </a:spcAft>
              <a:buClr>
                <a:schemeClr val="dk1"/>
              </a:buClr>
              <a:buSzPts val="1400"/>
              <a:buFont typeface="Candara"/>
              <a:buAutoNum type="arabicPeriod" startAt="5"/>
            </a:pPr>
            <a:r>
              <a:rPr lang="tr-TR">
                <a:solidFill>
                  <a:schemeClr val="dk1"/>
                </a:solidFill>
                <a:latin typeface="Candara"/>
                <a:ea typeface="Candara"/>
                <a:cs typeface="Candara"/>
                <a:sym typeface="Candara"/>
              </a:rPr>
              <a:t>¿Le resultó fácil seguir la actividad? Marque con un círculo. </a:t>
            </a:r>
            <a:endParaRPr>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latin typeface="Candara"/>
              <a:ea typeface="Candara"/>
              <a:cs typeface="Candara"/>
              <a:sym typeface="Candara"/>
            </a:endParaRPr>
          </a:p>
          <a:p>
            <a:pPr marL="0" lvl="0" indent="228600" algn="l" rtl="0">
              <a:spcBef>
                <a:spcPts val="0"/>
              </a:spcBef>
              <a:spcAft>
                <a:spcPts val="0"/>
              </a:spcAft>
              <a:buNone/>
            </a:pPr>
            <a:r>
              <a:rPr lang="tr-TR">
                <a:solidFill>
                  <a:schemeClr val="dk1"/>
                </a:solidFill>
                <a:latin typeface="Candara"/>
                <a:ea typeface="Candara"/>
                <a:cs typeface="Candara"/>
                <a:sym typeface="Candara"/>
              </a:rPr>
              <a:t>a- Las instrucciones eran claras y fáciles de entender.</a:t>
            </a:r>
            <a:endParaRPr>
              <a:solidFill>
                <a:schemeClr val="dk1"/>
              </a:solidFill>
              <a:latin typeface="Candara"/>
              <a:ea typeface="Candara"/>
              <a:cs typeface="Candara"/>
              <a:sym typeface="Candara"/>
            </a:endParaRPr>
          </a:p>
          <a:p>
            <a:pPr marL="0" lvl="0" indent="228600" algn="l" rtl="0">
              <a:spcBef>
                <a:spcPts val="0"/>
              </a:spcBef>
              <a:spcAft>
                <a:spcPts val="0"/>
              </a:spcAft>
              <a:buNone/>
            </a:pPr>
            <a:r>
              <a:rPr lang="tr-TR">
                <a:solidFill>
                  <a:schemeClr val="dk1"/>
                </a:solidFill>
                <a:latin typeface="Candara"/>
                <a:ea typeface="Candara"/>
                <a:cs typeface="Candara"/>
                <a:sym typeface="Candara"/>
              </a:rPr>
              <a:t>b- El material era satisfactorio, pero podría haberse presentado de una manera más clara.</a:t>
            </a:r>
            <a:endParaRPr>
              <a:solidFill>
                <a:schemeClr val="dk1"/>
              </a:solidFill>
              <a:latin typeface="Candara"/>
              <a:ea typeface="Candara"/>
              <a:cs typeface="Candara"/>
              <a:sym typeface="Candara"/>
            </a:endParaRPr>
          </a:p>
          <a:p>
            <a:pPr marL="0" lvl="0" indent="228600" algn="l" rtl="0">
              <a:spcBef>
                <a:spcPts val="0"/>
              </a:spcBef>
              <a:spcAft>
                <a:spcPts val="0"/>
              </a:spcAft>
              <a:buNone/>
            </a:pPr>
            <a:r>
              <a:rPr lang="tr-TR">
                <a:solidFill>
                  <a:schemeClr val="dk1"/>
                </a:solidFill>
                <a:latin typeface="Candara"/>
                <a:ea typeface="Candara"/>
                <a:cs typeface="Candara"/>
                <a:sym typeface="Candara"/>
              </a:rPr>
              <a:t>c- Me resultó difícil de comprender.</a:t>
            </a:r>
            <a:endParaRPr>
              <a:solidFill>
                <a:schemeClr val="dk1"/>
              </a:solidFill>
              <a:latin typeface="Candara"/>
              <a:ea typeface="Candara"/>
              <a:cs typeface="Candara"/>
              <a:sym typeface="Candara"/>
            </a:endParaRPr>
          </a:p>
          <a:p>
            <a:pPr marL="0" lvl="0" indent="228600" algn="l" rtl="0">
              <a:spcBef>
                <a:spcPts val="0"/>
              </a:spcBef>
              <a:spcAft>
                <a:spcPts val="0"/>
              </a:spcAft>
              <a:buNone/>
            </a:pPr>
            <a:endParaRPr>
              <a:solidFill>
                <a:schemeClr val="dk1"/>
              </a:solidFill>
              <a:latin typeface="Candara"/>
              <a:ea typeface="Candara"/>
              <a:cs typeface="Candara"/>
              <a:sym typeface="Candara"/>
            </a:endParaRPr>
          </a:p>
          <a:p>
            <a:pPr marL="0" lvl="0" indent="228600" algn="l" rtl="0">
              <a:spcBef>
                <a:spcPts val="0"/>
              </a:spcBef>
              <a:spcAft>
                <a:spcPts val="0"/>
              </a:spcAft>
              <a:buNone/>
            </a:pPr>
            <a:endParaRPr>
              <a:solidFill>
                <a:schemeClr val="dk1"/>
              </a:solidFill>
              <a:latin typeface="Candara"/>
              <a:ea typeface="Candara"/>
              <a:cs typeface="Candara"/>
              <a:sym typeface="Candara"/>
            </a:endParaRPr>
          </a:p>
          <a:p>
            <a:pPr marL="0" lvl="0" indent="228600" algn="l" rtl="0">
              <a:spcBef>
                <a:spcPts val="0"/>
              </a:spcBef>
              <a:spcAft>
                <a:spcPts val="0"/>
              </a:spcAft>
              <a:buNone/>
            </a:pPr>
            <a:endParaRPr>
              <a:solidFill>
                <a:schemeClr val="dk1"/>
              </a:solidFill>
              <a:latin typeface="Candara"/>
              <a:ea typeface="Candara"/>
              <a:cs typeface="Candara"/>
              <a:sym typeface="Candara"/>
            </a:endParaRPr>
          </a:p>
          <a:p>
            <a:pPr marL="0" lvl="0" indent="228600" algn="l" rtl="0">
              <a:spcBef>
                <a:spcPts val="0"/>
              </a:spcBef>
              <a:spcAft>
                <a:spcPts val="0"/>
              </a:spcAft>
              <a:buNone/>
            </a:pPr>
            <a:endParaRPr>
              <a:solidFill>
                <a:schemeClr val="dk1"/>
              </a:solidFill>
              <a:latin typeface="Candara"/>
              <a:ea typeface="Candara"/>
              <a:cs typeface="Candara"/>
              <a:sym typeface="Candara"/>
            </a:endParaRPr>
          </a:p>
          <a:p>
            <a:pPr marL="0" lvl="0" indent="228600" algn="l" rtl="0">
              <a:spcBef>
                <a:spcPts val="0"/>
              </a:spcBef>
              <a:spcAft>
                <a:spcPts val="0"/>
              </a:spcAft>
              <a:buNone/>
            </a:pPr>
            <a:endParaRPr>
              <a:solidFill>
                <a:schemeClr val="dk1"/>
              </a:solidFill>
              <a:latin typeface="Candara"/>
              <a:ea typeface="Candara"/>
              <a:cs typeface="Candara"/>
              <a:sym typeface="Candara"/>
            </a:endParaRPr>
          </a:p>
          <a:p>
            <a:pPr marL="0" lvl="0" indent="-88900" algn="l" rtl="0">
              <a:spcBef>
                <a:spcPts val="0"/>
              </a:spcBef>
              <a:spcAft>
                <a:spcPts val="0"/>
              </a:spcAft>
              <a:buClr>
                <a:schemeClr val="dk1"/>
              </a:buClr>
              <a:buSzPts val="1400"/>
              <a:buFont typeface="Candara"/>
              <a:buAutoNum type="arabicPeriod" startAt="5"/>
            </a:pPr>
            <a:r>
              <a:rPr lang="tr-TR">
                <a:solidFill>
                  <a:schemeClr val="dk1"/>
                </a:solidFill>
                <a:latin typeface="Candara"/>
                <a:ea typeface="Candara"/>
                <a:cs typeface="Candara"/>
                <a:sym typeface="Candara"/>
              </a:rPr>
              <a:t>Indique qué aspecto de la actividad le ha resultado más agradable.</a:t>
            </a:r>
            <a:endParaRPr>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latin typeface="Candara"/>
              <a:ea typeface="Candara"/>
              <a:cs typeface="Candara"/>
              <a:sym typeface="Candara"/>
            </a:endParaRPr>
          </a:p>
          <a:p>
            <a:pPr marL="0" lvl="0" indent="0" algn="l" rtl="0">
              <a:spcBef>
                <a:spcPts val="0"/>
              </a:spcBef>
              <a:spcAft>
                <a:spcPts val="0"/>
              </a:spcAft>
              <a:buNone/>
            </a:pPr>
            <a:endParaRPr>
              <a:solidFill>
                <a:schemeClr val="dk1"/>
              </a:solidFill>
              <a:latin typeface="Candara"/>
              <a:ea typeface="Candara"/>
              <a:cs typeface="Candara"/>
              <a:sym typeface="Candara"/>
            </a:endParaRPr>
          </a:p>
          <a:p>
            <a:pPr marL="0" lvl="0" indent="-88900" algn="l" rtl="0">
              <a:spcBef>
                <a:spcPts val="0"/>
              </a:spcBef>
              <a:spcAft>
                <a:spcPts val="0"/>
              </a:spcAft>
              <a:buClr>
                <a:schemeClr val="dk1"/>
              </a:buClr>
              <a:buSzPts val="1400"/>
              <a:buFont typeface="Candara"/>
              <a:buAutoNum type="arabicPeriod" startAt="5"/>
            </a:pPr>
            <a:r>
              <a:rPr lang="tr-TR">
                <a:solidFill>
                  <a:schemeClr val="dk1"/>
                </a:solidFill>
                <a:latin typeface="Candara"/>
                <a:ea typeface="Candara"/>
                <a:cs typeface="Candara"/>
                <a:sym typeface="Candara"/>
              </a:rPr>
              <a:t>Con el fin de optimizar futuras iteraciones de esta actividad, ¿qué modificaciones se podrían realizar?</a:t>
            </a:r>
            <a:endParaRPr>
              <a:solidFill>
                <a:schemeClr val="dk1"/>
              </a:solidFill>
              <a:latin typeface="Candara"/>
              <a:ea typeface="Candara"/>
              <a:cs typeface="Candara"/>
              <a:sym typeface="Candara"/>
            </a:endParaRPr>
          </a:p>
          <a:p>
            <a:pPr marL="0" lvl="0" indent="22860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sp>
        <p:nvSpPr>
          <p:cNvPr id="333" name="Google Shape;333;g33d603143a6_1_24"/>
          <p:cNvSpPr txBox="1"/>
          <p:nvPr/>
        </p:nvSpPr>
        <p:spPr>
          <a:xfrm>
            <a:off x="497800" y="735900"/>
            <a:ext cx="1998300" cy="3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2800">
                <a:solidFill>
                  <a:schemeClr val="dk1"/>
                </a:solidFill>
                <a:latin typeface="Candara"/>
                <a:ea typeface="Candara"/>
                <a:cs typeface="Candara"/>
                <a:sym typeface="Candara"/>
              </a:rPr>
              <a:t> </a:t>
            </a:r>
            <a:endParaRPr sz="2800">
              <a:solidFill>
                <a:schemeClr val="dk1"/>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400069"/>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000" b="1" dirty="0" smtClean="0">
                <a:solidFill>
                  <a:schemeClr val="bg1"/>
                </a:solidFill>
                <a:latin typeface="Candara" pitchFamily="34" charset="0"/>
              </a:rPr>
              <a:t>Gracias </a:t>
            </a:r>
            <a:r>
              <a:rPr lang="en-US" sz="2000" b="1" dirty="0" err="1" smtClean="0">
                <a:solidFill>
                  <a:schemeClr val="bg1"/>
                </a:solidFill>
                <a:latin typeface="Candara" pitchFamily="34" charset="0"/>
              </a:rPr>
              <a:t>por</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su</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atención</a:t>
            </a:r>
            <a:endParaRPr lang="en-US" sz="20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SOCIOS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18"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19" name="18 - Εικόνα" descr="cc-brand-1.png"/>
          <p:cNvPicPr>
            <a:picLocks noChangeAspect="1"/>
          </p:cNvPicPr>
          <p:nvPr/>
        </p:nvPicPr>
        <p:blipFill>
          <a:blip r:embed="rId13"/>
          <a:stretch>
            <a:fillRect/>
          </a:stretch>
        </p:blipFill>
        <p:spPr>
          <a:xfrm>
            <a:off x="10511207" y="5986732"/>
            <a:ext cx="1680793" cy="871268"/>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480457" y="2074783"/>
            <a:ext cx="10632412"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r>
              <a:rPr lang="tr-TR" sz="3600" b="1" i="0" u="none" strike="noStrike" cap="none" dirty="0">
                <a:solidFill>
                  <a:srgbClr val="FFFFFF"/>
                </a:solidFill>
                <a:latin typeface="Candara"/>
                <a:ea typeface="Candara"/>
                <a:cs typeface="Candara"/>
                <a:sym typeface="Candara"/>
              </a:rPr>
              <a:t>LECCIÓN 1: PATRIMONIO CULTURAL Y SOSTENIBILIDAD</a:t>
            </a:r>
            <a:endParaRPr sz="36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3"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202" name="Google Shape;202;p13"/>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13"/>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13"/>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chemeClr val="lt1"/>
                </a:solidFill>
                <a:latin typeface="Candara"/>
                <a:ea typeface="Candara"/>
                <a:cs typeface="Candara"/>
                <a:sym typeface="Candara"/>
              </a:rPr>
              <a:t>Actividad interactiva (</a:t>
            </a:r>
            <a:r>
              <a:rPr lang="tr-TR" sz="3600" b="1">
                <a:solidFill>
                  <a:schemeClr val="lt1"/>
                </a:solidFill>
                <a:latin typeface="Candara"/>
                <a:ea typeface="Candara"/>
                <a:cs typeface="Candara"/>
                <a:sym typeface="Candara"/>
              </a:rPr>
              <a:t>1/4</a:t>
            </a:r>
            <a:r>
              <a:rPr lang="tr-TR" sz="3600" b="1" i="0" u="none" strike="noStrike" cap="none">
                <a:solidFill>
                  <a:schemeClr val="lt1"/>
                </a:solidFill>
                <a:latin typeface="Candara"/>
                <a:ea typeface="Candara"/>
                <a:cs typeface="Candara"/>
                <a:sym typeface="Candara"/>
              </a:rPr>
              <a:t>)</a:t>
            </a:r>
            <a:endParaRPr sz="3600" b="0" i="0" u="none" strike="noStrike" cap="none">
              <a:solidFill>
                <a:schemeClr val="lt1"/>
              </a:solidFill>
              <a:latin typeface="Candara"/>
              <a:ea typeface="Candara"/>
              <a:cs typeface="Candara"/>
              <a:sym typeface="Candara"/>
            </a:endParaRPr>
          </a:p>
        </p:txBody>
      </p:sp>
      <p:sp>
        <p:nvSpPr>
          <p:cNvPr id="205" name="Google Shape;205;p13"/>
          <p:cNvSpPr txBox="1"/>
          <p:nvPr/>
        </p:nvSpPr>
        <p:spPr>
          <a:xfrm>
            <a:off x="360486" y="1046079"/>
            <a:ext cx="10911000" cy="504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600" b="1" i="0" u="none" strike="noStrike">
                <a:solidFill>
                  <a:schemeClr val="dk1"/>
                </a:solidFill>
                <a:latin typeface="Candara"/>
                <a:ea typeface="Candara"/>
                <a:cs typeface="Candara"/>
                <a:sym typeface="Candara"/>
              </a:rPr>
              <a:t>Objetivo:</a:t>
            </a:r>
            <a:endParaRPr sz="1600" b="1" i="0" u="none" strike="noStrike">
              <a:solidFill>
                <a:schemeClr val="dk1"/>
              </a:solidFill>
              <a:latin typeface="Candara"/>
              <a:ea typeface="Candara"/>
              <a:cs typeface="Candara"/>
              <a:sym typeface="Candara"/>
            </a:endParaRPr>
          </a:p>
          <a:p>
            <a:pPr marL="0" marR="0" lvl="0" indent="0" algn="l" rtl="0">
              <a:spcBef>
                <a:spcPts val="600"/>
              </a:spcBef>
              <a:spcAft>
                <a:spcPts val="0"/>
              </a:spcAft>
              <a:buNone/>
            </a:pPr>
            <a:r>
              <a:rPr lang="tr-TR" sz="1600">
                <a:solidFill>
                  <a:schemeClr val="dk1"/>
                </a:solidFill>
                <a:latin typeface="Candara"/>
                <a:ea typeface="Candara"/>
                <a:cs typeface="Candara"/>
                <a:sym typeface="Candara"/>
              </a:rPr>
              <a:t>El propósito de esta actividad es ayudar a los alumnos a comprender los conceptos clave del patrimonio cultural. También ayuda a los alumnos a considerar el patrimonio cultural y natural como recursos valiosos para el desarrollo sostenible  y a explorar cómo el turismo patrimonial, los conocimientos ecológicos tradicionales, la agricultura sostenible y las empresas ecoculturales pueden generar oportunidades económicas, promover los medios de vida locales y apoyar el desarrollo comunitario, al tiempo que se preservan los activos culturales y naturales.</a:t>
            </a:r>
            <a:endParaRPr/>
          </a:p>
          <a:p>
            <a:pPr marL="0" marR="0" lvl="0" indent="0" algn="l" rtl="0">
              <a:spcBef>
                <a:spcPts val="600"/>
              </a:spcBef>
              <a:spcAft>
                <a:spcPts val="0"/>
              </a:spcAft>
              <a:buNone/>
            </a:pPr>
            <a:endParaRPr sz="1600" i="0" u="none" strike="noStrike">
              <a:solidFill>
                <a:schemeClr val="dk1"/>
              </a:solidFill>
              <a:latin typeface="Candara"/>
              <a:ea typeface="Candara"/>
              <a:cs typeface="Candara"/>
              <a:sym typeface="Candara"/>
            </a:endParaRPr>
          </a:p>
          <a:p>
            <a:pPr marL="0" marR="0" lvl="0" indent="0" algn="l" rtl="0">
              <a:spcBef>
                <a:spcPts val="600"/>
              </a:spcBef>
              <a:spcAft>
                <a:spcPts val="0"/>
              </a:spcAft>
              <a:buNone/>
            </a:pPr>
            <a:r>
              <a:rPr lang="tr-TR" sz="1600" b="1" i="0" u="none" strike="noStrike">
                <a:solidFill>
                  <a:schemeClr val="dk1"/>
                </a:solidFill>
                <a:latin typeface="Candara"/>
                <a:ea typeface="Candara"/>
                <a:cs typeface="Candara"/>
                <a:sym typeface="Candara"/>
              </a:rPr>
              <a:t>Materiales necesarios:</a:t>
            </a:r>
            <a:endParaRPr/>
          </a:p>
          <a:p>
            <a:pPr marL="0" marR="0" lvl="0" indent="0" algn="l" rtl="0">
              <a:spcBef>
                <a:spcPts val="600"/>
              </a:spcBef>
              <a:spcAft>
                <a:spcPts val="0"/>
              </a:spcAft>
              <a:buNone/>
            </a:pPr>
            <a:r>
              <a:rPr lang="tr-TR" sz="1600">
                <a:solidFill>
                  <a:schemeClr val="dk1"/>
                </a:solidFill>
                <a:latin typeface="Candara"/>
                <a:ea typeface="Candara"/>
                <a:cs typeface="Candara"/>
                <a:sym typeface="Candara"/>
              </a:rPr>
              <a:t>  - Pizarra blanca</a:t>
            </a:r>
            <a:endParaRPr sz="1600">
              <a:solidFill>
                <a:schemeClr val="dk1"/>
              </a:solidFill>
              <a:latin typeface="Candara"/>
              <a:ea typeface="Candara"/>
              <a:cs typeface="Candara"/>
              <a:sym typeface="Candara"/>
            </a:endParaRPr>
          </a:p>
          <a:p>
            <a:pPr marL="0" marR="0" lvl="0" indent="0" algn="l" rtl="0">
              <a:spcBef>
                <a:spcPts val="600"/>
              </a:spcBef>
              <a:spcAft>
                <a:spcPts val="0"/>
              </a:spcAft>
              <a:buNone/>
            </a:pPr>
            <a:r>
              <a:rPr lang="tr-TR" sz="1600">
                <a:solidFill>
                  <a:schemeClr val="dk1"/>
                </a:solidFill>
                <a:latin typeface="Candara"/>
                <a:ea typeface="Candara"/>
                <a:cs typeface="Candara"/>
                <a:sym typeface="Candara"/>
              </a:rPr>
              <a:t> - Rotuladores</a:t>
            </a:r>
            <a:endParaRPr sz="1600">
              <a:solidFill>
                <a:schemeClr val="dk1"/>
              </a:solidFill>
              <a:latin typeface="Candara"/>
              <a:ea typeface="Candara"/>
              <a:cs typeface="Candara"/>
              <a:sym typeface="Candara"/>
            </a:endParaRPr>
          </a:p>
          <a:p>
            <a:pPr marL="0" marR="0" lvl="0" indent="0" algn="l" rtl="0">
              <a:spcBef>
                <a:spcPts val="600"/>
              </a:spcBef>
              <a:spcAft>
                <a:spcPts val="0"/>
              </a:spcAft>
              <a:buNone/>
            </a:pPr>
            <a:r>
              <a:rPr lang="tr-TR" sz="1600">
                <a:solidFill>
                  <a:schemeClr val="dk1"/>
                </a:solidFill>
                <a:latin typeface="Candara"/>
                <a:ea typeface="Candara"/>
                <a:cs typeface="Candara"/>
                <a:sym typeface="Candara"/>
              </a:rPr>
              <a:t> - Carteles, dibujos animados</a:t>
            </a:r>
            <a:endParaRPr sz="1600">
              <a:solidFill>
                <a:schemeClr val="dk1"/>
              </a:solidFill>
              <a:latin typeface="Candara"/>
              <a:ea typeface="Candara"/>
              <a:cs typeface="Candara"/>
              <a:sym typeface="Candara"/>
            </a:endParaRPr>
          </a:p>
          <a:p>
            <a:pPr marL="0" lvl="0" indent="0" algn="l" rtl="0">
              <a:spcBef>
                <a:spcPts val="0"/>
              </a:spcBef>
              <a:spcAft>
                <a:spcPts val="0"/>
              </a:spcAft>
              <a:buNone/>
            </a:pPr>
            <a:r>
              <a:rPr lang="tr-TR" sz="1600">
                <a:solidFill>
                  <a:schemeClr val="dk1"/>
                </a:solidFill>
                <a:latin typeface="Candara"/>
                <a:ea typeface="Candara"/>
                <a:cs typeface="Candara"/>
                <a:sym typeface="Candara"/>
              </a:rPr>
              <a:t> - Internet</a:t>
            </a:r>
            <a:endParaRPr sz="1600">
              <a:solidFill>
                <a:schemeClr val="dk1"/>
              </a:solidFill>
              <a:latin typeface="Candara"/>
              <a:ea typeface="Candara"/>
              <a:cs typeface="Candara"/>
              <a:sym typeface="Candara"/>
            </a:endParaRPr>
          </a:p>
          <a:p>
            <a:pPr marL="0" marR="0" lvl="0" indent="0" algn="l" rtl="0">
              <a:spcBef>
                <a:spcPts val="600"/>
              </a:spcBef>
              <a:spcAft>
                <a:spcPts val="0"/>
              </a:spcAft>
              <a:buNone/>
            </a:pPr>
            <a:endParaRPr sz="1600" i="0" u="none" strike="noStrike">
              <a:solidFill>
                <a:schemeClr val="dk1"/>
              </a:solidFill>
              <a:latin typeface="Candara"/>
              <a:ea typeface="Candara"/>
              <a:cs typeface="Candara"/>
              <a:sym typeface="Candara"/>
            </a:endParaRPr>
          </a:p>
          <a:p>
            <a:pPr marL="0" marR="0" lvl="0" indent="0" algn="l" rtl="0">
              <a:spcBef>
                <a:spcPts val="600"/>
              </a:spcBef>
              <a:spcAft>
                <a:spcPts val="0"/>
              </a:spcAft>
              <a:buNone/>
            </a:pPr>
            <a:r>
              <a:rPr lang="tr-TR" sz="1600" b="1" i="0" u="none" strike="noStrike">
                <a:solidFill>
                  <a:schemeClr val="dk1"/>
                </a:solidFill>
                <a:latin typeface="Candara"/>
                <a:ea typeface="Candara"/>
                <a:cs typeface="Candara"/>
                <a:sym typeface="Candara"/>
              </a:rPr>
              <a:t>Procedimiento:</a:t>
            </a:r>
            <a:endParaRPr/>
          </a:p>
          <a:p>
            <a:pPr marL="0" marR="0" lvl="0" indent="0" algn="l" rtl="0">
              <a:spcBef>
                <a:spcPts val="600"/>
              </a:spcBef>
              <a:spcAft>
                <a:spcPts val="0"/>
              </a:spcAft>
              <a:buNone/>
            </a:pPr>
            <a:r>
              <a:rPr lang="tr-TR" sz="1600" i="0" u="none" strike="noStrike">
                <a:solidFill>
                  <a:schemeClr val="dk1"/>
                </a:solidFill>
                <a:latin typeface="Candara"/>
                <a:ea typeface="Candara"/>
                <a:cs typeface="Candara"/>
                <a:sym typeface="Candara"/>
              </a:rPr>
              <a:t>Pregunte a los alumnos qué saben sobre el patrimonio cultural y natural. Anote sus respuestas en la pizarra. Explique brevemente los conceptos. Patrimonio cultural y patrimonio natural</a:t>
            </a:r>
            <a:r>
              <a:rPr lang="tr-TR" sz="1600">
                <a:solidFill>
                  <a:schemeClr val="dk1"/>
                </a:solidFill>
                <a:latin typeface="Candara"/>
                <a:ea typeface="Candara"/>
                <a:cs typeface="Candara"/>
                <a:sym typeface="Candara"/>
              </a:rPr>
              <a:t>. </a:t>
            </a:r>
            <a:r>
              <a:rPr lang="tr-TR" sz="1600" i="0" u="none" strike="noStrike">
                <a:solidFill>
                  <a:schemeClr val="dk1"/>
                </a:solidFill>
                <a:latin typeface="Candara"/>
                <a:ea typeface="Candara"/>
                <a:cs typeface="Candara"/>
                <a:sym typeface="Candara"/>
              </a:rPr>
              <a:t>Debata por qué es importante preservar tanto el patrimonio cultural como el natural para las generaciones futuras.</a:t>
            </a:r>
            <a:endParaRPr sz="1600" i="0" u="none" strike="noStrike">
              <a:solidFill>
                <a:schemeClr val="dk1"/>
              </a:solidFill>
              <a:latin typeface="Candara"/>
              <a:ea typeface="Candara"/>
              <a:cs typeface="Candara"/>
              <a:sym typeface="Candara"/>
            </a:endParaRPr>
          </a:p>
          <a:p>
            <a:pPr marL="0" marR="0" lvl="0" indent="0" algn="l" rtl="0">
              <a:spcBef>
                <a:spcPts val="600"/>
              </a:spcBef>
              <a:spcAft>
                <a:spcPts val="0"/>
              </a:spcAft>
              <a:buNone/>
            </a:pPr>
            <a:endParaRPr sz="1600" i="0" u="none" strike="noStrike">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4"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211" name="Google Shape;211;p1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4"/>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chemeClr val="lt1"/>
                </a:solidFill>
                <a:latin typeface="Candara"/>
                <a:ea typeface="Candara"/>
                <a:cs typeface="Candara"/>
                <a:sym typeface="Candara"/>
              </a:rPr>
              <a:t>Actividad interactiva (</a:t>
            </a:r>
            <a:r>
              <a:rPr lang="tr-TR" sz="3600" b="1">
                <a:solidFill>
                  <a:schemeClr val="lt1"/>
                </a:solidFill>
                <a:latin typeface="Candara"/>
                <a:ea typeface="Candara"/>
                <a:cs typeface="Candara"/>
                <a:sym typeface="Candara"/>
              </a:rPr>
              <a:t>2/4</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14" name="Google Shape;214;p14"/>
          <p:cNvSpPr txBox="1"/>
          <p:nvPr/>
        </p:nvSpPr>
        <p:spPr>
          <a:xfrm>
            <a:off x="360475" y="957800"/>
            <a:ext cx="10698900" cy="520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ndara"/>
              <a:ea typeface="Candara"/>
              <a:cs typeface="Candara"/>
              <a:sym typeface="Candara"/>
            </a:endParaRPr>
          </a:p>
          <a:p>
            <a:pPr marL="0" lvl="0" indent="228600" algn="just" rtl="0">
              <a:spcBef>
                <a:spcPts val="0"/>
              </a:spcBef>
              <a:spcAft>
                <a:spcPts val="0"/>
              </a:spcAft>
              <a:buClr>
                <a:schemeClr val="dk1"/>
              </a:buClr>
              <a:buSzPts val="1100"/>
              <a:buFont typeface="Arial"/>
              <a:buNone/>
            </a:pPr>
            <a:r>
              <a:rPr lang="tr-TR" sz="1600">
                <a:solidFill>
                  <a:schemeClr val="dk1"/>
                </a:solidFill>
                <a:latin typeface="Candara"/>
                <a:ea typeface="Candara"/>
                <a:cs typeface="Candara"/>
                <a:sym typeface="Candara"/>
              </a:rPr>
              <a:t>La clase debe dividirse en parejas pequeñas. Las preguntas triviales deben presentarse de forma secuencial. Cada grupo tiene la oportunidad de responder a la pregunta o competir por ser el primero en indicar que desea responder. A modo ilustrativo, se proporcionan las siguientes preguntas triviales de ejemplo:</a:t>
            </a:r>
            <a:endParaRPr sz="1600">
              <a:solidFill>
                <a:schemeClr val="dk1"/>
              </a:solidFill>
              <a:latin typeface="Candara"/>
              <a:ea typeface="Candara"/>
              <a:cs typeface="Candara"/>
              <a:sym typeface="Candara"/>
            </a:endParaRPr>
          </a:p>
          <a:p>
            <a:pPr marL="0" lvl="0" indent="457200" algn="just" rtl="0">
              <a:spcBef>
                <a:spcPts val="0"/>
              </a:spcBef>
              <a:spcAft>
                <a:spcPts val="0"/>
              </a:spcAft>
              <a:buClr>
                <a:schemeClr val="dk1"/>
              </a:buClr>
              <a:buSzPts val="1100"/>
              <a:buFont typeface="Arial"/>
              <a:buNone/>
            </a:pPr>
            <a:r>
              <a:rPr lang="tr-TR" sz="1600">
                <a:solidFill>
                  <a:schemeClr val="dk1"/>
                </a:solidFill>
                <a:latin typeface="Candara"/>
                <a:ea typeface="Candara"/>
                <a:cs typeface="Candara"/>
                <a:sym typeface="Candara"/>
              </a:rPr>
              <a:t>i- Indique el nombre del plato tradicional más común en nuestro pueblo.</a:t>
            </a:r>
            <a:endParaRPr sz="1600">
              <a:solidFill>
                <a:schemeClr val="dk1"/>
              </a:solidFill>
              <a:latin typeface="Candara"/>
              <a:ea typeface="Candara"/>
              <a:cs typeface="Candara"/>
              <a:sym typeface="Candara"/>
            </a:endParaRPr>
          </a:p>
          <a:p>
            <a:pPr marL="0" lvl="0" indent="457200" algn="just" rtl="0">
              <a:spcBef>
                <a:spcPts val="0"/>
              </a:spcBef>
              <a:spcAft>
                <a:spcPts val="0"/>
              </a:spcAft>
              <a:buClr>
                <a:schemeClr val="dk1"/>
              </a:buClr>
              <a:buSzPts val="1100"/>
              <a:buFont typeface="Arial"/>
              <a:buNone/>
            </a:pPr>
            <a:r>
              <a:rPr lang="tr-TR" sz="1600">
                <a:solidFill>
                  <a:schemeClr val="dk1"/>
                </a:solidFill>
                <a:latin typeface="Candara"/>
                <a:ea typeface="Candara"/>
                <a:cs typeface="Candara"/>
                <a:sym typeface="Candara"/>
              </a:rPr>
              <a:t>ii- ¿Qué fiesta se celebra siguiendo una costumbre específica, como bailar o compartir comida?</a:t>
            </a:r>
            <a:endParaRPr sz="1600">
              <a:solidFill>
                <a:schemeClr val="dk1"/>
              </a:solidFill>
              <a:latin typeface="Candara"/>
              <a:ea typeface="Candara"/>
              <a:cs typeface="Candara"/>
              <a:sym typeface="Candara"/>
            </a:endParaRPr>
          </a:p>
          <a:p>
            <a:pPr marL="0" lvl="0" indent="457200" algn="just" rtl="0">
              <a:spcBef>
                <a:spcPts val="0"/>
              </a:spcBef>
              <a:spcAft>
                <a:spcPts val="0"/>
              </a:spcAft>
              <a:buClr>
                <a:schemeClr val="dk1"/>
              </a:buClr>
              <a:buSzPts val="1100"/>
              <a:buFont typeface="Arial"/>
              <a:buNone/>
            </a:pPr>
            <a:r>
              <a:rPr lang="tr-TR" sz="1600">
                <a:solidFill>
                  <a:schemeClr val="dk1"/>
                </a:solidFill>
                <a:latin typeface="Candara"/>
                <a:ea typeface="Candara"/>
                <a:cs typeface="Candara"/>
                <a:sym typeface="Candara"/>
              </a:rPr>
              <a:t>iii- ¿Cuál era la ocupación predominante en el pueblo hace 50 años?</a:t>
            </a:r>
            <a:endParaRPr sz="1600">
              <a:solidFill>
                <a:schemeClr val="dk1"/>
              </a:solidFill>
              <a:latin typeface="Candara"/>
              <a:ea typeface="Candara"/>
              <a:cs typeface="Candara"/>
              <a:sym typeface="Candara"/>
            </a:endParaRPr>
          </a:p>
          <a:p>
            <a:pPr marL="0" lvl="0" indent="457200" algn="just" rtl="0">
              <a:spcBef>
                <a:spcPts val="0"/>
              </a:spcBef>
              <a:spcAft>
                <a:spcPts val="0"/>
              </a:spcAft>
              <a:buClr>
                <a:schemeClr val="dk1"/>
              </a:buClr>
              <a:buSzPts val="1100"/>
              <a:buFont typeface="Arial"/>
              <a:buNone/>
            </a:pPr>
            <a:r>
              <a:rPr lang="tr-TR" sz="1600">
                <a:solidFill>
                  <a:schemeClr val="dk1"/>
                </a:solidFill>
                <a:latin typeface="Candara"/>
                <a:ea typeface="Candara"/>
                <a:cs typeface="Candara"/>
                <a:sym typeface="Candara"/>
              </a:rPr>
              <a:t>iv- ¿Qué materiales se empleaban tradicionalmente en la construcción de edificios residenciales en el pueblo?</a:t>
            </a:r>
            <a:endParaRPr sz="1600">
              <a:solidFill>
                <a:schemeClr val="dk1"/>
              </a:solidFill>
              <a:latin typeface="Candara"/>
              <a:ea typeface="Candara"/>
              <a:cs typeface="Candara"/>
              <a:sym typeface="Candara"/>
            </a:endParaRPr>
          </a:p>
          <a:p>
            <a:pPr marL="0" lvl="0" indent="457200" algn="just" rtl="0">
              <a:spcBef>
                <a:spcPts val="0"/>
              </a:spcBef>
              <a:spcAft>
                <a:spcPts val="0"/>
              </a:spcAft>
              <a:buSzPts val="1100"/>
              <a:buNone/>
            </a:pPr>
            <a:r>
              <a:rPr lang="tr-TR" sz="1600">
                <a:solidFill>
                  <a:schemeClr val="dk1"/>
                </a:solidFill>
                <a:latin typeface="Candara"/>
                <a:ea typeface="Candara"/>
                <a:cs typeface="Candara"/>
                <a:sym typeface="Candara"/>
              </a:rPr>
              <a:t>v- Describa las tradiciones musicales y de danza que se observan en las celebraciones del pueblo.</a:t>
            </a:r>
            <a:endParaRPr sz="1600">
              <a:solidFill>
                <a:schemeClr val="dk1"/>
              </a:solidFill>
              <a:latin typeface="Candara"/>
              <a:ea typeface="Candara"/>
              <a:cs typeface="Candara"/>
              <a:sym typeface="Candara"/>
            </a:endParaRPr>
          </a:p>
          <a:p>
            <a:pPr marL="0" lvl="0" indent="228600" algn="just" rtl="0">
              <a:spcBef>
                <a:spcPts val="0"/>
              </a:spcBef>
              <a:spcAft>
                <a:spcPts val="0"/>
              </a:spcAft>
              <a:buClr>
                <a:schemeClr val="dk1"/>
              </a:buClr>
              <a:buSzPts val="1100"/>
              <a:buFont typeface="Arial"/>
              <a:buNone/>
            </a:pPr>
            <a:endParaRPr sz="1600">
              <a:solidFill>
                <a:schemeClr val="dk1"/>
              </a:solidFill>
              <a:latin typeface="Candara"/>
              <a:ea typeface="Candara"/>
              <a:cs typeface="Candara"/>
              <a:sym typeface="Candara"/>
            </a:endParaRPr>
          </a:p>
          <a:p>
            <a:pPr marL="38100" lvl="0" indent="0" algn="just" rtl="0">
              <a:spcBef>
                <a:spcPts val="0"/>
              </a:spcBef>
              <a:spcAft>
                <a:spcPts val="0"/>
              </a:spcAft>
              <a:buClr>
                <a:schemeClr val="dk1"/>
              </a:buClr>
              <a:buSzPts val="1100"/>
              <a:buFont typeface="Arial"/>
              <a:buNone/>
            </a:pPr>
            <a:r>
              <a:rPr lang="tr-TR" sz="1600">
                <a:solidFill>
                  <a:schemeClr val="dk1"/>
                </a:solidFill>
                <a:latin typeface="Candara"/>
                <a:ea typeface="Candara"/>
                <a:cs typeface="Candara"/>
                <a:sym typeface="Candara"/>
              </a:rPr>
              <a:t>Después de mencionar el ejemplo de buena práctica «Llévame a tu pueblo» en el archivo de presentación sobre el patrimonio cultural, divida a los alumnos en pequeños grupos de entre tres y cinco participantes. A cada grupo se le asignará un área o tema específico relacionado con las tradiciones del pueblo. Algunos ejemplos de temas adecuados son:</a:t>
            </a:r>
            <a:endParaRPr sz="1600">
              <a:solidFill>
                <a:schemeClr val="dk1"/>
              </a:solidFill>
              <a:latin typeface="Candara"/>
              <a:ea typeface="Candara"/>
              <a:cs typeface="Candara"/>
              <a:sym typeface="Candara"/>
            </a:endParaRPr>
          </a:p>
          <a:p>
            <a:pPr marL="0" lvl="0" indent="457200" algn="just" rtl="0">
              <a:spcBef>
                <a:spcPts val="0"/>
              </a:spcBef>
              <a:spcAft>
                <a:spcPts val="0"/>
              </a:spcAft>
              <a:buSzPts val="1100"/>
              <a:buNone/>
            </a:pPr>
            <a:endParaRPr sz="1600">
              <a:solidFill>
                <a:schemeClr val="dk1"/>
              </a:solidFill>
              <a:latin typeface="Candara"/>
              <a:ea typeface="Candara"/>
              <a:cs typeface="Candara"/>
              <a:sym typeface="Candara"/>
            </a:endParaRPr>
          </a:p>
          <a:p>
            <a:pPr marL="0" lvl="0" indent="457200" algn="just" rtl="0">
              <a:spcBef>
                <a:spcPts val="0"/>
              </a:spcBef>
              <a:spcAft>
                <a:spcPts val="0"/>
              </a:spcAft>
              <a:buClr>
                <a:schemeClr val="dk1"/>
              </a:buClr>
              <a:buSzPts val="1100"/>
              <a:buFont typeface="Arial"/>
              <a:buNone/>
            </a:pPr>
            <a:r>
              <a:rPr lang="tr-TR" sz="1600">
                <a:solidFill>
                  <a:schemeClr val="dk1"/>
                </a:solidFill>
                <a:latin typeface="Candara"/>
                <a:ea typeface="Candara"/>
                <a:cs typeface="Candara"/>
                <a:sym typeface="Candara"/>
              </a:rPr>
              <a:t>Grupo 1: El tema de la arquitectura.</a:t>
            </a:r>
            <a:endParaRPr sz="1600">
              <a:solidFill>
                <a:schemeClr val="dk1"/>
              </a:solidFill>
              <a:latin typeface="Candara"/>
              <a:ea typeface="Candara"/>
              <a:cs typeface="Candara"/>
              <a:sym typeface="Candara"/>
            </a:endParaRPr>
          </a:p>
          <a:p>
            <a:pPr marL="0" lvl="0" indent="457200" algn="just" rtl="0">
              <a:spcBef>
                <a:spcPts val="0"/>
              </a:spcBef>
              <a:spcAft>
                <a:spcPts val="0"/>
              </a:spcAft>
              <a:buClr>
                <a:schemeClr val="dk1"/>
              </a:buClr>
              <a:buSzPts val="1100"/>
              <a:buFont typeface="Arial"/>
              <a:buNone/>
            </a:pPr>
            <a:r>
              <a:rPr lang="tr-TR" sz="1600">
                <a:solidFill>
                  <a:schemeClr val="dk1"/>
                </a:solidFill>
                <a:latin typeface="Candara"/>
                <a:ea typeface="Candara"/>
                <a:cs typeface="Candara"/>
                <a:sym typeface="Candara"/>
              </a:rPr>
              <a:t>Grupo 2: El siguiente tema de debate es la agricultura.</a:t>
            </a:r>
            <a:endParaRPr sz="1600">
              <a:solidFill>
                <a:schemeClr val="dk1"/>
              </a:solidFill>
              <a:latin typeface="Candara"/>
              <a:ea typeface="Candara"/>
              <a:cs typeface="Candara"/>
              <a:sym typeface="Candara"/>
            </a:endParaRPr>
          </a:p>
          <a:p>
            <a:pPr marL="0" lvl="0" indent="457200" algn="just" rtl="0">
              <a:spcBef>
                <a:spcPts val="0"/>
              </a:spcBef>
              <a:spcAft>
                <a:spcPts val="0"/>
              </a:spcAft>
              <a:buClr>
                <a:schemeClr val="dk1"/>
              </a:buClr>
              <a:buSzPts val="1100"/>
              <a:buFont typeface="Arial"/>
              <a:buNone/>
            </a:pPr>
            <a:r>
              <a:rPr lang="tr-TR" sz="1600">
                <a:solidFill>
                  <a:schemeClr val="dk1"/>
                </a:solidFill>
                <a:latin typeface="Candara"/>
                <a:ea typeface="Candara"/>
                <a:cs typeface="Candara"/>
                <a:sym typeface="Candara"/>
              </a:rPr>
              <a:t>Grupo 3: La rutina diaria y las responsabilidades de la población local.</a:t>
            </a:r>
            <a:endParaRPr sz="1600">
              <a:solidFill>
                <a:schemeClr val="dk1"/>
              </a:solidFill>
              <a:latin typeface="Candara"/>
              <a:ea typeface="Candara"/>
              <a:cs typeface="Candara"/>
              <a:sym typeface="Candara"/>
            </a:endParaRPr>
          </a:p>
          <a:p>
            <a:pPr marL="0" lvl="0" indent="457200" algn="just" rtl="0">
              <a:spcBef>
                <a:spcPts val="0"/>
              </a:spcBef>
              <a:spcAft>
                <a:spcPts val="0"/>
              </a:spcAft>
              <a:buClr>
                <a:schemeClr val="dk1"/>
              </a:buClr>
              <a:buSzPts val="1100"/>
              <a:buFont typeface="Arial"/>
              <a:buNone/>
            </a:pPr>
            <a:r>
              <a:rPr lang="tr-TR" sz="1600">
                <a:solidFill>
                  <a:schemeClr val="dk1"/>
                </a:solidFill>
                <a:latin typeface="Candara"/>
                <a:ea typeface="Candara"/>
                <a:cs typeface="Candara"/>
                <a:sym typeface="Candara"/>
              </a:rPr>
              <a:t>Grupo 4: Una canción local que ya no es popular hoy en día.</a:t>
            </a:r>
            <a:endParaRPr sz="1600">
              <a:solidFill>
                <a:schemeClr val="dk1"/>
              </a:solidFill>
              <a:latin typeface="Candara"/>
              <a:ea typeface="Candara"/>
              <a:cs typeface="Candara"/>
              <a:sym typeface="Candara"/>
            </a:endParaRPr>
          </a:p>
          <a:p>
            <a:pPr marL="0" lvl="0" indent="457200" algn="just" rtl="0">
              <a:spcBef>
                <a:spcPts val="0"/>
              </a:spcBef>
              <a:spcAft>
                <a:spcPts val="0"/>
              </a:spcAft>
              <a:buClr>
                <a:schemeClr val="dk1"/>
              </a:buClr>
              <a:buSzPts val="1100"/>
              <a:buFont typeface="Arial"/>
              <a:buNone/>
            </a:pPr>
            <a:endParaRPr sz="1200">
              <a:solidFill>
                <a:schemeClr val="dk1"/>
              </a:solidFill>
            </a:endParaRPr>
          </a:p>
          <a:p>
            <a:pPr marL="0" lvl="0" indent="0" algn="just" rtl="0">
              <a:spcBef>
                <a:spcPts val="0"/>
              </a:spcBef>
              <a:spcAft>
                <a:spcPts val="0"/>
              </a:spcAft>
              <a:buSzPts val="1100"/>
              <a:buNone/>
            </a:pPr>
            <a:endParaRPr sz="1600" b="0" i="0" u="none" strike="noStrike" cap="none">
              <a:solidFill>
                <a:schemeClr val="dk1"/>
              </a:solidFill>
              <a:latin typeface="Candara"/>
              <a:ea typeface="Candara"/>
              <a:cs typeface="Candara"/>
              <a:sym typeface="Candara"/>
            </a:endParaRPr>
          </a:p>
          <a:p>
            <a:pPr marL="0" marR="0" lvl="0" indent="0" algn="l" rtl="0">
              <a:spcBef>
                <a:spcPts val="0"/>
              </a:spcBef>
              <a:spcAft>
                <a:spcPts val="0"/>
              </a:spcAft>
              <a:buNone/>
            </a:pPr>
            <a:endParaRPr sz="1600">
              <a:solidFill>
                <a:srgbClr val="00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5"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220" name="Google Shape;220;p1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5"/>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chemeClr val="lt1"/>
                </a:solidFill>
                <a:latin typeface="Candara"/>
                <a:ea typeface="Candara"/>
                <a:cs typeface="Candara"/>
                <a:sym typeface="Candara"/>
              </a:rPr>
              <a:t>Actividad interactiva (</a:t>
            </a:r>
            <a:r>
              <a:rPr lang="tr-TR" sz="3600" b="1">
                <a:solidFill>
                  <a:schemeClr val="lt1"/>
                </a:solidFill>
                <a:latin typeface="Candara"/>
                <a:ea typeface="Candara"/>
                <a:cs typeface="Candara"/>
                <a:sym typeface="Candara"/>
              </a:rPr>
              <a:t>3/4</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23" name="Google Shape;223;p15"/>
          <p:cNvSpPr txBox="1"/>
          <p:nvPr/>
        </p:nvSpPr>
        <p:spPr>
          <a:xfrm>
            <a:off x="705089" y="1042792"/>
            <a:ext cx="1091101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ndara"/>
              <a:ea typeface="Candara"/>
              <a:cs typeface="Candara"/>
              <a:sym typeface="Candara"/>
            </a:endParaRPr>
          </a:p>
          <a:p>
            <a:pPr marL="0" marR="0" lvl="0" indent="0" algn="l" rtl="0">
              <a:spcBef>
                <a:spcPts val="0"/>
              </a:spcBef>
              <a:spcAft>
                <a:spcPts val="0"/>
              </a:spcAft>
              <a:buNone/>
            </a:pPr>
            <a:endParaRPr sz="1600">
              <a:solidFill>
                <a:srgbClr val="000000"/>
              </a:solidFill>
              <a:latin typeface="Candara"/>
              <a:ea typeface="Candara"/>
              <a:cs typeface="Candara"/>
              <a:sym typeface="Candara"/>
            </a:endParaRPr>
          </a:p>
        </p:txBody>
      </p:sp>
      <p:sp>
        <p:nvSpPr>
          <p:cNvPr id="224" name="Google Shape;224;p15"/>
          <p:cNvSpPr txBox="1"/>
          <p:nvPr/>
        </p:nvSpPr>
        <p:spPr>
          <a:xfrm>
            <a:off x="460645" y="1196700"/>
            <a:ext cx="10354200" cy="6064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endParaRPr sz="1600">
              <a:solidFill>
                <a:srgbClr val="366091"/>
              </a:solidFill>
              <a:latin typeface="Candara"/>
              <a:ea typeface="Candara"/>
              <a:cs typeface="Candara"/>
              <a:sym typeface="Candara"/>
            </a:endParaRPr>
          </a:p>
          <a:p>
            <a:pPr marL="38100" lvl="0" indent="0" algn="just" rtl="0">
              <a:spcBef>
                <a:spcPts val="0"/>
              </a:spcBef>
              <a:spcAft>
                <a:spcPts val="0"/>
              </a:spcAft>
              <a:buClr>
                <a:schemeClr val="dk1"/>
              </a:buClr>
              <a:buSzPts val="1100"/>
              <a:buFont typeface="Arial"/>
              <a:buNone/>
            </a:pPr>
            <a:r>
              <a:rPr lang="tr-TR" sz="1600" b="1">
                <a:solidFill>
                  <a:schemeClr val="dk1"/>
                </a:solidFill>
                <a:latin typeface="Candara"/>
                <a:ea typeface="Candara"/>
                <a:cs typeface="Candara"/>
                <a:sym typeface="Candara"/>
              </a:rPr>
              <a:t>       Sección 3: el </a:t>
            </a:r>
            <a:r>
              <a:rPr lang="tr-TR" sz="1600">
                <a:solidFill>
                  <a:schemeClr val="dk1"/>
                </a:solidFill>
                <a:latin typeface="Candara"/>
                <a:ea typeface="Candara"/>
                <a:cs typeface="Candara"/>
                <a:sym typeface="Candara"/>
              </a:rPr>
              <a:t>grupo de la última actividad debe continuar. En la actividad de los triángulos de escucha, los alumnos trabajan juntos en grupos de tres: un orador, un interrogador y un tomador de notas.</a:t>
            </a:r>
            <a:endParaRPr sz="1600">
              <a:solidFill>
                <a:schemeClr val="dk1"/>
              </a:solidFill>
              <a:latin typeface="Candara"/>
              <a:ea typeface="Candara"/>
              <a:cs typeface="Candara"/>
              <a:sym typeface="Candara"/>
            </a:endParaRPr>
          </a:p>
          <a:p>
            <a:pPr marL="457200" lvl="0" indent="76200" algn="just" rtl="0">
              <a:spcBef>
                <a:spcPts val="0"/>
              </a:spcBef>
              <a:spcAft>
                <a:spcPts val="0"/>
              </a:spcAft>
              <a:buClr>
                <a:schemeClr val="dk1"/>
              </a:buClr>
              <a:buSzPts val="1100"/>
              <a:buFont typeface="Arial"/>
              <a:buNone/>
            </a:pPr>
            <a:r>
              <a:rPr lang="tr-TR" sz="1600">
                <a:solidFill>
                  <a:schemeClr val="dk1"/>
                </a:solidFill>
                <a:latin typeface="Candara"/>
                <a:ea typeface="Candara"/>
                <a:cs typeface="Candara"/>
                <a:sym typeface="Candara"/>
              </a:rPr>
              <a:t>- </a:t>
            </a:r>
            <a:r>
              <a:rPr lang="tr-TR" sz="1600" i="1">
                <a:solidFill>
                  <a:schemeClr val="dk1"/>
                </a:solidFill>
                <a:latin typeface="Candara"/>
                <a:ea typeface="Candara"/>
                <a:cs typeface="Candara"/>
                <a:sym typeface="Candara"/>
              </a:rPr>
              <a:t>El orador </a:t>
            </a:r>
            <a:r>
              <a:rPr lang="tr-TR" sz="1600">
                <a:solidFill>
                  <a:schemeClr val="dk1"/>
                </a:solidFill>
                <a:latin typeface="Candara"/>
                <a:ea typeface="Candara"/>
                <a:cs typeface="Candara"/>
                <a:sym typeface="Candara"/>
              </a:rPr>
              <a:t>explica el tema (o expresa su opinión sobre un asunto) de acuerdo con las instrucciones proporcionadas por el instructor. </a:t>
            </a:r>
            <a:r>
              <a:rPr lang="tr-TR" sz="1600" i="1">
                <a:solidFill>
                  <a:schemeClr val="dk1"/>
                </a:solidFill>
                <a:latin typeface="Candara"/>
                <a:ea typeface="Candara"/>
                <a:cs typeface="Candara"/>
                <a:sym typeface="Candara"/>
              </a:rPr>
              <a:t>El interrogador </a:t>
            </a:r>
            <a:r>
              <a:rPr lang="tr-TR" sz="1600">
                <a:solidFill>
                  <a:schemeClr val="dk1"/>
                </a:solidFill>
                <a:latin typeface="Candara"/>
                <a:ea typeface="Candara"/>
                <a:cs typeface="Candara"/>
                <a:sym typeface="Candara"/>
              </a:rPr>
              <a:t>escucha atentamente y solicita aclaraciones o detalles complementarios. </a:t>
            </a:r>
            <a:r>
              <a:rPr lang="tr-TR" sz="1600" i="1">
                <a:solidFill>
                  <a:schemeClr val="dk1"/>
                </a:solidFill>
                <a:latin typeface="Candara"/>
                <a:ea typeface="Candara"/>
                <a:cs typeface="Candara"/>
                <a:sym typeface="Candara"/>
              </a:rPr>
              <a:t>El tomador de notas </a:t>
            </a:r>
            <a:r>
              <a:rPr lang="tr-TR" sz="1600">
                <a:solidFill>
                  <a:schemeClr val="dk1"/>
                </a:solidFill>
                <a:latin typeface="Candara"/>
                <a:ea typeface="Candara"/>
                <a:cs typeface="Candara"/>
                <a:sym typeface="Candara"/>
              </a:rPr>
              <a:t>observa este proceso y proporciona comentarios tanto al orador como al interrogador.</a:t>
            </a:r>
            <a:endParaRPr sz="1600">
              <a:solidFill>
                <a:schemeClr val="dk1"/>
              </a:solidFill>
              <a:latin typeface="Candara"/>
              <a:ea typeface="Candara"/>
              <a:cs typeface="Candara"/>
              <a:sym typeface="Candara"/>
            </a:endParaRPr>
          </a:p>
          <a:p>
            <a:pPr marL="457200" lvl="0" indent="76200" algn="just" rtl="0">
              <a:spcBef>
                <a:spcPts val="0"/>
              </a:spcBef>
              <a:spcAft>
                <a:spcPts val="0"/>
              </a:spcAft>
              <a:buClr>
                <a:schemeClr val="dk1"/>
              </a:buClr>
              <a:buSzPts val="1100"/>
              <a:buFont typeface="Arial"/>
              <a:buNone/>
            </a:pPr>
            <a:endParaRPr sz="1600">
              <a:solidFill>
                <a:schemeClr val="dk1"/>
              </a:solidFill>
              <a:latin typeface="Candara"/>
              <a:ea typeface="Candara"/>
              <a:cs typeface="Candara"/>
              <a:sym typeface="Candara"/>
            </a:endParaRPr>
          </a:p>
          <a:p>
            <a:pPr marL="457200" lvl="0" indent="-330200" algn="just" rtl="0">
              <a:spcBef>
                <a:spcPts val="0"/>
              </a:spcBef>
              <a:spcAft>
                <a:spcPts val="0"/>
              </a:spcAft>
              <a:buClr>
                <a:schemeClr val="dk1"/>
              </a:buClr>
              <a:buSzPts val="1600"/>
              <a:buFont typeface="Candara"/>
              <a:buChar char="-"/>
            </a:pPr>
            <a:r>
              <a:rPr lang="tr-TR" sz="1600">
                <a:solidFill>
                  <a:schemeClr val="dk1"/>
                </a:solidFill>
                <a:latin typeface="Candara"/>
                <a:ea typeface="Candara"/>
                <a:cs typeface="Candara"/>
                <a:sym typeface="Candara"/>
              </a:rPr>
              <a:t>Cada grupo investigará los siguientes aspectos del patrimonio cultural local. Después de la investigación, estos grupos deben hacer una breve presentación relacionada con sus preguntas. </a:t>
            </a:r>
            <a:endParaRPr sz="1600">
              <a:solidFill>
                <a:schemeClr val="dk1"/>
              </a:solidFill>
              <a:latin typeface="Candara"/>
              <a:ea typeface="Candara"/>
              <a:cs typeface="Candara"/>
              <a:sym typeface="Candara"/>
            </a:endParaRPr>
          </a:p>
          <a:p>
            <a:pPr marL="0" lvl="0" indent="0" algn="just" rtl="0">
              <a:spcBef>
                <a:spcPts val="0"/>
              </a:spcBef>
              <a:spcAft>
                <a:spcPts val="0"/>
              </a:spcAft>
              <a:buNone/>
            </a:pPr>
            <a:endParaRPr sz="1600" b="1" i="1">
              <a:solidFill>
                <a:schemeClr val="dk1"/>
              </a:solidFill>
              <a:latin typeface="Candara"/>
              <a:ea typeface="Candara"/>
              <a:cs typeface="Candara"/>
              <a:sym typeface="Candara"/>
            </a:endParaRPr>
          </a:p>
          <a:p>
            <a:pPr marL="0" lvl="0" indent="0" algn="just" rtl="0">
              <a:spcBef>
                <a:spcPts val="0"/>
              </a:spcBef>
              <a:spcAft>
                <a:spcPts val="0"/>
              </a:spcAft>
              <a:buNone/>
            </a:pPr>
            <a:endParaRPr sz="1600" b="1" i="1">
              <a:solidFill>
                <a:schemeClr val="dk1"/>
              </a:solidFill>
              <a:latin typeface="Candara"/>
              <a:ea typeface="Candara"/>
              <a:cs typeface="Candara"/>
              <a:sym typeface="Candara"/>
            </a:endParaRPr>
          </a:p>
          <a:p>
            <a:pPr marL="0" lvl="0" indent="457200" algn="just" rtl="0">
              <a:spcBef>
                <a:spcPts val="0"/>
              </a:spcBef>
              <a:spcAft>
                <a:spcPts val="0"/>
              </a:spcAft>
              <a:buNone/>
            </a:pPr>
            <a:r>
              <a:rPr lang="tr-TR" sz="1600" b="1" i="1">
                <a:solidFill>
                  <a:schemeClr val="dk1"/>
                </a:solidFill>
                <a:latin typeface="Candara"/>
                <a:ea typeface="Candara"/>
                <a:cs typeface="Candara"/>
                <a:sym typeface="Candara"/>
              </a:rPr>
              <a:t>Grupo 1: ¿Qué es y por qué es importante?</a:t>
            </a:r>
            <a:endParaRPr sz="1600" b="1" i="1">
              <a:solidFill>
                <a:schemeClr val="dk1"/>
              </a:solidFill>
              <a:latin typeface="Candara"/>
              <a:ea typeface="Candara"/>
              <a:cs typeface="Candara"/>
              <a:sym typeface="Candara"/>
            </a:endParaRPr>
          </a:p>
          <a:p>
            <a:pPr marL="0" lvl="0" indent="0" algn="just" rtl="0">
              <a:spcBef>
                <a:spcPts val="0"/>
              </a:spcBef>
              <a:spcAft>
                <a:spcPts val="0"/>
              </a:spcAft>
              <a:buNone/>
            </a:pPr>
            <a:endParaRPr sz="1600" i="1">
              <a:solidFill>
                <a:schemeClr val="dk1"/>
              </a:solidFill>
              <a:latin typeface="Candara"/>
              <a:ea typeface="Candara"/>
              <a:cs typeface="Candara"/>
              <a:sym typeface="Candara"/>
            </a:endParaRPr>
          </a:p>
          <a:p>
            <a:pPr marL="457200" lvl="0" indent="0" algn="just" rtl="0">
              <a:spcBef>
                <a:spcPts val="0"/>
              </a:spcBef>
              <a:spcAft>
                <a:spcPts val="0"/>
              </a:spcAft>
              <a:buNone/>
            </a:pPr>
            <a:r>
              <a:rPr lang="tr-TR" sz="1600" i="1" u="sng">
                <a:solidFill>
                  <a:schemeClr val="dk1"/>
                </a:solidFill>
                <a:latin typeface="Candara"/>
                <a:ea typeface="Candara"/>
                <a:cs typeface="Candara"/>
                <a:sym typeface="Candara"/>
              </a:rPr>
              <a:t>Posible respuesta: </a:t>
            </a:r>
            <a:r>
              <a:rPr lang="tr-TR" sz="1600" i="1">
                <a:solidFill>
                  <a:schemeClr val="dk1"/>
                </a:solidFill>
                <a:latin typeface="Candara"/>
                <a:ea typeface="Candara"/>
                <a:cs typeface="Candara"/>
                <a:sym typeface="Candara"/>
              </a:rPr>
              <a:t>El patrimonio local es un vínculo entre las personas y su historia, un recordatorio del recorrido de su comunidad, sus luchas y sus logros. Comprender esta historia ayuda a las generaciones futuras a aprender del pasado, creando una comunidad que respeta y valora sus raíces. </a:t>
            </a:r>
            <a:endParaRPr sz="1600" i="1">
              <a:solidFill>
                <a:schemeClr val="dk1"/>
              </a:solidFill>
              <a:latin typeface="Candara"/>
              <a:ea typeface="Candara"/>
              <a:cs typeface="Candara"/>
              <a:sym typeface="Candara"/>
            </a:endParaRPr>
          </a:p>
          <a:p>
            <a:pPr marL="457200" lvl="0" indent="0" algn="just" rtl="0">
              <a:spcBef>
                <a:spcPts val="0"/>
              </a:spcBef>
              <a:spcAft>
                <a:spcPts val="0"/>
              </a:spcAft>
              <a:buNone/>
            </a:pPr>
            <a:endParaRPr sz="1600" i="1">
              <a:solidFill>
                <a:schemeClr val="dk1"/>
              </a:solidFill>
              <a:latin typeface="Candara"/>
              <a:ea typeface="Candara"/>
              <a:cs typeface="Candara"/>
              <a:sym typeface="Candara"/>
            </a:endParaRPr>
          </a:p>
          <a:p>
            <a:pPr marL="457200" lvl="0" indent="0" algn="l" rtl="0">
              <a:spcBef>
                <a:spcPts val="0"/>
              </a:spcBef>
              <a:spcAft>
                <a:spcPts val="0"/>
              </a:spcAft>
              <a:buNone/>
            </a:pPr>
            <a:r>
              <a:rPr lang="tr-TR" sz="1200">
                <a:solidFill>
                  <a:schemeClr val="dk1"/>
                </a:solidFill>
              </a:rPr>
              <a:t>        </a:t>
            </a:r>
            <a:endParaRPr sz="1600">
              <a:solidFill>
                <a:schemeClr val="dk1"/>
              </a:solidFill>
              <a:latin typeface="Candara"/>
              <a:ea typeface="Candara"/>
              <a:cs typeface="Candara"/>
              <a:sym typeface="Candara"/>
            </a:endParaRPr>
          </a:p>
          <a:p>
            <a:pPr marL="0" marR="0" lvl="0" indent="0" algn="just" rtl="0">
              <a:spcBef>
                <a:spcPts val="0"/>
              </a:spcBef>
              <a:spcAft>
                <a:spcPts val="0"/>
              </a:spcAft>
              <a:buNone/>
            </a:pPr>
            <a:endParaRPr sz="1600">
              <a:solidFill>
                <a:schemeClr val="dk1"/>
              </a:solidFill>
              <a:latin typeface="Candara"/>
              <a:ea typeface="Candara"/>
              <a:cs typeface="Candara"/>
              <a:sym typeface="Candara"/>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g33d601f4e74_0_5"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230" name="Google Shape;230;g33d601f4e74_0_5"/>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g33d601f4e74_0_5"/>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g33d601f4e74_0_5"/>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chemeClr val="lt1"/>
                </a:solidFill>
                <a:latin typeface="Candara"/>
                <a:ea typeface="Candara"/>
                <a:cs typeface="Candara"/>
                <a:sym typeface="Candara"/>
              </a:rPr>
              <a:t>Actividad interactiva (</a:t>
            </a:r>
            <a:r>
              <a:rPr lang="tr-TR" sz="3600" b="1">
                <a:solidFill>
                  <a:schemeClr val="lt1"/>
                </a:solidFill>
                <a:latin typeface="Candara"/>
                <a:ea typeface="Candara"/>
                <a:cs typeface="Candara"/>
                <a:sym typeface="Candara"/>
              </a:rPr>
              <a:t>4/4</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33" name="Google Shape;233;g33d601f4e74_0_5"/>
          <p:cNvSpPr txBox="1"/>
          <p:nvPr/>
        </p:nvSpPr>
        <p:spPr>
          <a:xfrm>
            <a:off x="705089" y="1042792"/>
            <a:ext cx="1091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ndara"/>
              <a:ea typeface="Candara"/>
              <a:cs typeface="Candara"/>
              <a:sym typeface="Candara"/>
            </a:endParaRPr>
          </a:p>
          <a:p>
            <a:pPr marL="0" marR="0" lvl="0" indent="0" algn="l" rtl="0">
              <a:spcBef>
                <a:spcPts val="0"/>
              </a:spcBef>
              <a:spcAft>
                <a:spcPts val="0"/>
              </a:spcAft>
              <a:buNone/>
            </a:pPr>
            <a:endParaRPr sz="1600">
              <a:solidFill>
                <a:srgbClr val="000000"/>
              </a:solidFill>
              <a:latin typeface="Candara"/>
              <a:ea typeface="Candara"/>
              <a:cs typeface="Candara"/>
              <a:sym typeface="Candara"/>
            </a:endParaRPr>
          </a:p>
        </p:txBody>
      </p:sp>
      <p:sp>
        <p:nvSpPr>
          <p:cNvPr id="234" name="Google Shape;234;g33d601f4e74_0_5"/>
          <p:cNvSpPr txBox="1"/>
          <p:nvPr/>
        </p:nvSpPr>
        <p:spPr>
          <a:xfrm>
            <a:off x="460645" y="1196700"/>
            <a:ext cx="10354200" cy="2247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a:latin typeface="Candara"/>
              <a:ea typeface="Candara"/>
              <a:cs typeface="Candara"/>
              <a:sym typeface="Candara"/>
            </a:endParaRPr>
          </a:p>
          <a:p>
            <a:pPr marL="457200" lvl="0" indent="0" algn="just" rtl="0">
              <a:spcBef>
                <a:spcPts val="0"/>
              </a:spcBef>
              <a:spcAft>
                <a:spcPts val="0"/>
              </a:spcAft>
              <a:buNone/>
            </a:pPr>
            <a:endParaRPr sz="1200" i="1">
              <a:solidFill>
                <a:schemeClr val="dk1"/>
              </a:solidFill>
            </a:endParaRPr>
          </a:p>
          <a:p>
            <a:pPr marL="0" lvl="0" indent="0" algn="l" rtl="0">
              <a:spcBef>
                <a:spcPts val="0"/>
              </a:spcBef>
              <a:spcAft>
                <a:spcPts val="0"/>
              </a:spcAft>
              <a:buNone/>
            </a:pPr>
            <a:endParaRPr sz="1200" i="1">
              <a:solidFill>
                <a:schemeClr val="dk1"/>
              </a:solidFill>
            </a:endParaRPr>
          </a:p>
          <a:p>
            <a:pPr marL="457200" lvl="0" indent="0" algn="l" rtl="0">
              <a:spcBef>
                <a:spcPts val="0"/>
              </a:spcBef>
              <a:spcAft>
                <a:spcPts val="0"/>
              </a:spcAft>
              <a:buNone/>
            </a:pPr>
            <a:r>
              <a:rPr lang="tr-TR" sz="1200">
                <a:solidFill>
                  <a:schemeClr val="dk1"/>
                </a:solidFill>
              </a:rPr>
              <a:t>       </a:t>
            </a:r>
            <a:endParaRPr sz="1600">
              <a:solidFill>
                <a:schemeClr val="dk1"/>
              </a:solidFill>
              <a:latin typeface="Candara"/>
              <a:ea typeface="Candara"/>
              <a:cs typeface="Candara"/>
              <a:sym typeface="Candara"/>
            </a:endParaRPr>
          </a:p>
          <a:p>
            <a:pPr marL="0" marR="0" lvl="0" indent="0" algn="just" rtl="0">
              <a:spcBef>
                <a:spcPts val="0"/>
              </a:spcBef>
              <a:spcAft>
                <a:spcPts val="0"/>
              </a:spcAft>
              <a:buNone/>
            </a:pPr>
            <a:endParaRPr sz="1600">
              <a:solidFill>
                <a:schemeClr val="dk1"/>
              </a:solidFill>
              <a:latin typeface="Candara"/>
              <a:ea typeface="Candara"/>
              <a:cs typeface="Candara"/>
              <a:sym typeface="Candara"/>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35" name="Google Shape;235;g33d601f4e74_0_5"/>
          <p:cNvSpPr txBox="1"/>
          <p:nvPr/>
        </p:nvSpPr>
        <p:spPr>
          <a:xfrm>
            <a:off x="643950" y="1196700"/>
            <a:ext cx="9987600" cy="49899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tr-TR" sz="1600" b="1" i="1">
                <a:solidFill>
                  <a:schemeClr val="dk1"/>
                </a:solidFill>
                <a:latin typeface="Candara"/>
                <a:ea typeface="Candara"/>
                <a:cs typeface="Candara"/>
                <a:sym typeface="Candara"/>
              </a:rPr>
              <a:t>Grupo 2: ¿Cuáles son los retos a los que se enfrenta que amenazan su conservación?</a:t>
            </a:r>
            <a:endParaRPr sz="1600" b="1" i="1">
              <a:solidFill>
                <a:schemeClr val="dk1"/>
              </a:solidFill>
              <a:latin typeface="Candara"/>
              <a:ea typeface="Candara"/>
              <a:cs typeface="Candara"/>
              <a:sym typeface="Candara"/>
            </a:endParaRPr>
          </a:p>
          <a:p>
            <a:pPr marL="457200" lvl="0" indent="0" algn="l" rtl="0">
              <a:spcBef>
                <a:spcPts val="0"/>
              </a:spcBef>
              <a:spcAft>
                <a:spcPts val="0"/>
              </a:spcAft>
              <a:buClr>
                <a:schemeClr val="dk1"/>
              </a:buClr>
              <a:buSzPts val="1100"/>
              <a:buFont typeface="Arial"/>
              <a:buNone/>
            </a:pPr>
            <a:endParaRPr sz="1600" b="1" i="1">
              <a:solidFill>
                <a:schemeClr val="dk1"/>
              </a:solidFill>
              <a:latin typeface="Candara"/>
              <a:ea typeface="Candara"/>
              <a:cs typeface="Candara"/>
              <a:sym typeface="Candara"/>
            </a:endParaRPr>
          </a:p>
          <a:p>
            <a:pPr marL="457200" lvl="0" indent="0" algn="just" rtl="0">
              <a:spcBef>
                <a:spcPts val="0"/>
              </a:spcBef>
              <a:spcAft>
                <a:spcPts val="0"/>
              </a:spcAft>
              <a:buNone/>
            </a:pPr>
            <a:r>
              <a:rPr lang="tr-TR" sz="1600" i="1" u="sng">
                <a:solidFill>
                  <a:schemeClr val="dk1"/>
                </a:solidFill>
                <a:latin typeface="Candara"/>
                <a:ea typeface="Candara"/>
                <a:cs typeface="Candara"/>
                <a:sym typeface="Candara"/>
              </a:rPr>
              <a:t> Posible respuesta: </a:t>
            </a:r>
            <a:r>
              <a:rPr lang="tr-TR" sz="1600" i="1">
                <a:solidFill>
                  <a:schemeClr val="dk1"/>
                </a:solidFill>
                <a:latin typeface="Candara"/>
                <a:ea typeface="Candara"/>
                <a:cs typeface="Candara"/>
                <a:sym typeface="Candara"/>
              </a:rPr>
              <a:t> La expansión urbana a menudo conduce a la destrucción del patrimonio cultural. Aparte de la expansión urbana, los sitios patrimoniales pueden verse dañados por el aumento de las temperaturas, los fenómenos meteorológicos extremos y los eventos naturales. La contaminación del aire, el agua y el suelo afecta tanto a los monumentos culturales como a los ecosistemas naturales. Desgraciadamente, los sitios patrimoniales pueden desgastarse y dañarse por el gran número de visitantes. La falta de financiación adecuada dificulta los esfuerzos de mantenimiento y conservación. Las guerras y los disturbios civiles provocan la destrucción deliberada o accidental del patrimonio. A menudo se producen robos y los sitios sufren actos de vandalismo o daños. </a:t>
            </a:r>
            <a:endParaRPr sz="1600" i="1">
              <a:solidFill>
                <a:schemeClr val="dk1"/>
              </a:solidFill>
              <a:latin typeface="Candara"/>
              <a:ea typeface="Candara"/>
              <a:cs typeface="Candara"/>
              <a:sym typeface="Candara"/>
            </a:endParaRPr>
          </a:p>
          <a:p>
            <a:pPr marL="457200" lvl="0" indent="0" algn="just" rtl="0">
              <a:spcBef>
                <a:spcPts val="0"/>
              </a:spcBef>
              <a:spcAft>
                <a:spcPts val="0"/>
              </a:spcAft>
              <a:buNone/>
            </a:pPr>
            <a:endParaRPr sz="1600" i="1">
              <a:solidFill>
                <a:schemeClr val="dk1"/>
              </a:solidFill>
              <a:latin typeface="Candara"/>
              <a:ea typeface="Candara"/>
              <a:cs typeface="Candara"/>
              <a:sym typeface="Candara"/>
            </a:endParaRPr>
          </a:p>
          <a:p>
            <a:pPr marL="457200" lvl="0" indent="0" algn="just" rtl="0">
              <a:spcBef>
                <a:spcPts val="0"/>
              </a:spcBef>
              <a:spcAft>
                <a:spcPts val="0"/>
              </a:spcAft>
              <a:buNone/>
            </a:pPr>
            <a:endParaRPr sz="1600" i="1">
              <a:solidFill>
                <a:schemeClr val="dk1"/>
              </a:solidFill>
              <a:latin typeface="Candara"/>
              <a:ea typeface="Candara"/>
              <a:cs typeface="Candara"/>
              <a:sym typeface="Candara"/>
            </a:endParaRPr>
          </a:p>
          <a:p>
            <a:pPr marL="457200" lvl="0" indent="0" algn="l" rtl="0">
              <a:spcBef>
                <a:spcPts val="0"/>
              </a:spcBef>
              <a:spcAft>
                <a:spcPts val="0"/>
              </a:spcAft>
              <a:buNone/>
            </a:pPr>
            <a:r>
              <a:rPr lang="tr-TR" sz="1600" b="1" i="1">
                <a:solidFill>
                  <a:schemeClr val="dk1"/>
                </a:solidFill>
                <a:latin typeface="Candara"/>
                <a:ea typeface="Candara"/>
                <a:cs typeface="Candara"/>
                <a:sym typeface="Candara"/>
              </a:rPr>
              <a:t> Grupos 3 y 4: ¿Cómo pueden las prácticas sostenibles ayudar a conservarlo?</a:t>
            </a:r>
            <a:endParaRPr sz="1600" b="1" i="1">
              <a:solidFill>
                <a:schemeClr val="dk1"/>
              </a:solidFill>
              <a:latin typeface="Candara"/>
              <a:ea typeface="Candara"/>
              <a:cs typeface="Candara"/>
              <a:sym typeface="Candara"/>
            </a:endParaRPr>
          </a:p>
          <a:p>
            <a:pPr marL="457200" lvl="0" indent="0" algn="l" rtl="0">
              <a:spcBef>
                <a:spcPts val="0"/>
              </a:spcBef>
              <a:spcAft>
                <a:spcPts val="0"/>
              </a:spcAft>
              <a:buNone/>
            </a:pPr>
            <a:endParaRPr sz="1600">
              <a:solidFill>
                <a:schemeClr val="dk1"/>
              </a:solidFill>
              <a:latin typeface="Candara"/>
              <a:ea typeface="Candara"/>
              <a:cs typeface="Candara"/>
              <a:sym typeface="Candara"/>
            </a:endParaRPr>
          </a:p>
          <a:p>
            <a:pPr marL="457200" lvl="0" indent="0" algn="just" rtl="0">
              <a:spcBef>
                <a:spcPts val="0"/>
              </a:spcBef>
              <a:spcAft>
                <a:spcPts val="0"/>
              </a:spcAft>
              <a:buClr>
                <a:schemeClr val="dk1"/>
              </a:buClr>
              <a:buSzPts val="1100"/>
              <a:buFont typeface="Arial"/>
              <a:buNone/>
            </a:pPr>
            <a:r>
              <a:rPr lang="tr-TR" sz="1600" i="1" u="sng">
                <a:solidFill>
                  <a:schemeClr val="dk1"/>
                </a:solidFill>
                <a:latin typeface="Candara"/>
                <a:ea typeface="Candara"/>
                <a:cs typeface="Candara"/>
                <a:sym typeface="Candara"/>
              </a:rPr>
              <a:t>Posible respuesta: </a:t>
            </a:r>
            <a:r>
              <a:rPr lang="tr-TR" sz="1600" i="1">
                <a:solidFill>
                  <a:schemeClr val="dk1"/>
                </a:solidFill>
                <a:latin typeface="Candara"/>
                <a:ea typeface="Candara"/>
                <a:cs typeface="Candara"/>
                <a:sym typeface="Candara"/>
              </a:rPr>
              <a:t>En el contexto de las prácticas de construcción respetuosas con el medio ambiente, cada vez se hace más hincapié en el uso de materiales de construcción ecológicos. El uso de materiales sostenibles y no invasivos para las reparaciones o modificaciones es un medio eficaz de mantener la integridad estructural de los sitios patrimoniales sin causar ningún daño adicional.</a:t>
            </a:r>
            <a:endParaRPr sz="1600" i="1">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33d601f4e74_0_18"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241" name="Google Shape;241;g33d601f4e74_0_18"/>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g33d601f4e74_0_18"/>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g33d601f4e74_0_18"/>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chemeClr val="lt1"/>
                </a:solidFill>
                <a:latin typeface="Candara"/>
                <a:ea typeface="Candara"/>
                <a:cs typeface="Candara"/>
                <a:sym typeface="Candara"/>
              </a:rPr>
              <a:t>Actividad interactiva (3/3</a:t>
            </a:r>
            <a:r>
              <a:rPr lang="tr-TR" sz="3600" b="0" i="0" u="none" strike="noStrike" cap="none">
                <a:solidFill>
                  <a:schemeClr val="lt1"/>
                </a:solidFill>
                <a:latin typeface="Candara"/>
                <a:ea typeface="Candara"/>
                <a:cs typeface="Candara"/>
                <a:sym typeface="Candara"/>
              </a:rPr>
              <a:t>) </a:t>
            </a:r>
            <a:endParaRPr sz="3600" b="0" i="0" u="none" strike="noStrike" cap="none">
              <a:solidFill>
                <a:schemeClr val="lt1"/>
              </a:solidFill>
              <a:latin typeface="Candara"/>
              <a:ea typeface="Candara"/>
              <a:cs typeface="Candara"/>
              <a:sym typeface="Candara"/>
            </a:endParaRPr>
          </a:p>
        </p:txBody>
      </p:sp>
      <p:sp>
        <p:nvSpPr>
          <p:cNvPr id="244" name="Google Shape;244;g33d601f4e74_0_18"/>
          <p:cNvSpPr txBox="1"/>
          <p:nvPr/>
        </p:nvSpPr>
        <p:spPr>
          <a:xfrm>
            <a:off x="705089" y="1042792"/>
            <a:ext cx="10911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ndara"/>
              <a:ea typeface="Candara"/>
              <a:cs typeface="Candara"/>
              <a:sym typeface="Candara"/>
            </a:endParaRPr>
          </a:p>
          <a:p>
            <a:pPr marL="0" marR="0" lvl="0" indent="0" algn="l" rtl="0">
              <a:spcBef>
                <a:spcPts val="0"/>
              </a:spcBef>
              <a:spcAft>
                <a:spcPts val="0"/>
              </a:spcAft>
              <a:buNone/>
            </a:pPr>
            <a:endParaRPr sz="1600">
              <a:solidFill>
                <a:srgbClr val="000000"/>
              </a:solidFill>
              <a:latin typeface="Candara"/>
              <a:ea typeface="Candara"/>
              <a:cs typeface="Candara"/>
              <a:sym typeface="Candara"/>
            </a:endParaRPr>
          </a:p>
        </p:txBody>
      </p:sp>
      <p:sp>
        <p:nvSpPr>
          <p:cNvPr id="245" name="Google Shape;245;g33d601f4e74_0_18"/>
          <p:cNvSpPr txBox="1"/>
          <p:nvPr/>
        </p:nvSpPr>
        <p:spPr>
          <a:xfrm>
            <a:off x="460645" y="1196700"/>
            <a:ext cx="10354200" cy="2247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a:latin typeface="Candara"/>
              <a:ea typeface="Candara"/>
              <a:cs typeface="Candara"/>
              <a:sym typeface="Candara"/>
            </a:endParaRPr>
          </a:p>
          <a:p>
            <a:pPr marL="457200" lvl="0" indent="0" algn="just" rtl="0">
              <a:spcBef>
                <a:spcPts val="0"/>
              </a:spcBef>
              <a:spcAft>
                <a:spcPts val="0"/>
              </a:spcAft>
              <a:buNone/>
            </a:pPr>
            <a:endParaRPr sz="1200" i="1">
              <a:solidFill>
                <a:schemeClr val="dk1"/>
              </a:solidFill>
            </a:endParaRPr>
          </a:p>
          <a:p>
            <a:pPr marL="0" lvl="0" indent="0" algn="l" rtl="0">
              <a:spcBef>
                <a:spcPts val="0"/>
              </a:spcBef>
              <a:spcAft>
                <a:spcPts val="0"/>
              </a:spcAft>
              <a:buNone/>
            </a:pPr>
            <a:endParaRPr sz="1200" i="1">
              <a:solidFill>
                <a:schemeClr val="dk1"/>
              </a:solidFill>
            </a:endParaRPr>
          </a:p>
          <a:p>
            <a:pPr marL="457200" lvl="0" indent="0" algn="l" rtl="0">
              <a:spcBef>
                <a:spcPts val="0"/>
              </a:spcBef>
              <a:spcAft>
                <a:spcPts val="0"/>
              </a:spcAft>
              <a:buNone/>
            </a:pPr>
            <a:r>
              <a:rPr lang="tr-TR" sz="1200">
                <a:solidFill>
                  <a:schemeClr val="dk1"/>
                </a:solidFill>
              </a:rPr>
              <a:t>       </a:t>
            </a:r>
            <a:endParaRPr sz="1600">
              <a:solidFill>
                <a:schemeClr val="dk1"/>
              </a:solidFill>
              <a:latin typeface="Candara"/>
              <a:ea typeface="Candara"/>
              <a:cs typeface="Candara"/>
              <a:sym typeface="Candara"/>
            </a:endParaRPr>
          </a:p>
          <a:p>
            <a:pPr marL="0" marR="0" lvl="0" indent="0" algn="just" rtl="0">
              <a:spcBef>
                <a:spcPts val="0"/>
              </a:spcBef>
              <a:spcAft>
                <a:spcPts val="0"/>
              </a:spcAft>
              <a:buNone/>
            </a:pPr>
            <a:endParaRPr sz="1600">
              <a:solidFill>
                <a:schemeClr val="dk1"/>
              </a:solidFill>
              <a:latin typeface="Candara"/>
              <a:ea typeface="Candara"/>
              <a:cs typeface="Candara"/>
              <a:sym typeface="Candara"/>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46" name="Google Shape;246;g33d601f4e74_0_18"/>
          <p:cNvSpPr txBox="1"/>
          <p:nvPr/>
        </p:nvSpPr>
        <p:spPr>
          <a:xfrm>
            <a:off x="643950" y="1196700"/>
            <a:ext cx="9987600" cy="49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TR" sz="1600" b="1">
                <a:solidFill>
                  <a:schemeClr val="dk1"/>
                </a:solidFill>
                <a:latin typeface="Candara"/>
                <a:ea typeface="Candara"/>
                <a:cs typeface="Candara"/>
                <a:sym typeface="Candara"/>
              </a:rPr>
              <a:t> Sección 4: </a:t>
            </a:r>
            <a:r>
              <a:rPr lang="tr-TR" sz="1600">
                <a:solidFill>
                  <a:schemeClr val="dk1"/>
                </a:solidFill>
                <a:latin typeface="Candara"/>
                <a:ea typeface="Candara"/>
                <a:cs typeface="Candara"/>
                <a:sym typeface="Candara"/>
              </a:rPr>
              <a:t>Entregue a los grupos el ejemplo del folleto que se encuentra en el Anexo 1, donde pueden ver el folleto. Los grupos crearán un miniplan de sensibilización (resiliencia comunitaria, preservación de la identidad y cohesión social) que promueva la importancia de preservar el patrimonio que hayan elegido. El plan podría incluir:  </a:t>
            </a:r>
            <a:endParaRPr sz="1600">
              <a:solidFill>
                <a:schemeClr val="dk1"/>
              </a:solidFill>
              <a:latin typeface="Candara"/>
              <a:ea typeface="Candara"/>
              <a:cs typeface="Candara"/>
              <a:sym typeface="Candara"/>
            </a:endParaRPr>
          </a:p>
          <a:p>
            <a:pPr marL="457200" lvl="0" indent="0" algn="l" rtl="0">
              <a:spcBef>
                <a:spcPts val="0"/>
              </a:spcBef>
              <a:spcAft>
                <a:spcPts val="0"/>
              </a:spcAft>
              <a:buNone/>
            </a:pPr>
            <a:endParaRPr sz="1600">
              <a:solidFill>
                <a:schemeClr val="dk1"/>
              </a:solidFill>
              <a:latin typeface="Candara"/>
              <a:ea typeface="Candara"/>
              <a:cs typeface="Candara"/>
              <a:sym typeface="Candara"/>
            </a:endParaRPr>
          </a:p>
          <a:p>
            <a:pPr marL="800100" lvl="0" indent="-330200" algn="l" rtl="0">
              <a:spcBef>
                <a:spcPts val="0"/>
              </a:spcBef>
              <a:spcAft>
                <a:spcPts val="0"/>
              </a:spcAft>
              <a:buClr>
                <a:schemeClr val="dk1"/>
              </a:buClr>
              <a:buSzPts val="1600"/>
              <a:buFont typeface="Candara"/>
              <a:buAutoNum type="romanUcPeriod"/>
            </a:pPr>
            <a:r>
              <a:rPr lang="tr-TR" sz="1600">
                <a:solidFill>
                  <a:schemeClr val="dk1"/>
                </a:solidFill>
                <a:latin typeface="Candara"/>
                <a:ea typeface="Candara"/>
                <a:cs typeface="Candara"/>
                <a:sym typeface="Candara"/>
              </a:rPr>
              <a:t>Un póster: Será un póster creativo con imágenes y mensajes clave sobre el patrimonio y cómo se puede proteger. También incluirá un eslogan pegadizo que anime a la gente a aprender sobre el patrimonio cultural y a preservarlo.</a:t>
            </a:r>
            <a:endParaRPr sz="1600">
              <a:solidFill>
                <a:schemeClr val="dk1"/>
              </a:solidFill>
              <a:latin typeface="Candara"/>
              <a:ea typeface="Candara"/>
              <a:cs typeface="Candara"/>
              <a:sym typeface="Candara"/>
            </a:endParaRPr>
          </a:p>
          <a:p>
            <a:pPr marL="266700" lvl="0" indent="0" algn="l" rtl="0">
              <a:spcBef>
                <a:spcPts val="0"/>
              </a:spcBef>
              <a:spcAft>
                <a:spcPts val="0"/>
              </a:spcAft>
              <a:buNone/>
            </a:pPr>
            <a:endParaRPr sz="1600">
              <a:solidFill>
                <a:schemeClr val="dk1"/>
              </a:solidFill>
              <a:latin typeface="Candara"/>
              <a:ea typeface="Candara"/>
              <a:cs typeface="Candara"/>
              <a:sym typeface="Candara"/>
            </a:endParaRPr>
          </a:p>
          <a:p>
            <a:pPr marL="800100" lvl="0" indent="-330200" algn="l" rtl="0">
              <a:spcBef>
                <a:spcPts val="0"/>
              </a:spcBef>
              <a:spcAft>
                <a:spcPts val="0"/>
              </a:spcAft>
              <a:buClr>
                <a:schemeClr val="dk1"/>
              </a:buClr>
              <a:buSzPts val="1600"/>
              <a:buFont typeface="Candara"/>
              <a:buAutoNum type="romanUcPeriod"/>
            </a:pPr>
            <a:r>
              <a:rPr lang="tr-TR" sz="1600">
                <a:solidFill>
                  <a:schemeClr val="dk1"/>
                </a:solidFill>
                <a:latin typeface="Candara"/>
                <a:ea typeface="Candara"/>
                <a:cs typeface="Candara"/>
                <a:sym typeface="Candara"/>
              </a:rPr>
              <a:t>Llamada a la acción: sugerencias prácticas sobre cómo las personas pueden contribuir a la sostenibilidad del patrimonio cultural local (por ejemplo, apoyar a los artesanos locales, visitar los sitios de forma responsable, aprender sobre las prácticas tradicionales). (Véase el anexo 2).</a:t>
            </a:r>
            <a:endParaRPr sz="1600">
              <a:solidFill>
                <a:schemeClr val="dk1"/>
              </a:solidFill>
              <a:latin typeface="Candara"/>
              <a:ea typeface="Candara"/>
              <a:cs typeface="Candara"/>
              <a:sym typeface="Candara"/>
            </a:endParaRPr>
          </a:p>
          <a:p>
            <a:pPr marL="457200" lvl="0" indent="0" algn="l" rtl="0">
              <a:spcBef>
                <a:spcPts val="0"/>
              </a:spcBef>
              <a:spcAft>
                <a:spcPts val="0"/>
              </a:spcAft>
              <a:buNone/>
            </a:pPr>
            <a:endParaRPr sz="1600">
              <a:solidFill>
                <a:schemeClr val="dk1"/>
              </a:solidFill>
              <a:latin typeface="Candara"/>
              <a:ea typeface="Candara"/>
              <a:cs typeface="Candara"/>
              <a:sym typeface="Candara"/>
            </a:endParaRPr>
          </a:p>
          <a:p>
            <a:pPr marL="800100" lvl="0" indent="-330200" algn="l" rtl="0">
              <a:spcBef>
                <a:spcPts val="0"/>
              </a:spcBef>
              <a:spcAft>
                <a:spcPts val="0"/>
              </a:spcAft>
              <a:buClr>
                <a:schemeClr val="dk1"/>
              </a:buClr>
              <a:buSzPts val="1600"/>
              <a:buFont typeface="Candara"/>
              <a:buAutoNum type="romanUcPeriod"/>
            </a:pPr>
            <a:r>
              <a:rPr lang="tr-TR" sz="1600">
                <a:solidFill>
                  <a:schemeClr val="dk1"/>
                </a:solidFill>
                <a:latin typeface="Candara"/>
                <a:ea typeface="Candara"/>
                <a:cs typeface="Candara"/>
                <a:sym typeface="Candara"/>
              </a:rPr>
              <a:t>Tras la preparación de estos productos, cada grupo deberá presentarlos a la clase.</a:t>
            </a:r>
            <a:endParaRPr sz="1600">
              <a:solidFill>
                <a:schemeClr val="dk1"/>
              </a:solidFill>
              <a:latin typeface="Candara"/>
              <a:ea typeface="Candara"/>
              <a:cs typeface="Candara"/>
              <a:sym typeface="Candara"/>
            </a:endParaRPr>
          </a:p>
          <a:p>
            <a:pPr marL="0" lvl="0" indent="0" algn="l" rtl="0">
              <a:spcBef>
                <a:spcPts val="0"/>
              </a:spcBef>
              <a:spcAft>
                <a:spcPts val="0"/>
              </a:spcAft>
              <a:buNone/>
            </a:pPr>
            <a:endParaRPr sz="1600">
              <a:solidFill>
                <a:schemeClr val="dk1"/>
              </a:solidFill>
              <a:latin typeface="Candara"/>
              <a:ea typeface="Candara"/>
              <a:cs typeface="Candara"/>
              <a:sym typeface="Candara"/>
            </a:endParaRPr>
          </a:p>
          <a:p>
            <a:pPr marL="0" lvl="0" indent="0" algn="l" rtl="0">
              <a:spcBef>
                <a:spcPts val="0"/>
              </a:spcBef>
              <a:spcAft>
                <a:spcPts val="0"/>
              </a:spcAft>
              <a:buNone/>
            </a:pPr>
            <a:r>
              <a:rPr lang="tr-TR" sz="1600">
                <a:solidFill>
                  <a:schemeClr val="dk1"/>
                </a:solidFill>
                <a:latin typeface="Candara"/>
                <a:ea typeface="Candara"/>
                <a:cs typeface="Candara"/>
                <a:sym typeface="Candara"/>
              </a:rPr>
              <a:t>	</a:t>
            </a:r>
            <a:endParaRPr sz="1600">
              <a:solidFill>
                <a:schemeClr val="dk1"/>
              </a:solidFill>
              <a:latin typeface="Candara"/>
              <a:ea typeface="Candara"/>
              <a:cs typeface="Candara"/>
              <a:sym typeface="Candara"/>
            </a:endParaRPr>
          </a:p>
          <a:p>
            <a:pPr marL="457200" lvl="0" indent="0" algn="just" rtl="0">
              <a:spcBef>
                <a:spcPts val="0"/>
              </a:spcBef>
              <a:spcAft>
                <a:spcPts val="0"/>
              </a:spcAft>
              <a:buNone/>
            </a:pPr>
            <a:endParaRPr sz="1600" b="1" i="1">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6"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252" name="Google Shape;252;p1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1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1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chemeClr val="lt1"/>
                </a:solidFill>
                <a:latin typeface="Candara"/>
                <a:ea typeface="Candara"/>
                <a:cs typeface="Candara"/>
                <a:sym typeface="Candara"/>
              </a:rPr>
              <a:t>Debate y reflexión 1/2</a:t>
            </a:r>
            <a:endParaRPr sz="3600" b="0" i="0" u="none" strike="noStrike" cap="none">
              <a:solidFill>
                <a:schemeClr val="lt1"/>
              </a:solidFill>
              <a:latin typeface="Candara"/>
              <a:ea typeface="Candara"/>
              <a:cs typeface="Candara"/>
              <a:sym typeface="Candara"/>
            </a:endParaRPr>
          </a:p>
        </p:txBody>
      </p:sp>
      <p:sp>
        <p:nvSpPr>
          <p:cNvPr id="255" name="Google Shape;255;p16"/>
          <p:cNvSpPr txBox="1"/>
          <p:nvPr/>
        </p:nvSpPr>
        <p:spPr>
          <a:xfrm>
            <a:off x="597847" y="1051365"/>
            <a:ext cx="10086832" cy="55399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1600" b="1" i="0" u="none" strike="noStrike">
                <a:solidFill>
                  <a:srgbClr val="000000"/>
                </a:solidFill>
                <a:latin typeface="Candara"/>
                <a:ea typeface="Candara"/>
                <a:cs typeface="Candara"/>
                <a:sym typeface="Candara"/>
              </a:rPr>
              <a:t>Preguntas para el debate en grupo:</a:t>
            </a:r>
            <a:endParaRPr/>
          </a:p>
          <a:p>
            <a:pPr marL="285750" marR="0" lvl="0" indent="-285750" algn="just" rtl="0">
              <a:spcBef>
                <a:spcPts val="600"/>
              </a:spcBef>
              <a:spcAft>
                <a:spcPts val="0"/>
              </a:spcAft>
              <a:buClr>
                <a:schemeClr val="dk1"/>
              </a:buClr>
              <a:buSzPts val="1600"/>
              <a:buFont typeface="Candara"/>
              <a:buChar char="-"/>
            </a:pPr>
            <a:r>
              <a:rPr lang="tr-TR" sz="1600" i="0" u="none" strike="noStrike">
                <a:solidFill>
                  <a:schemeClr val="dk1"/>
                </a:solidFill>
                <a:latin typeface="Candara"/>
                <a:ea typeface="Candara"/>
                <a:cs typeface="Candara"/>
                <a:sym typeface="Candara"/>
              </a:rPr>
              <a:t>¿Cuáles son las razones para preservar el patrimonio cultural, incluyendo idiomas, monumentos y tradiciones? ¿Cuáles son las razones para preservar el patrimonio natural, incluyendo parques nacionales, ecosistemas y vida silvestre? Sería beneficioso considerar las formas en que el patrimonio cultural y natural contribuyen a la formación y expresión de la identidad de una comunidad. </a:t>
            </a:r>
            <a:endParaRPr sz="1600" i="0" u="none" strike="noStrike">
              <a:solidFill>
                <a:schemeClr val="dk1"/>
              </a:solidFill>
              <a:latin typeface="Candara"/>
              <a:ea typeface="Candara"/>
              <a:cs typeface="Candara"/>
              <a:sym typeface="Candara"/>
            </a:endParaRPr>
          </a:p>
          <a:p>
            <a:pPr marL="742950" marR="0" lvl="1" indent="-285750" algn="just" rtl="0">
              <a:spcBef>
                <a:spcPts val="600"/>
              </a:spcBef>
              <a:spcAft>
                <a:spcPts val="0"/>
              </a:spcAft>
              <a:buClr>
                <a:schemeClr val="dk1"/>
              </a:buClr>
              <a:buSzPts val="1400"/>
              <a:buFont typeface="Candara"/>
              <a:buChar char="-"/>
            </a:pPr>
            <a:r>
              <a:rPr lang="tr-TR" sz="1400" b="0" i="1" u="none" strike="noStrike" cap="none">
                <a:solidFill>
                  <a:schemeClr val="dk1"/>
                </a:solidFill>
                <a:latin typeface="Candara"/>
                <a:ea typeface="Candara"/>
                <a:cs typeface="Candara"/>
                <a:sym typeface="Candara"/>
              </a:rPr>
              <a:t>Posible respuesta: El patrimonio cultural proporciona un sentido de identidad y pertenencia a las personas y las comunidades. Conecta a las personas con su pasado, presente y futuro. </a:t>
            </a:r>
            <a:endParaRPr sz="1400" b="0" i="1" u="none" strike="noStrike" cap="none">
              <a:solidFill>
                <a:schemeClr val="dk1"/>
              </a:solidFill>
              <a:latin typeface="Candara"/>
              <a:ea typeface="Candara"/>
              <a:cs typeface="Candara"/>
              <a:sym typeface="Candara"/>
            </a:endParaRPr>
          </a:p>
          <a:p>
            <a:pPr marL="742950" marR="0" lvl="1" indent="-285750" algn="just" rtl="0">
              <a:spcBef>
                <a:spcPts val="600"/>
              </a:spcBef>
              <a:spcAft>
                <a:spcPts val="0"/>
              </a:spcAft>
              <a:buClr>
                <a:schemeClr val="dk1"/>
              </a:buClr>
              <a:buSzPts val="1400"/>
              <a:buFont typeface="Candara"/>
              <a:buChar char="-"/>
            </a:pPr>
            <a:r>
              <a:rPr lang="tr-TR" sz="1400" b="0" i="1" u="none" strike="noStrike" cap="none">
                <a:solidFill>
                  <a:schemeClr val="dk1"/>
                </a:solidFill>
                <a:latin typeface="Candara"/>
                <a:ea typeface="Candara"/>
                <a:cs typeface="Candara"/>
                <a:sym typeface="Candara"/>
              </a:rPr>
              <a:t>Posible respuesta: El patrimonio cultural compartido puede fortalecer los lazos sociales y fomentar un sentido de comunidad, por lo que promueve el entendimiento y la tolerancia entre diferentes grupos. Además, el patrimonio cultural puede contribuir al desarrollo económico a través del turismo, las industrias creativas y las exportaciones culturales.</a:t>
            </a:r>
            <a:endParaRPr sz="1400" b="0" i="1" u="none" strike="noStrike" cap="none">
              <a:solidFill>
                <a:schemeClr val="dk1"/>
              </a:solidFill>
              <a:latin typeface="Candara"/>
              <a:ea typeface="Candara"/>
              <a:cs typeface="Candara"/>
              <a:sym typeface="Candara"/>
            </a:endParaRPr>
          </a:p>
          <a:p>
            <a:pPr marL="285750" marR="0" lvl="0" indent="-285750" algn="just" rtl="0">
              <a:spcBef>
                <a:spcPts val="600"/>
              </a:spcBef>
              <a:spcAft>
                <a:spcPts val="0"/>
              </a:spcAft>
              <a:buClr>
                <a:schemeClr val="dk1"/>
              </a:buClr>
              <a:buSzPts val="1600"/>
              <a:buFont typeface="Candara"/>
              <a:buChar char="-"/>
            </a:pPr>
            <a:r>
              <a:rPr lang="tr-TR" sz="1600" i="0" u="none" strike="noStrike">
                <a:solidFill>
                  <a:schemeClr val="dk1"/>
                </a:solidFill>
                <a:latin typeface="Candara"/>
                <a:ea typeface="Candara"/>
                <a:cs typeface="Candara"/>
                <a:sym typeface="Candara"/>
              </a:rPr>
              <a:t>¿Cuáles son las amenazas más importantes para el patrimonio cultural? A modo de ejemplo, ¿cómo pueden afectar la urbanización o la globalización a las culturas tradicionales? ¿Cuáles son las principales amenazas para el patrimonio natural? Considere el impacto de cuestiones medioambientales como el cambio climático, la deforestación y la contaminación.</a:t>
            </a:r>
            <a:endParaRPr sz="1600" i="0" u="none" strike="noStrike">
              <a:solidFill>
                <a:schemeClr val="dk1"/>
              </a:solidFill>
              <a:latin typeface="Candara"/>
              <a:ea typeface="Candara"/>
              <a:cs typeface="Candara"/>
              <a:sym typeface="Candara"/>
            </a:endParaRPr>
          </a:p>
          <a:p>
            <a:pPr marL="742950" marR="0" lvl="1" indent="-285750" algn="just" rtl="0">
              <a:spcBef>
                <a:spcPts val="600"/>
              </a:spcBef>
              <a:spcAft>
                <a:spcPts val="0"/>
              </a:spcAft>
              <a:buClr>
                <a:schemeClr val="dk1"/>
              </a:buClr>
              <a:buSzPts val="1400"/>
              <a:buFont typeface="Candara"/>
              <a:buChar char="-"/>
            </a:pPr>
            <a:r>
              <a:rPr lang="tr-TR" sz="1400" b="0" i="1" u="none" strike="noStrike" cap="none">
                <a:solidFill>
                  <a:schemeClr val="dk1"/>
                </a:solidFill>
                <a:latin typeface="Candara"/>
                <a:ea typeface="Candara"/>
                <a:cs typeface="Candara"/>
                <a:sym typeface="Candara"/>
              </a:rPr>
              <a:t>Posible respuesta: A medida que las personas emigran a las zonas urbanas, pueden abandonar sus medios de vida y sistemas de conocimiento tradicionales. Esto puede conducir a la erosión de prácticas y habilidades culturales únicas. Las guerras y los conflictos pueden causar la destrucción generalizada de sitios del patrimonio cultural, incluidos edificios religiosos, museos y yacimientos arqueológicos.   </a:t>
            </a:r>
            <a:endParaRPr sz="1400" b="0" i="1" u="none" strike="noStrike" cap="none">
              <a:solidFill>
                <a:schemeClr val="dk1"/>
              </a:solidFill>
              <a:latin typeface="Candara"/>
              <a:ea typeface="Candara"/>
              <a:cs typeface="Candara"/>
              <a:sym typeface="Candara"/>
            </a:endParaRPr>
          </a:p>
          <a:p>
            <a:pPr marL="742950" marR="0" lvl="1" indent="-285750" algn="just" rtl="0">
              <a:spcBef>
                <a:spcPts val="600"/>
              </a:spcBef>
              <a:spcAft>
                <a:spcPts val="0"/>
              </a:spcAft>
              <a:buClr>
                <a:schemeClr val="dk1"/>
              </a:buClr>
              <a:buSzPts val="1400"/>
              <a:buFont typeface="Candara"/>
              <a:buChar char="-"/>
            </a:pPr>
            <a:r>
              <a:rPr lang="tr-TR" sz="1400" b="0" i="1" u="none" strike="noStrike" cap="none">
                <a:solidFill>
                  <a:schemeClr val="dk1"/>
                </a:solidFill>
                <a:latin typeface="Candara"/>
                <a:ea typeface="Candara"/>
                <a:cs typeface="Candara"/>
                <a:sym typeface="Candara"/>
              </a:rPr>
              <a:t>Posible respuesta: El cambio climático puede provocar un aumento de la frecuencia y la intensidad de los desastres naturales, como inundaciones, sequías y tormentas, que pueden dañar o destruir los sitios del patrimonio cultural.  El comercio ilegal de objetos culturales puede provocar la pérdida de importantes objetos culturales y el agotamiento del patrimonio cultural. </a:t>
            </a:r>
            <a:endParaRPr/>
          </a:p>
          <a:p>
            <a:pPr marL="285750" marR="0" lvl="0" indent="-184150" algn="l" rtl="0">
              <a:spcBef>
                <a:spcPts val="600"/>
              </a:spcBef>
              <a:spcAft>
                <a:spcPts val="0"/>
              </a:spcAft>
              <a:buClr>
                <a:schemeClr val="dk1"/>
              </a:buClr>
              <a:buSzPts val="1600"/>
              <a:buFont typeface="Calibri"/>
              <a:buNone/>
            </a:pPr>
            <a:endParaRPr sz="1600" i="0" u="none" strike="noStrike">
              <a:solidFill>
                <a:schemeClr val="dk1"/>
              </a:solidFill>
              <a:latin typeface="Candara"/>
              <a:ea typeface="Candara"/>
              <a:cs typeface="Candara"/>
              <a:sym typeface="Candara"/>
            </a:endParaRPr>
          </a:p>
          <a:p>
            <a:pPr marL="285750" marR="0" lvl="0" indent="-184150" algn="l" rtl="0">
              <a:spcBef>
                <a:spcPts val="600"/>
              </a:spcBef>
              <a:spcAft>
                <a:spcPts val="0"/>
              </a:spcAft>
              <a:buClr>
                <a:schemeClr val="dk1"/>
              </a:buClr>
              <a:buSzPts val="1600"/>
              <a:buFont typeface="Calibri"/>
              <a:buNone/>
            </a:pPr>
            <a:endParaRPr sz="1600" i="0" u="none" strike="noStrike">
              <a:solidFill>
                <a:schemeClr val="dk1"/>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7"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261" name="Google Shape;261;p17"/>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7"/>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17"/>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chemeClr val="lt1"/>
                </a:solidFill>
                <a:latin typeface="Candara"/>
                <a:ea typeface="Candara"/>
                <a:cs typeface="Candara"/>
                <a:sym typeface="Candara"/>
              </a:rPr>
              <a:t>Discusión y reflexión 1/2</a:t>
            </a:r>
            <a:endParaRPr sz="3600" b="0" i="0" u="none" strike="noStrike" cap="none">
              <a:solidFill>
                <a:schemeClr val="lt1"/>
              </a:solidFill>
              <a:latin typeface="Candara"/>
              <a:ea typeface="Candara"/>
              <a:cs typeface="Candara"/>
              <a:sym typeface="Candara"/>
            </a:endParaRPr>
          </a:p>
        </p:txBody>
      </p:sp>
      <p:sp>
        <p:nvSpPr>
          <p:cNvPr id="264" name="Google Shape;264;p17"/>
          <p:cNvSpPr txBox="1"/>
          <p:nvPr/>
        </p:nvSpPr>
        <p:spPr>
          <a:xfrm>
            <a:off x="433485" y="1114739"/>
            <a:ext cx="10477531" cy="52168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Conclusión: </a:t>
            </a:r>
            <a:endParaRPr sz="1600" b="1">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a:p>
            <a:pPr marL="285750" marR="0" lvl="0" indent="-285750" algn="just" rtl="0">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Se presentó a los alumnos una variedad de sitios patrimoniales y las razones por las que son importantes no solo a nivel local, sino también a escala mundial. Además, los alumnos comprendieron que garantizar la preservación de estos valiosos sitios patrimoniales y tradiciones para las generaciones futuras depende de la implementación de prácticas sostenibles.</a:t>
            </a:r>
            <a:endParaRPr sz="1600">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None/>
            </a:pP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También es importante destacar la conexión entre las acciones locales y globales. Los alumnos deben comprender que las iniciativas locales contribuyen a un movimiento global. La protección de una sola práctica cultural, monumento o ecosistema puede inspirar esfuerzos similares en todo el mundo, contribuyendo así a la creación de un futuro sostenible para todos.</a:t>
            </a:r>
            <a:endParaRPr sz="1600" b="0" i="0" u="none" strike="noStrike" cap="none">
              <a:solidFill>
                <a:schemeClr val="dk1"/>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libri"/>
              <a:buNone/>
            </a:pPr>
            <a:endParaRPr sz="1600">
              <a:solidFill>
                <a:schemeClr val="dk1"/>
              </a:solidFill>
              <a:latin typeface="Candara"/>
              <a:ea typeface="Candara"/>
              <a:cs typeface="Candara"/>
              <a:sym typeface="Candara"/>
            </a:endParaRPr>
          </a:p>
          <a:p>
            <a:pPr marL="285750" marR="0" lvl="0" indent="-285750" algn="just" rtl="0">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Los alumnos presentaron carteles creativos que destacaban los problemas a los que se enfrentan los sitios patrimoniales seleccionados y proponían soluciones reflexivas y realistas. Demostraron comprender cómo retos como el cambio climático, el exceso de turismo, la contaminación y la falta de concienciación pueden afectar a la preservación del patrimonio</a:t>
            </a:r>
            <a:r>
              <a:rPr lang="tr-TR" sz="1600">
                <a:solidFill>
                  <a:schemeClr val="dk1"/>
                </a:solidFill>
                <a:latin typeface="Candara"/>
                <a:ea typeface="Candara"/>
                <a:cs typeface="Candara"/>
                <a:sym typeface="Candara"/>
              </a:rPr>
              <a:t>. </a:t>
            </a:r>
            <a:endParaRPr/>
          </a:p>
          <a:p>
            <a:pPr marL="285750" marR="0" lvl="0" indent="-184150" algn="just" rtl="0">
              <a:lnSpc>
                <a:spcPct val="100000"/>
              </a:lnSpc>
              <a:spcBef>
                <a:spcPts val="600"/>
              </a:spcBef>
              <a:spcAft>
                <a:spcPts val="0"/>
              </a:spcAft>
              <a:buClr>
                <a:schemeClr val="dk1"/>
              </a:buClr>
              <a:buSzPts val="1600"/>
              <a:buFont typeface="Calibri"/>
              <a:buNone/>
            </a:pPr>
            <a:endParaRPr sz="1600" b="0" i="0" u="none" strike="noStrike" cap="none">
              <a:solidFill>
                <a:schemeClr val="dk1"/>
              </a:solidFill>
              <a:latin typeface="Candara"/>
              <a:ea typeface="Candara"/>
              <a:cs typeface="Candara"/>
              <a:sym typeface="Candara"/>
            </a:endParaRPr>
          </a:p>
          <a:p>
            <a:pPr marL="285750" marR="0" lvl="0" indent="-184150" algn="l" rtl="0">
              <a:spcBef>
                <a:spcPts val="600"/>
              </a:spcBef>
              <a:spcAft>
                <a:spcPts val="0"/>
              </a:spcAft>
              <a:buClr>
                <a:schemeClr val="dk1"/>
              </a:buClr>
              <a:buSzPts val="1600"/>
              <a:buFont typeface="Calibri"/>
              <a:buNone/>
            </a:pPr>
            <a:endParaRPr sz="1600" i="0" u="none" strike="noStrike">
              <a:solidFill>
                <a:schemeClr val="dk1"/>
              </a:solidFill>
              <a:latin typeface="Candara"/>
              <a:ea typeface="Candara"/>
              <a:cs typeface="Candara"/>
              <a:sym typeface="Candara"/>
            </a:endParaRPr>
          </a:p>
          <a:p>
            <a:pPr marL="285750" marR="0" lvl="0" indent="-184150" algn="l" rtl="0">
              <a:spcBef>
                <a:spcPts val="600"/>
              </a:spcBef>
              <a:spcAft>
                <a:spcPts val="0"/>
              </a:spcAft>
              <a:buClr>
                <a:schemeClr val="dk1"/>
              </a:buClr>
              <a:buSzPts val="1600"/>
              <a:buFont typeface="Calibri"/>
              <a:buNone/>
            </a:pPr>
            <a:endParaRPr sz="1600" i="0" u="none" strike="noStrike">
              <a:solidFill>
                <a:schemeClr val="dk1"/>
              </a:solidFill>
              <a:latin typeface="Candara"/>
              <a:ea typeface="Candara"/>
              <a:cs typeface="Candara"/>
              <a:sym typeface="Candar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2314</Words>
  <Application>Microsoft Office PowerPoint</Application>
  <PresentationFormat>Προσαρμογή</PresentationFormat>
  <Paragraphs>195</Paragraphs>
  <Slides>15</Slides>
  <Notes>15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docId:E0C1F9621055BF0629FC47C5CEF909BD</cp:keywords>
  <cp:lastModifiedBy>Νικολέττα</cp:lastModifiedBy>
  <cp:revision>7</cp:revision>
  <dcterms:created xsi:type="dcterms:W3CDTF">2024-06-10T15:48:53Z</dcterms:created>
  <dcterms:modified xsi:type="dcterms:W3CDTF">2026-04-27T15:09:17Z</dcterms:modified>
</cp:coreProperties>
</file>