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Lst>
  <p:sldSz cx="12192000" cy="6858000"/>
  <p:notesSz cx="6858000" cy="9144000"/>
  <p:embeddedFontLst>
    <p:embeddedFont>
      <p:font typeface="Candara" pitchFamily="34"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02" roundtripDataSignature="AMtx7mig8STbDOkToKpzdQudBJqt3RdC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10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10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02"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10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png"/><Relationship Id="rId3" Type="http://schemas.openxmlformats.org/officeDocument/2006/relationships/notesSlide" Target="../notesSlides/notesSlide13.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PROGRAMA DE FORMACIÓN</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UNIDAD DE APRENDIZAJE 5: Sostenibilidad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7"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8"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9" name="8 - Εικόνα" descr="cc-brand-1.png"/>
          <p:cNvPicPr>
            <a:picLocks noChangeAspect="1"/>
          </p:cNvPicPr>
          <p:nvPr/>
        </p:nvPicPr>
        <p:blipFill>
          <a:blip r:embed="rId5"/>
          <a:stretch>
            <a:fillRect/>
          </a:stretch>
        </p:blipFill>
        <p:spPr>
          <a:xfrm>
            <a:off x="10511207" y="5986732"/>
            <a:ext cx="1680793" cy="871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0"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71" name="Google Shape;171;p1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10"/>
          <p:cNvSpPr txBox="1"/>
          <p:nvPr/>
        </p:nvSpPr>
        <p:spPr>
          <a:xfrm>
            <a:off x="-165961" y="131783"/>
            <a:ext cx="10911016" cy="1354217"/>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chemeClr val="lt1"/>
                </a:solidFill>
                <a:latin typeface="Candara"/>
                <a:ea typeface="Candara"/>
                <a:cs typeface="Candara"/>
                <a:sym typeface="Candara"/>
              </a:rPr>
              <a:t>Mejores prácticas: «Llévame a tu pueblo» 2/2</a:t>
            </a:r>
            <a:endParaRPr sz="3600" b="1" i="0" u="none" strike="noStrike" cap="none">
              <a:solidFill>
                <a:schemeClr val="lt1"/>
              </a:solidFill>
              <a:latin typeface="Candara"/>
              <a:ea typeface="Candara"/>
              <a:cs typeface="Candara"/>
              <a:sym typeface="Candara"/>
            </a:endParaRPr>
          </a:p>
          <a:p>
            <a:pPr marL="457200" marR="0" lvl="1" indent="0" algn="l" rtl="0">
              <a:spcBef>
                <a:spcPts val="1200"/>
              </a:spcBef>
              <a:spcAft>
                <a:spcPts val="0"/>
              </a:spcAft>
              <a:buNone/>
            </a:pPr>
            <a:endParaRPr sz="3600" b="0" i="0" u="none" strike="noStrike" cap="none">
              <a:solidFill>
                <a:schemeClr val="dk1"/>
              </a:solidFill>
              <a:latin typeface="Times New Roman"/>
              <a:ea typeface="Times New Roman"/>
              <a:cs typeface="Times New Roman"/>
              <a:sym typeface="Times New Roman"/>
            </a:endParaRPr>
          </a:p>
        </p:txBody>
      </p:sp>
      <p:sp>
        <p:nvSpPr>
          <p:cNvPr id="174" name="Google Shape;174;p10"/>
          <p:cNvSpPr txBox="1"/>
          <p:nvPr/>
        </p:nvSpPr>
        <p:spPr>
          <a:xfrm>
            <a:off x="538374" y="1881022"/>
            <a:ext cx="10206681" cy="40010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rgbClr val="3A3838"/>
                </a:solidFill>
                <a:latin typeface="Candara"/>
                <a:ea typeface="Candara"/>
                <a:cs typeface="Candara"/>
                <a:sym typeface="Candara"/>
              </a:rPr>
              <a:t>El municipio de Gabrovo aplica los principios y las ideas de la Agenda 21 para la cultura, llevando a cabo una serie de actividades y programas culturales coordinados, entre los que se incluyen la Estrategia para la Cultura 2014-2024, el programa municipal sobre cultura, la candidatura para convertirse en Capital Europea de la Cultura en 2014, la participación en el programa Ciudades Piloto, la pertenencia a la Red de Ciudades Creativas de la UNESCO, etc. </a:t>
            </a:r>
            <a:endParaRPr sz="1800">
              <a:solidFill>
                <a:srgbClr val="3A3838"/>
              </a:solidFill>
              <a:latin typeface="Candara"/>
              <a:ea typeface="Candara"/>
              <a:cs typeface="Candara"/>
              <a:sym typeface="Candara"/>
            </a:endParaRPr>
          </a:p>
          <a:p>
            <a:pPr marL="0" marR="0" lvl="0" indent="0" algn="l" rtl="0">
              <a:spcBef>
                <a:spcPts val="600"/>
              </a:spcBef>
              <a:spcAft>
                <a:spcPts val="0"/>
              </a:spcAft>
              <a:buNone/>
            </a:pPr>
            <a:endParaRPr sz="1800">
              <a:solidFill>
                <a:srgbClr val="3A3838"/>
              </a:solidFill>
              <a:latin typeface="Candara"/>
              <a:ea typeface="Candara"/>
              <a:cs typeface="Candara"/>
              <a:sym typeface="Candara"/>
            </a:endParaRPr>
          </a:p>
          <a:p>
            <a:pPr marL="0" marR="0" lvl="0" indent="0" algn="l" rtl="0">
              <a:spcBef>
                <a:spcPts val="600"/>
              </a:spcBef>
              <a:spcAft>
                <a:spcPts val="0"/>
              </a:spcAft>
              <a:buNone/>
            </a:pPr>
            <a:r>
              <a:rPr lang="tr-TR" sz="1800">
                <a:solidFill>
                  <a:srgbClr val="3A3838"/>
                </a:solidFill>
                <a:latin typeface="Candara"/>
                <a:ea typeface="Candara"/>
                <a:cs typeface="Candara"/>
                <a:sym typeface="Candara"/>
              </a:rPr>
              <a:t>La iniciativa «Llévame a tu pueblo» se inscribe plenamente en el ámbito de estas políticas, con el objetivo de explorar, preservar y promover el patrimonio cultural vivo de los asentamientos rurales de Gabrovo, mediante la transferencia de conocimientos, habilidades, prácticas, así como comprensiones, percepciones y sensibilidad de los mayores a los jóvenes. </a:t>
            </a:r>
            <a:endParaRPr sz="1800">
              <a:solidFill>
                <a:srgbClr val="3A3838"/>
              </a:solidFill>
              <a:latin typeface="Candara"/>
              <a:ea typeface="Candara"/>
              <a:cs typeface="Candara"/>
              <a:sym typeface="Candara"/>
            </a:endParaRPr>
          </a:p>
          <a:p>
            <a:pPr marL="0" marR="0" lvl="0" indent="0" algn="l" rtl="0">
              <a:spcBef>
                <a:spcPts val="600"/>
              </a:spcBef>
              <a:spcAft>
                <a:spcPts val="0"/>
              </a:spcAft>
              <a:buNone/>
            </a:pPr>
            <a:endParaRPr sz="1800">
              <a:solidFill>
                <a:srgbClr val="3A3838"/>
              </a:solidFill>
              <a:latin typeface="Candara"/>
              <a:ea typeface="Candara"/>
              <a:cs typeface="Candara"/>
              <a:sym typeface="Candara"/>
            </a:endParaRPr>
          </a:p>
          <a:p>
            <a:pPr marL="0" marR="0" lvl="0" indent="0" algn="l" rtl="0">
              <a:spcBef>
                <a:spcPts val="600"/>
              </a:spcBef>
              <a:spcAft>
                <a:spcPts val="0"/>
              </a:spcAft>
              <a:buNone/>
            </a:pPr>
            <a:r>
              <a:rPr lang="tr-TR" sz="1800">
                <a:solidFill>
                  <a:srgbClr val="3A3838"/>
                </a:solidFill>
                <a:latin typeface="Candara"/>
                <a:ea typeface="Candara"/>
                <a:cs typeface="Candara"/>
                <a:sym typeface="Candara"/>
              </a:rPr>
              <a:t>El proyecto desarrolla de manera eficaz un enfoque original al reunir a los ancianos de los pueblos y a los jóvenes urbanos, que viven y trabajan juntos en el entorno natural de los pueblos, como «abuelos en alquiler» y «nietos en préstamo». </a:t>
            </a:r>
            <a:endParaRPr sz="1800" i="0" u="none" strike="noStrike">
              <a:solidFill>
                <a:srgbClr val="3A3838"/>
              </a:solidFill>
              <a:latin typeface="Candara"/>
              <a:ea typeface="Candara"/>
              <a:cs typeface="Candara"/>
              <a:sym typeface="Candara"/>
            </a:endParaRPr>
          </a:p>
        </p:txBody>
      </p:sp>
      <p:sp>
        <p:nvSpPr>
          <p:cNvPr id="175" name="Google Shape;175;p10"/>
          <p:cNvSpPr txBox="1"/>
          <p:nvPr/>
        </p:nvSpPr>
        <p:spPr>
          <a:xfrm>
            <a:off x="538374" y="1303337"/>
            <a:ext cx="60980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0" u="none" strike="noStrike">
                <a:solidFill>
                  <a:srgbClr val="A99374"/>
                </a:solidFill>
                <a:latin typeface="Candara"/>
                <a:ea typeface="Candara"/>
                <a:cs typeface="Candara"/>
                <a:sym typeface="Candara"/>
              </a:rPr>
              <a:t>Llévame a tu pueblo</a:t>
            </a:r>
            <a:endParaRPr sz="1800" b="1">
              <a:solidFill>
                <a:srgbClr val="A99374"/>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1"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81" name="Google Shape;181;p11"/>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11"/>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1"/>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2400" b="1" i="0" u="none" strike="noStrike" cap="none">
                <a:solidFill>
                  <a:srgbClr val="FFFFFF"/>
                </a:solidFill>
                <a:latin typeface="Candara"/>
                <a:ea typeface="Candara"/>
                <a:cs typeface="Candara"/>
                <a:sym typeface="Candara"/>
              </a:rPr>
              <a:t>ALGUNAS DEFINICIONES Y CONCEPTOS 1/2</a:t>
            </a:r>
            <a:endParaRPr sz="2400" b="0" i="0" u="none" strike="noStrike" cap="none">
              <a:solidFill>
                <a:schemeClr val="dk1"/>
              </a:solidFill>
              <a:latin typeface="Times New Roman"/>
              <a:ea typeface="Times New Roman"/>
              <a:cs typeface="Times New Roman"/>
              <a:sym typeface="Times New Roman"/>
            </a:endParaRPr>
          </a:p>
        </p:txBody>
      </p:sp>
      <p:sp>
        <p:nvSpPr>
          <p:cNvPr id="184" name="Google Shape;184;p11"/>
          <p:cNvSpPr txBox="1"/>
          <p:nvPr/>
        </p:nvSpPr>
        <p:spPr>
          <a:xfrm>
            <a:off x="570336" y="1325989"/>
            <a:ext cx="10279109" cy="45858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endParaRPr sz="18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A99374"/>
              </a:buClr>
              <a:buSzPts val="1800"/>
              <a:buFont typeface="Candara"/>
              <a:buNone/>
            </a:pPr>
            <a:r>
              <a:rPr lang="tr-TR" sz="1800" b="1" i="0" u="none" strike="noStrike" cap="none">
                <a:solidFill>
                  <a:srgbClr val="A99374"/>
                </a:solidFill>
                <a:latin typeface="Candara"/>
                <a:ea typeface="Candara"/>
                <a:cs typeface="Candara"/>
                <a:sym typeface="Candara"/>
              </a:rPr>
              <a:t>CAPITAL EUROPEA DE LA CULTURA 2019, MATERA, BASILICATA, ITALIA</a:t>
            </a:r>
            <a:endParaRPr sz="18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chemeClr val="dk1"/>
              </a:buClr>
              <a:buSzPts val="1800"/>
              <a:buFont typeface="Calibri"/>
              <a:buNone/>
            </a:pPr>
            <a:endParaRPr sz="1800" b="1"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3A3838"/>
              </a:buClr>
              <a:buSzPts val="1600"/>
              <a:buFont typeface="Candara"/>
              <a:buNone/>
            </a:pPr>
            <a:r>
              <a:rPr lang="tr-TR" sz="1600" b="0" i="0" u="none" strike="noStrike" cap="none">
                <a:solidFill>
                  <a:srgbClr val="3A3838"/>
                </a:solidFill>
                <a:latin typeface="Candara"/>
                <a:ea typeface="Candara"/>
                <a:cs typeface="Candara"/>
                <a:sym typeface="Candara"/>
              </a:rPr>
              <a:t> El patrimonio cultural constituye la base del debate sobre el presente y el futuro de Matera y Europa. Matera, designada futura Capital Europea de la Cultura para 2019, se ha fijado el objetivo de asumir un papel pionero en un movimiento destinado a derribar las barreras que impiden el acceso a la cultura, en particular mediante el uso de las nuevas tecnologías y la facilitación del aprendizaje. El enfoque del programa se caracteriza por una sensibilidad artística vibrante e innovadora, junto con una política inclusiva que busca integrar a quienes suelen quedar excluidos de las actividades culturales en un marco de proyectos unificado, en lugar de crear líneas de proyectos paralelas.</a:t>
            </a:r>
            <a:endParaRPr sz="1600">
              <a:solidFill>
                <a:srgbClr val="3A3838"/>
              </a:solidFill>
              <a:latin typeface="Candara"/>
              <a:ea typeface="Candara"/>
              <a:cs typeface="Candara"/>
              <a:sym typeface="Candara"/>
            </a:endParaRPr>
          </a:p>
          <a:p>
            <a:pPr marL="0" marR="0" lvl="0" indent="0" algn="just" rtl="0">
              <a:spcBef>
                <a:spcPts val="600"/>
              </a:spcBef>
              <a:spcAft>
                <a:spcPts val="0"/>
              </a:spcAft>
              <a:buNone/>
            </a:pPr>
            <a:endParaRPr sz="1600">
              <a:solidFill>
                <a:srgbClr val="3A3838"/>
              </a:solidFill>
              <a:latin typeface="Candara"/>
              <a:ea typeface="Candara"/>
              <a:cs typeface="Candara"/>
              <a:sym typeface="Candara"/>
            </a:endParaRPr>
          </a:p>
          <a:p>
            <a:pPr marL="0" marR="0" lvl="0" indent="0" algn="just" rtl="0">
              <a:spcBef>
                <a:spcPts val="600"/>
              </a:spcBef>
              <a:spcAft>
                <a:spcPts val="0"/>
              </a:spcAft>
              <a:buNone/>
            </a:pPr>
            <a:endParaRPr sz="1600">
              <a:solidFill>
                <a:srgbClr val="3A3838"/>
              </a:solidFill>
              <a:latin typeface="Candara"/>
              <a:ea typeface="Candara"/>
              <a:cs typeface="Candara"/>
              <a:sym typeface="Candara"/>
            </a:endParaRPr>
          </a:p>
          <a:p>
            <a:pPr marL="0" marR="0" lvl="0" indent="0" algn="just" rtl="0">
              <a:spcBef>
                <a:spcPts val="600"/>
              </a:spcBef>
              <a:spcAft>
                <a:spcPts val="0"/>
              </a:spcAft>
              <a:buNone/>
            </a:pPr>
            <a:r>
              <a:rPr lang="tr-TR" sz="1600">
                <a:solidFill>
                  <a:srgbClr val="3A3838"/>
                </a:solidFill>
                <a:latin typeface="Candara"/>
                <a:ea typeface="Candara"/>
                <a:cs typeface="Candara"/>
                <a:sym typeface="Candara"/>
              </a:rPr>
              <a:t>El Libro Blanco de la Cultura representa un intento de consolidar y dar visibilidad al patrimonio material e inmaterial de la ciudad de Terrassa, con el fin de reforzar el sentido de comunidad, la identidad cultural y la visibilidad. El documento resultante de este proceso se nutrió de una serie de debates, grupos de trabajo y un compromiso general para reforzar el papel de las iniciativas culturales en el paisaje urbano. </a:t>
            </a:r>
            <a:endParaRPr sz="1800">
              <a:solidFill>
                <a:srgbClr val="3A3838"/>
              </a:solidFill>
              <a:latin typeface="Candara"/>
              <a:ea typeface="Candara"/>
              <a:cs typeface="Candara"/>
              <a:sym typeface="Candara"/>
            </a:endParaRPr>
          </a:p>
        </p:txBody>
      </p:sp>
      <p:sp>
        <p:nvSpPr>
          <p:cNvPr id="185" name="Google Shape;185;p11"/>
          <p:cNvSpPr txBox="1"/>
          <p:nvPr/>
        </p:nvSpPr>
        <p:spPr>
          <a:xfrm>
            <a:off x="570336" y="4209531"/>
            <a:ext cx="8347327"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1800" b="1">
                <a:solidFill>
                  <a:srgbClr val="A99374"/>
                </a:solidFill>
                <a:latin typeface="Candara"/>
                <a:ea typeface="Candara"/>
                <a:cs typeface="Candara"/>
                <a:sym typeface="Candara"/>
              </a:rPr>
              <a:t>EL PATRIMONIO EN EL LIBRO BLANCO DE LA CULTURA, TERRASSA, CATALUÑA, ESPAÑA</a:t>
            </a:r>
            <a:endParaRPr/>
          </a:p>
        </p:txBody>
      </p:sp>
      <p:pic>
        <p:nvPicPr>
          <p:cNvPr id="186" name="Google Shape;186;p11"/>
          <p:cNvPicPr preferRelativeResize="0"/>
          <p:nvPr/>
        </p:nvPicPr>
        <p:blipFill rotWithShape="1">
          <a:blip r:embed="rId4">
            <a:alphaModFix/>
          </a:blip>
          <a:srcRect/>
          <a:stretch/>
        </p:blipFill>
        <p:spPr>
          <a:xfrm>
            <a:off x="459301" y="898478"/>
            <a:ext cx="6529382" cy="5364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2"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92" name="Google Shape;192;p12"/>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2"/>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12"/>
          <p:cNvSpPr txBox="1"/>
          <p:nvPr/>
        </p:nvSpPr>
        <p:spPr>
          <a:xfrm>
            <a:off x="-148281" y="89587"/>
            <a:ext cx="10911016" cy="52322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2800" b="1" i="0" u="none" strike="noStrike" cap="none">
                <a:solidFill>
                  <a:srgbClr val="FFFFFF"/>
                </a:solidFill>
                <a:latin typeface="Candara"/>
                <a:ea typeface="Candara"/>
                <a:cs typeface="Candara"/>
                <a:sym typeface="Candara"/>
              </a:rPr>
              <a:t>ALGUNAS DEFINICIONES Y CONCEPTOS 2/2</a:t>
            </a:r>
            <a:endParaRPr sz="2800" b="0" i="0" u="none" strike="noStrike" cap="none">
              <a:solidFill>
                <a:schemeClr val="dk1"/>
              </a:solidFill>
              <a:latin typeface="Times New Roman"/>
              <a:ea typeface="Times New Roman"/>
              <a:cs typeface="Times New Roman"/>
              <a:sym typeface="Times New Roman"/>
            </a:endParaRPr>
          </a:p>
        </p:txBody>
      </p:sp>
      <p:sp>
        <p:nvSpPr>
          <p:cNvPr id="195" name="Google Shape;195;p12"/>
          <p:cNvSpPr txBox="1"/>
          <p:nvPr/>
        </p:nvSpPr>
        <p:spPr>
          <a:xfrm>
            <a:off x="570336" y="1937869"/>
            <a:ext cx="10279109" cy="253915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1600">
                <a:solidFill>
                  <a:srgbClr val="3A3838"/>
                </a:solidFill>
                <a:latin typeface="Candara"/>
                <a:ea typeface="Candara"/>
                <a:cs typeface="Candara"/>
                <a:sym typeface="Candara"/>
              </a:rPr>
              <a:t>En 2004, el Ayuntamiento de Amberes decidió transformar las antiguas instalaciones de la compañía naviera Red Star Line en un lugar conmemorativo. Los tres antiguos almacenes, que anteriormente habían servido como estaciones de control para los pasajeros que deseaban emigrar al Nuevo Mundo, fueron restaurados y el nuevo Museo Red Star Line abrió sus puertas en septiembre de 2013. Hasta hace poco, era el único museo de la migración en el continente europeo ubicado en las salas de embarque originales. El museo también sirve para destacar que el patrimonio no se limita únicamente al entorno construido, sino que abarca el rico tapiz de las culturas locales e intangibles.</a:t>
            </a:r>
            <a:endParaRPr sz="1600">
              <a:solidFill>
                <a:srgbClr val="3A3838"/>
              </a:solidFill>
              <a:latin typeface="Candara"/>
              <a:ea typeface="Candara"/>
              <a:cs typeface="Candara"/>
              <a:sym typeface="Candara"/>
            </a:endParaRPr>
          </a:p>
          <a:p>
            <a:pPr marL="0" marR="0" lvl="0" indent="0" algn="just" rtl="0">
              <a:spcBef>
                <a:spcPts val="600"/>
              </a:spcBef>
              <a:spcAft>
                <a:spcPts val="0"/>
              </a:spcAft>
              <a:buNone/>
            </a:pPr>
            <a:endParaRPr sz="1600">
              <a:solidFill>
                <a:srgbClr val="3A3838"/>
              </a:solidFill>
              <a:latin typeface="Candara"/>
              <a:ea typeface="Candara"/>
              <a:cs typeface="Candara"/>
              <a:sym typeface="Candara"/>
            </a:endParaRPr>
          </a:p>
          <a:p>
            <a:pPr marL="0" marR="0" lvl="0" indent="0" algn="just" rtl="0">
              <a:spcBef>
                <a:spcPts val="600"/>
              </a:spcBef>
              <a:spcAft>
                <a:spcPts val="0"/>
              </a:spcAft>
              <a:buNone/>
            </a:pPr>
            <a:endParaRPr sz="1600">
              <a:solidFill>
                <a:srgbClr val="3A3838"/>
              </a:solidFill>
              <a:latin typeface="Candara"/>
              <a:ea typeface="Candara"/>
              <a:cs typeface="Candara"/>
              <a:sym typeface="Candara"/>
            </a:endParaRPr>
          </a:p>
          <a:p>
            <a:pPr marL="0" marR="0" lvl="0" indent="0" algn="just" rtl="0">
              <a:spcBef>
                <a:spcPts val="600"/>
              </a:spcBef>
              <a:spcAft>
                <a:spcPts val="0"/>
              </a:spcAft>
              <a:buNone/>
            </a:pPr>
            <a:endParaRPr sz="1600">
              <a:solidFill>
                <a:srgbClr val="3A3838"/>
              </a:solidFill>
              <a:latin typeface="Candara"/>
              <a:ea typeface="Candara"/>
              <a:cs typeface="Candara"/>
              <a:sym typeface="Candara"/>
            </a:endParaRPr>
          </a:p>
        </p:txBody>
      </p:sp>
      <p:sp>
        <p:nvSpPr>
          <p:cNvPr id="196" name="Google Shape;196;p12"/>
          <p:cNvSpPr txBox="1"/>
          <p:nvPr/>
        </p:nvSpPr>
        <p:spPr>
          <a:xfrm>
            <a:off x="570336" y="1475252"/>
            <a:ext cx="60980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a:solidFill>
                  <a:srgbClr val="A99374"/>
                </a:solidFill>
                <a:latin typeface="Candara"/>
                <a:ea typeface="Candara"/>
                <a:cs typeface="Candara"/>
                <a:sym typeface="Candara"/>
              </a:rPr>
              <a:t>MUSEO RED STAR LINE, AMBERES, FLANDES, BÉLGICA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400069"/>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000" b="1" dirty="0" smtClean="0">
                <a:solidFill>
                  <a:schemeClr val="bg1"/>
                </a:solidFill>
                <a:latin typeface="Candara" pitchFamily="34" charset="0"/>
              </a:rPr>
              <a:t>Gracias </a:t>
            </a:r>
            <a:r>
              <a:rPr lang="en-US" sz="2000" b="1" dirty="0" err="1" smtClean="0">
                <a:solidFill>
                  <a:schemeClr val="bg1"/>
                </a:solidFill>
                <a:latin typeface="Candara" pitchFamily="34" charset="0"/>
              </a:rPr>
              <a:t>por</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su</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atención</a:t>
            </a:r>
            <a:endParaRPr lang="en-US" sz="20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SOCIOS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18"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9" name="18 - Εικόνα" descr="cc-brand-1.png"/>
          <p:cNvPicPr>
            <a:picLocks noChangeAspect="1"/>
          </p:cNvPicPr>
          <p:nvPr/>
        </p:nvPicPr>
        <p:blipFill>
          <a:blip r:embed="rId13"/>
          <a:stretch>
            <a:fillRect/>
          </a:stretch>
        </p:blipFill>
        <p:spPr>
          <a:xfrm>
            <a:off x="10511207" y="5986732"/>
            <a:ext cx="1680793" cy="871268"/>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480457" y="2074783"/>
            <a:ext cx="10632412"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tr-TR" sz="3600" b="1" i="0" u="none" strike="noStrike" cap="none" dirty="0">
                <a:solidFill>
                  <a:srgbClr val="FFFFFF"/>
                </a:solidFill>
                <a:latin typeface="Candara"/>
                <a:ea typeface="Candara"/>
                <a:cs typeface="Candara"/>
                <a:sym typeface="Candara"/>
              </a:rPr>
              <a:t>LECCIÓN 1: PATRIMONIO CULTURAL Y SOSTENIBILIDAD</a:t>
            </a:r>
            <a:endParaRPr sz="3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rgbClr val="FFFFFF"/>
                </a:solidFill>
                <a:latin typeface="Candara"/>
                <a:ea typeface="Candara"/>
                <a:cs typeface="Candara"/>
                <a:sym typeface="Candara"/>
              </a:rPr>
              <a:t>DEFINICIONES Y CONCEPTOS CLAVE I</a:t>
            </a:r>
            <a:endParaRPr sz="3600" b="0" i="0" u="none" strike="noStrike" cap="none">
              <a:solidFill>
                <a:schemeClr val="dk1"/>
              </a:solidFill>
              <a:latin typeface="Times New Roman"/>
              <a:ea typeface="Times New Roman"/>
              <a:cs typeface="Times New Roman"/>
              <a:sym typeface="Times New Roman"/>
            </a:endParaRPr>
          </a:p>
        </p:txBody>
      </p:sp>
      <p:sp>
        <p:nvSpPr>
          <p:cNvPr id="104" name="Google Shape;104;p3"/>
          <p:cNvSpPr txBox="1"/>
          <p:nvPr/>
        </p:nvSpPr>
        <p:spPr>
          <a:xfrm>
            <a:off x="360486" y="933275"/>
            <a:ext cx="609805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A99374"/>
              </a:solidFill>
              <a:latin typeface="Candara"/>
              <a:ea typeface="Candara"/>
              <a:cs typeface="Candara"/>
              <a:sym typeface="Candara"/>
            </a:endParaRPr>
          </a:p>
          <a:p>
            <a:pPr marL="0" marR="0" lvl="0" indent="0" algn="l" rtl="0">
              <a:spcBef>
                <a:spcPts val="0"/>
              </a:spcBef>
              <a:spcAft>
                <a:spcPts val="0"/>
              </a:spcAft>
              <a:buNone/>
            </a:pPr>
            <a:r>
              <a:rPr lang="tr-TR" sz="2000" b="1">
                <a:solidFill>
                  <a:srgbClr val="A99374"/>
                </a:solidFill>
                <a:latin typeface="Candara"/>
                <a:ea typeface="Candara"/>
                <a:cs typeface="Candara"/>
                <a:sym typeface="Candara"/>
              </a:rPr>
              <a:t>1.1. Definición de patrimonio cultural</a:t>
            </a:r>
            <a:endParaRPr sz="2000" b="1">
              <a:solidFill>
                <a:srgbClr val="A99374"/>
              </a:solidFill>
              <a:latin typeface="Candara"/>
              <a:ea typeface="Candara"/>
              <a:cs typeface="Candara"/>
              <a:sym typeface="Candara"/>
            </a:endParaRPr>
          </a:p>
        </p:txBody>
      </p:sp>
      <p:sp>
        <p:nvSpPr>
          <p:cNvPr id="105" name="Google Shape;105;p3"/>
          <p:cNvSpPr txBox="1"/>
          <p:nvPr/>
        </p:nvSpPr>
        <p:spPr>
          <a:xfrm>
            <a:off x="498450" y="1838517"/>
            <a:ext cx="11117655"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El patrimonio cultural y natural abarca los aspectos tangibles e intangibles de la historia humana y el medio ambiente que tienen importancia cultural, histórica y ecológica.</a:t>
            </a:r>
            <a:endParaRPr/>
          </a:p>
          <a:p>
            <a:pPr marL="0" marR="0" lvl="0" indent="0" algn="l" rtl="0">
              <a:spcBef>
                <a:spcPts val="600"/>
              </a:spcBef>
              <a:spcAft>
                <a:spcPts val="0"/>
              </a:spcAft>
              <a:buNone/>
            </a:pPr>
            <a:endParaRPr sz="1800">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 Los sitios históricos, los monumentos, los sistemas de conocimiento indígenas, los puntos críticos de biodiversidad, los ecosistemas y las </a:t>
            </a: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formaciones geológicas son </a:t>
            </a:r>
            <a:r>
              <a:rPr lang="tr-TR" sz="1800">
                <a:solidFill>
                  <a:srgbClr val="3F3F3F"/>
                </a:solidFill>
                <a:latin typeface="Candara"/>
                <a:ea typeface="Candara"/>
                <a:cs typeface="Candara"/>
                <a:sym typeface="Candara"/>
              </a:rPr>
              <a:t>ejemplos de patrimonio cultural.</a:t>
            </a: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El patrimonio cultural y natural refleja la riqueza y diversidad de la civilización humana y del mundo natural, contribuyendo a la cohesión social, la formación de la identidad y el equilibrio ecológico.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4"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11" name="Google Shape;111;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rgbClr val="FFFFFF"/>
                </a:solidFill>
                <a:latin typeface="Candara"/>
                <a:ea typeface="Candara"/>
                <a:cs typeface="Candara"/>
                <a:sym typeface="Candara"/>
              </a:rPr>
              <a:t>DEFINICIONES Y CONCEPTOS CLAVE II</a:t>
            </a:r>
            <a:endParaRPr sz="3600" b="0" i="0" u="none" strike="noStrike" cap="none">
              <a:solidFill>
                <a:schemeClr val="dk1"/>
              </a:solidFill>
              <a:latin typeface="Times New Roman"/>
              <a:ea typeface="Times New Roman"/>
              <a:cs typeface="Times New Roman"/>
              <a:sym typeface="Times New Roman"/>
            </a:endParaRPr>
          </a:p>
        </p:txBody>
      </p:sp>
      <p:sp>
        <p:nvSpPr>
          <p:cNvPr id="114" name="Google Shape;114;p4"/>
          <p:cNvSpPr txBox="1"/>
          <p:nvPr/>
        </p:nvSpPr>
        <p:spPr>
          <a:xfrm>
            <a:off x="360486" y="915183"/>
            <a:ext cx="609805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A99374"/>
              </a:solidFill>
              <a:latin typeface="Candara"/>
              <a:ea typeface="Candara"/>
              <a:cs typeface="Candara"/>
              <a:sym typeface="Candara"/>
            </a:endParaRPr>
          </a:p>
          <a:p>
            <a:pPr marL="0" marR="0" lvl="0" indent="0" algn="l" rtl="0">
              <a:spcBef>
                <a:spcPts val="0"/>
              </a:spcBef>
              <a:spcAft>
                <a:spcPts val="0"/>
              </a:spcAft>
              <a:buNone/>
            </a:pPr>
            <a:r>
              <a:rPr lang="tr-TR" sz="2000" b="1">
                <a:solidFill>
                  <a:srgbClr val="A99374"/>
                </a:solidFill>
                <a:latin typeface="Candara"/>
                <a:ea typeface="Candara"/>
                <a:cs typeface="Candara"/>
                <a:sym typeface="Candara"/>
              </a:rPr>
              <a:t>1.2. Patrimonio cultural inmaterial </a:t>
            </a:r>
            <a:endParaRPr sz="2000" b="1">
              <a:solidFill>
                <a:srgbClr val="A99374"/>
              </a:solidFill>
              <a:latin typeface="Candara"/>
              <a:ea typeface="Candara"/>
              <a:cs typeface="Candara"/>
              <a:sym typeface="Candara"/>
            </a:endParaRPr>
          </a:p>
        </p:txBody>
      </p:sp>
      <p:sp>
        <p:nvSpPr>
          <p:cNvPr id="115" name="Google Shape;115;p4"/>
          <p:cNvSpPr txBox="1"/>
          <p:nvPr/>
        </p:nvSpPr>
        <p:spPr>
          <a:xfrm>
            <a:off x="560570" y="2034793"/>
            <a:ext cx="9789875" cy="49859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1600" i="0" u="none" strike="noStrike">
                <a:solidFill>
                  <a:srgbClr val="595959"/>
                </a:solidFill>
                <a:latin typeface="Candara"/>
                <a:ea typeface="Candara"/>
                <a:cs typeface="Candara"/>
                <a:sym typeface="Candara"/>
              </a:rPr>
              <a:t>El patrimonio cultural inmaterial incluye las prácticas, los conocimientos y las expresiones que las comunidades reconocen como parte de su identidad cultural, así como los objetos y espacios asociados a ellos. Transmitido de generación en generación, este patrimonio se adapta con el tiempo, reforzando la identidad y el respeto por la diversidad cultural. </a:t>
            </a:r>
            <a:endParaRPr sz="1600" i="0" u="none" strike="noStrike">
              <a:solidFill>
                <a:srgbClr val="595959"/>
              </a:solidFill>
              <a:latin typeface="Candara"/>
              <a:ea typeface="Candara"/>
              <a:cs typeface="Candara"/>
              <a:sym typeface="Candara"/>
            </a:endParaRPr>
          </a:p>
          <a:p>
            <a:pPr marL="0" marR="0" lvl="0" indent="0" algn="just" rtl="0">
              <a:spcBef>
                <a:spcPts val="600"/>
              </a:spcBef>
              <a:spcAft>
                <a:spcPts val="0"/>
              </a:spcAft>
              <a:buNone/>
            </a:pPr>
            <a:endParaRPr sz="1600" i="0" u="none" strike="noStrike">
              <a:solidFill>
                <a:srgbClr val="595959"/>
              </a:solidFill>
              <a:latin typeface="Candara"/>
              <a:ea typeface="Candara"/>
              <a:cs typeface="Candara"/>
              <a:sym typeface="Candara"/>
            </a:endParaRPr>
          </a:p>
          <a:p>
            <a:pPr marL="0" marR="0" lvl="0" indent="0" algn="just" rtl="0">
              <a:spcBef>
                <a:spcPts val="600"/>
              </a:spcBef>
              <a:spcAft>
                <a:spcPts val="0"/>
              </a:spcAft>
              <a:buNone/>
            </a:pPr>
            <a:r>
              <a:rPr lang="tr-TR" sz="1600">
                <a:solidFill>
                  <a:srgbClr val="595959"/>
                </a:solidFill>
                <a:latin typeface="Candara"/>
                <a:ea typeface="Candara"/>
                <a:cs typeface="Candara"/>
                <a:sym typeface="Candara"/>
              </a:rPr>
              <a:t>El patrimonio es algo que se transmite de generación en generación. La cultura se refiere a los valores, las tradiciones y las identidades. E intangible significa imposible de tocar. Al unir estas palabras, el patrimonio inmaterial se refiere a las tradiciones y expresiones vivas que se transmiten de una generación a otra. </a:t>
            </a:r>
            <a:endParaRPr sz="1600">
              <a:solidFill>
                <a:srgbClr val="595959"/>
              </a:solidFill>
              <a:latin typeface="Candara"/>
              <a:ea typeface="Candara"/>
              <a:cs typeface="Candara"/>
              <a:sym typeface="Candara"/>
            </a:endParaRPr>
          </a:p>
          <a:p>
            <a:pPr marL="0" marR="0" lvl="0" indent="0" algn="just" rtl="0">
              <a:spcBef>
                <a:spcPts val="600"/>
              </a:spcBef>
              <a:spcAft>
                <a:spcPts val="0"/>
              </a:spcAft>
              <a:buNone/>
            </a:pPr>
            <a:endParaRPr sz="1600">
              <a:solidFill>
                <a:srgbClr val="595959"/>
              </a:solidFill>
              <a:latin typeface="Candara"/>
              <a:ea typeface="Candara"/>
              <a:cs typeface="Candara"/>
              <a:sym typeface="Candara"/>
            </a:endParaRPr>
          </a:p>
          <a:p>
            <a:pPr marL="0" marR="0" lvl="0" indent="0" algn="just" rtl="0">
              <a:spcBef>
                <a:spcPts val="600"/>
              </a:spcBef>
              <a:spcAft>
                <a:spcPts val="0"/>
              </a:spcAft>
              <a:buNone/>
            </a:pPr>
            <a:r>
              <a:rPr lang="tr-TR" sz="1600">
                <a:solidFill>
                  <a:srgbClr val="595959"/>
                </a:solidFill>
                <a:latin typeface="Candara"/>
                <a:ea typeface="Candara"/>
                <a:cs typeface="Candara"/>
                <a:sym typeface="Candara"/>
              </a:rPr>
              <a:t>Se puede considerar como «patrimonio vivo». Algunos ejemplos son las reuniones comunitarias, las historias orales, las canciones, el conocimiento de los espacios naturales, las tradiciones curativas, los alimentos, las fiestas, las creencias, las prácticas culturales, las habilidades artesanales, los métodos de agricultura y ganadería, la navegación tradicional, las habilidades culinarias y de elaboración de vino, etc. Los elementos de este patrimonio son parte integral de la vida tanto en las zonas rurales como en las urbanas y entre los pueblos indígenas. El patrimonio cultural inmaterial es «a la vez tradicional, contemporáneo y vivo». Es inclusivo, representativo y comunitario.</a:t>
            </a:r>
            <a:endParaRPr sz="1600">
              <a:solidFill>
                <a:srgbClr val="595959"/>
              </a:solidFill>
              <a:latin typeface="Candara"/>
              <a:ea typeface="Candara"/>
              <a:cs typeface="Candara"/>
              <a:sym typeface="Candara"/>
            </a:endParaRPr>
          </a:p>
          <a:p>
            <a:pPr marL="0" marR="0" lvl="0" indent="0" algn="just" rtl="0">
              <a:spcBef>
                <a:spcPts val="600"/>
              </a:spcBef>
              <a:spcAft>
                <a:spcPts val="0"/>
              </a:spcAft>
              <a:buNone/>
            </a:pPr>
            <a:endParaRPr sz="1600" i="0" u="none" strike="noStrike">
              <a:solidFill>
                <a:srgbClr val="595959"/>
              </a:solidFill>
              <a:latin typeface="Candara"/>
              <a:ea typeface="Candara"/>
              <a:cs typeface="Candara"/>
              <a:sym typeface="Candara"/>
            </a:endParaRPr>
          </a:p>
          <a:p>
            <a:pPr marL="0" marR="0" lvl="0" indent="0" algn="l" rtl="0">
              <a:spcBef>
                <a:spcPts val="600"/>
              </a:spcBef>
              <a:spcAft>
                <a:spcPts val="0"/>
              </a:spcAft>
              <a:buNone/>
            </a:pPr>
            <a:endParaRPr sz="1600" i="0">
              <a:solidFill>
                <a:srgbClr val="595959"/>
              </a:solidFill>
              <a:latin typeface="Candara"/>
              <a:ea typeface="Candara"/>
              <a:cs typeface="Candara"/>
              <a:sym typeface="Candara"/>
            </a:endParaRPr>
          </a:p>
          <a:p>
            <a:pPr marL="0" marR="0" lvl="0" indent="0" algn="l" rtl="0">
              <a:spcBef>
                <a:spcPts val="0"/>
              </a:spcBef>
              <a:spcAft>
                <a:spcPts val="0"/>
              </a:spcAft>
              <a:buNone/>
            </a:pPr>
            <a:endParaRPr sz="1600" i="0">
              <a:solidFill>
                <a:srgbClr val="595959"/>
              </a:solidFill>
              <a:latin typeface="Candara"/>
              <a:ea typeface="Candara"/>
              <a:cs typeface="Candara"/>
              <a:sym typeface="Candara"/>
            </a:endParaRPr>
          </a:p>
          <a:p>
            <a:pPr marL="0" marR="0" lvl="0" indent="0" algn="l" rtl="0">
              <a:spcBef>
                <a:spcPts val="0"/>
              </a:spcBef>
              <a:spcAft>
                <a:spcPts val="0"/>
              </a:spcAft>
              <a:buNone/>
            </a:pPr>
            <a:endParaRPr sz="1600">
              <a:solidFill>
                <a:srgbClr val="3F3F3F"/>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21" name="Google Shape;121;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rgbClr val="FFFFFF"/>
                </a:solidFill>
                <a:latin typeface="Candara"/>
                <a:ea typeface="Candara"/>
                <a:cs typeface="Candara"/>
                <a:sym typeface="Candara"/>
              </a:rPr>
              <a:t>DEFINICIONES Y CONCEPTOS CLAVE III</a:t>
            </a:r>
            <a:endParaRPr sz="3600" b="0" i="0" u="none" strike="noStrike" cap="none">
              <a:solidFill>
                <a:schemeClr val="dk1"/>
              </a:solidFill>
              <a:latin typeface="Times New Roman"/>
              <a:ea typeface="Times New Roman"/>
              <a:cs typeface="Times New Roman"/>
              <a:sym typeface="Times New Roman"/>
            </a:endParaRPr>
          </a:p>
        </p:txBody>
      </p:sp>
      <p:sp>
        <p:nvSpPr>
          <p:cNvPr id="124" name="Google Shape;124;p5"/>
          <p:cNvSpPr txBox="1"/>
          <p:nvPr/>
        </p:nvSpPr>
        <p:spPr>
          <a:xfrm>
            <a:off x="360486" y="735918"/>
            <a:ext cx="609805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A99374"/>
              </a:solidFill>
              <a:latin typeface="Candara"/>
              <a:ea typeface="Candara"/>
              <a:cs typeface="Candara"/>
              <a:sym typeface="Candara"/>
            </a:endParaRPr>
          </a:p>
          <a:p>
            <a:pPr marL="0" marR="0" lvl="0" indent="0" algn="l" rtl="0">
              <a:spcBef>
                <a:spcPts val="0"/>
              </a:spcBef>
              <a:spcAft>
                <a:spcPts val="0"/>
              </a:spcAft>
              <a:buNone/>
            </a:pPr>
            <a:r>
              <a:rPr lang="tr-TR" sz="2000" b="1">
                <a:solidFill>
                  <a:srgbClr val="A99374"/>
                </a:solidFill>
                <a:latin typeface="Candara"/>
                <a:ea typeface="Candara"/>
                <a:cs typeface="Candara"/>
                <a:sym typeface="Candara"/>
              </a:rPr>
              <a:t>1.2. Patrimonio cultural inmaterial </a:t>
            </a:r>
            <a:endParaRPr sz="2000" b="1">
              <a:solidFill>
                <a:srgbClr val="A99374"/>
              </a:solidFill>
              <a:latin typeface="Candara"/>
              <a:ea typeface="Candara"/>
              <a:cs typeface="Candara"/>
              <a:sym typeface="Candara"/>
            </a:endParaRPr>
          </a:p>
        </p:txBody>
      </p:sp>
      <p:sp>
        <p:nvSpPr>
          <p:cNvPr id="125" name="Google Shape;125;p5"/>
          <p:cNvSpPr txBox="1"/>
          <p:nvPr/>
        </p:nvSpPr>
        <p:spPr>
          <a:xfrm>
            <a:off x="741639" y="1443804"/>
            <a:ext cx="9789875" cy="5093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i="0" u="none" strike="noStrike">
                <a:solidFill>
                  <a:srgbClr val="595959"/>
                </a:solidFill>
                <a:latin typeface="Candara"/>
                <a:ea typeface="Candara"/>
                <a:cs typeface="Candara"/>
                <a:sym typeface="Candara"/>
              </a:rPr>
              <a:t>La Convención de la UNESCO de 2003 hace hincapié en la necesidad de salvaguardar estas expresiones culturales para las generaciones futuras. </a:t>
            </a:r>
            <a:r>
              <a:rPr lang="tr-TR" sz="1600" i="0">
                <a:solidFill>
                  <a:srgbClr val="595959"/>
                </a:solidFill>
                <a:latin typeface="Candara"/>
                <a:ea typeface="Candara"/>
                <a:cs typeface="Candara"/>
                <a:sym typeface="Candara"/>
              </a:rPr>
              <a:t> Tipos de patrimonio inmaterial: para ayudar a comprender el patrimonio cultural inmaterial, la Convención de la UNESCO lo describe en términos de categorías amplias.</a:t>
            </a:r>
            <a:endParaRPr/>
          </a:p>
          <a:p>
            <a:pPr marL="0" marR="0" lvl="0" indent="0" algn="l" rtl="0">
              <a:spcBef>
                <a:spcPts val="0"/>
              </a:spcBef>
              <a:spcAft>
                <a:spcPts val="0"/>
              </a:spcAft>
              <a:buNone/>
            </a:pPr>
            <a:endParaRPr sz="1600">
              <a:solidFill>
                <a:srgbClr val="595959"/>
              </a:solidFill>
              <a:latin typeface="Candara"/>
              <a:ea typeface="Candara"/>
              <a:cs typeface="Candara"/>
              <a:sym typeface="Candara"/>
            </a:endParaRPr>
          </a:p>
          <a:p>
            <a:pPr marL="0" marR="0" lvl="0" indent="0" algn="l" rtl="0">
              <a:spcBef>
                <a:spcPts val="0"/>
              </a:spcBef>
              <a:spcAft>
                <a:spcPts val="0"/>
              </a:spcAft>
              <a:buNone/>
            </a:pPr>
            <a:r>
              <a:rPr lang="tr-TR" sz="1600" i="0">
                <a:solidFill>
                  <a:srgbClr val="595959"/>
                </a:solidFill>
                <a:latin typeface="Candara"/>
                <a:ea typeface="Candara"/>
                <a:cs typeface="Candara"/>
                <a:sym typeface="Candara"/>
              </a:rPr>
              <a:t>Tradiciones y expresiones orales: pueden incluir proverbios, acertijos, cuentos, leyendas, mitos, canciones y poemas épicos, conjuros, cánticos, canciones y mucho más.</a:t>
            </a:r>
            <a:endParaRPr sz="1600" i="0">
              <a:solidFill>
                <a:srgbClr val="595959"/>
              </a:solidFill>
              <a:latin typeface="Candara"/>
              <a:ea typeface="Candara"/>
              <a:cs typeface="Candara"/>
              <a:sym typeface="Candara"/>
            </a:endParaRPr>
          </a:p>
          <a:p>
            <a:pPr marL="0" marR="0" lvl="0" indent="0" algn="l" rtl="0">
              <a:spcBef>
                <a:spcPts val="0"/>
              </a:spcBef>
              <a:spcAft>
                <a:spcPts val="0"/>
              </a:spcAft>
              <a:buNone/>
            </a:pPr>
            <a:endParaRPr sz="1600" i="0">
              <a:solidFill>
                <a:srgbClr val="595959"/>
              </a:solidFill>
              <a:latin typeface="Candara"/>
              <a:ea typeface="Candara"/>
              <a:cs typeface="Candara"/>
              <a:sym typeface="Candara"/>
            </a:endParaRPr>
          </a:p>
          <a:p>
            <a:pPr marL="0" marR="0" lvl="0" indent="0" algn="l" rtl="0">
              <a:spcBef>
                <a:spcPts val="0"/>
              </a:spcBef>
              <a:spcAft>
                <a:spcPts val="0"/>
              </a:spcAft>
              <a:buNone/>
            </a:pPr>
            <a:r>
              <a:rPr lang="tr-TR" sz="1600" i="0">
                <a:solidFill>
                  <a:srgbClr val="595959"/>
                </a:solidFill>
                <a:latin typeface="Candara"/>
                <a:ea typeface="Candara"/>
                <a:cs typeface="Candara"/>
                <a:sym typeface="Candara"/>
              </a:rPr>
              <a:t>Artes escénicas: pueden incluir música, danza y teatro, mimo, canciones y otras formas de expresión artística que se transmiten de generación en generación. Prácticas sociales, rituales y festivales. Son las actividades que estructuran la vida de las comunidades y que comparten sus miembros, por ejemplo, ritos de iniciación, ceremonias fúnebres, carnavales estacionales y celebraciones de la cosecha.</a:t>
            </a:r>
            <a:endParaRPr sz="1600" i="0">
              <a:solidFill>
                <a:srgbClr val="595959"/>
              </a:solidFill>
              <a:latin typeface="Candara"/>
              <a:ea typeface="Candara"/>
              <a:cs typeface="Candara"/>
              <a:sym typeface="Candara"/>
            </a:endParaRPr>
          </a:p>
          <a:p>
            <a:pPr marL="0" marR="0" lvl="0" indent="0" algn="l" rtl="0">
              <a:spcBef>
                <a:spcPts val="0"/>
              </a:spcBef>
              <a:spcAft>
                <a:spcPts val="0"/>
              </a:spcAft>
              <a:buNone/>
            </a:pPr>
            <a:endParaRPr sz="1600" i="0">
              <a:solidFill>
                <a:srgbClr val="595959"/>
              </a:solidFill>
              <a:latin typeface="Candara"/>
              <a:ea typeface="Candara"/>
              <a:cs typeface="Candara"/>
              <a:sym typeface="Candara"/>
            </a:endParaRPr>
          </a:p>
          <a:p>
            <a:pPr marL="0" marR="0" lvl="0" indent="0" algn="l" rtl="0">
              <a:spcBef>
                <a:spcPts val="0"/>
              </a:spcBef>
              <a:spcAft>
                <a:spcPts val="0"/>
              </a:spcAft>
              <a:buNone/>
            </a:pPr>
            <a:r>
              <a:rPr lang="tr-TR" sz="1600" i="0">
                <a:solidFill>
                  <a:srgbClr val="595959"/>
                </a:solidFill>
                <a:latin typeface="Candara"/>
                <a:ea typeface="Candara"/>
                <a:cs typeface="Candara"/>
                <a:sym typeface="Candara"/>
              </a:rPr>
              <a:t>Conocimientos y prácticas relacionados con la naturaleza y el universo: se refieren a los conocimientos y habilidades que las comunidades han desarrollado a través de la interacción con su entorno natural, y pueden expresarse a través del lenguaje, la memoria, la espiritualidad o las cosmovisiones. Entre los elementos relacionados se encuentran los métodos tradicionales de arquitectura, agricultura, ganadería y cocina. </a:t>
            </a:r>
            <a:endParaRPr/>
          </a:p>
          <a:p>
            <a:pPr marL="0" marR="0" lvl="0" indent="0" algn="l" rtl="0">
              <a:spcBef>
                <a:spcPts val="0"/>
              </a:spcBef>
              <a:spcAft>
                <a:spcPts val="0"/>
              </a:spcAft>
              <a:buNone/>
            </a:pPr>
            <a:endParaRPr sz="1600" i="0">
              <a:solidFill>
                <a:srgbClr val="595959"/>
              </a:solidFill>
              <a:latin typeface="Candara"/>
              <a:ea typeface="Candara"/>
              <a:cs typeface="Candara"/>
              <a:sym typeface="Candara"/>
            </a:endParaRPr>
          </a:p>
          <a:p>
            <a:pPr marL="0" marR="0" lvl="0" indent="0" algn="l" rtl="0">
              <a:spcBef>
                <a:spcPts val="0"/>
              </a:spcBef>
              <a:spcAft>
                <a:spcPts val="0"/>
              </a:spcAft>
              <a:buNone/>
            </a:pPr>
            <a:r>
              <a:rPr lang="tr-TR" sz="1600" i="0">
                <a:solidFill>
                  <a:srgbClr val="595959"/>
                </a:solidFill>
                <a:latin typeface="Candara"/>
                <a:ea typeface="Candara"/>
                <a:cs typeface="Candara"/>
                <a:sym typeface="Candara"/>
              </a:rPr>
              <a:t>Artesanía tradicional: esto puede parecer «tangible», pero en realidad se refiere a las habilidades y conocimientos que intervienen en la artesanía, más que a los productos en sí. Algunos ejemplos son la alfarería, la carpintería, la joyería y las piedras preciosas, el bordado, la fabricación de alfombras, los instrumentos musicales, el tejido y la confección de telas.</a:t>
            </a:r>
            <a:endParaRPr sz="1600">
              <a:solidFill>
                <a:srgbClr val="3F3F3F"/>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6"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31" name="Google Shape;131;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DEFINICIONES Y CONCEPTOS CLAVE IV</a:t>
            </a:r>
            <a:endParaRPr sz="3600" b="0" i="0" u="none" strike="noStrike" cap="none">
              <a:solidFill>
                <a:srgbClr val="000000"/>
              </a:solidFill>
              <a:latin typeface="Times New Roman"/>
              <a:ea typeface="Times New Roman"/>
              <a:cs typeface="Times New Roman"/>
              <a:sym typeface="Times New Roman"/>
            </a:endParaRPr>
          </a:p>
        </p:txBody>
      </p:sp>
      <p:sp>
        <p:nvSpPr>
          <p:cNvPr id="134" name="Google Shape;134;p6"/>
          <p:cNvSpPr txBox="1"/>
          <p:nvPr/>
        </p:nvSpPr>
        <p:spPr>
          <a:xfrm>
            <a:off x="484053" y="1608653"/>
            <a:ext cx="10206681" cy="36009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El desarrollo sostenible busca equilibrar el crecimiento económico, la protección del medio ambiente y la equidad social para garantizar el bienestar de las generaciones presentes y futuras.</a:t>
            </a:r>
            <a:endParaRPr/>
          </a:p>
          <a:p>
            <a:pPr marL="0" marR="0" lvl="0" indent="0" algn="l" rtl="0">
              <a:spcBef>
                <a:spcPts val="600"/>
              </a:spcBef>
              <a:spcAft>
                <a:spcPts val="0"/>
              </a:spcAft>
              <a:buNone/>
            </a:pPr>
            <a:endParaRPr sz="1800">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La conservación del medio ambiente, la inclusión social, la prosperidad económica, la equidad intergeneracional y la preservación cultural </a:t>
            </a:r>
            <a:r>
              <a:rPr lang="tr-TR" sz="1800">
                <a:solidFill>
                  <a:srgbClr val="3F3F3F"/>
                </a:solidFill>
                <a:latin typeface="Candara"/>
                <a:ea typeface="Candara"/>
                <a:cs typeface="Candara"/>
                <a:sym typeface="Candara"/>
              </a:rPr>
              <a:t>son los principios de la sostenibilidad.</a:t>
            </a: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endParaRPr sz="1800">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El desarrollo </a:t>
            </a:r>
            <a:r>
              <a:rPr lang="tr-TR" sz="1800">
                <a:solidFill>
                  <a:srgbClr val="3F3F3F"/>
                </a:solidFill>
                <a:latin typeface="Candara"/>
                <a:ea typeface="Candara"/>
                <a:cs typeface="Candara"/>
                <a:sym typeface="Candara"/>
              </a:rPr>
              <a:t>sostenible</a:t>
            </a:r>
            <a:r>
              <a:rPr lang="tr-TR" sz="1800" i="0" u="none" strike="noStrike">
                <a:solidFill>
                  <a:srgbClr val="3F3F3F"/>
                </a:solidFill>
                <a:latin typeface="Candara"/>
                <a:ea typeface="Candara"/>
                <a:cs typeface="Candara"/>
                <a:sym typeface="Candara"/>
              </a:rPr>
              <a:t> es importante porque promueve la armonía entre las actividades humanas y el medio ambiente natural, abordando retos globales como el cambio climático, la pérdida de biodiversidad, la pobreza y la desigualdad.</a:t>
            </a:r>
            <a:endParaRPr/>
          </a:p>
          <a:p>
            <a:pPr marL="0" marR="0" lvl="0" indent="0" algn="l" rtl="0">
              <a:spcBef>
                <a:spcPts val="600"/>
              </a:spcBef>
              <a:spcAft>
                <a:spcPts val="0"/>
              </a:spcAft>
              <a:buNone/>
            </a:pPr>
            <a:endParaRPr sz="1800" i="0" u="none" strike="noStrike">
              <a:solidFill>
                <a:srgbClr val="3F3F3F"/>
              </a:solidFill>
              <a:latin typeface="Candara"/>
              <a:ea typeface="Candara"/>
              <a:cs typeface="Candara"/>
              <a:sym typeface="Candara"/>
            </a:endParaRPr>
          </a:p>
        </p:txBody>
      </p:sp>
      <p:sp>
        <p:nvSpPr>
          <p:cNvPr id="135" name="Google Shape;135;p6"/>
          <p:cNvSpPr txBox="1"/>
          <p:nvPr/>
        </p:nvSpPr>
        <p:spPr>
          <a:xfrm>
            <a:off x="484053" y="918849"/>
            <a:ext cx="609805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i="0" u="none" strike="noStrike">
              <a:solidFill>
                <a:srgbClr val="A99374"/>
              </a:solidFill>
              <a:latin typeface="Candara"/>
              <a:ea typeface="Candara"/>
              <a:cs typeface="Candara"/>
              <a:sym typeface="Candara"/>
            </a:endParaRPr>
          </a:p>
          <a:p>
            <a:pPr marL="0" marR="0" lvl="0" indent="0" algn="l" rtl="0">
              <a:spcBef>
                <a:spcPts val="0"/>
              </a:spcBef>
              <a:spcAft>
                <a:spcPts val="0"/>
              </a:spcAft>
              <a:buNone/>
            </a:pPr>
            <a:r>
              <a:rPr lang="tr-TR" sz="2000" b="1" i="0" u="none" strike="noStrike">
                <a:solidFill>
                  <a:srgbClr val="A99374"/>
                </a:solidFill>
                <a:latin typeface="Candara"/>
                <a:ea typeface="Candara"/>
                <a:cs typeface="Candara"/>
                <a:sym typeface="Candara"/>
              </a:rPr>
              <a:t>1.2. </a:t>
            </a:r>
            <a:r>
              <a:rPr lang="tr-TR" sz="2000" b="1">
                <a:solidFill>
                  <a:srgbClr val="A99374"/>
                </a:solidFill>
                <a:latin typeface="Candara"/>
                <a:ea typeface="Candara"/>
                <a:cs typeface="Candara"/>
                <a:sym typeface="Candara"/>
              </a:rPr>
              <a:t>Desarrollo sostenible </a:t>
            </a:r>
            <a:endParaRPr sz="2000" b="1">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41" name="Google Shape;141;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DEFINICIONES Y CONCEPTOS CLAVE V</a:t>
            </a:r>
            <a:endParaRPr sz="3600" b="0" i="0" u="none" strike="noStrike" cap="none">
              <a:solidFill>
                <a:srgbClr val="000000"/>
              </a:solidFill>
              <a:latin typeface="Times New Roman"/>
              <a:ea typeface="Times New Roman"/>
              <a:cs typeface="Times New Roman"/>
              <a:sym typeface="Times New Roman"/>
            </a:endParaRPr>
          </a:p>
        </p:txBody>
      </p:sp>
      <p:sp>
        <p:nvSpPr>
          <p:cNvPr id="144" name="Google Shape;144;p7"/>
          <p:cNvSpPr txBox="1"/>
          <p:nvPr/>
        </p:nvSpPr>
        <p:spPr>
          <a:xfrm>
            <a:off x="360486" y="1409477"/>
            <a:ext cx="10575244" cy="46628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i="0" u="none" strike="noStrike">
                <a:solidFill>
                  <a:srgbClr val="3F3F3F"/>
                </a:solidFill>
                <a:latin typeface="Candara"/>
                <a:ea typeface="Candara"/>
                <a:cs typeface="Candara"/>
                <a:sym typeface="Candara"/>
              </a:rPr>
              <a:t>Los Objetivos de Desarrollo Sostenible (ODS), también conocidos como Objetivos Mundiales, fueron adoptados por las Naciones Unidas en 2015 como un llamamiento universal a la acción para poner fin a la pobreza, proteger el planeta y garantizar que, para 2030, todas las personas disfruten de paz y prosperidad. Hay 17 ODS con diversos objetivos, tales como:</a:t>
            </a:r>
            <a:endParaRPr sz="1800">
              <a:solidFill>
                <a:srgbClr val="3F3F3F"/>
              </a:solidFill>
              <a:latin typeface="Candara"/>
              <a:ea typeface="Candara"/>
              <a:cs typeface="Candara"/>
              <a:sym typeface="Candara"/>
            </a:endParaRPr>
          </a:p>
          <a:p>
            <a:pPr marL="0" marR="0" lvl="0" indent="0" algn="l" rtl="0">
              <a:spcBef>
                <a:spcPts val="600"/>
              </a:spcBef>
              <a:spcAft>
                <a:spcPts val="0"/>
              </a:spcAft>
              <a:buNone/>
            </a:pPr>
            <a:endParaRPr sz="1800" b="0" i="1" u="none" strike="noStrike" cap="none">
              <a:solidFill>
                <a:srgbClr val="3F3F3F"/>
              </a:solidFill>
              <a:latin typeface="Candara"/>
              <a:ea typeface="Candara"/>
              <a:cs typeface="Candara"/>
              <a:sym typeface="Candara"/>
            </a:endParaRPr>
          </a:p>
          <a:p>
            <a:pPr marL="457200" marR="0" lvl="1" indent="0" algn="just" rtl="0">
              <a:spcBef>
                <a:spcPts val="600"/>
              </a:spcBef>
              <a:spcAft>
                <a:spcPts val="0"/>
              </a:spcAft>
              <a:buNone/>
            </a:pPr>
            <a:r>
              <a:rPr lang="tr-TR" sz="1800" b="1" i="1" u="none" strike="noStrike" cap="none">
                <a:solidFill>
                  <a:srgbClr val="3F3F3F"/>
                </a:solidFill>
                <a:latin typeface="Candara"/>
                <a:ea typeface="Candara"/>
                <a:cs typeface="Candara"/>
                <a:sym typeface="Candara"/>
              </a:rPr>
              <a:t>	Objetivo 9 Industria, innovación e infraestructura: </a:t>
            </a:r>
            <a:r>
              <a:rPr lang="tr-TR" sz="1800" b="0" i="0" u="none" strike="noStrike" cap="none">
                <a:solidFill>
                  <a:srgbClr val="3F3F3F"/>
                </a:solidFill>
                <a:latin typeface="Candara"/>
                <a:ea typeface="Candara"/>
                <a:cs typeface="Candara"/>
                <a:sym typeface="Candara"/>
              </a:rPr>
              <a:t>Asegurar que reducimos los residuos y fabricamos y utilizamos productos de manera que se proteja el medio ambiente.</a:t>
            </a:r>
            <a:endParaRPr sz="1800" b="0" i="0" u="none" strike="noStrike" cap="none">
              <a:solidFill>
                <a:srgbClr val="3F3F3F"/>
              </a:solidFill>
              <a:latin typeface="Candara"/>
              <a:ea typeface="Candara"/>
              <a:cs typeface="Candara"/>
              <a:sym typeface="Candara"/>
            </a:endParaRPr>
          </a:p>
          <a:p>
            <a:pPr marL="457200" marR="0" lvl="1" indent="0" algn="just" rtl="0">
              <a:spcBef>
                <a:spcPts val="600"/>
              </a:spcBef>
              <a:spcAft>
                <a:spcPts val="0"/>
              </a:spcAft>
              <a:buNone/>
            </a:pPr>
            <a:r>
              <a:rPr lang="tr-TR" sz="1800" b="1" i="1" u="none" strike="noStrike" cap="none">
                <a:solidFill>
                  <a:srgbClr val="3F3F3F"/>
                </a:solidFill>
                <a:latin typeface="Candara"/>
                <a:ea typeface="Candara"/>
                <a:cs typeface="Candara"/>
                <a:sym typeface="Candara"/>
              </a:rPr>
              <a:t>	Objetivo 10 Reducir las desigualdades: </a:t>
            </a:r>
            <a:r>
              <a:rPr lang="tr-TR" sz="1800" b="0" i="0" u="none" strike="noStrike" cap="none">
                <a:solidFill>
                  <a:srgbClr val="3F3F3F"/>
                </a:solidFill>
                <a:latin typeface="Candara"/>
                <a:ea typeface="Candara"/>
                <a:cs typeface="Candara"/>
                <a:sym typeface="Candara"/>
              </a:rPr>
              <a:t> Reducir la desigualdad dentro de los países y entre ellos</a:t>
            </a:r>
            <a:endParaRPr sz="1800" b="0" i="0" u="none" strike="noStrike" cap="none">
              <a:solidFill>
                <a:srgbClr val="3F3F3F"/>
              </a:solidFill>
              <a:latin typeface="Candara"/>
              <a:ea typeface="Candara"/>
              <a:cs typeface="Candara"/>
              <a:sym typeface="Candara"/>
            </a:endParaRPr>
          </a:p>
          <a:p>
            <a:pPr marL="457200" marR="0" lvl="1" indent="0" algn="just" rtl="0">
              <a:spcBef>
                <a:spcPts val="600"/>
              </a:spcBef>
              <a:spcAft>
                <a:spcPts val="0"/>
              </a:spcAft>
              <a:buNone/>
            </a:pPr>
            <a:r>
              <a:rPr lang="tr-TR" sz="1800" b="1" i="1" u="none" strike="noStrike" cap="none">
                <a:solidFill>
                  <a:srgbClr val="3F3F3F"/>
                </a:solidFill>
                <a:latin typeface="Candara"/>
                <a:ea typeface="Candara"/>
                <a:cs typeface="Candara"/>
                <a:sym typeface="Candara"/>
              </a:rPr>
              <a:t>	Objetivo 11 Ciudades y comunidades sostenibles: </a:t>
            </a:r>
            <a:r>
              <a:rPr lang="tr-TR" sz="1800" b="0" i="0" u="none" strike="noStrike" cap="none">
                <a:solidFill>
                  <a:srgbClr val="3F3F3F"/>
                </a:solidFill>
                <a:latin typeface="Candara"/>
                <a:ea typeface="Candara"/>
                <a:cs typeface="Candara"/>
                <a:sym typeface="Candara"/>
              </a:rPr>
              <a:t>garantizar que todas las personas tengan un lugar limpio y seguro donde vivir y que las ciudades, pueblos y aldeas se mejoren de manera que se proteja el medio ambiente.</a:t>
            </a:r>
            <a:endParaRPr sz="1800" b="0" i="0" u="none" strike="noStrike" cap="none">
              <a:solidFill>
                <a:srgbClr val="3F3F3F"/>
              </a:solidFill>
              <a:latin typeface="Candara"/>
              <a:ea typeface="Candara"/>
              <a:cs typeface="Candara"/>
              <a:sym typeface="Candara"/>
            </a:endParaRPr>
          </a:p>
          <a:p>
            <a:pPr marL="457200" marR="0" lvl="1" indent="0" algn="just" rtl="0">
              <a:spcBef>
                <a:spcPts val="600"/>
              </a:spcBef>
              <a:spcAft>
                <a:spcPts val="0"/>
              </a:spcAft>
              <a:buNone/>
            </a:pPr>
            <a:r>
              <a:rPr lang="tr-TR" sz="1800" b="1" i="1" u="none" strike="noStrike" cap="none">
                <a:solidFill>
                  <a:srgbClr val="3F3F3F"/>
                </a:solidFill>
                <a:latin typeface="Candara"/>
                <a:ea typeface="Candara"/>
                <a:cs typeface="Candara"/>
                <a:sym typeface="Candara"/>
              </a:rPr>
              <a:t>	Objetivo 13: Acción por el clima: </a:t>
            </a:r>
            <a:r>
              <a:rPr lang="tr-TR" sz="1800" b="0" i="0" u="none" strike="noStrike" cap="none">
                <a:solidFill>
                  <a:srgbClr val="3F3F3F"/>
                </a:solidFill>
                <a:latin typeface="Candara"/>
                <a:ea typeface="Candara"/>
                <a:cs typeface="Candara"/>
                <a:sym typeface="Candara"/>
              </a:rPr>
              <a:t>tomar medidas urgentes para combatir el cambio climático y sus efectos.</a:t>
            </a:r>
            <a:endParaRPr sz="1800" b="0" i="0" u="none" strike="noStrike" cap="none">
              <a:solidFill>
                <a:srgbClr val="3F3F3F"/>
              </a:solidFill>
              <a:latin typeface="Candara"/>
              <a:ea typeface="Candara"/>
              <a:cs typeface="Candara"/>
              <a:sym typeface="Candara"/>
            </a:endParaRPr>
          </a:p>
          <a:p>
            <a:pPr marL="0" marR="0" lvl="0" indent="0" algn="just" rtl="0">
              <a:spcBef>
                <a:spcPts val="600"/>
              </a:spcBef>
              <a:spcAft>
                <a:spcPts val="0"/>
              </a:spcAft>
              <a:buNone/>
            </a:pPr>
            <a:r>
              <a:rPr lang="tr-TR" sz="1800" b="1" i="1" u="none" strike="noStrike">
                <a:solidFill>
                  <a:srgbClr val="3F3F3F"/>
                </a:solidFill>
                <a:latin typeface="Candara"/>
                <a:ea typeface="Candara"/>
                <a:cs typeface="Candara"/>
                <a:sym typeface="Candara"/>
              </a:rPr>
              <a:t>	Objetivo 15 Vida de ecosistemas terrestres: </a:t>
            </a:r>
            <a:r>
              <a:rPr lang="tr-TR" sz="1800" i="0" u="none" strike="noStrike">
                <a:solidFill>
                  <a:srgbClr val="3F3F3F"/>
                </a:solidFill>
                <a:latin typeface="Candara"/>
                <a:ea typeface="Candara"/>
                <a:cs typeface="Candara"/>
                <a:sym typeface="Candara"/>
              </a:rPr>
              <a:t>Garantizar la protección de todos los diferentes entornos terrestres y</a:t>
            </a:r>
            <a:endParaRPr/>
          </a:p>
          <a:p>
            <a:pPr marL="457200" marR="0" lvl="1" indent="0" algn="just" rtl="0">
              <a:spcBef>
                <a:spcPts val="600"/>
              </a:spcBef>
              <a:spcAft>
                <a:spcPts val="0"/>
              </a:spcAft>
              <a:buNone/>
            </a:pPr>
            <a:r>
              <a:rPr lang="tr-TR" sz="1800" b="0" i="0" u="none" strike="noStrike" cap="none">
                <a:solidFill>
                  <a:srgbClr val="3F3F3F"/>
                </a:solidFill>
                <a:latin typeface="Candara"/>
                <a:ea typeface="Candara"/>
                <a:cs typeface="Candara"/>
                <a:sym typeface="Candara"/>
              </a:rPr>
              <a:t>	animales</a:t>
            </a:r>
            <a:endParaRPr sz="1800" b="0" i="0" u="none" strike="noStrike" cap="none">
              <a:solidFill>
                <a:srgbClr val="3F3F3F"/>
              </a:solidFill>
              <a:latin typeface="Candara"/>
              <a:ea typeface="Candara"/>
              <a:cs typeface="Candara"/>
              <a:sym typeface="Candara"/>
            </a:endParaRPr>
          </a:p>
          <a:p>
            <a:pPr marL="0" marR="0" lvl="0" indent="0" algn="l" rtl="0">
              <a:spcBef>
                <a:spcPts val="600"/>
              </a:spcBef>
              <a:spcAft>
                <a:spcPts val="0"/>
              </a:spcAft>
              <a:buNone/>
            </a:pPr>
            <a:endParaRPr sz="1800">
              <a:solidFill>
                <a:srgbClr val="3F3F3F"/>
              </a:solidFill>
              <a:latin typeface="Candara"/>
              <a:ea typeface="Candara"/>
              <a:cs typeface="Candara"/>
              <a:sym typeface="Candara"/>
            </a:endParaRPr>
          </a:p>
          <a:p>
            <a:pPr marL="0" marR="0" lvl="0" indent="0" algn="l" rtl="0">
              <a:spcBef>
                <a:spcPts val="600"/>
              </a:spcBef>
              <a:spcAft>
                <a:spcPts val="0"/>
              </a:spcAft>
              <a:buNone/>
            </a:pPr>
            <a:endParaRPr sz="1800" i="0" u="none" strike="noStrike">
              <a:solidFill>
                <a:srgbClr val="3F3F3F"/>
              </a:solidFill>
              <a:latin typeface="Candara"/>
              <a:ea typeface="Candara"/>
              <a:cs typeface="Candara"/>
              <a:sym typeface="Candara"/>
            </a:endParaRPr>
          </a:p>
        </p:txBody>
      </p:sp>
      <p:sp>
        <p:nvSpPr>
          <p:cNvPr id="145" name="Google Shape;145;p7"/>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b="1" i="0" u="none" strike="noStrike">
                <a:solidFill>
                  <a:srgbClr val="A99374"/>
                </a:solidFill>
                <a:latin typeface="Candara"/>
                <a:ea typeface="Candara"/>
                <a:cs typeface="Candara"/>
                <a:sym typeface="Candara"/>
              </a:rPr>
              <a:t>Los Objetivos de Desarrollo Sostenible (ODS)</a:t>
            </a:r>
            <a:endParaRPr sz="2000" b="1">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8"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51" name="Google Shape;151;p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8"/>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DEFINICIONES Y CONCEPTOS CLAVE VI</a:t>
            </a:r>
            <a:endParaRPr sz="3600" b="0" i="0" u="none" strike="noStrike" cap="none">
              <a:solidFill>
                <a:srgbClr val="000000"/>
              </a:solidFill>
              <a:latin typeface="Times New Roman"/>
              <a:ea typeface="Times New Roman"/>
              <a:cs typeface="Times New Roman"/>
              <a:sym typeface="Times New Roman"/>
            </a:endParaRPr>
          </a:p>
        </p:txBody>
      </p:sp>
      <p:sp>
        <p:nvSpPr>
          <p:cNvPr id="154" name="Google Shape;154;p8"/>
          <p:cNvSpPr txBox="1"/>
          <p:nvPr/>
        </p:nvSpPr>
        <p:spPr>
          <a:xfrm>
            <a:off x="529320" y="1681081"/>
            <a:ext cx="10206681"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i="0" u="none" strike="noStrike">
                <a:solidFill>
                  <a:srgbClr val="3F3F3F"/>
                </a:solidFill>
                <a:latin typeface="Candara"/>
                <a:ea typeface="Candara"/>
                <a:cs typeface="Candara"/>
                <a:sym typeface="Candara"/>
              </a:rPr>
              <a:t>Reconocer la interconexión entre la conservación del patrimonio cultural y natural y los objetivos de desarrollo sostenible.</a:t>
            </a: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 Comprender cómo la preservación del patrimonio cultural contribuye a la resiliencia de las comunidades, la preservación de la identidad y la cohesión social, mientras que la conservación del patrimonio natural apoya los servicios ecosistémicos, la conservación de la biodiversidad y la resiliencia climática.</a:t>
            </a:r>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El patrimonio como recurso: Considerar el patrimonio cultural y natural como recursos valiosos para el desarrollo sostenible. </a:t>
            </a:r>
            <a:endParaRPr/>
          </a:p>
          <a:p>
            <a:pPr marL="0" marR="0" lvl="0" indent="0" algn="l" rtl="0">
              <a:spcBef>
                <a:spcPts val="600"/>
              </a:spcBef>
              <a:spcAft>
                <a:spcPts val="0"/>
              </a:spcAft>
              <a:buNone/>
            </a:pPr>
            <a:endParaRPr sz="1800">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 Explorar cómo el turismo patrimonial, los conocimientos ecológicos tradicionales, la agricultura sostenible y las empresas ecoculturales pueden generar oportunidades económicas, promover los medios de vida locales y apoyar el desarrollo de la comunidad, al tiempo que se preservan los activos culturales y naturales.</a:t>
            </a: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endParaRPr sz="1800" i="0" u="none" strike="noStrike">
              <a:solidFill>
                <a:srgbClr val="3F3F3F"/>
              </a:solidFill>
              <a:latin typeface="Candara"/>
              <a:ea typeface="Candara"/>
              <a:cs typeface="Candara"/>
              <a:sym typeface="Candara"/>
            </a:endParaRPr>
          </a:p>
        </p:txBody>
      </p:sp>
      <p:sp>
        <p:nvSpPr>
          <p:cNvPr id="155" name="Google Shape;155;p8"/>
          <p:cNvSpPr txBox="1"/>
          <p:nvPr/>
        </p:nvSpPr>
        <p:spPr>
          <a:xfrm>
            <a:off x="647016" y="972230"/>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b="1">
                <a:solidFill>
                  <a:srgbClr val="A99374"/>
                </a:solidFill>
                <a:latin typeface="Candara"/>
                <a:ea typeface="Candara"/>
                <a:cs typeface="Candara"/>
                <a:sym typeface="Candara"/>
              </a:rPr>
              <a:t>1.3. Interrelación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9"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61" name="Google Shape;161;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9"/>
          <p:cNvSpPr txBox="1"/>
          <p:nvPr/>
        </p:nvSpPr>
        <p:spPr>
          <a:xfrm>
            <a:off x="-148281" y="89587"/>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Mejores prácticas: «Llévame a tu pueblo» 1/2</a:t>
            </a:r>
            <a:endParaRPr sz="3600" b="1" i="0" u="none" strike="noStrike" cap="none">
              <a:solidFill>
                <a:srgbClr val="FFFFFF"/>
              </a:solidFill>
              <a:latin typeface="Candara"/>
              <a:ea typeface="Candara"/>
              <a:cs typeface="Candara"/>
              <a:sym typeface="Candara"/>
            </a:endParaRPr>
          </a:p>
        </p:txBody>
      </p:sp>
      <p:sp>
        <p:nvSpPr>
          <p:cNvPr id="164" name="Google Shape;164;p9"/>
          <p:cNvSpPr txBox="1"/>
          <p:nvPr/>
        </p:nvSpPr>
        <p:spPr>
          <a:xfrm>
            <a:off x="704335" y="2197893"/>
            <a:ext cx="10206681" cy="37240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i="0" u="none" strike="noStrike">
                <a:solidFill>
                  <a:srgbClr val="3F3F3F"/>
                </a:solidFill>
                <a:latin typeface="Candara"/>
                <a:ea typeface="Candara"/>
                <a:cs typeface="Candara"/>
                <a:sym typeface="Candara"/>
              </a:rPr>
              <a:t> El proyecto «Llévame a tu pueblo», de Veronica Yossifova, de Gabrovo, ha ganado mucha popularidad. La idea principal del proyecto es que las personas mayores que viven en pueblos acojan a jóvenes de las ciudades. Esta movilidad tiene como objetivo reducir la brecha entre jóvenes y mayores y perpetuar las costumbres, los valores y las tradiciones. </a:t>
            </a: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El municipio de Gabrovo tuvo la idea a partir de un concurso nacional de ensayos, titulado «Mis ideas para Bulgaria 2013». Más de 70 personas se animaron a participar en este proyecto y solo 30 personas de entre 15 y 29 años tuvieron la oportunidad de pasar cinco días en un pueblo durante el verano. </a:t>
            </a: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Los jóvenes también podrán conocer la riqueza del folclore búlgaro, aprender a cantar y bailar y participar en la recreación de diferentes tradiciones y rituales rurales. Una de las cosas más populares del año pasado fueron las tradiciones culinarias regionales.</a:t>
            </a:r>
            <a:endParaRPr/>
          </a:p>
        </p:txBody>
      </p:sp>
      <p:sp>
        <p:nvSpPr>
          <p:cNvPr id="165" name="Google Shape;165;p9"/>
          <p:cNvSpPr txBox="1"/>
          <p:nvPr/>
        </p:nvSpPr>
        <p:spPr>
          <a:xfrm>
            <a:off x="704335" y="1318726"/>
            <a:ext cx="60980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0" u="none" strike="noStrike">
                <a:solidFill>
                  <a:srgbClr val="A99374"/>
                </a:solidFill>
                <a:latin typeface="Candara"/>
                <a:ea typeface="Candara"/>
                <a:cs typeface="Candara"/>
                <a:sym typeface="Candara"/>
              </a:rPr>
              <a:t>Llévame a tu pueblo</a:t>
            </a:r>
            <a:endParaRPr sz="1800" b="1">
              <a:solidFill>
                <a:srgbClr val="A99374"/>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1860</Words>
  <Application>Microsoft Office PowerPoint</Application>
  <PresentationFormat>Προσαρμογή</PresentationFormat>
  <Paragraphs>96</Paragraphs>
  <Slides>13</Slides>
  <Notes>13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docId:E0C1F9621055BF0629FC47C5CEF909BD</cp:keywords>
  <cp:lastModifiedBy>Νικολέττα</cp:lastModifiedBy>
  <cp:revision>7</cp:revision>
  <dcterms:created xsi:type="dcterms:W3CDTF">2024-06-10T15:48:53Z</dcterms:created>
  <dcterms:modified xsi:type="dcterms:W3CDTF">2026-04-27T15:08:45Z</dcterms:modified>
</cp:coreProperties>
</file>