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80" r:id="rId2"/>
    <p:sldId id="281" r:id="rId3"/>
    <p:sldId id="282" r:id="rId4"/>
    <p:sldId id="283" r:id="rId5"/>
    <p:sldId id="284" r:id="rId6"/>
    <p:sldId id="285" r:id="rId7"/>
    <p:sldId id="286" r:id="rId8"/>
    <p:sldId id="295" r:id="rId9"/>
  </p:sldIdLst>
  <p:sldSz cx="12192000" cy="6858000"/>
  <p:notesSz cx="6858000" cy="9144000"/>
  <p:embeddedFontLst>
    <p:embeddedFont>
      <p:font typeface="Candara" pitchFamily="34" charset="0"/>
      <p:regular r:id="rId11"/>
      <p:bold r:id="rId12"/>
      <p:italic r:id="rId13"/>
      <p:boldItalic r:id="rId14"/>
    </p:embeddedFont>
    <p:embeddedFont>
      <p:font typeface="Calibri" pitchFamily="34" charset="0"/>
      <p:regular r:id="rId15"/>
      <p:bold r:id="rId16"/>
      <p:italic r:id="rId17"/>
      <p:boldItalic r:id="rId18"/>
    </p:embeddedFont>
    <p:embeddedFont>
      <p:font typeface="Inter"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102" roundtripDataSignature="AMtx7mig8STbDOkToKpzdQudBJqt3RdCb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6" d="100"/>
          <a:sy n="106" d="100"/>
        </p:scale>
        <p:origin x="-96"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11.fntdata"/><Relationship Id="rId10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10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102"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5.fntdata"/><Relationship Id="rId106"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10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png"/><Relationship Id="rId3" Type="http://schemas.openxmlformats.org/officeDocument/2006/relationships/notesSlide" Target="../notesSlides/notesSlide8.xml"/><Relationship Id="rId7" Type="http://schemas.openxmlformats.org/officeDocument/2006/relationships/image" Target="../media/image10.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5117361" y="401642"/>
            <a:ext cx="1614744" cy="1625941"/>
          </a:xfrm>
          <a:prstGeom prst="rect">
            <a:avLst/>
          </a:prstGeom>
          <a:noFill/>
          <a:ln>
            <a:noFill/>
          </a:ln>
        </p:spPr>
      </p:pic>
      <p:sp>
        <p:nvSpPr>
          <p:cNvPr id="85" name="Google Shape;85;p1"/>
          <p:cNvSpPr txBox="1"/>
          <p:nvPr/>
        </p:nvSpPr>
        <p:spPr>
          <a:xfrm>
            <a:off x="-3" y="2724029"/>
            <a:ext cx="12192000"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rgbClr val="FFFFFF"/>
                </a:solidFill>
                <a:latin typeface="Candara"/>
                <a:ea typeface="Times New Roman"/>
                <a:cs typeface="Times New Roman"/>
                <a:sym typeface="Candara"/>
              </a:rPr>
              <a:t>PROGRAMA DE FORMACIÓN</a:t>
            </a:r>
          </a:p>
          <a:p>
            <a:pPr marL="0" marR="0" lvl="0" indent="0" algn="ctr" rtl="0">
              <a:spcBef>
                <a:spcPts val="0"/>
              </a:spcBef>
              <a:spcAft>
                <a:spcPts val="0"/>
              </a:spcAft>
              <a:buNone/>
            </a:pPr>
            <a:endParaRPr lang="en-US" sz="2800" b="1" i="0" u="none" strike="noStrike" cap="none" dirty="0">
              <a:solidFill>
                <a:srgbClr val="FFFFFF"/>
              </a:solidFill>
              <a:latin typeface="Candara"/>
              <a:ea typeface="Candara"/>
              <a:cs typeface="Candara"/>
              <a:sym typeface="Candara"/>
            </a:endParaRPr>
          </a:p>
          <a:p>
            <a:pPr marL="0" marR="0" lvl="0" indent="0" algn="ctr" rtl="0">
              <a:spcBef>
                <a:spcPts val="0"/>
              </a:spcBef>
              <a:spcAft>
                <a:spcPts val="0"/>
              </a:spcAft>
              <a:buNone/>
            </a:pPr>
            <a:r>
              <a:rPr lang="en-US" sz="2800" b="1" i="0" u="none" strike="noStrike" cap="none" dirty="0">
                <a:solidFill>
                  <a:srgbClr val="FFFFFF"/>
                </a:solidFill>
                <a:latin typeface="Candara"/>
                <a:ea typeface="Candara"/>
                <a:cs typeface="Candara"/>
                <a:sym typeface="Candara"/>
              </a:rPr>
              <a:t>UNIDAD DE APRENDIZAJE 5: Sostenibilidad </a:t>
            </a: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rgbClr val="7F7F7F"/>
                </a:solidFill>
                <a:latin typeface="Calibri"/>
                <a:ea typeface="Calibri"/>
                <a:cs typeface="Calibri"/>
                <a:sym typeface="Calibri"/>
              </a:rPr>
              <a:t>2023-1-EE01-KA220-ADU-000150753</a:t>
            </a:r>
            <a:endParaRPr b="0" i="0" u="none" strike="noStrike" cap="none" dirty="0">
              <a:solidFill>
                <a:schemeClr val="dk1"/>
              </a:solidFill>
              <a:latin typeface="Times New Roman"/>
              <a:ea typeface="Times New Roman"/>
              <a:cs typeface="Times New Roman"/>
              <a:sym typeface="Times New Roman"/>
            </a:endParaRPr>
          </a:p>
        </p:txBody>
      </p:sp>
      <p:sp>
        <p:nvSpPr>
          <p:cNvPr id="8" name="Google Shape;87;p1">
            <a:extLst>
              <a:ext uri="{FF2B5EF4-FFF2-40B4-BE49-F238E27FC236}">
                <a16:creationId xmlns="" xmlns:a16="http://schemas.microsoft.com/office/drawing/2014/main" id="{745C65E3-B125-8233-7584-62CE022E617C}"/>
              </a:ext>
            </a:extLst>
          </p:cNvPr>
          <p:cNvSpPr txBox="1"/>
          <p:nvPr/>
        </p:nvSpPr>
        <p:spPr>
          <a:xfrm>
            <a:off x="2740398" y="6120065"/>
            <a:ext cx="7619927"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err="1">
                <a:solidFill>
                  <a:srgbClr val="222222"/>
                </a:solidFill>
                <a:effectLst/>
                <a:latin typeface="Calibri" panose="020F0502020204030204" pitchFamily="34" charset="0"/>
              </a:rPr>
              <a:t>Financiado</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por</a:t>
            </a:r>
            <a:r>
              <a:rPr lang="en-GB" sz="1100" b="0" i="1" u="none" strike="noStrike" dirty="0">
                <a:solidFill>
                  <a:srgbClr val="222222"/>
                </a:solidFill>
                <a:effectLst/>
                <a:latin typeface="Calibri" panose="020F0502020204030204" pitchFamily="34" charset="0"/>
              </a:rPr>
              <a:t> la Unión Europea. Sin embargo,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puntos de vista y </a:t>
            </a:r>
            <a:r>
              <a:rPr lang="en-GB" sz="1100" b="0" i="1" u="none" strike="noStrike" dirty="0" err="1">
                <a:solidFill>
                  <a:srgbClr val="222222"/>
                </a:solidFill>
                <a:effectLst/>
                <a:latin typeface="Calibri" panose="020F0502020204030204" pitchFamily="34" charset="0"/>
              </a:rPr>
              <a:t>opiniones</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expresados</a:t>
            </a:r>
            <a:r>
              <a:rPr lang="en-GB" sz="1100" b="0" i="1" u="none" strike="noStrike" dirty="0">
                <a:solidFill>
                  <a:srgbClr val="222222"/>
                </a:solidFill>
                <a:effectLst/>
                <a:latin typeface="Calibri" panose="020F0502020204030204" pitchFamily="34" charset="0"/>
              </a:rPr>
              <a:t> son </a:t>
            </a:r>
            <a:r>
              <a:rPr lang="en-GB" sz="1100" b="0" i="1" u="none" strike="noStrike" dirty="0" err="1">
                <a:solidFill>
                  <a:srgbClr val="222222"/>
                </a:solidFill>
                <a:effectLst/>
                <a:latin typeface="Calibri" panose="020F0502020204030204" pitchFamily="34" charset="0"/>
              </a:rPr>
              <a:t>únicamente</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del </a:t>
            </a:r>
            <a:r>
              <a:rPr lang="en-GB" sz="1100" b="0" i="1" u="none" strike="noStrike" dirty="0" err="1">
                <a:solidFill>
                  <a:srgbClr val="222222"/>
                </a:solidFill>
                <a:effectLst/>
                <a:latin typeface="Calibri" panose="020F0502020204030204" pitchFamily="34" charset="0"/>
              </a:rPr>
              <a:t>autor</a:t>
            </a:r>
            <a:r>
              <a:rPr lang="en-GB" sz="1100" b="0" i="1" u="none" strike="noStrike" dirty="0">
                <a:solidFill>
                  <a:srgbClr val="222222"/>
                </a:solidFill>
                <a:effectLst/>
                <a:latin typeface="Calibri" panose="020F0502020204030204" pitchFamily="34" charset="0"/>
              </a:rPr>
              <a:t> o </a:t>
            </a:r>
            <a:r>
              <a:rPr lang="en-GB" sz="1100" b="0" i="1" u="none" strike="noStrike" dirty="0" err="1">
                <a:solidFill>
                  <a:srgbClr val="222222"/>
                </a:solidFill>
                <a:effectLst/>
                <a:latin typeface="Calibri" panose="020F0502020204030204" pitchFamily="34" charset="0"/>
              </a:rPr>
              <a:t>autores</a:t>
            </a:r>
            <a:r>
              <a:rPr lang="en-GB" sz="1100" b="0" i="1" u="none" strike="noStrike" dirty="0">
                <a:solidFill>
                  <a:srgbClr val="222222"/>
                </a:solidFill>
                <a:effectLst/>
                <a:latin typeface="Calibri" panose="020F0502020204030204" pitchFamily="34" charset="0"/>
              </a:rPr>
              <a:t> y no </a:t>
            </a:r>
            <a:r>
              <a:rPr lang="en-GB" sz="1100" b="0" i="1" u="none" strike="noStrike" dirty="0" err="1">
                <a:solidFill>
                  <a:srgbClr val="222222"/>
                </a:solidFill>
                <a:effectLst/>
                <a:latin typeface="Calibri" panose="020F0502020204030204" pitchFamily="34" charset="0"/>
              </a:rPr>
              <a:t>reflejan</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necesariamente</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de la Unión Europea o de la Agencia Nacional de Estonia. Ni la Unión Europea </a:t>
            </a:r>
            <a:r>
              <a:rPr lang="en-GB" sz="1100" b="0" i="1" u="none" strike="noStrike" dirty="0" err="1">
                <a:solidFill>
                  <a:srgbClr val="222222"/>
                </a:solidFill>
                <a:effectLst/>
                <a:latin typeface="Calibri" panose="020F0502020204030204" pitchFamily="34" charset="0"/>
              </a:rPr>
              <a:t>ni</a:t>
            </a:r>
            <a:r>
              <a:rPr lang="en-GB" sz="1100" b="0" i="1" u="none" strike="noStrike" dirty="0">
                <a:solidFill>
                  <a:srgbClr val="222222"/>
                </a:solidFill>
                <a:effectLst/>
                <a:latin typeface="Calibri" panose="020F0502020204030204" pitchFamily="34" charset="0"/>
              </a:rPr>
              <a:t> la </a:t>
            </a:r>
            <a:r>
              <a:rPr lang="en-GB" sz="1100" b="0" i="1" u="none" strike="noStrike" dirty="0" err="1">
                <a:solidFill>
                  <a:srgbClr val="222222"/>
                </a:solidFill>
                <a:effectLst/>
                <a:latin typeface="Calibri" panose="020F0502020204030204" pitchFamily="34" charset="0"/>
              </a:rPr>
              <a:t>autoridad</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que</a:t>
            </a:r>
            <a:r>
              <a:rPr lang="en-GB" sz="1100" b="0" i="1" u="none" strike="noStrike" dirty="0">
                <a:solidFill>
                  <a:srgbClr val="222222"/>
                </a:solidFill>
                <a:effectLst/>
                <a:latin typeface="Calibri" panose="020F0502020204030204" pitchFamily="34" charset="0"/>
              </a:rPr>
              <a:t> concede la </a:t>
            </a:r>
            <a:r>
              <a:rPr lang="en-GB" sz="1100" b="0" i="1" u="none" strike="noStrike" dirty="0" err="1">
                <a:solidFill>
                  <a:srgbClr val="222222"/>
                </a:solidFill>
                <a:effectLst/>
                <a:latin typeface="Calibri" panose="020F0502020204030204" pitchFamily="34" charset="0"/>
              </a:rPr>
              <a:t>ayuda</a:t>
            </a:r>
            <a:r>
              <a:rPr lang="en-GB" sz="1100" b="0" i="1" u="none" strike="noStrike" dirty="0">
                <a:solidFill>
                  <a:srgbClr val="222222"/>
                </a:solidFill>
                <a:effectLst/>
                <a:latin typeface="Calibri" panose="020F0502020204030204" pitchFamily="34" charset="0"/>
              </a:rPr>
              <a:t> pueden ser </a:t>
            </a:r>
            <a:r>
              <a:rPr lang="en-GB" sz="1100" b="0" i="1" u="none" strike="noStrike" dirty="0" err="1">
                <a:solidFill>
                  <a:srgbClr val="222222"/>
                </a:solidFill>
                <a:effectLst/>
                <a:latin typeface="Calibri" panose="020F0502020204030204" pitchFamily="34" charset="0"/>
              </a:rPr>
              <a:t>considerados</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responsables</a:t>
            </a:r>
            <a:r>
              <a:rPr lang="en-GB" sz="1100" b="0" i="1" u="none" strike="noStrike" dirty="0">
                <a:solidFill>
                  <a:srgbClr val="222222"/>
                </a:solidFill>
                <a:effectLst/>
                <a:latin typeface="Calibri" panose="020F0502020204030204" pitchFamily="34" charset="0"/>
              </a:rPr>
              <a:t> de </a:t>
            </a:r>
            <a:r>
              <a:rPr lang="en-GB" sz="1100" b="0" i="1" u="none" strike="noStrike" dirty="0" err="1">
                <a:solidFill>
                  <a:srgbClr val="222222"/>
                </a:solidFill>
                <a:effectLst/>
                <a:latin typeface="Calibri" panose="020F0502020204030204" pitchFamily="34" charset="0"/>
              </a:rPr>
              <a:t>ellos</a:t>
            </a:r>
            <a:r>
              <a:rPr lang="en-GB" sz="1100" b="0" i="1" u="none" strike="noStrike" dirty="0">
                <a:solidFill>
                  <a:srgbClr val="222222"/>
                </a:solidFill>
                <a:effectLst/>
                <a:latin typeface="Calibri" panose="020F0502020204030204" pitchFamily="34" charset="0"/>
              </a:rPr>
              <a:t>.</a:t>
            </a:r>
          </a:p>
        </p:txBody>
      </p:sp>
      <p:pic>
        <p:nvPicPr>
          <p:cNvPr id="9" name="Picture 5" descr="Blue text on a white background&#10;&#10;AI-generated content may be incorrect.">
            <a:extLst>
              <a:ext uri="{FF2B5EF4-FFF2-40B4-BE49-F238E27FC236}">
                <a16:creationId xmlns="" xmlns:a16="http://schemas.microsoft.com/office/drawing/2014/main" id="{6F72E8CC-9F2B-0F15-AD6F-BB7F5DCB79E1}"/>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63841" y="6133382"/>
            <a:ext cx="2456421" cy="511380"/>
          </a:xfrm>
          <a:prstGeom prst="rect">
            <a:avLst/>
          </a:prstGeom>
        </p:spPr>
      </p:pic>
      <p:pic>
        <p:nvPicPr>
          <p:cNvPr id="10" name="9 - Εικόνα" descr="cc-brand-1.png"/>
          <p:cNvPicPr>
            <a:picLocks noChangeAspect="1"/>
          </p:cNvPicPr>
          <p:nvPr/>
        </p:nvPicPr>
        <p:blipFill>
          <a:blip r:embed="rId5"/>
          <a:stretch>
            <a:fillRect/>
          </a:stretch>
        </p:blipFill>
        <p:spPr>
          <a:xfrm>
            <a:off x="10511207" y="5986732"/>
            <a:ext cx="1680793" cy="87126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05509" y="6258460"/>
            <a:ext cx="509952" cy="509952"/>
          </a:xfrm>
          <a:prstGeom prst="rect">
            <a:avLst/>
          </a:prstGeom>
          <a:noFill/>
          <a:ln>
            <a:noFill/>
          </a:ln>
        </p:spPr>
      </p:pic>
      <p:sp>
        <p:nvSpPr>
          <p:cNvPr id="94" name="Google Shape;94;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79131" y="2074783"/>
            <a:ext cx="12192000" cy="1631175"/>
          </a:xfrm>
          <a:prstGeom prst="rect">
            <a:avLst/>
          </a:prstGeom>
          <a:noFill/>
          <a:ln>
            <a:noFill/>
          </a:ln>
        </p:spPr>
        <p:txBody>
          <a:bodyPr spcFirstLastPara="1" wrap="square" lIns="91425" tIns="45700" rIns="91425" bIns="45700" anchor="t" anchorCtr="0">
            <a:spAutoFit/>
          </a:bodyPr>
          <a:lstStyle/>
          <a:p>
            <a:pPr marL="0" marR="0" lvl="0" indent="0" algn="ctr" rtl="0">
              <a:spcBef>
                <a:spcPts val="1200"/>
              </a:spcBef>
              <a:spcAft>
                <a:spcPts val="0"/>
              </a:spcAft>
              <a:buNone/>
            </a:pPr>
            <a:endParaRPr sz="4400" b="1" i="0" u="none" strike="noStrike" cap="none" dirty="0">
              <a:solidFill>
                <a:srgbClr val="FFFFFF"/>
              </a:solidFill>
              <a:latin typeface="Candara"/>
              <a:ea typeface="Candara"/>
              <a:cs typeface="Candara"/>
              <a:sym typeface="Candara"/>
            </a:endParaRPr>
          </a:p>
          <a:p>
            <a:pPr marL="0" marR="0" lvl="0" indent="0" algn="ctr" rtl="0">
              <a:spcBef>
                <a:spcPts val="1200"/>
              </a:spcBef>
              <a:spcAft>
                <a:spcPts val="0"/>
              </a:spcAft>
              <a:buNone/>
            </a:pPr>
            <a:r>
              <a:rPr lang="tr-TR" sz="3600" b="1" i="0" u="none" strike="noStrike" cap="none" dirty="0">
                <a:solidFill>
                  <a:srgbClr val="FFFFFF"/>
                </a:solidFill>
                <a:latin typeface="Candara"/>
                <a:ea typeface="Candara"/>
                <a:cs typeface="Candara"/>
                <a:sym typeface="Candara"/>
              </a:rPr>
              <a:t>LECCIÓN</a:t>
            </a:r>
            <a:r>
              <a:rPr lang="tr-TR" sz="3600" b="1" dirty="0">
                <a:solidFill>
                  <a:srgbClr val="FFFFFF"/>
                </a:solidFill>
                <a:latin typeface="Candara"/>
                <a:ea typeface="Candara"/>
                <a:cs typeface="Candara"/>
                <a:sym typeface="Candara"/>
              </a:rPr>
              <a:t> 2</a:t>
            </a:r>
            <a:r>
              <a:rPr lang="tr-TR" sz="3600" b="1" i="0" u="none" strike="noStrike" cap="none" dirty="0">
                <a:solidFill>
                  <a:srgbClr val="FFFFFF"/>
                </a:solidFill>
                <a:latin typeface="Candara"/>
                <a:ea typeface="Candara"/>
                <a:cs typeface="Candara"/>
                <a:sym typeface="Candara"/>
              </a:rPr>
              <a:t>: </a:t>
            </a:r>
            <a:r>
              <a:rPr lang="tr-TR" sz="3600" b="1" i="0" u="none" strike="noStrike" cap="none" dirty="0" err="1">
                <a:solidFill>
                  <a:srgbClr val="FFFFFF"/>
                </a:solidFill>
                <a:latin typeface="Candara"/>
                <a:ea typeface="Candara"/>
                <a:cs typeface="Candara"/>
                <a:sym typeface="Candara"/>
              </a:rPr>
              <a:t>Patrimonio</a:t>
            </a:r>
            <a:r>
              <a:rPr lang="tr-TR" sz="3600" b="1" i="0" u="none" strike="noStrike" cap="none" dirty="0">
                <a:solidFill>
                  <a:srgbClr val="FFFFFF"/>
                </a:solidFill>
                <a:latin typeface="Candara"/>
                <a:ea typeface="Candara"/>
                <a:cs typeface="Candara"/>
                <a:sym typeface="Candara"/>
              </a:rPr>
              <a:t> natural </a:t>
            </a:r>
            <a:r>
              <a:rPr lang="tr-TR" sz="3600" b="1" i="0" u="none" strike="noStrike" cap="none" dirty="0" err="1">
                <a:solidFill>
                  <a:srgbClr val="FFFFFF"/>
                </a:solidFill>
                <a:latin typeface="Candara"/>
                <a:ea typeface="Candara"/>
                <a:cs typeface="Candara"/>
                <a:sym typeface="Candara"/>
              </a:rPr>
              <a:t>y </a:t>
            </a:r>
            <a:r>
              <a:rPr lang="tr-TR" sz="3600" b="1" i="0" u="none" strike="noStrike" cap="none" dirty="0">
                <a:solidFill>
                  <a:srgbClr val="FFFFFF"/>
                </a:solidFill>
                <a:latin typeface="Candara"/>
                <a:ea typeface="Candara"/>
                <a:cs typeface="Candara"/>
                <a:sym typeface="Candara"/>
              </a:rPr>
              <a:t>SOSTENIBILIDAD</a:t>
            </a:r>
            <a:endParaRPr sz="36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3"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1271502" y="46712"/>
            <a:ext cx="689206" cy="689206"/>
          </a:xfrm>
          <a:prstGeom prst="rect">
            <a:avLst/>
          </a:prstGeom>
          <a:noFill/>
          <a:ln>
            <a:noFill/>
          </a:ln>
        </p:spPr>
      </p:pic>
      <p:sp>
        <p:nvSpPr>
          <p:cNvPr id="101" name="Google Shape;101;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3"/>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tr-TR" sz="3600" b="1" i="0" u="none" strike="noStrike" cap="none">
                <a:solidFill>
                  <a:srgbClr val="FFFFFF"/>
                </a:solidFill>
                <a:latin typeface="Candara"/>
                <a:ea typeface="Candara"/>
                <a:cs typeface="Candara"/>
                <a:sym typeface="Candara"/>
              </a:rPr>
              <a:t>DEFINICIONES Y CONCEPTOS CLAVE I</a:t>
            </a:r>
            <a:endParaRPr sz="3600" b="0" i="0" u="none" strike="noStrike" cap="none">
              <a:solidFill>
                <a:schemeClr val="dk1"/>
              </a:solidFill>
              <a:latin typeface="Times New Roman"/>
              <a:ea typeface="Times New Roman"/>
              <a:cs typeface="Times New Roman"/>
              <a:sym typeface="Times New Roman"/>
            </a:endParaRPr>
          </a:p>
        </p:txBody>
      </p:sp>
      <p:sp>
        <p:nvSpPr>
          <p:cNvPr id="104" name="Google Shape;104;p3"/>
          <p:cNvSpPr txBox="1"/>
          <p:nvPr/>
        </p:nvSpPr>
        <p:spPr>
          <a:xfrm>
            <a:off x="360486" y="933275"/>
            <a:ext cx="609805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b="1">
              <a:solidFill>
                <a:srgbClr val="A99374"/>
              </a:solidFill>
              <a:latin typeface="Candara"/>
              <a:ea typeface="Candara"/>
              <a:cs typeface="Candara"/>
              <a:sym typeface="Candara"/>
            </a:endParaRPr>
          </a:p>
          <a:p>
            <a:pPr marL="0" marR="0" lvl="0" indent="0" algn="l" rtl="0">
              <a:spcBef>
                <a:spcPts val="0"/>
              </a:spcBef>
              <a:spcAft>
                <a:spcPts val="0"/>
              </a:spcAft>
              <a:buNone/>
            </a:pPr>
            <a:r>
              <a:rPr lang="tr-TR" sz="2000" b="1">
                <a:solidFill>
                  <a:srgbClr val="A99374"/>
                </a:solidFill>
                <a:latin typeface="Candara"/>
                <a:ea typeface="Candara"/>
                <a:cs typeface="Candara"/>
                <a:sym typeface="Candara"/>
              </a:rPr>
              <a:t>1.1. Definición de patrimonio natural</a:t>
            </a:r>
            <a:endParaRPr sz="2000" b="1">
              <a:solidFill>
                <a:srgbClr val="A99374"/>
              </a:solidFill>
              <a:latin typeface="Candara"/>
              <a:ea typeface="Candara"/>
              <a:cs typeface="Candara"/>
              <a:sym typeface="Candara"/>
            </a:endParaRPr>
          </a:p>
        </p:txBody>
      </p:sp>
      <p:sp>
        <p:nvSpPr>
          <p:cNvPr id="105" name="Google Shape;105;p3"/>
          <p:cNvSpPr txBox="1"/>
          <p:nvPr/>
        </p:nvSpPr>
        <p:spPr>
          <a:xfrm>
            <a:off x="843053" y="2073907"/>
            <a:ext cx="11117655" cy="2893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i="0" u="none" strike="noStrike">
                <a:solidFill>
                  <a:srgbClr val="3F3F3F"/>
                </a:solidFill>
                <a:latin typeface="Candara"/>
                <a:ea typeface="Candara"/>
                <a:cs typeface="Candara"/>
                <a:sym typeface="Candara"/>
              </a:rPr>
              <a:t>El patrimonio natural incluye características naturales, formaciones geológicas y geomorfológicas y áreas definidas que albergan especies animales y vegetales en peligro de extinción y sitios naturales de valor científico, conservacionista o de belleza natural. </a:t>
            </a:r>
            <a:endParaRPr sz="1800" i="0" u="none" strike="noStrike">
              <a:solidFill>
                <a:srgbClr val="3F3F3F"/>
              </a:solidFill>
              <a:latin typeface="Candara"/>
              <a:ea typeface="Candara"/>
              <a:cs typeface="Candara"/>
              <a:sym typeface="Candara"/>
            </a:endParaRPr>
          </a:p>
          <a:p>
            <a:pPr marL="0" marR="0" lvl="0" indent="0" algn="l" rtl="0">
              <a:spcBef>
                <a:spcPts val="600"/>
              </a:spcBef>
              <a:spcAft>
                <a:spcPts val="0"/>
              </a:spcAft>
              <a:buNone/>
            </a:pPr>
            <a:endParaRPr sz="1800" i="0" u="none" strike="noStrike">
              <a:solidFill>
                <a:srgbClr val="3F3F3F"/>
              </a:solidFill>
              <a:latin typeface="Candara"/>
              <a:ea typeface="Candara"/>
              <a:cs typeface="Candara"/>
              <a:sym typeface="Candara"/>
            </a:endParaRPr>
          </a:p>
          <a:p>
            <a:pPr marL="0" marR="0" lvl="0" indent="0" algn="l" rtl="0">
              <a:spcBef>
                <a:spcPts val="600"/>
              </a:spcBef>
              <a:spcAft>
                <a:spcPts val="0"/>
              </a:spcAft>
              <a:buNone/>
            </a:pPr>
            <a:r>
              <a:rPr lang="tr-TR" sz="1800" i="0" u="none" strike="noStrike">
                <a:solidFill>
                  <a:srgbClr val="3F3F3F"/>
                </a:solidFill>
                <a:latin typeface="Candara"/>
                <a:ea typeface="Candara"/>
                <a:cs typeface="Candara"/>
                <a:sym typeface="Candara"/>
              </a:rPr>
              <a:t>Incluye áreas naturales protegidas de forma privada y pública, zoológicos, acuarios y jardines botánicos, hábitats naturales, ecosistemas marinos, áreas protegidas, embalses, etc.</a:t>
            </a:r>
            <a:endParaRPr sz="1800">
              <a:solidFill>
                <a:srgbClr val="3F3F3F"/>
              </a:solidFill>
              <a:latin typeface="Candara"/>
              <a:ea typeface="Candara"/>
              <a:cs typeface="Candara"/>
              <a:sym typeface="Candara"/>
            </a:endParaRPr>
          </a:p>
          <a:p>
            <a:pPr marL="285750" marR="0" lvl="0" indent="-171450" algn="l" rtl="0">
              <a:spcBef>
                <a:spcPts val="600"/>
              </a:spcBef>
              <a:spcAft>
                <a:spcPts val="0"/>
              </a:spcAft>
              <a:buClr>
                <a:schemeClr val="dk1"/>
              </a:buClr>
              <a:buSzPts val="1800"/>
              <a:buFont typeface="Calibri"/>
              <a:buNone/>
            </a:pPr>
            <a:endParaRPr sz="1800" i="0" u="none" strike="noStrike">
              <a:solidFill>
                <a:srgbClr val="3F3F3F"/>
              </a:solidFill>
              <a:latin typeface="Candara"/>
              <a:ea typeface="Candara"/>
              <a:cs typeface="Candara"/>
              <a:sym typeface="Candara"/>
            </a:endParaRPr>
          </a:p>
          <a:p>
            <a:pPr marL="0" marR="0" lvl="0" indent="0" algn="l" rtl="0">
              <a:spcBef>
                <a:spcPts val="600"/>
              </a:spcBef>
              <a:spcAft>
                <a:spcPts val="0"/>
              </a:spcAft>
              <a:buNone/>
            </a:pPr>
            <a:r>
              <a:rPr lang="tr-TR" sz="1800" i="0" u="none" strike="noStrike">
                <a:solidFill>
                  <a:srgbClr val="3F3F3F"/>
                </a:solidFill>
                <a:latin typeface="Candara"/>
                <a:ea typeface="Candara"/>
                <a:cs typeface="Candara"/>
                <a:sym typeface="Candara"/>
              </a:rPr>
              <a:t>El patrimonio cultural y natural refleja la riqueza y diversidad de la civilización humana y del mundo natural, contribuyendo a la cohesión social, la formación de la identidad y el equilibrio ecológico.</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4"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1271502" y="46712"/>
            <a:ext cx="689206" cy="689206"/>
          </a:xfrm>
          <a:prstGeom prst="rect">
            <a:avLst/>
          </a:prstGeom>
          <a:noFill/>
          <a:ln>
            <a:noFill/>
          </a:ln>
        </p:spPr>
      </p:pic>
      <p:sp>
        <p:nvSpPr>
          <p:cNvPr id="111" name="Google Shape;111;p4"/>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4"/>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FFFFFF"/>
              </a:buClr>
              <a:buSzPts val="3600"/>
              <a:buFont typeface="Candara"/>
              <a:buNone/>
            </a:pPr>
            <a:r>
              <a:rPr lang="tr-TR" sz="3600" b="1" i="0" u="none" strike="noStrike" cap="none">
                <a:solidFill>
                  <a:srgbClr val="FFFFFF"/>
                </a:solidFill>
                <a:latin typeface="Candara"/>
                <a:ea typeface="Candara"/>
                <a:cs typeface="Candara"/>
                <a:sym typeface="Candara"/>
              </a:rPr>
              <a:t>DEFINICIONES Y CONCEPTOS CLAVE II</a:t>
            </a:r>
            <a:endParaRPr sz="3600" b="0" i="0" u="none" strike="noStrike" cap="none">
              <a:solidFill>
                <a:srgbClr val="000000"/>
              </a:solidFill>
              <a:latin typeface="Times New Roman"/>
              <a:ea typeface="Times New Roman"/>
              <a:cs typeface="Times New Roman"/>
              <a:sym typeface="Times New Roman"/>
            </a:endParaRPr>
          </a:p>
        </p:txBody>
      </p:sp>
      <p:sp>
        <p:nvSpPr>
          <p:cNvPr id="114" name="Google Shape;114;p4"/>
          <p:cNvSpPr txBox="1"/>
          <p:nvPr/>
        </p:nvSpPr>
        <p:spPr>
          <a:xfrm>
            <a:off x="543176" y="899805"/>
            <a:ext cx="10728326" cy="580154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tr-TR" sz="2000" b="1" dirty="0" err="1">
                <a:solidFill>
                  <a:srgbClr val="A99374"/>
                </a:solidFill>
                <a:latin typeface="Candara"/>
                <a:ea typeface="Candara"/>
                <a:cs typeface="Candara"/>
                <a:sym typeface="Candara"/>
              </a:rPr>
              <a:t>Biodiversidad</a:t>
            </a:r>
            <a:endParaRPr sz="2000" b="1" dirty="0">
              <a:solidFill>
                <a:srgbClr val="A99374"/>
              </a:solidFill>
              <a:latin typeface="Candara"/>
              <a:ea typeface="Candara"/>
              <a:cs typeface="Candara"/>
              <a:sym typeface="Candara"/>
            </a:endParaRPr>
          </a:p>
          <a:p>
            <a:pPr marL="0" marR="0" lvl="0" indent="0" algn="just" rtl="0">
              <a:lnSpc>
                <a:spcPct val="100000"/>
              </a:lnSpc>
              <a:spcBef>
                <a:spcPts val="600"/>
              </a:spcBef>
              <a:spcAft>
                <a:spcPts val="0"/>
              </a:spcAft>
              <a:buNone/>
            </a:pPr>
            <a:r>
              <a:rPr lang="tr-TR" sz="1700" b="0" i="0" u="none" strike="noStrike" cap="none" dirty="0">
                <a:solidFill>
                  <a:srgbClr val="3F3F3F"/>
                </a:solidFill>
                <a:latin typeface="Candara"/>
                <a:ea typeface="Candara"/>
                <a:cs typeface="Candara"/>
                <a:sym typeface="Candara"/>
              </a:rPr>
              <a:t>La </a:t>
            </a:r>
            <a:r>
              <a:rPr lang="tr-TR" sz="1700" b="0" i="0" u="none" strike="noStrike" cap="none" dirty="0" err="1">
                <a:solidFill>
                  <a:srgbClr val="3F3F3F"/>
                </a:solidFill>
                <a:latin typeface="Candara"/>
                <a:ea typeface="Candara"/>
                <a:cs typeface="Candara"/>
                <a:sym typeface="Candara"/>
              </a:rPr>
              <a:t>biodiversidad</a:t>
            </a:r>
            <a:r>
              <a:rPr lang="tr-TR" sz="1700" b="0" i="0" u="none" strike="noStrike" cap="none" dirty="0">
                <a:solidFill>
                  <a:srgbClr val="3F3F3F"/>
                </a:solidFill>
                <a:latin typeface="Candara"/>
                <a:ea typeface="Candara"/>
                <a:cs typeface="Candara"/>
                <a:sym typeface="Candara"/>
              </a:rPr>
              <a:t>, es </a:t>
            </a:r>
            <a:r>
              <a:rPr lang="tr-TR" sz="1700" b="0" i="0" u="none" strike="noStrike" cap="none" dirty="0" err="1">
                <a:solidFill>
                  <a:srgbClr val="3F3F3F"/>
                </a:solidFill>
                <a:latin typeface="Candara"/>
                <a:ea typeface="Candara"/>
                <a:cs typeface="Candara"/>
                <a:sym typeface="Candara"/>
              </a:rPr>
              <a:t>decir</a:t>
            </a:r>
            <a:r>
              <a:rPr lang="tr-TR" sz="1700" b="0" i="0" u="none" strike="noStrike" cap="none" dirty="0">
                <a:solidFill>
                  <a:srgbClr val="3F3F3F"/>
                </a:solidFill>
                <a:latin typeface="Candara"/>
                <a:ea typeface="Candara"/>
                <a:cs typeface="Candara"/>
                <a:sym typeface="Candara"/>
              </a:rPr>
              <a:t>, la </a:t>
            </a:r>
            <a:r>
              <a:rPr lang="tr-TR" sz="1700" b="0" i="0" u="none" strike="noStrike" cap="none" dirty="0" err="1">
                <a:solidFill>
                  <a:srgbClr val="3F3F3F"/>
                </a:solidFill>
                <a:latin typeface="Candara"/>
                <a:ea typeface="Candara"/>
                <a:cs typeface="Candara"/>
                <a:sym typeface="Candara"/>
              </a:rPr>
              <a:t>variedad</a:t>
            </a:r>
            <a:r>
              <a:rPr lang="tr-TR" sz="1700" b="0" i="0" u="none" strike="noStrike" cap="none" dirty="0">
                <a:solidFill>
                  <a:srgbClr val="3F3F3F"/>
                </a:solidFill>
                <a:latin typeface="Candara"/>
                <a:ea typeface="Candara"/>
                <a:cs typeface="Candara"/>
                <a:sym typeface="Candara"/>
              </a:rPr>
              <a:t> de la vida en la </a:t>
            </a:r>
            <a:r>
              <a:rPr lang="tr-TR" sz="1700" b="0" i="0" u="none" strike="noStrike" cap="none" dirty="0" err="1">
                <a:solidFill>
                  <a:srgbClr val="3F3F3F"/>
                </a:solidFill>
                <a:latin typeface="Candara"/>
                <a:ea typeface="Candara"/>
                <a:cs typeface="Candara"/>
                <a:sym typeface="Candara"/>
              </a:rPr>
              <a:t>Tierra</a:t>
            </a:r>
            <a:r>
              <a:rPr lang="tr-TR" sz="1700" b="0" i="0" u="none" strike="noStrike" cap="none" dirty="0">
                <a:solidFill>
                  <a:srgbClr val="3F3F3F"/>
                </a:solidFill>
                <a:latin typeface="Candara"/>
                <a:ea typeface="Candara"/>
                <a:cs typeface="Candara"/>
                <a:sym typeface="Candara"/>
              </a:rPr>
              <a:t>, </a:t>
            </a:r>
            <a:r>
              <a:rPr lang="tr-TR" sz="1700" b="0" i="0" u="none" strike="noStrike" cap="none" dirty="0" err="1">
                <a:solidFill>
                  <a:srgbClr val="3F3F3F"/>
                </a:solidFill>
                <a:latin typeface="Candara"/>
                <a:ea typeface="Candara"/>
                <a:cs typeface="Candara"/>
                <a:sym typeface="Candara"/>
              </a:rPr>
              <a:t>nos</a:t>
            </a:r>
            <a:r>
              <a:rPr lang="tr-TR" sz="1700" b="0" i="0" u="none" strike="noStrike" cap="none" dirty="0">
                <a:solidFill>
                  <a:srgbClr val="3F3F3F"/>
                </a:solidFill>
                <a:latin typeface="Candara"/>
                <a:ea typeface="Candara"/>
                <a:cs typeface="Candara"/>
                <a:sym typeface="Candara"/>
              </a:rPr>
              <a:t> </a:t>
            </a:r>
            <a:r>
              <a:rPr lang="tr-TR" sz="1700" b="0" i="0" u="none" strike="noStrike" cap="none" dirty="0" err="1">
                <a:solidFill>
                  <a:srgbClr val="3F3F3F"/>
                </a:solidFill>
                <a:latin typeface="Candara"/>
                <a:ea typeface="Candara"/>
                <a:cs typeface="Candara"/>
                <a:sym typeface="Candara"/>
              </a:rPr>
              <a:t>proporciona</a:t>
            </a:r>
            <a:r>
              <a:rPr lang="tr-TR" sz="1700" b="0" i="0" u="none" strike="noStrike" cap="none" dirty="0">
                <a:solidFill>
                  <a:srgbClr val="3F3F3F"/>
                </a:solidFill>
                <a:latin typeface="Candara"/>
                <a:ea typeface="Candara"/>
                <a:cs typeface="Candara"/>
                <a:sym typeface="Candara"/>
              </a:rPr>
              <a:t> </a:t>
            </a:r>
            <a:r>
              <a:rPr lang="tr-TR" sz="1700" b="0" i="0" u="none" strike="noStrike" cap="none" dirty="0" err="1">
                <a:solidFill>
                  <a:srgbClr val="3F3F3F"/>
                </a:solidFill>
                <a:latin typeface="Candara"/>
                <a:ea typeface="Candara"/>
                <a:cs typeface="Candara"/>
                <a:sym typeface="Candara"/>
              </a:rPr>
              <a:t>servicios</a:t>
            </a:r>
            <a:r>
              <a:rPr lang="tr-TR" sz="1700" b="0" i="0" u="none" strike="noStrike" cap="none" dirty="0">
                <a:solidFill>
                  <a:srgbClr val="3F3F3F"/>
                </a:solidFill>
                <a:latin typeface="Candara"/>
                <a:ea typeface="Candara"/>
                <a:cs typeface="Candara"/>
                <a:sym typeface="Candara"/>
              </a:rPr>
              <a:t> </a:t>
            </a:r>
            <a:r>
              <a:rPr lang="tr-TR" sz="1700" b="0" i="0" u="none" strike="noStrike" cap="none" dirty="0" err="1">
                <a:solidFill>
                  <a:srgbClr val="3F3F3F"/>
                </a:solidFill>
                <a:latin typeface="Candara"/>
                <a:ea typeface="Candara"/>
                <a:cs typeface="Candara"/>
                <a:sym typeface="Candara"/>
              </a:rPr>
              <a:t>ecosistémicos</a:t>
            </a:r>
            <a:r>
              <a:rPr lang="tr-TR" sz="1700" b="0" i="0" u="none" strike="noStrike" cap="none" dirty="0">
                <a:solidFill>
                  <a:srgbClr val="3F3F3F"/>
                </a:solidFill>
                <a:latin typeface="Candara"/>
                <a:ea typeface="Candara"/>
                <a:cs typeface="Candara"/>
                <a:sym typeface="Candara"/>
              </a:rPr>
              <a:t> </a:t>
            </a:r>
            <a:r>
              <a:rPr lang="tr-TR" sz="1700" b="0" i="0" u="none" strike="noStrike" cap="none" dirty="0" err="1">
                <a:solidFill>
                  <a:srgbClr val="3F3F3F"/>
                </a:solidFill>
                <a:latin typeface="Candara"/>
                <a:ea typeface="Candara"/>
                <a:cs typeface="Candara"/>
                <a:sym typeface="Candara"/>
              </a:rPr>
              <a:t>que</a:t>
            </a:r>
            <a:r>
              <a:rPr lang="tr-TR" sz="1700" b="0" i="0" u="none" strike="noStrike" cap="none" dirty="0">
                <a:solidFill>
                  <a:srgbClr val="3F3F3F"/>
                </a:solidFill>
                <a:latin typeface="Candara"/>
                <a:ea typeface="Candara"/>
                <a:cs typeface="Candara"/>
                <a:sym typeface="Candara"/>
              </a:rPr>
              <a:t> son </a:t>
            </a:r>
            <a:r>
              <a:rPr lang="tr-TR" sz="1700" b="0" i="0" u="none" strike="noStrike" cap="none" dirty="0" err="1">
                <a:solidFill>
                  <a:srgbClr val="3F3F3F"/>
                </a:solidFill>
                <a:latin typeface="Candara"/>
                <a:ea typeface="Candara"/>
                <a:cs typeface="Candara"/>
                <a:sym typeface="Candara"/>
              </a:rPr>
              <a:t>vitales</a:t>
            </a:r>
            <a:r>
              <a:rPr lang="tr-TR" sz="1700" b="0" i="0" u="none" strike="noStrike" cap="none" dirty="0">
                <a:solidFill>
                  <a:srgbClr val="3F3F3F"/>
                </a:solidFill>
                <a:latin typeface="Candara"/>
                <a:ea typeface="Candara"/>
                <a:cs typeface="Candara"/>
                <a:sym typeface="Candara"/>
              </a:rPr>
              <a:t> para la </a:t>
            </a:r>
            <a:r>
              <a:rPr lang="tr-TR" sz="1700" b="0" i="0" u="none" strike="noStrike" cap="none" dirty="0" err="1">
                <a:solidFill>
                  <a:srgbClr val="3F3F3F"/>
                </a:solidFill>
                <a:latin typeface="Candara"/>
                <a:ea typeface="Candara"/>
                <a:cs typeface="Candara"/>
                <a:sym typeface="Candara"/>
              </a:rPr>
              <a:t>salud</a:t>
            </a:r>
            <a:r>
              <a:rPr lang="tr-TR" sz="1700" b="0" i="0" u="none" strike="noStrike" cap="none" dirty="0">
                <a:solidFill>
                  <a:srgbClr val="3F3F3F"/>
                </a:solidFill>
                <a:latin typeface="Candara"/>
                <a:ea typeface="Candara"/>
                <a:cs typeface="Candara"/>
                <a:sym typeface="Candara"/>
              </a:rPr>
              <a:t>, el </a:t>
            </a:r>
            <a:r>
              <a:rPr lang="tr-TR" sz="1700" b="0" i="0" u="none" strike="noStrike" cap="none" dirty="0" err="1">
                <a:solidFill>
                  <a:srgbClr val="3F3F3F"/>
                </a:solidFill>
                <a:latin typeface="Candara"/>
                <a:ea typeface="Candara"/>
                <a:cs typeface="Candara"/>
                <a:sym typeface="Candara"/>
              </a:rPr>
              <a:t>bienestar</a:t>
            </a:r>
            <a:r>
              <a:rPr lang="tr-TR" sz="1700" b="0" i="0" u="none" strike="noStrike" cap="none" dirty="0">
                <a:solidFill>
                  <a:srgbClr val="3F3F3F"/>
                </a:solidFill>
                <a:latin typeface="Candara"/>
                <a:ea typeface="Candara"/>
                <a:cs typeface="Candara"/>
                <a:sym typeface="Candara"/>
              </a:rPr>
              <a:t> y </a:t>
            </a:r>
            <a:r>
              <a:rPr lang="tr-TR" sz="1700" b="0" i="0" u="none" strike="noStrike" cap="none" dirty="0" err="1">
                <a:solidFill>
                  <a:srgbClr val="3F3F3F"/>
                </a:solidFill>
                <a:latin typeface="Candara"/>
                <a:ea typeface="Candara"/>
                <a:cs typeface="Candara"/>
                <a:sym typeface="Candara"/>
              </a:rPr>
              <a:t>las</a:t>
            </a:r>
            <a:r>
              <a:rPr lang="tr-TR" sz="1700" b="0" i="0" u="none" strike="noStrike" cap="none" dirty="0">
                <a:solidFill>
                  <a:srgbClr val="3F3F3F"/>
                </a:solidFill>
                <a:latin typeface="Candara"/>
                <a:ea typeface="Candara"/>
                <a:cs typeface="Candara"/>
                <a:sym typeface="Candara"/>
              </a:rPr>
              <a:t> </a:t>
            </a:r>
            <a:r>
              <a:rPr lang="tr-TR" sz="1700" b="0" i="0" u="none" strike="noStrike" cap="none" dirty="0" err="1">
                <a:solidFill>
                  <a:srgbClr val="3F3F3F"/>
                </a:solidFill>
                <a:latin typeface="Candara"/>
                <a:ea typeface="Candara"/>
                <a:cs typeface="Candara"/>
                <a:sym typeface="Candara"/>
              </a:rPr>
              <a:t>economías</a:t>
            </a:r>
            <a:r>
              <a:rPr lang="tr-TR" sz="1700" b="0" i="0" u="none" strike="noStrike" cap="none" dirty="0">
                <a:solidFill>
                  <a:srgbClr val="3F3F3F"/>
                </a:solidFill>
                <a:latin typeface="Candara"/>
                <a:ea typeface="Candara"/>
                <a:cs typeface="Candara"/>
                <a:sym typeface="Candara"/>
              </a:rPr>
              <a:t> </a:t>
            </a:r>
            <a:r>
              <a:rPr lang="tr-TR" sz="1700" b="0" i="0" u="none" strike="noStrike" cap="none" dirty="0" err="1">
                <a:solidFill>
                  <a:srgbClr val="3F3F3F"/>
                </a:solidFill>
                <a:latin typeface="Candara"/>
                <a:ea typeface="Candara"/>
                <a:cs typeface="Candara"/>
                <a:sym typeface="Candara"/>
              </a:rPr>
              <a:t>humanas</a:t>
            </a:r>
            <a:r>
              <a:rPr lang="tr-TR" sz="1700" b="0" i="0" u="none" strike="noStrike" cap="none" dirty="0">
                <a:solidFill>
                  <a:srgbClr val="3F3F3F"/>
                </a:solidFill>
                <a:latin typeface="Candara"/>
                <a:ea typeface="Candara"/>
                <a:cs typeface="Candara"/>
                <a:sym typeface="Candara"/>
              </a:rPr>
              <a:t>. Sin </a:t>
            </a:r>
            <a:r>
              <a:rPr lang="tr-TR" sz="1700" b="0" i="0" u="none" strike="noStrike" cap="none" dirty="0" err="1">
                <a:solidFill>
                  <a:srgbClr val="3F3F3F"/>
                </a:solidFill>
                <a:latin typeface="Candara"/>
                <a:ea typeface="Candara"/>
                <a:cs typeface="Candara"/>
                <a:sym typeface="Candara"/>
              </a:rPr>
              <a:t>embargo</a:t>
            </a:r>
            <a:r>
              <a:rPr lang="tr-TR" sz="1700" b="0" i="0" u="none" strike="noStrike" cap="none" dirty="0">
                <a:solidFill>
                  <a:srgbClr val="3F3F3F"/>
                </a:solidFill>
                <a:latin typeface="Candara"/>
                <a:ea typeface="Candara"/>
                <a:cs typeface="Candara"/>
                <a:sym typeface="Candara"/>
              </a:rPr>
              <a:t>, </a:t>
            </a:r>
            <a:r>
              <a:rPr lang="tr-TR" sz="1700" b="0" i="0" u="none" strike="noStrike" cap="none" dirty="0" err="1">
                <a:solidFill>
                  <a:srgbClr val="3F3F3F"/>
                </a:solidFill>
                <a:latin typeface="Candara"/>
                <a:ea typeface="Candara"/>
                <a:cs typeface="Candara"/>
                <a:sym typeface="Candara"/>
              </a:rPr>
              <a:t>las</a:t>
            </a:r>
            <a:r>
              <a:rPr lang="tr-TR" sz="1700" b="0" i="0" u="none" strike="noStrike" cap="none" dirty="0">
                <a:solidFill>
                  <a:srgbClr val="3F3F3F"/>
                </a:solidFill>
                <a:latin typeface="Candara"/>
                <a:ea typeface="Candara"/>
                <a:cs typeface="Candara"/>
                <a:sym typeface="Candara"/>
              </a:rPr>
              <a:t> </a:t>
            </a:r>
            <a:r>
              <a:rPr lang="tr-TR" sz="1700" b="0" i="0" u="none" strike="noStrike" cap="none" dirty="0" err="1">
                <a:solidFill>
                  <a:srgbClr val="3F3F3F"/>
                </a:solidFill>
                <a:latin typeface="Candara"/>
                <a:ea typeface="Candara"/>
                <a:cs typeface="Candara"/>
                <a:sym typeface="Candara"/>
              </a:rPr>
              <a:t>sociedades</a:t>
            </a:r>
            <a:r>
              <a:rPr lang="tr-TR" sz="1700" b="0" i="0" u="none" strike="noStrike" cap="none" dirty="0">
                <a:solidFill>
                  <a:srgbClr val="3F3F3F"/>
                </a:solidFill>
                <a:latin typeface="Candara"/>
                <a:ea typeface="Candara"/>
                <a:cs typeface="Candara"/>
                <a:sym typeface="Candara"/>
              </a:rPr>
              <a:t> y </a:t>
            </a:r>
            <a:r>
              <a:rPr lang="tr-TR" sz="1700" b="0" i="0" u="none" strike="noStrike" cap="none" dirty="0" err="1">
                <a:solidFill>
                  <a:srgbClr val="3F3F3F"/>
                </a:solidFill>
                <a:latin typeface="Candara"/>
                <a:ea typeface="Candara"/>
                <a:cs typeface="Candara"/>
                <a:sym typeface="Candara"/>
              </a:rPr>
              <a:t>las</a:t>
            </a:r>
            <a:r>
              <a:rPr lang="tr-TR" sz="1700" b="0" i="0" u="none" strike="noStrike" cap="none" dirty="0">
                <a:solidFill>
                  <a:srgbClr val="3F3F3F"/>
                </a:solidFill>
                <a:latin typeface="Candara"/>
                <a:ea typeface="Candara"/>
                <a:cs typeface="Candara"/>
                <a:sym typeface="Candara"/>
              </a:rPr>
              <a:t> </a:t>
            </a:r>
            <a:r>
              <a:rPr lang="tr-TR" sz="1700" b="0" i="0" u="none" strike="noStrike" cap="none" dirty="0" err="1">
                <a:solidFill>
                  <a:srgbClr val="3F3F3F"/>
                </a:solidFill>
                <a:latin typeface="Candara"/>
                <a:ea typeface="Candara"/>
                <a:cs typeface="Candara"/>
                <a:sym typeface="Candara"/>
              </a:rPr>
              <a:t>economías</a:t>
            </a:r>
            <a:r>
              <a:rPr lang="tr-TR" sz="1700" b="0" i="0" u="none" strike="noStrike" cap="none" dirty="0">
                <a:solidFill>
                  <a:srgbClr val="3F3F3F"/>
                </a:solidFill>
                <a:latin typeface="Candara"/>
                <a:ea typeface="Candara"/>
                <a:cs typeface="Candara"/>
                <a:sym typeface="Candara"/>
              </a:rPr>
              <a:t> se ven </a:t>
            </a:r>
            <a:r>
              <a:rPr lang="tr-TR" sz="1700" b="0" i="0" u="none" strike="noStrike" cap="none" dirty="0" err="1">
                <a:solidFill>
                  <a:srgbClr val="3F3F3F"/>
                </a:solidFill>
                <a:latin typeface="Candara"/>
                <a:ea typeface="Candara"/>
                <a:cs typeface="Candara"/>
                <a:sym typeface="Candara"/>
              </a:rPr>
              <a:t>amenazadas</a:t>
            </a:r>
            <a:r>
              <a:rPr lang="tr-TR" sz="1700" b="0" i="0" u="none" strike="noStrike" cap="none" dirty="0">
                <a:solidFill>
                  <a:srgbClr val="3F3F3F"/>
                </a:solidFill>
                <a:latin typeface="Candara"/>
                <a:ea typeface="Candara"/>
                <a:cs typeface="Candara"/>
                <a:sym typeface="Candara"/>
              </a:rPr>
              <a:t> por la </a:t>
            </a:r>
            <a:r>
              <a:rPr lang="tr-TR" sz="1700" b="0" i="0" u="none" strike="noStrike" cap="none" dirty="0" err="1">
                <a:solidFill>
                  <a:srgbClr val="3F3F3F"/>
                </a:solidFill>
                <a:latin typeface="Candara"/>
                <a:ea typeface="Candara"/>
                <a:cs typeface="Candara"/>
                <a:sym typeface="Candara"/>
              </a:rPr>
              <a:t>rápida</a:t>
            </a:r>
            <a:r>
              <a:rPr lang="tr-TR" sz="1700" b="0" i="0" u="none" strike="noStrike" cap="none" dirty="0">
                <a:solidFill>
                  <a:srgbClr val="3F3F3F"/>
                </a:solidFill>
                <a:latin typeface="Candara"/>
                <a:ea typeface="Candara"/>
                <a:cs typeface="Candara"/>
                <a:sym typeface="Candara"/>
              </a:rPr>
              <a:t> </a:t>
            </a:r>
            <a:r>
              <a:rPr lang="tr-TR" sz="1700" b="0" i="0" u="none" strike="noStrike" cap="none" dirty="0" err="1">
                <a:solidFill>
                  <a:srgbClr val="3F3F3F"/>
                </a:solidFill>
                <a:latin typeface="Candara"/>
                <a:ea typeface="Candara"/>
                <a:cs typeface="Candara"/>
                <a:sym typeface="Candara"/>
              </a:rPr>
              <a:t>pérdida</a:t>
            </a:r>
            <a:r>
              <a:rPr lang="tr-TR" sz="1700" b="0" i="0" u="none" strike="noStrike" cap="none" dirty="0">
                <a:solidFill>
                  <a:srgbClr val="3F3F3F"/>
                </a:solidFill>
                <a:latin typeface="Candara"/>
                <a:ea typeface="Candara"/>
                <a:cs typeface="Candara"/>
                <a:sym typeface="Candara"/>
              </a:rPr>
              <a:t> de </a:t>
            </a:r>
            <a:r>
              <a:rPr lang="tr-TR" sz="1700" b="0" i="0" u="none" strike="noStrike" cap="none" dirty="0" err="1">
                <a:solidFill>
                  <a:srgbClr val="3F3F3F"/>
                </a:solidFill>
                <a:latin typeface="Candara"/>
                <a:ea typeface="Candara"/>
                <a:cs typeface="Candara"/>
                <a:sym typeface="Candara"/>
              </a:rPr>
              <a:t>biodiversidad</a:t>
            </a:r>
            <a:r>
              <a:rPr lang="tr-TR" sz="1700" b="0" i="0" u="none" strike="noStrike" cap="none" dirty="0">
                <a:solidFill>
                  <a:srgbClr val="3F3F3F"/>
                </a:solidFill>
                <a:latin typeface="Candara"/>
                <a:ea typeface="Candara"/>
                <a:cs typeface="Candara"/>
                <a:sym typeface="Candara"/>
              </a:rPr>
              <a:t> </a:t>
            </a:r>
            <a:r>
              <a:rPr lang="tr-TR" sz="1700" b="0" i="0" u="none" strike="noStrike" cap="none" dirty="0" err="1">
                <a:solidFill>
                  <a:srgbClr val="3F3F3F"/>
                </a:solidFill>
                <a:latin typeface="Candara"/>
                <a:ea typeface="Candara"/>
                <a:cs typeface="Candara"/>
                <a:sym typeface="Candara"/>
              </a:rPr>
              <a:t>terrestre</a:t>
            </a:r>
            <a:r>
              <a:rPr lang="tr-TR" sz="1700" b="0" i="0" u="none" strike="noStrike" cap="none" dirty="0">
                <a:solidFill>
                  <a:srgbClr val="3F3F3F"/>
                </a:solidFill>
                <a:latin typeface="Candara"/>
                <a:ea typeface="Candara"/>
                <a:cs typeface="Candara"/>
                <a:sym typeface="Candara"/>
              </a:rPr>
              <a:t>, marina y de </a:t>
            </a:r>
            <a:r>
              <a:rPr lang="tr-TR" sz="1700" b="0" i="0" u="none" strike="noStrike" cap="none" dirty="0" err="1">
                <a:solidFill>
                  <a:srgbClr val="3F3F3F"/>
                </a:solidFill>
                <a:latin typeface="Candara"/>
                <a:ea typeface="Candara"/>
                <a:cs typeface="Candara"/>
                <a:sym typeface="Candara"/>
              </a:rPr>
              <a:t>agua</a:t>
            </a:r>
            <a:r>
              <a:rPr lang="tr-TR" sz="1700" b="0" i="0" u="none" strike="noStrike" cap="none" dirty="0">
                <a:solidFill>
                  <a:srgbClr val="3F3F3F"/>
                </a:solidFill>
                <a:latin typeface="Candara"/>
                <a:ea typeface="Candara"/>
                <a:cs typeface="Candara"/>
                <a:sym typeface="Candara"/>
              </a:rPr>
              <a:t> </a:t>
            </a:r>
            <a:r>
              <a:rPr lang="tr-TR" sz="1700" b="0" i="0" u="none" strike="noStrike" cap="none" dirty="0" err="1">
                <a:solidFill>
                  <a:srgbClr val="3F3F3F"/>
                </a:solidFill>
                <a:latin typeface="Candara"/>
                <a:ea typeface="Candara"/>
                <a:cs typeface="Candara"/>
                <a:sym typeface="Candara"/>
              </a:rPr>
              <a:t>dulce</a:t>
            </a:r>
            <a:r>
              <a:rPr lang="tr-TR" sz="1700" b="0" i="0" u="none" strike="noStrike" cap="none" dirty="0">
                <a:solidFill>
                  <a:srgbClr val="3F3F3F"/>
                </a:solidFill>
                <a:latin typeface="Candara"/>
                <a:ea typeface="Candara"/>
                <a:cs typeface="Candara"/>
                <a:sym typeface="Candara"/>
              </a:rPr>
              <a:t>. </a:t>
            </a:r>
            <a:endParaRPr sz="1700" b="0" i="0" u="none" strike="noStrike" cap="none" dirty="0">
              <a:solidFill>
                <a:srgbClr val="3F3F3F"/>
              </a:solidFill>
              <a:latin typeface="Candara"/>
              <a:ea typeface="Candara"/>
              <a:cs typeface="Candara"/>
              <a:sym typeface="Candara"/>
            </a:endParaRPr>
          </a:p>
          <a:p>
            <a:pPr marL="0" marR="0" lvl="0" indent="0" algn="just" rtl="0">
              <a:lnSpc>
                <a:spcPct val="100000"/>
              </a:lnSpc>
              <a:spcBef>
                <a:spcPts val="600"/>
              </a:spcBef>
              <a:spcAft>
                <a:spcPts val="0"/>
              </a:spcAft>
              <a:buNone/>
            </a:pPr>
            <a:endParaRPr sz="2000" b="1" dirty="0">
              <a:solidFill>
                <a:srgbClr val="A99374"/>
              </a:solidFill>
              <a:latin typeface="Candara"/>
              <a:ea typeface="Candara"/>
              <a:cs typeface="Candara"/>
              <a:sym typeface="Candara"/>
            </a:endParaRPr>
          </a:p>
          <a:p>
            <a:pPr marL="0" marR="0" lvl="0" indent="0" algn="just" rtl="0">
              <a:spcBef>
                <a:spcPts val="600"/>
              </a:spcBef>
              <a:spcAft>
                <a:spcPts val="0"/>
              </a:spcAft>
              <a:buNone/>
            </a:pPr>
            <a:r>
              <a:rPr lang="tr-TR" sz="1700" i="0" u="none" strike="noStrike" dirty="0">
                <a:solidFill>
                  <a:srgbClr val="3F3F3F"/>
                </a:solidFill>
                <a:latin typeface="Candara"/>
                <a:ea typeface="Candara"/>
                <a:cs typeface="Candara"/>
                <a:sym typeface="Candara"/>
              </a:rPr>
              <a:t>Se </a:t>
            </a:r>
            <a:r>
              <a:rPr lang="tr-TR" sz="1700" i="0" u="none" strike="noStrike" dirty="0" err="1">
                <a:solidFill>
                  <a:srgbClr val="3F3F3F"/>
                </a:solidFill>
                <a:latin typeface="Candara"/>
                <a:ea typeface="Candara"/>
                <a:cs typeface="Candara"/>
                <a:sym typeface="Candara"/>
              </a:rPr>
              <a:t>necesitan</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políticas</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ambiciosas</a:t>
            </a:r>
            <a:r>
              <a:rPr lang="tr-TR" sz="1700" i="0" u="none" strike="noStrike" dirty="0">
                <a:solidFill>
                  <a:srgbClr val="3F3F3F"/>
                </a:solidFill>
                <a:latin typeface="Candara"/>
                <a:ea typeface="Candara"/>
                <a:cs typeface="Candara"/>
                <a:sym typeface="Candara"/>
              </a:rPr>
              <a:t> y una </a:t>
            </a:r>
            <a:r>
              <a:rPr lang="tr-TR" sz="1700" i="0" u="none" strike="noStrike" dirty="0" err="1">
                <a:solidFill>
                  <a:srgbClr val="3F3F3F"/>
                </a:solidFill>
                <a:latin typeface="Candara"/>
                <a:ea typeface="Candara"/>
                <a:cs typeface="Candara"/>
                <a:sym typeface="Candara"/>
              </a:rPr>
              <a:t>mayor</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financiación</a:t>
            </a:r>
            <a:r>
              <a:rPr lang="tr-TR" sz="1700" i="0" u="none" strike="noStrike" dirty="0">
                <a:solidFill>
                  <a:srgbClr val="3F3F3F"/>
                </a:solidFill>
                <a:latin typeface="Candara"/>
                <a:ea typeface="Candara"/>
                <a:cs typeface="Candara"/>
                <a:sym typeface="Candara"/>
              </a:rPr>
              <a:t> para </a:t>
            </a:r>
            <a:r>
              <a:rPr lang="tr-TR" sz="1700" i="0" u="none" strike="noStrike" dirty="0" err="1">
                <a:solidFill>
                  <a:srgbClr val="3F3F3F"/>
                </a:solidFill>
                <a:latin typeface="Candara"/>
                <a:ea typeface="Candara"/>
                <a:cs typeface="Candara"/>
                <a:sym typeface="Candara"/>
              </a:rPr>
              <a:t>detener</a:t>
            </a:r>
            <a:r>
              <a:rPr lang="tr-TR" sz="1700" i="0" u="none" strike="noStrike" dirty="0">
                <a:solidFill>
                  <a:srgbClr val="3F3F3F"/>
                </a:solidFill>
                <a:latin typeface="Candara"/>
                <a:ea typeface="Candara"/>
                <a:cs typeface="Candara"/>
                <a:sym typeface="Candara"/>
              </a:rPr>
              <a:t> la </a:t>
            </a:r>
            <a:r>
              <a:rPr lang="tr-TR" sz="1700" i="0" u="none" strike="noStrike" dirty="0" err="1">
                <a:solidFill>
                  <a:srgbClr val="3F3F3F"/>
                </a:solidFill>
                <a:latin typeface="Candara"/>
                <a:ea typeface="Candara"/>
                <a:cs typeface="Candara"/>
                <a:sym typeface="Candara"/>
              </a:rPr>
              <a:t>pérdida</a:t>
            </a:r>
            <a:r>
              <a:rPr lang="tr-TR" sz="1700" i="0" u="none" strike="noStrike" dirty="0">
                <a:solidFill>
                  <a:srgbClr val="3F3F3F"/>
                </a:solidFill>
                <a:latin typeface="Candara"/>
                <a:ea typeface="Candara"/>
                <a:cs typeface="Candara"/>
                <a:sym typeface="Candara"/>
              </a:rPr>
              <a:t> de </a:t>
            </a:r>
            <a:r>
              <a:rPr lang="tr-TR" sz="1700" i="0" u="none" strike="noStrike" dirty="0" err="1">
                <a:solidFill>
                  <a:srgbClr val="3F3F3F"/>
                </a:solidFill>
                <a:latin typeface="Candara"/>
                <a:ea typeface="Candara"/>
                <a:cs typeface="Candara"/>
                <a:sym typeface="Candara"/>
              </a:rPr>
              <a:t>biodiversidad</a:t>
            </a:r>
            <a:r>
              <a:rPr lang="tr-TR" sz="1700" i="0" u="none" strike="noStrike" dirty="0">
                <a:solidFill>
                  <a:srgbClr val="3F3F3F"/>
                </a:solidFill>
                <a:latin typeface="Candara"/>
                <a:ea typeface="Candara"/>
                <a:cs typeface="Candara"/>
                <a:sym typeface="Candara"/>
              </a:rPr>
              <a:t> para 2030. Es </a:t>
            </a:r>
            <a:r>
              <a:rPr lang="tr-TR" sz="1700" i="0" u="none" strike="noStrike" dirty="0" err="1">
                <a:solidFill>
                  <a:srgbClr val="3F3F3F"/>
                </a:solidFill>
                <a:latin typeface="Candara"/>
                <a:ea typeface="Candara"/>
                <a:cs typeface="Candara"/>
                <a:sym typeface="Candara"/>
              </a:rPr>
              <a:t>necesario</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adoptar</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medidas</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concertadas</a:t>
            </a:r>
            <a:r>
              <a:rPr lang="tr-TR" sz="1700" i="0" u="none" strike="noStrike" dirty="0">
                <a:solidFill>
                  <a:srgbClr val="3F3F3F"/>
                </a:solidFill>
                <a:latin typeface="Candara"/>
                <a:ea typeface="Candara"/>
                <a:cs typeface="Candara"/>
                <a:sym typeface="Candara"/>
              </a:rPr>
              <a:t> en </a:t>
            </a:r>
            <a:r>
              <a:rPr lang="tr-TR" sz="1700" i="0" u="none" strike="noStrike" dirty="0" err="1">
                <a:solidFill>
                  <a:srgbClr val="3F3F3F"/>
                </a:solidFill>
                <a:latin typeface="Candara"/>
                <a:ea typeface="Candara"/>
                <a:cs typeface="Candara"/>
                <a:sym typeface="Candara"/>
              </a:rPr>
              <a:t>muchos</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frentes</a:t>
            </a:r>
            <a:r>
              <a:rPr lang="tr-TR" sz="1700" i="0" u="none" strike="noStrike" dirty="0">
                <a:solidFill>
                  <a:srgbClr val="3F3F3F"/>
                </a:solidFill>
                <a:latin typeface="Candara"/>
                <a:ea typeface="Candara"/>
                <a:cs typeface="Candara"/>
                <a:sym typeface="Candara"/>
              </a:rPr>
              <a:t> para </a:t>
            </a:r>
            <a:r>
              <a:rPr lang="tr-TR" sz="1700" i="0" u="none" strike="noStrike" dirty="0" err="1">
                <a:solidFill>
                  <a:srgbClr val="3F3F3F"/>
                </a:solidFill>
                <a:latin typeface="Candara"/>
                <a:ea typeface="Candara"/>
                <a:cs typeface="Candara"/>
                <a:sym typeface="Candara"/>
              </a:rPr>
              <a:t>hacer</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frente</a:t>
            </a:r>
            <a:r>
              <a:rPr lang="tr-TR" sz="1700" i="0" u="none" strike="noStrike" dirty="0">
                <a:solidFill>
                  <a:srgbClr val="3F3F3F"/>
                </a:solidFill>
                <a:latin typeface="Candara"/>
                <a:ea typeface="Candara"/>
                <a:cs typeface="Candara"/>
                <a:sym typeface="Candara"/>
              </a:rPr>
              <a:t> a </a:t>
            </a:r>
            <a:r>
              <a:rPr lang="tr-TR" sz="1700" i="0" u="none" strike="noStrike" dirty="0" err="1">
                <a:solidFill>
                  <a:srgbClr val="3F3F3F"/>
                </a:solidFill>
                <a:latin typeface="Candara"/>
                <a:ea typeface="Candara"/>
                <a:cs typeface="Candara"/>
                <a:sym typeface="Candara"/>
              </a:rPr>
              <a:t>las</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múltiples</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presiones</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que</a:t>
            </a:r>
            <a:r>
              <a:rPr lang="tr-TR" sz="1700" i="0" u="none" strike="noStrike" dirty="0">
                <a:solidFill>
                  <a:srgbClr val="3F3F3F"/>
                </a:solidFill>
                <a:latin typeface="Candara"/>
                <a:ea typeface="Candara"/>
                <a:cs typeface="Candara"/>
                <a:sym typeface="Candara"/>
              </a:rPr>
              <a:t> se </a:t>
            </a:r>
            <a:r>
              <a:rPr lang="tr-TR" sz="1700" i="0" u="none" strike="noStrike" dirty="0" err="1">
                <a:solidFill>
                  <a:srgbClr val="3F3F3F"/>
                </a:solidFill>
                <a:latin typeface="Candara"/>
                <a:ea typeface="Candara"/>
                <a:cs typeface="Candara"/>
                <a:sym typeface="Candara"/>
              </a:rPr>
              <a:t>ejercen</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sobre</a:t>
            </a:r>
            <a:r>
              <a:rPr lang="tr-TR" sz="1700" i="0" u="none" strike="noStrike" dirty="0">
                <a:solidFill>
                  <a:srgbClr val="3F3F3F"/>
                </a:solidFill>
                <a:latin typeface="Candara"/>
                <a:ea typeface="Candara"/>
                <a:cs typeface="Candara"/>
                <a:sym typeface="Candara"/>
              </a:rPr>
              <a:t> la </a:t>
            </a:r>
            <a:r>
              <a:rPr lang="tr-TR" sz="1700" i="0" u="none" strike="noStrike" dirty="0" err="1">
                <a:solidFill>
                  <a:srgbClr val="3F3F3F"/>
                </a:solidFill>
                <a:latin typeface="Candara"/>
                <a:ea typeface="Candara"/>
                <a:cs typeface="Candara"/>
                <a:sym typeface="Candara"/>
              </a:rPr>
              <a:t>biodiversidad</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tal</a:t>
            </a:r>
            <a:r>
              <a:rPr lang="tr-TR" sz="1700" i="0" u="none" strike="noStrike" dirty="0">
                <a:solidFill>
                  <a:srgbClr val="3F3F3F"/>
                </a:solidFill>
                <a:latin typeface="Candara"/>
                <a:ea typeface="Candara"/>
                <a:cs typeface="Candara"/>
                <a:sym typeface="Candara"/>
              </a:rPr>
              <a:t> y </a:t>
            </a:r>
            <a:r>
              <a:rPr lang="tr-TR" sz="1700" i="0" u="none" strike="noStrike" dirty="0" err="1">
                <a:solidFill>
                  <a:srgbClr val="3F3F3F"/>
                </a:solidFill>
                <a:latin typeface="Candara"/>
                <a:ea typeface="Candara"/>
                <a:cs typeface="Candara"/>
                <a:sym typeface="Candara"/>
              </a:rPr>
              <a:t>como</a:t>
            </a:r>
            <a:r>
              <a:rPr lang="tr-TR" sz="1700" i="0" u="none" strike="noStrike" dirty="0">
                <a:solidFill>
                  <a:srgbClr val="3F3F3F"/>
                </a:solidFill>
                <a:latin typeface="Candara"/>
                <a:ea typeface="Candara"/>
                <a:cs typeface="Candara"/>
                <a:sym typeface="Candara"/>
              </a:rPr>
              <a:t> se </a:t>
            </a:r>
            <a:r>
              <a:rPr lang="tr-TR" sz="1700" i="0" u="none" strike="noStrike" dirty="0" err="1">
                <a:solidFill>
                  <a:srgbClr val="3F3F3F"/>
                </a:solidFill>
                <a:latin typeface="Candara"/>
                <a:ea typeface="Candara"/>
                <a:cs typeface="Candara"/>
                <a:sym typeface="Candara"/>
              </a:rPr>
              <a:t>acordó</a:t>
            </a:r>
            <a:r>
              <a:rPr lang="tr-TR" sz="1700" i="0" u="none" strike="noStrike" dirty="0">
                <a:solidFill>
                  <a:srgbClr val="3F3F3F"/>
                </a:solidFill>
                <a:latin typeface="Candara"/>
                <a:ea typeface="Candara"/>
                <a:cs typeface="Candara"/>
                <a:sym typeface="Candara"/>
              </a:rPr>
              <a:t> en el Marco </a:t>
            </a:r>
            <a:r>
              <a:rPr lang="tr-TR" sz="1700" i="0" u="none" strike="noStrike" dirty="0" err="1">
                <a:solidFill>
                  <a:srgbClr val="3F3F3F"/>
                </a:solidFill>
                <a:latin typeface="Candara"/>
                <a:ea typeface="Candara"/>
                <a:cs typeface="Candara"/>
                <a:sym typeface="Candara"/>
              </a:rPr>
              <a:t>Mundial</a:t>
            </a:r>
            <a:r>
              <a:rPr lang="tr-TR" sz="1700" i="0" u="none" strike="noStrike" dirty="0">
                <a:solidFill>
                  <a:srgbClr val="3F3F3F"/>
                </a:solidFill>
                <a:latin typeface="Candara"/>
                <a:ea typeface="Candara"/>
                <a:cs typeface="Candara"/>
                <a:sym typeface="Candara"/>
              </a:rPr>
              <a:t> de </a:t>
            </a:r>
            <a:r>
              <a:rPr lang="tr-TR" sz="1700" i="0" u="none" strike="noStrike" dirty="0" err="1">
                <a:solidFill>
                  <a:srgbClr val="3F3F3F"/>
                </a:solidFill>
                <a:latin typeface="Candara"/>
                <a:ea typeface="Candara"/>
                <a:cs typeface="Candara"/>
                <a:sym typeface="Candara"/>
              </a:rPr>
              <a:t>Kunming</a:t>
            </a:r>
            <a:r>
              <a:rPr lang="tr-TR" sz="1700" i="0" u="none" strike="noStrike" dirty="0">
                <a:solidFill>
                  <a:srgbClr val="3F3F3F"/>
                </a:solidFill>
                <a:latin typeface="Candara"/>
                <a:ea typeface="Candara"/>
                <a:cs typeface="Candara"/>
                <a:sym typeface="Candara"/>
              </a:rPr>
              <a:t>-Montreal para la </a:t>
            </a:r>
            <a:r>
              <a:rPr lang="tr-TR" sz="1700" i="0" u="none" strike="noStrike" dirty="0" err="1">
                <a:solidFill>
                  <a:srgbClr val="3F3F3F"/>
                </a:solidFill>
                <a:latin typeface="Candara"/>
                <a:ea typeface="Candara"/>
                <a:cs typeface="Candara"/>
                <a:sym typeface="Candara"/>
              </a:rPr>
              <a:t>Diversidad</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Biológica</a:t>
            </a:r>
            <a:r>
              <a:rPr lang="tr-TR" sz="1700" i="0" u="none" strike="noStrike" dirty="0">
                <a:solidFill>
                  <a:srgbClr val="3F3F3F"/>
                </a:solidFill>
                <a:latin typeface="Candara"/>
                <a:ea typeface="Candara"/>
                <a:cs typeface="Candara"/>
                <a:sym typeface="Candara"/>
              </a:rPr>
              <a:t>. La tasa de </a:t>
            </a:r>
            <a:r>
              <a:rPr lang="tr-TR" sz="1700" i="0" u="none" strike="noStrike" dirty="0" err="1">
                <a:solidFill>
                  <a:srgbClr val="3F3F3F"/>
                </a:solidFill>
                <a:latin typeface="Candara"/>
                <a:ea typeface="Candara"/>
                <a:cs typeface="Candara"/>
                <a:sym typeface="Candara"/>
              </a:rPr>
              <a:t>pérdida</a:t>
            </a:r>
            <a:r>
              <a:rPr lang="tr-TR" sz="1700" i="0" u="none" strike="noStrike" dirty="0">
                <a:solidFill>
                  <a:srgbClr val="3F3F3F"/>
                </a:solidFill>
                <a:latin typeface="Candara"/>
                <a:ea typeface="Candara"/>
                <a:cs typeface="Candara"/>
                <a:sym typeface="Candara"/>
              </a:rPr>
              <a:t> de </a:t>
            </a:r>
            <a:r>
              <a:rPr lang="tr-TR" sz="1700" i="0" u="none" strike="noStrike" dirty="0" err="1">
                <a:solidFill>
                  <a:srgbClr val="3F3F3F"/>
                </a:solidFill>
                <a:latin typeface="Candara"/>
                <a:ea typeface="Candara"/>
                <a:cs typeface="Candara"/>
                <a:sym typeface="Candara"/>
              </a:rPr>
              <a:t>biodiversidad</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mundial</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no</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tiene</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precedentes</a:t>
            </a:r>
            <a:r>
              <a:rPr lang="tr-TR" sz="1700" i="0" u="none" strike="noStrike" dirty="0">
                <a:solidFill>
                  <a:srgbClr val="3F3F3F"/>
                </a:solidFill>
                <a:latin typeface="Candara"/>
                <a:ea typeface="Candara"/>
                <a:cs typeface="Candara"/>
                <a:sym typeface="Candara"/>
              </a:rPr>
              <a:t> y se </a:t>
            </a:r>
            <a:r>
              <a:rPr lang="tr-TR" sz="1700" i="0" u="none" strike="noStrike" dirty="0" err="1">
                <a:solidFill>
                  <a:srgbClr val="3F3F3F"/>
                </a:solidFill>
                <a:latin typeface="Candara"/>
                <a:ea typeface="Candara"/>
                <a:cs typeface="Candara"/>
                <a:sym typeface="Candara"/>
              </a:rPr>
              <a:t>está</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acelerando</a:t>
            </a:r>
            <a:r>
              <a:rPr lang="tr-TR" sz="1700" i="0" u="none" strike="noStrike" dirty="0">
                <a:solidFill>
                  <a:srgbClr val="3F3F3F"/>
                </a:solidFill>
                <a:latin typeface="Candara"/>
                <a:ea typeface="Candara"/>
                <a:cs typeface="Candara"/>
                <a:sym typeface="Candara"/>
              </a:rPr>
              <a:t>. Los </a:t>
            </a:r>
            <a:r>
              <a:rPr lang="tr-TR" sz="1700" i="0" u="none" strike="noStrike" dirty="0" err="1">
                <a:solidFill>
                  <a:srgbClr val="3F3F3F"/>
                </a:solidFill>
                <a:latin typeface="Candara"/>
                <a:ea typeface="Candara"/>
                <a:cs typeface="Candara"/>
                <a:sym typeface="Candara"/>
              </a:rPr>
              <a:t>cinco</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principales</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factores</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que</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impulsan</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esta</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pérdida</a:t>
            </a:r>
            <a:r>
              <a:rPr lang="tr-TR" sz="1700" i="0" u="none" strike="noStrike" dirty="0">
                <a:solidFill>
                  <a:srgbClr val="3F3F3F"/>
                </a:solidFill>
                <a:latin typeface="Candara"/>
                <a:ea typeface="Candara"/>
                <a:cs typeface="Candara"/>
                <a:sym typeface="Candara"/>
              </a:rPr>
              <a:t> son el </a:t>
            </a:r>
            <a:r>
              <a:rPr lang="tr-TR" sz="1700" i="0" u="none" strike="noStrike" dirty="0" err="1">
                <a:solidFill>
                  <a:srgbClr val="3F3F3F"/>
                </a:solidFill>
                <a:latin typeface="Candara"/>
                <a:ea typeface="Candara"/>
                <a:cs typeface="Candara"/>
                <a:sym typeface="Candara"/>
              </a:rPr>
              <a:t>cambio</a:t>
            </a:r>
            <a:r>
              <a:rPr lang="tr-TR" sz="1700" i="0" u="none" strike="noStrike" dirty="0">
                <a:solidFill>
                  <a:srgbClr val="3F3F3F"/>
                </a:solidFill>
                <a:latin typeface="Candara"/>
                <a:ea typeface="Candara"/>
                <a:cs typeface="Candara"/>
                <a:sym typeface="Candara"/>
              </a:rPr>
              <a:t> en el </a:t>
            </a:r>
            <a:r>
              <a:rPr lang="tr-TR" sz="1700" i="0" u="none" strike="noStrike" dirty="0" err="1">
                <a:solidFill>
                  <a:srgbClr val="3F3F3F"/>
                </a:solidFill>
                <a:latin typeface="Candara"/>
                <a:ea typeface="Candara"/>
                <a:cs typeface="Candara"/>
                <a:sym typeface="Candara"/>
              </a:rPr>
              <a:t>uso</a:t>
            </a:r>
            <a:r>
              <a:rPr lang="tr-TR" sz="1700" i="0" u="none" strike="noStrike" dirty="0">
                <a:solidFill>
                  <a:srgbClr val="3F3F3F"/>
                </a:solidFill>
                <a:latin typeface="Candara"/>
                <a:ea typeface="Candara"/>
                <a:cs typeface="Candara"/>
                <a:sym typeface="Candara"/>
              </a:rPr>
              <a:t> de la </a:t>
            </a:r>
            <a:r>
              <a:rPr lang="tr-TR" sz="1700" i="0" u="none" strike="noStrike" dirty="0" err="1">
                <a:solidFill>
                  <a:srgbClr val="3F3F3F"/>
                </a:solidFill>
                <a:latin typeface="Candara"/>
                <a:ea typeface="Candara"/>
                <a:cs typeface="Candara"/>
                <a:sym typeface="Candara"/>
              </a:rPr>
              <a:t>tierra</a:t>
            </a:r>
            <a:r>
              <a:rPr lang="tr-TR" sz="1700" i="0" u="none" strike="noStrike" dirty="0">
                <a:solidFill>
                  <a:srgbClr val="3F3F3F"/>
                </a:solidFill>
                <a:latin typeface="Candara"/>
                <a:ea typeface="Candara"/>
                <a:cs typeface="Candara"/>
                <a:sym typeface="Candara"/>
              </a:rPr>
              <a:t> y el </a:t>
            </a:r>
            <a:r>
              <a:rPr lang="tr-TR" sz="1700" i="0" u="none" strike="noStrike" dirty="0" err="1">
                <a:solidFill>
                  <a:srgbClr val="3F3F3F"/>
                </a:solidFill>
                <a:latin typeface="Candara"/>
                <a:ea typeface="Candara"/>
                <a:cs typeface="Candara"/>
                <a:sym typeface="Candara"/>
              </a:rPr>
              <a:t>mar</a:t>
            </a:r>
            <a:r>
              <a:rPr lang="tr-TR" sz="1700" i="0" u="none" strike="noStrike" dirty="0">
                <a:solidFill>
                  <a:srgbClr val="3F3F3F"/>
                </a:solidFill>
                <a:latin typeface="Candara"/>
                <a:ea typeface="Candara"/>
                <a:cs typeface="Candara"/>
                <a:sym typeface="Candara"/>
              </a:rPr>
              <a:t>, la </a:t>
            </a:r>
            <a:r>
              <a:rPr lang="tr-TR" sz="1700" i="0" u="none" strike="noStrike" dirty="0" err="1">
                <a:solidFill>
                  <a:srgbClr val="3F3F3F"/>
                </a:solidFill>
                <a:latin typeface="Candara"/>
                <a:ea typeface="Candara"/>
                <a:cs typeface="Candara"/>
                <a:sym typeface="Candara"/>
              </a:rPr>
              <a:t>sobreexplotación</a:t>
            </a:r>
            <a:r>
              <a:rPr lang="tr-TR" sz="1700" i="0" u="none" strike="noStrike" dirty="0">
                <a:solidFill>
                  <a:srgbClr val="3F3F3F"/>
                </a:solidFill>
                <a:latin typeface="Candara"/>
                <a:ea typeface="Candara"/>
                <a:cs typeface="Candara"/>
                <a:sym typeface="Candara"/>
              </a:rPr>
              <a:t> de </a:t>
            </a:r>
            <a:r>
              <a:rPr lang="tr-TR" sz="1700" i="0" u="none" strike="noStrike" dirty="0" err="1">
                <a:solidFill>
                  <a:srgbClr val="3F3F3F"/>
                </a:solidFill>
                <a:latin typeface="Candara"/>
                <a:ea typeface="Candara"/>
                <a:cs typeface="Candara"/>
                <a:sym typeface="Candara"/>
              </a:rPr>
              <a:t>los</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recursos</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naturales</a:t>
            </a:r>
            <a:r>
              <a:rPr lang="tr-TR" sz="1700" i="0" u="none" strike="noStrike" dirty="0">
                <a:solidFill>
                  <a:srgbClr val="3F3F3F"/>
                </a:solidFill>
                <a:latin typeface="Candara"/>
                <a:ea typeface="Candara"/>
                <a:cs typeface="Candara"/>
                <a:sym typeface="Candara"/>
              </a:rPr>
              <a:t>, el </a:t>
            </a:r>
            <a:r>
              <a:rPr lang="tr-TR" sz="1700" i="0" u="none" strike="noStrike" dirty="0" err="1">
                <a:solidFill>
                  <a:srgbClr val="3F3F3F"/>
                </a:solidFill>
                <a:latin typeface="Candara"/>
                <a:ea typeface="Candara"/>
                <a:cs typeface="Candara"/>
                <a:sym typeface="Candara"/>
              </a:rPr>
              <a:t>cambio</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climático</a:t>
            </a:r>
            <a:r>
              <a:rPr lang="tr-TR" sz="1700" i="0" u="none" strike="noStrike" dirty="0">
                <a:solidFill>
                  <a:srgbClr val="3F3F3F"/>
                </a:solidFill>
                <a:latin typeface="Candara"/>
                <a:ea typeface="Candara"/>
                <a:cs typeface="Candara"/>
                <a:sym typeface="Candara"/>
              </a:rPr>
              <a:t>, la </a:t>
            </a:r>
            <a:r>
              <a:rPr lang="tr-TR" sz="1700" i="0" u="none" strike="noStrike" dirty="0" err="1">
                <a:solidFill>
                  <a:srgbClr val="3F3F3F"/>
                </a:solidFill>
                <a:latin typeface="Candara"/>
                <a:ea typeface="Candara"/>
                <a:cs typeface="Candara"/>
                <a:sym typeface="Candara"/>
              </a:rPr>
              <a:t>contaminación</a:t>
            </a:r>
            <a:r>
              <a:rPr lang="tr-TR" sz="1700" i="0" u="none" strike="noStrike" dirty="0">
                <a:solidFill>
                  <a:srgbClr val="3F3F3F"/>
                </a:solidFill>
                <a:latin typeface="Candara"/>
                <a:ea typeface="Candara"/>
                <a:cs typeface="Candara"/>
                <a:sym typeface="Candara"/>
              </a:rPr>
              <a:t> y </a:t>
            </a:r>
            <a:r>
              <a:rPr lang="tr-TR" sz="1700" i="0" u="none" strike="noStrike" dirty="0" err="1">
                <a:solidFill>
                  <a:srgbClr val="3F3F3F"/>
                </a:solidFill>
                <a:latin typeface="Candara"/>
                <a:ea typeface="Candara"/>
                <a:cs typeface="Candara"/>
                <a:sym typeface="Candara"/>
              </a:rPr>
              <a:t>las</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especies</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exóticas</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invasoras</a:t>
            </a:r>
            <a:r>
              <a:rPr lang="tr-TR" sz="1700" i="0" u="none" strike="noStrike" dirty="0">
                <a:solidFill>
                  <a:srgbClr val="3F3F3F"/>
                </a:solidFill>
                <a:latin typeface="Candara"/>
                <a:ea typeface="Candara"/>
                <a:cs typeface="Candara"/>
                <a:sym typeface="Candara"/>
              </a:rPr>
              <a:t>. </a:t>
            </a:r>
            <a:endParaRPr dirty="0"/>
          </a:p>
          <a:p>
            <a:pPr marL="0" marR="0" lvl="0" indent="0" algn="just" rtl="0">
              <a:spcBef>
                <a:spcPts val="600"/>
              </a:spcBef>
              <a:spcAft>
                <a:spcPts val="0"/>
              </a:spcAft>
              <a:buNone/>
            </a:pPr>
            <a:endParaRPr sz="1700" i="0" u="none" strike="noStrike" dirty="0">
              <a:solidFill>
                <a:srgbClr val="3F3F3F"/>
              </a:solidFill>
              <a:latin typeface="Candara"/>
              <a:ea typeface="Candara"/>
              <a:cs typeface="Candara"/>
              <a:sym typeface="Candara"/>
            </a:endParaRPr>
          </a:p>
          <a:p>
            <a:pPr marL="0" marR="0" lvl="0" indent="0" algn="just" rtl="0">
              <a:spcBef>
                <a:spcPts val="600"/>
              </a:spcBef>
              <a:spcAft>
                <a:spcPts val="0"/>
              </a:spcAft>
              <a:buNone/>
            </a:pPr>
            <a:r>
              <a:rPr lang="tr-TR" sz="1700" i="0" u="none" strike="noStrike" dirty="0">
                <a:solidFill>
                  <a:srgbClr val="3F3F3F"/>
                </a:solidFill>
                <a:latin typeface="Candara"/>
                <a:ea typeface="Candara"/>
                <a:cs typeface="Candara"/>
                <a:sym typeface="Candara"/>
              </a:rPr>
              <a:t>La </a:t>
            </a:r>
            <a:r>
              <a:rPr lang="tr-TR" sz="1700" i="0" u="none" strike="noStrike" dirty="0" err="1">
                <a:solidFill>
                  <a:srgbClr val="3F3F3F"/>
                </a:solidFill>
                <a:latin typeface="Candara"/>
                <a:ea typeface="Candara"/>
                <a:cs typeface="Candara"/>
                <a:sym typeface="Candara"/>
              </a:rPr>
              <a:t>biodiversidad</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constituye</a:t>
            </a:r>
            <a:r>
              <a:rPr lang="tr-TR" sz="1700" i="0" u="none" strike="noStrike" dirty="0">
                <a:solidFill>
                  <a:srgbClr val="3F3F3F"/>
                </a:solidFill>
                <a:latin typeface="Candara"/>
                <a:ea typeface="Candara"/>
                <a:cs typeface="Candara"/>
                <a:sym typeface="Candara"/>
              </a:rPr>
              <a:t> la </a:t>
            </a:r>
            <a:r>
              <a:rPr lang="tr-TR" sz="1700" i="0" u="none" strike="noStrike" dirty="0" err="1">
                <a:solidFill>
                  <a:srgbClr val="3F3F3F"/>
                </a:solidFill>
                <a:latin typeface="Candara"/>
                <a:ea typeface="Candara"/>
                <a:cs typeface="Candara"/>
                <a:sym typeface="Candara"/>
              </a:rPr>
              <a:t>red</a:t>
            </a:r>
            <a:r>
              <a:rPr lang="tr-TR" sz="1700" i="0" u="none" strike="noStrike" dirty="0">
                <a:solidFill>
                  <a:srgbClr val="3F3F3F"/>
                </a:solidFill>
                <a:latin typeface="Candara"/>
                <a:ea typeface="Candara"/>
                <a:cs typeface="Candara"/>
                <a:sym typeface="Candara"/>
              </a:rPr>
              <a:t> de la vida de la </a:t>
            </a:r>
            <a:r>
              <a:rPr lang="tr-TR" sz="1700" i="0" u="none" strike="noStrike" dirty="0" err="1">
                <a:solidFill>
                  <a:srgbClr val="3F3F3F"/>
                </a:solidFill>
                <a:latin typeface="Candara"/>
                <a:ea typeface="Candara"/>
                <a:cs typeface="Candara"/>
                <a:sym typeface="Candara"/>
              </a:rPr>
              <a:t>que</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dependemos</a:t>
            </a:r>
            <a:r>
              <a:rPr lang="tr-TR" sz="1700" i="0" u="none" strike="noStrike" dirty="0">
                <a:solidFill>
                  <a:srgbClr val="3F3F3F"/>
                </a:solidFill>
                <a:latin typeface="Candara"/>
                <a:ea typeface="Candara"/>
                <a:cs typeface="Candara"/>
                <a:sym typeface="Candara"/>
              </a:rPr>
              <a:t> para </a:t>
            </a:r>
            <a:r>
              <a:rPr lang="tr-TR" sz="1700" i="0" u="none" strike="noStrike" dirty="0" err="1">
                <a:solidFill>
                  <a:srgbClr val="3F3F3F"/>
                </a:solidFill>
                <a:latin typeface="Candara"/>
                <a:ea typeface="Candara"/>
                <a:cs typeface="Candara"/>
                <a:sym typeface="Candara"/>
              </a:rPr>
              <a:t>tantas</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cosas</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alimentos</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agua</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medicamentos</a:t>
            </a:r>
            <a:r>
              <a:rPr lang="tr-TR" sz="1700" i="0" u="none" strike="noStrike" dirty="0">
                <a:solidFill>
                  <a:srgbClr val="3F3F3F"/>
                </a:solidFill>
                <a:latin typeface="Candara"/>
                <a:ea typeface="Candara"/>
                <a:cs typeface="Candara"/>
                <a:sym typeface="Candara"/>
              </a:rPr>
              <a:t>, un </a:t>
            </a:r>
            <a:r>
              <a:rPr lang="tr-TR" sz="1700" i="0" u="none" strike="noStrike" dirty="0" err="1">
                <a:solidFill>
                  <a:srgbClr val="3F3F3F"/>
                </a:solidFill>
                <a:latin typeface="Candara"/>
                <a:ea typeface="Candara"/>
                <a:cs typeface="Candara"/>
                <a:sym typeface="Candara"/>
              </a:rPr>
              <a:t>clima</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estable</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crecimiento</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económico</a:t>
            </a:r>
            <a:r>
              <a:rPr lang="tr-TR" sz="1700" i="0" u="none" strike="noStrike" dirty="0">
                <a:solidFill>
                  <a:srgbClr val="3F3F3F"/>
                </a:solidFill>
                <a:latin typeface="Candara"/>
                <a:ea typeface="Candara"/>
                <a:cs typeface="Candara"/>
                <a:sym typeface="Candara"/>
              </a:rPr>
              <a:t> y </a:t>
            </a:r>
            <a:r>
              <a:rPr lang="tr-TR" sz="1700" i="0" u="none" strike="noStrike" dirty="0" err="1">
                <a:solidFill>
                  <a:srgbClr val="3F3F3F"/>
                </a:solidFill>
                <a:latin typeface="Candara"/>
                <a:ea typeface="Candara"/>
                <a:cs typeface="Candara"/>
                <a:sym typeface="Candara"/>
              </a:rPr>
              <a:t>mucho</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más</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Más</a:t>
            </a:r>
            <a:r>
              <a:rPr lang="tr-TR" sz="1700" i="0" u="none" strike="noStrike" dirty="0">
                <a:solidFill>
                  <a:srgbClr val="3F3F3F"/>
                </a:solidFill>
                <a:latin typeface="Candara"/>
                <a:ea typeface="Candara"/>
                <a:cs typeface="Candara"/>
                <a:sym typeface="Candara"/>
              </a:rPr>
              <a:t> de la </a:t>
            </a:r>
            <a:r>
              <a:rPr lang="tr-TR" sz="1700" i="0" u="none" strike="noStrike" dirty="0" err="1">
                <a:solidFill>
                  <a:srgbClr val="3F3F3F"/>
                </a:solidFill>
                <a:latin typeface="Candara"/>
                <a:ea typeface="Candara"/>
                <a:cs typeface="Candara"/>
                <a:sym typeface="Candara"/>
              </a:rPr>
              <a:t>mitad</a:t>
            </a:r>
            <a:r>
              <a:rPr lang="tr-TR" sz="1700" i="0" u="none" strike="noStrike" dirty="0">
                <a:solidFill>
                  <a:srgbClr val="3F3F3F"/>
                </a:solidFill>
                <a:latin typeface="Candara"/>
                <a:ea typeface="Candara"/>
                <a:cs typeface="Candara"/>
                <a:sym typeface="Candara"/>
              </a:rPr>
              <a:t> del PIB </a:t>
            </a:r>
            <a:r>
              <a:rPr lang="tr-TR" sz="1700" i="0" u="none" strike="noStrike" dirty="0" err="1">
                <a:solidFill>
                  <a:srgbClr val="3F3F3F"/>
                </a:solidFill>
                <a:latin typeface="Candara"/>
                <a:ea typeface="Candara"/>
                <a:cs typeface="Candara"/>
                <a:sym typeface="Candara"/>
              </a:rPr>
              <a:t>mundial</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depende</a:t>
            </a:r>
            <a:r>
              <a:rPr lang="tr-TR" sz="1700" i="0" u="none" strike="noStrike" dirty="0">
                <a:solidFill>
                  <a:srgbClr val="3F3F3F"/>
                </a:solidFill>
                <a:latin typeface="Candara"/>
                <a:ea typeface="Candara"/>
                <a:cs typeface="Candara"/>
                <a:sym typeface="Candara"/>
              </a:rPr>
              <a:t> de la </a:t>
            </a:r>
            <a:r>
              <a:rPr lang="tr-TR" sz="1700" i="0" u="none" strike="noStrike" dirty="0" err="1">
                <a:solidFill>
                  <a:srgbClr val="3F3F3F"/>
                </a:solidFill>
                <a:latin typeface="Candara"/>
                <a:ea typeface="Candara"/>
                <a:cs typeface="Candara"/>
                <a:sym typeface="Candara"/>
              </a:rPr>
              <a:t>naturaleza</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Más</a:t>
            </a:r>
            <a:r>
              <a:rPr lang="tr-TR" sz="1700" i="0" u="none" strike="noStrike" dirty="0">
                <a:solidFill>
                  <a:srgbClr val="3F3F3F"/>
                </a:solidFill>
                <a:latin typeface="Candara"/>
                <a:ea typeface="Candara"/>
                <a:cs typeface="Candara"/>
                <a:sym typeface="Candara"/>
              </a:rPr>
              <a:t> de 1000 </a:t>
            </a:r>
            <a:r>
              <a:rPr lang="tr-TR" sz="1700" i="0" u="none" strike="noStrike" dirty="0" err="1">
                <a:solidFill>
                  <a:srgbClr val="3F3F3F"/>
                </a:solidFill>
                <a:latin typeface="Candara"/>
                <a:ea typeface="Candara"/>
                <a:cs typeface="Candara"/>
                <a:sym typeface="Candara"/>
              </a:rPr>
              <a:t>millones</a:t>
            </a:r>
            <a:r>
              <a:rPr lang="tr-TR" sz="1700" i="0" u="none" strike="noStrike" dirty="0">
                <a:solidFill>
                  <a:srgbClr val="3F3F3F"/>
                </a:solidFill>
                <a:latin typeface="Candara"/>
                <a:ea typeface="Candara"/>
                <a:cs typeface="Candara"/>
                <a:sym typeface="Candara"/>
              </a:rPr>
              <a:t> de </a:t>
            </a:r>
            <a:r>
              <a:rPr lang="tr-TR" sz="1700" i="0" u="none" strike="noStrike" dirty="0" err="1">
                <a:solidFill>
                  <a:srgbClr val="3F3F3F"/>
                </a:solidFill>
                <a:latin typeface="Candara"/>
                <a:ea typeface="Candara"/>
                <a:cs typeface="Candara"/>
                <a:sym typeface="Candara"/>
              </a:rPr>
              <a:t>personas</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dependen</a:t>
            </a:r>
            <a:r>
              <a:rPr lang="tr-TR" sz="1700" i="0" u="none" strike="noStrike" dirty="0">
                <a:solidFill>
                  <a:srgbClr val="3F3F3F"/>
                </a:solidFill>
                <a:latin typeface="Candara"/>
                <a:ea typeface="Candara"/>
                <a:cs typeface="Candara"/>
                <a:sym typeface="Candara"/>
              </a:rPr>
              <a:t> de </a:t>
            </a:r>
            <a:r>
              <a:rPr lang="tr-TR" sz="1700" i="0" u="none" strike="noStrike" dirty="0" err="1">
                <a:solidFill>
                  <a:srgbClr val="3F3F3F"/>
                </a:solidFill>
                <a:latin typeface="Candara"/>
                <a:ea typeface="Candara"/>
                <a:cs typeface="Candara"/>
                <a:sym typeface="Candara"/>
              </a:rPr>
              <a:t>los</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bosques</a:t>
            </a:r>
            <a:r>
              <a:rPr lang="tr-TR" sz="1700" i="0" u="none" strike="noStrike" dirty="0">
                <a:solidFill>
                  <a:srgbClr val="3F3F3F"/>
                </a:solidFill>
                <a:latin typeface="Candara"/>
                <a:ea typeface="Candara"/>
                <a:cs typeface="Candara"/>
                <a:sym typeface="Candara"/>
              </a:rPr>
              <a:t> para su </a:t>
            </a:r>
            <a:r>
              <a:rPr lang="tr-TR" sz="1700" i="0" u="none" strike="noStrike" dirty="0" err="1">
                <a:solidFill>
                  <a:srgbClr val="3F3F3F"/>
                </a:solidFill>
                <a:latin typeface="Candara"/>
                <a:ea typeface="Candara"/>
                <a:cs typeface="Candara"/>
                <a:sym typeface="Candara"/>
              </a:rPr>
              <a:t>sustento</a:t>
            </a:r>
            <a:r>
              <a:rPr lang="tr-TR" sz="1700" i="0" u="none" strike="noStrike" dirty="0">
                <a:solidFill>
                  <a:srgbClr val="3F3F3F"/>
                </a:solidFill>
                <a:latin typeface="Candara"/>
                <a:ea typeface="Candara"/>
                <a:cs typeface="Candara"/>
                <a:sym typeface="Candara"/>
              </a:rPr>
              <a:t>. Y la </a:t>
            </a:r>
            <a:r>
              <a:rPr lang="tr-TR" sz="1700" i="0" u="none" strike="noStrike" dirty="0" err="1">
                <a:solidFill>
                  <a:srgbClr val="3F3F3F"/>
                </a:solidFill>
                <a:latin typeface="Candara"/>
                <a:ea typeface="Candara"/>
                <a:cs typeface="Candara"/>
                <a:sym typeface="Candara"/>
              </a:rPr>
              <a:t>tierra</a:t>
            </a:r>
            <a:r>
              <a:rPr lang="tr-TR" sz="1700" i="0" u="none" strike="noStrike" dirty="0">
                <a:solidFill>
                  <a:srgbClr val="3F3F3F"/>
                </a:solidFill>
                <a:latin typeface="Candara"/>
                <a:ea typeface="Candara"/>
                <a:cs typeface="Candara"/>
                <a:sym typeface="Candara"/>
              </a:rPr>
              <a:t> y el </a:t>
            </a:r>
            <a:r>
              <a:rPr lang="tr-TR" sz="1700" i="0" u="none" strike="noStrike" dirty="0" err="1">
                <a:solidFill>
                  <a:srgbClr val="3F3F3F"/>
                </a:solidFill>
                <a:latin typeface="Candara"/>
                <a:ea typeface="Candara"/>
                <a:cs typeface="Candara"/>
                <a:sym typeface="Candara"/>
              </a:rPr>
              <a:t>mar</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absorben</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más</a:t>
            </a:r>
            <a:r>
              <a:rPr lang="tr-TR" sz="1700" i="0" u="none" strike="noStrike" dirty="0">
                <a:solidFill>
                  <a:srgbClr val="3F3F3F"/>
                </a:solidFill>
                <a:latin typeface="Candara"/>
                <a:ea typeface="Candara"/>
                <a:cs typeface="Candara"/>
                <a:sym typeface="Candara"/>
              </a:rPr>
              <a:t> de la </a:t>
            </a:r>
            <a:r>
              <a:rPr lang="tr-TR" sz="1700" i="0" u="none" strike="noStrike" dirty="0" err="1">
                <a:solidFill>
                  <a:srgbClr val="3F3F3F"/>
                </a:solidFill>
                <a:latin typeface="Candara"/>
                <a:ea typeface="Candara"/>
                <a:cs typeface="Candara"/>
                <a:sym typeface="Candara"/>
              </a:rPr>
              <a:t>mitad</a:t>
            </a:r>
            <a:r>
              <a:rPr lang="tr-TR" sz="1700" i="0" u="none" strike="noStrike" dirty="0">
                <a:solidFill>
                  <a:srgbClr val="3F3F3F"/>
                </a:solidFill>
                <a:latin typeface="Candara"/>
                <a:ea typeface="Candara"/>
                <a:cs typeface="Candara"/>
                <a:sym typeface="Candara"/>
              </a:rPr>
              <a:t> de </a:t>
            </a:r>
            <a:r>
              <a:rPr lang="tr-TR" sz="1700" i="0" u="none" strike="noStrike" dirty="0" err="1">
                <a:solidFill>
                  <a:srgbClr val="3F3F3F"/>
                </a:solidFill>
                <a:latin typeface="Candara"/>
                <a:ea typeface="Candara"/>
                <a:cs typeface="Candara"/>
                <a:sym typeface="Candara"/>
              </a:rPr>
              <a:t>todas</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las</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emisiones</a:t>
            </a:r>
            <a:r>
              <a:rPr lang="tr-TR" sz="1700" i="0" u="none" strike="noStrike" dirty="0">
                <a:solidFill>
                  <a:srgbClr val="3F3F3F"/>
                </a:solidFill>
                <a:latin typeface="Candara"/>
                <a:ea typeface="Candara"/>
                <a:cs typeface="Candara"/>
                <a:sym typeface="Candara"/>
              </a:rPr>
              <a:t> de </a:t>
            </a:r>
            <a:r>
              <a:rPr lang="tr-TR" sz="1700" i="0" u="none" strike="noStrike" dirty="0" err="1">
                <a:solidFill>
                  <a:srgbClr val="3F3F3F"/>
                </a:solidFill>
                <a:latin typeface="Candara"/>
                <a:ea typeface="Candara"/>
                <a:cs typeface="Candara"/>
                <a:sym typeface="Candara"/>
              </a:rPr>
              <a:t>carbono</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Pero</a:t>
            </a:r>
            <a:r>
              <a:rPr lang="tr-TR" sz="1700" i="0" u="none" strike="noStrike" dirty="0">
                <a:solidFill>
                  <a:srgbClr val="3F3F3F"/>
                </a:solidFill>
                <a:latin typeface="Candara"/>
                <a:ea typeface="Candara"/>
                <a:cs typeface="Candara"/>
                <a:sym typeface="Candara"/>
              </a:rPr>
              <a:t> la </a:t>
            </a:r>
            <a:r>
              <a:rPr lang="tr-TR" sz="1700" i="0" u="none" strike="noStrike" dirty="0" err="1">
                <a:solidFill>
                  <a:srgbClr val="3F3F3F"/>
                </a:solidFill>
                <a:latin typeface="Candara"/>
                <a:ea typeface="Candara"/>
                <a:cs typeface="Candara"/>
                <a:sym typeface="Candara"/>
              </a:rPr>
              <a:t>naturaleza</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está</a:t>
            </a:r>
            <a:r>
              <a:rPr lang="tr-TR" sz="1700" i="0" u="none" strike="noStrike" dirty="0">
                <a:solidFill>
                  <a:srgbClr val="3F3F3F"/>
                </a:solidFill>
                <a:latin typeface="Candara"/>
                <a:ea typeface="Candara"/>
                <a:cs typeface="Candara"/>
                <a:sym typeface="Candara"/>
              </a:rPr>
              <a:t> en </a:t>
            </a:r>
            <a:r>
              <a:rPr lang="tr-TR" sz="1700" i="0" u="none" strike="noStrike" dirty="0" err="1">
                <a:solidFill>
                  <a:srgbClr val="3F3F3F"/>
                </a:solidFill>
                <a:latin typeface="Candara"/>
                <a:ea typeface="Candara"/>
                <a:cs typeface="Candara"/>
                <a:sym typeface="Candara"/>
              </a:rPr>
              <a:t>crisis</a:t>
            </a:r>
            <a:r>
              <a:rPr lang="tr-TR" sz="1700" i="0" u="none" strike="noStrike" dirty="0">
                <a:solidFill>
                  <a:srgbClr val="3F3F3F"/>
                </a:solidFill>
                <a:latin typeface="Candara"/>
                <a:ea typeface="Candara"/>
                <a:cs typeface="Candara"/>
                <a:sym typeface="Candara"/>
              </a:rPr>
              <a:t>. Hasta un </a:t>
            </a:r>
            <a:r>
              <a:rPr lang="tr-TR" sz="1700" i="0" u="none" strike="noStrike" dirty="0" err="1">
                <a:solidFill>
                  <a:srgbClr val="3F3F3F"/>
                </a:solidFill>
                <a:latin typeface="Candara"/>
                <a:ea typeface="Candara"/>
                <a:cs typeface="Candara"/>
                <a:sym typeface="Candara"/>
              </a:rPr>
              <a:t>millón</a:t>
            </a:r>
            <a:r>
              <a:rPr lang="tr-TR" sz="1700" i="0" u="none" strike="noStrike" dirty="0">
                <a:solidFill>
                  <a:srgbClr val="3F3F3F"/>
                </a:solidFill>
                <a:latin typeface="Candara"/>
                <a:ea typeface="Candara"/>
                <a:cs typeface="Candara"/>
                <a:sym typeface="Candara"/>
              </a:rPr>
              <a:t> de </a:t>
            </a:r>
            <a:r>
              <a:rPr lang="tr-TR" sz="1700" i="0" u="none" strike="noStrike" dirty="0" err="1">
                <a:solidFill>
                  <a:srgbClr val="3F3F3F"/>
                </a:solidFill>
                <a:latin typeface="Candara"/>
                <a:ea typeface="Candara"/>
                <a:cs typeface="Candara"/>
                <a:sym typeface="Candara"/>
              </a:rPr>
              <a:t>especies</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están</a:t>
            </a:r>
            <a:r>
              <a:rPr lang="tr-TR" sz="1700" i="0" u="none" strike="noStrike" dirty="0">
                <a:solidFill>
                  <a:srgbClr val="3F3F3F"/>
                </a:solidFill>
                <a:latin typeface="Candara"/>
                <a:ea typeface="Candara"/>
                <a:cs typeface="Candara"/>
                <a:sym typeface="Candara"/>
              </a:rPr>
              <a:t> en </a:t>
            </a:r>
            <a:r>
              <a:rPr lang="tr-TR" sz="1700" i="0" u="none" strike="noStrike" dirty="0" err="1">
                <a:solidFill>
                  <a:srgbClr val="3F3F3F"/>
                </a:solidFill>
                <a:latin typeface="Candara"/>
                <a:ea typeface="Candara"/>
                <a:cs typeface="Candara"/>
                <a:sym typeface="Candara"/>
              </a:rPr>
              <a:t>peligro</a:t>
            </a:r>
            <a:r>
              <a:rPr lang="tr-TR" sz="1700" i="0" u="none" strike="noStrike" dirty="0">
                <a:solidFill>
                  <a:srgbClr val="3F3F3F"/>
                </a:solidFill>
                <a:latin typeface="Candara"/>
                <a:ea typeface="Candara"/>
                <a:cs typeface="Candara"/>
                <a:sym typeface="Candara"/>
              </a:rPr>
              <a:t> de </a:t>
            </a:r>
            <a:r>
              <a:rPr lang="tr-TR" sz="1700" i="0" u="none" strike="noStrike" dirty="0" err="1">
                <a:solidFill>
                  <a:srgbClr val="3F3F3F"/>
                </a:solidFill>
                <a:latin typeface="Candara"/>
                <a:ea typeface="Candara"/>
                <a:cs typeface="Candara"/>
                <a:sym typeface="Candara"/>
              </a:rPr>
              <a:t>extinción</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muchas</a:t>
            </a:r>
            <a:r>
              <a:rPr lang="tr-TR" sz="1700" i="0" u="none" strike="noStrike" dirty="0">
                <a:solidFill>
                  <a:srgbClr val="3F3F3F"/>
                </a:solidFill>
                <a:latin typeface="Candara"/>
                <a:ea typeface="Candara"/>
                <a:cs typeface="Candara"/>
                <a:sym typeface="Candara"/>
              </a:rPr>
              <a:t> de </a:t>
            </a:r>
            <a:r>
              <a:rPr lang="tr-TR" sz="1700" i="0" u="none" strike="noStrike" dirty="0" err="1">
                <a:solidFill>
                  <a:srgbClr val="3F3F3F"/>
                </a:solidFill>
                <a:latin typeface="Candara"/>
                <a:ea typeface="Candara"/>
                <a:cs typeface="Candara"/>
                <a:sym typeface="Candara"/>
              </a:rPr>
              <a:t>ellas</a:t>
            </a:r>
            <a:r>
              <a:rPr lang="tr-TR" sz="1700" i="0" u="none" strike="noStrike" dirty="0">
                <a:solidFill>
                  <a:srgbClr val="3F3F3F"/>
                </a:solidFill>
                <a:latin typeface="Candara"/>
                <a:ea typeface="Candara"/>
                <a:cs typeface="Candara"/>
                <a:sym typeface="Candara"/>
              </a:rPr>
              <a:t> en </a:t>
            </a:r>
            <a:r>
              <a:rPr lang="tr-TR" sz="1700" i="0" u="none" strike="noStrike" dirty="0" err="1">
                <a:solidFill>
                  <a:srgbClr val="3F3F3F"/>
                </a:solidFill>
                <a:latin typeface="Candara"/>
                <a:ea typeface="Candara"/>
                <a:cs typeface="Candara"/>
                <a:sym typeface="Candara"/>
              </a:rPr>
              <a:t>unas</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décadas</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Ecosistemas</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irremplazables</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como</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partes</a:t>
            </a:r>
            <a:r>
              <a:rPr lang="tr-TR" sz="1700" i="0" u="none" strike="noStrike" dirty="0">
                <a:solidFill>
                  <a:srgbClr val="3F3F3F"/>
                </a:solidFill>
                <a:latin typeface="Candara"/>
                <a:ea typeface="Candara"/>
                <a:cs typeface="Candara"/>
                <a:sym typeface="Candara"/>
              </a:rPr>
              <a:t> de la selva </a:t>
            </a:r>
            <a:r>
              <a:rPr lang="tr-TR" sz="1700" i="0" u="none" strike="noStrike" dirty="0" err="1">
                <a:solidFill>
                  <a:srgbClr val="3F3F3F"/>
                </a:solidFill>
                <a:latin typeface="Candara"/>
                <a:ea typeface="Candara"/>
                <a:cs typeface="Candara"/>
                <a:sym typeface="Candara"/>
              </a:rPr>
              <a:t>tropical</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amazónica</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están</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pasando</a:t>
            </a:r>
            <a:r>
              <a:rPr lang="tr-TR" sz="1700" i="0" u="none" strike="noStrike" dirty="0">
                <a:solidFill>
                  <a:srgbClr val="3F3F3F"/>
                </a:solidFill>
                <a:latin typeface="Candara"/>
                <a:ea typeface="Candara"/>
                <a:cs typeface="Candara"/>
                <a:sym typeface="Candara"/>
              </a:rPr>
              <a:t> de ser </a:t>
            </a:r>
            <a:r>
              <a:rPr lang="tr-TR" sz="1700" i="0" u="none" strike="noStrike" dirty="0" err="1">
                <a:solidFill>
                  <a:srgbClr val="3F3F3F"/>
                </a:solidFill>
                <a:latin typeface="Candara"/>
                <a:ea typeface="Candara"/>
                <a:cs typeface="Candara"/>
                <a:sym typeface="Candara"/>
              </a:rPr>
              <a:t>sumideros</a:t>
            </a:r>
            <a:r>
              <a:rPr lang="tr-TR" sz="1700" i="0" u="none" strike="noStrike" dirty="0">
                <a:solidFill>
                  <a:srgbClr val="3F3F3F"/>
                </a:solidFill>
                <a:latin typeface="Candara"/>
                <a:ea typeface="Candara"/>
                <a:cs typeface="Candara"/>
                <a:sym typeface="Candara"/>
              </a:rPr>
              <a:t> de </a:t>
            </a:r>
            <a:r>
              <a:rPr lang="tr-TR" sz="1700" i="0" u="none" strike="noStrike" dirty="0" err="1">
                <a:solidFill>
                  <a:srgbClr val="3F3F3F"/>
                </a:solidFill>
                <a:latin typeface="Candara"/>
                <a:ea typeface="Candara"/>
                <a:cs typeface="Candara"/>
                <a:sym typeface="Candara"/>
              </a:rPr>
              <a:t>carbono</a:t>
            </a:r>
            <a:r>
              <a:rPr lang="tr-TR" sz="1700" i="0" u="none" strike="noStrike" dirty="0">
                <a:solidFill>
                  <a:srgbClr val="3F3F3F"/>
                </a:solidFill>
                <a:latin typeface="Candara"/>
                <a:ea typeface="Candara"/>
                <a:cs typeface="Candara"/>
                <a:sym typeface="Candara"/>
              </a:rPr>
              <a:t> a </a:t>
            </a:r>
            <a:r>
              <a:rPr lang="tr-TR" sz="1700" i="0" u="none" strike="noStrike" dirty="0" err="1">
                <a:solidFill>
                  <a:srgbClr val="3F3F3F"/>
                </a:solidFill>
                <a:latin typeface="Candara"/>
                <a:ea typeface="Candara"/>
                <a:cs typeface="Candara"/>
                <a:sym typeface="Candara"/>
              </a:rPr>
              <a:t>fuentes</a:t>
            </a:r>
            <a:r>
              <a:rPr lang="tr-TR" sz="1700" i="0" u="none" strike="noStrike" dirty="0">
                <a:solidFill>
                  <a:srgbClr val="3F3F3F"/>
                </a:solidFill>
                <a:latin typeface="Candara"/>
                <a:ea typeface="Candara"/>
                <a:cs typeface="Candara"/>
                <a:sym typeface="Candara"/>
              </a:rPr>
              <a:t> de </a:t>
            </a:r>
            <a:r>
              <a:rPr lang="tr-TR" sz="1700" i="0" u="none" strike="noStrike" dirty="0" err="1">
                <a:solidFill>
                  <a:srgbClr val="3F3F3F"/>
                </a:solidFill>
                <a:latin typeface="Candara"/>
                <a:ea typeface="Candara"/>
                <a:cs typeface="Candara"/>
                <a:sym typeface="Candara"/>
              </a:rPr>
              <a:t>carbono</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debido</a:t>
            </a:r>
            <a:r>
              <a:rPr lang="tr-TR" sz="1700" i="0" u="none" strike="noStrike" dirty="0">
                <a:solidFill>
                  <a:srgbClr val="3F3F3F"/>
                </a:solidFill>
                <a:latin typeface="Candara"/>
                <a:ea typeface="Candara"/>
                <a:cs typeface="Candara"/>
                <a:sym typeface="Candara"/>
              </a:rPr>
              <a:t> a la </a:t>
            </a:r>
            <a:r>
              <a:rPr lang="tr-TR" sz="1700" i="0" u="none" strike="noStrike" dirty="0" err="1">
                <a:solidFill>
                  <a:srgbClr val="3F3F3F"/>
                </a:solidFill>
                <a:latin typeface="Candara"/>
                <a:ea typeface="Candara"/>
                <a:cs typeface="Candara"/>
                <a:sym typeface="Candara"/>
              </a:rPr>
              <a:t>deforestación</a:t>
            </a:r>
            <a:r>
              <a:rPr lang="tr-TR" sz="1700" i="0" u="none" strike="noStrike" dirty="0">
                <a:solidFill>
                  <a:srgbClr val="3F3F3F"/>
                </a:solidFill>
                <a:latin typeface="Candara"/>
                <a:ea typeface="Candara"/>
                <a:cs typeface="Candara"/>
                <a:sym typeface="Candara"/>
              </a:rPr>
              <a:t>. Y el 85 % de </a:t>
            </a:r>
            <a:r>
              <a:rPr lang="tr-TR" sz="1700" i="0" u="none" strike="noStrike" dirty="0" err="1">
                <a:solidFill>
                  <a:srgbClr val="3F3F3F"/>
                </a:solidFill>
                <a:latin typeface="Candara"/>
                <a:ea typeface="Candara"/>
                <a:cs typeface="Candara"/>
                <a:sym typeface="Candara"/>
              </a:rPr>
              <a:t>los</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humedales</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como</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las</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marismas</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salinas</a:t>
            </a:r>
            <a:r>
              <a:rPr lang="tr-TR" sz="1700" i="0" u="none" strike="noStrike" dirty="0">
                <a:solidFill>
                  <a:srgbClr val="3F3F3F"/>
                </a:solidFill>
                <a:latin typeface="Candara"/>
                <a:ea typeface="Candara"/>
                <a:cs typeface="Candara"/>
                <a:sym typeface="Candara"/>
              </a:rPr>
              <a:t> y </a:t>
            </a:r>
            <a:r>
              <a:rPr lang="tr-TR" sz="1700" i="0" u="none" strike="noStrike" dirty="0" err="1">
                <a:solidFill>
                  <a:srgbClr val="3F3F3F"/>
                </a:solidFill>
                <a:latin typeface="Candara"/>
                <a:ea typeface="Candara"/>
                <a:cs typeface="Candara"/>
                <a:sym typeface="Candara"/>
              </a:rPr>
              <a:t>los</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manglares</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que</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absorben</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grandes</a:t>
            </a:r>
            <a:r>
              <a:rPr lang="tr-TR" sz="1700" i="0" u="none" strike="noStrike" dirty="0">
                <a:solidFill>
                  <a:srgbClr val="3F3F3F"/>
                </a:solidFill>
                <a:latin typeface="Candara"/>
                <a:ea typeface="Candara"/>
                <a:cs typeface="Candara"/>
                <a:sym typeface="Candara"/>
              </a:rPr>
              <a:t> </a:t>
            </a:r>
            <a:r>
              <a:rPr lang="tr-TR" sz="1700" i="0" u="none" strike="noStrike" dirty="0" err="1">
                <a:solidFill>
                  <a:srgbClr val="3F3F3F"/>
                </a:solidFill>
                <a:latin typeface="Candara"/>
                <a:ea typeface="Candara"/>
                <a:cs typeface="Candara"/>
                <a:sym typeface="Candara"/>
              </a:rPr>
              <a:t>cantidades</a:t>
            </a:r>
            <a:r>
              <a:rPr lang="tr-TR" sz="1700" i="0" u="none" strike="noStrike" dirty="0">
                <a:solidFill>
                  <a:srgbClr val="3F3F3F"/>
                </a:solidFill>
                <a:latin typeface="Candara"/>
                <a:ea typeface="Candara"/>
                <a:cs typeface="Candara"/>
                <a:sym typeface="Candara"/>
              </a:rPr>
              <a:t> de </a:t>
            </a:r>
            <a:r>
              <a:rPr lang="tr-TR" sz="1700" i="0" u="none" strike="noStrike" dirty="0" err="1">
                <a:solidFill>
                  <a:srgbClr val="3F3F3F"/>
                </a:solidFill>
                <a:latin typeface="Candara"/>
                <a:ea typeface="Candara"/>
                <a:cs typeface="Candara"/>
                <a:sym typeface="Candara"/>
              </a:rPr>
              <a:t>carbono</a:t>
            </a:r>
            <a:r>
              <a:rPr lang="tr-TR" sz="1700" i="0" u="none" strike="noStrike" dirty="0">
                <a:solidFill>
                  <a:srgbClr val="3F3F3F"/>
                </a:solidFill>
                <a:latin typeface="Candara"/>
                <a:ea typeface="Candara"/>
                <a:cs typeface="Candara"/>
                <a:sym typeface="Candara"/>
              </a:rPr>
              <a:t>, han </a:t>
            </a:r>
            <a:r>
              <a:rPr lang="tr-TR" sz="1700" i="0" u="none" strike="noStrike" dirty="0" err="1">
                <a:solidFill>
                  <a:srgbClr val="3F3F3F"/>
                </a:solidFill>
                <a:latin typeface="Candara"/>
                <a:ea typeface="Candara"/>
                <a:cs typeface="Candara"/>
                <a:sym typeface="Candara"/>
              </a:rPr>
              <a:t>desaparecido</a:t>
            </a:r>
            <a:r>
              <a:rPr lang="tr-TR" sz="1700" i="0" u="none" strike="noStrike" dirty="0">
                <a:solidFill>
                  <a:srgbClr val="3F3F3F"/>
                </a:solidFill>
                <a:latin typeface="Candara"/>
                <a:ea typeface="Candara"/>
                <a:cs typeface="Candara"/>
                <a:sym typeface="Candara"/>
              </a:rPr>
              <a:t>. </a:t>
            </a:r>
            <a:endParaRPr sz="1700" i="0" u="none" strike="noStrike" dirty="0">
              <a:solidFill>
                <a:srgbClr val="3F3F3F"/>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5"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1271502" y="46712"/>
            <a:ext cx="689206" cy="689206"/>
          </a:xfrm>
          <a:prstGeom prst="rect">
            <a:avLst/>
          </a:prstGeom>
          <a:noFill/>
          <a:ln>
            <a:noFill/>
          </a:ln>
        </p:spPr>
      </p:pic>
      <p:sp>
        <p:nvSpPr>
          <p:cNvPr id="120" name="Google Shape;120;p5"/>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5"/>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5"/>
          <p:cNvSpPr txBox="1"/>
          <p:nvPr/>
        </p:nvSpPr>
        <p:spPr>
          <a:xfrm>
            <a:off x="-212205" y="112057"/>
            <a:ext cx="10911016" cy="58477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FFFFFF"/>
              </a:buClr>
              <a:buSzPts val="3200"/>
              <a:buFont typeface="Candara"/>
              <a:buNone/>
            </a:pPr>
            <a:r>
              <a:rPr lang="tr-TR" sz="3200" b="1" i="0" u="none" strike="noStrike" cap="none">
                <a:solidFill>
                  <a:srgbClr val="FFFFFF"/>
                </a:solidFill>
                <a:latin typeface="Candara"/>
                <a:ea typeface="Candara"/>
                <a:cs typeface="Candara"/>
                <a:sym typeface="Candara"/>
              </a:rPr>
              <a:t>Mejores prácticas: paisaje cultural de Wachau, Austria</a:t>
            </a:r>
            <a:endParaRPr/>
          </a:p>
        </p:txBody>
      </p:sp>
      <p:sp>
        <p:nvSpPr>
          <p:cNvPr id="123" name="Google Shape;123;p5"/>
          <p:cNvSpPr txBox="1"/>
          <p:nvPr/>
        </p:nvSpPr>
        <p:spPr>
          <a:xfrm>
            <a:off x="704335" y="2197893"/>
            <a:ext cx="10206681" cy="28931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3F3F3F"/>
              </a:buClr>
              <a:buSzPts val="1800"/>
              <a:buFont typeface="Candara"/>
              <a:buChar char="-"/>
            </a:pPr>
            <a:r>
              <a:rPr lang="tr-TR" sz="1800" i="0" u="none" strike="noStrike">
                <a:solidFill>
                  <a:srgbClr val="3F3F3F"/>
                </a:solidFill>
                <a:latin typeface="Candara"/>
                <a:ea typeface="Candara"/>
                <a:cs typeface="Candara"/>
                <a:sym typeface="Candara"/>
              </a:rPr>
              <a:t>Wachau es un tramo del valle del Danubio entre Melk y Krems, un paisaje medieval extraordinariamente bien conservado que ha evolucionado orgánicamente a lo largo del tiempo. </a:t>
            </a:r>
            <a:endParaRPr sz="1800" i="0" u="none" strike="noStrike">
              <a:solidFill>
                <a:srgbClr val="3F3F3F"/>
              </a:solidFill>
              <a:latin typeface="Candara"/>
              <a:ea typeface="Candara"/>
              <a:cs typeface="Candara"/>
              <a:sym typeface="Candara"/>
            </a:endParaRPr>
          </a:p>
          <a:p>
            <a:pPr marL="285750" marR="0" lvl="0" indent="-171450" algn="l" rtl="0">
              <a:spcBef>
                <a:spcPts val="600"/>
              </a:spcBef>
              <a:spcAft>
                <a:spcPts val="0"/>
              </a:spcAft>
              <a:buClr>
                <a:schemeClr val="dk1"/>
              </a:buClr>
              <a:buSzPts val="1800"/>
              <a:buFont typeface="Calibri"/>
              <a:buNone/>
            </a:pPr>
            <a:endParaRPr sz="1800" i="0" u="none" strike="noStrike">
              <a:solidFill>
                <a:srgbClr val="3F3F3F"/>
              </a:solidFill>
              <a:latin typeface="Candara"/>
              <a:ea typeface="Candara"/>
              <a:cs typeface="Candara"/>
              <a:sym typeface="Candara"/>
            </a:endParaRPr>
          </a:p>
          <a:p>
            <a:pPr marL="285750" marR="0" lvl="0" indent="-285750" algn="l" rtl="0">
              <a:spcBef>
                <a:spcPts val="600"/>
              </a:spcBef>
              <a:spcAft>
                <a:spcPts val="0"/>
              </a:spcAft>
              <a:buClr>
                <a:srgbClr val="3F3F3F"/>
              </a:buClr>
              <a:buSzPts val="1800"/>
              <a:buFont typeface="Candara"/>
              <a:buChar char="-"/>
            </a:pPr>
            <a:r>
              <a:rPr lang="tr-TR" sz="1800" i="0" u="none" strike="noStrike">
                <a:solidFill>
                  <a:srgbClr val="3F3F3F"/>
                </a:solidFill>
                <a:latin typeface="Candara"/>
                <a:ea typeface="Candara"/>
                <a:cs typeface="Candara"/>
                <a:sym typeface="Candara"/>
              </a:rPr>
              <a:t>La arquitectura de las ciudades y pueblos muestra el desarrollo de la región y su sociedad a lo largo de muchos siglos. </a:t>
            </a:r>
            <a:endParaRPr sz="1800" i="0" u="none" strike="noStrike">
              <a:solidFill>
                <a:srgbClr val="3F3F3F"/>
              </a:solidFill>
              <a:latin typeface="Candara"/>
              <a:ea typeface="Candara"/>
              <a:cs typeface="Candara"/>
              <a:sym typeface="Candara"/>
            </a:endParaRPr>
          </a:p>
          <a:p>
            <a:pPr marL="285750" marR="0" lvl="0" indent="-171450" algn="l" rtl="0">
              <a:spcBef>
                <a:spcPts val="600"/>
              </a:spcBef>
              <a:spcAft>
                <a:spcPts val="0"/>
              </a:spcAft>
              <a:buClr>
                <a:schemeClr val="dk1"/>
              </a:buClr>
              <a:buSzPts val="1800"/>
              <a:buFont typeface="Calibri"/>
              <a:buNone/>
            </a:pPr>
            <a:endParaRPr sz="1800" i="0" u="none" strike="noStrike">
              <a:solidFill>
                <a:srgbClr val="3F3F3F"/>
              </a:solidFill>
              <a:latin typeface="Candara"/>
              <a:ea typeface="Candara"/>
              <a:cs typeface="Candara"/>
              <a:sym typeface="Candara"/>
            </a:endParaRPr>
          </a:p>
          <a:p>
            <a:pPr marL="0" marR="0" lvl="0" indent="0" algn="l" rtl="0">
              <a:spcBef>
                <a:spcPts val="600"/>
              </a:spcBef>
              <a:spcAft>
                <a:spcPts val="0"/>
              </a:spcAft>
              <a:buNone/>
            </a:pPr>
            <a:r>
              <a:rPr lang="tr-TR" sz="1800" i="0" u="none" strike="noStrike">
                <a:solidFill>
                  <a:srgbClr val="3F3F3F"/>
                </a:solidFill>
                <a:latin typeface="Candara"/>
                <a:ea typeface="Candara"/>
                <a:cs typeface="Candara"/>
                <a:sym typeface="Candara"/>
              </a:rPr>
              <a:t>-    Wachau ha inspirado leyendas románticas durante siglos y sus castillos están llenos de historias de amor y     desamor, especialmente de la Edad Media. Explore el paraíso natural de Wachau a través de sus pueblos ribereños y descubra una tierra de castillos, majestuosas abadías y impresionantes bodegas.</a:t>
            </a:r>
            <a:endParaRPr/>
          </a:p>
        </p:txBody>
      </p:sp>
      <p:sp>
        <p:nvSpPr>
          <p:cNvPr id="124" name="Google Shape;124;p5"/>
          <p:cNvSpPr txBox="1"/>
          <p:nvPr/>
        </p:nvSpPr>
        <p:spPr>
          <a:xfrm>
            <a:off x="704335" y="1318726"/>
            <a:ext cx="609805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000" b="1" i="0" u="none" strike="noStrike">
                <a:solidFill>
                  <a:srgbClr val="A99374"/>
                </a:solidFill>
                <a:latin typeface="Candara"/>
                <a:ea typeface="Candara"/>
                <a:cs typeface="Candara"/>
                <a:sym typeface="Candara"/>
              </a:rPr>
              <a:t>Paisaje cultural de Wachau, Austria</a:t>
            </a:r>
            <a:endParaRPr sz="2000" b="1">
              <a:solidFill>
                <a:srgbClr val="A99374"/>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6"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1271502" y="46712"/>
            <a:ext cx="689206" cy="689206"/>
          </a:xfrm>
          <a:prstGeom prst="rect">
            <a:avLst/>
          </a:prstGeom>
          <a:noFill/>
          <a:ln>
            <a:noFill/>
          </a:ln>
        </p:spPr>
      </p:pic>
      <p:sp>
        <p:nvSpPr>
          <p:cNvPr id="130" name="Google Shape;130;p6"/>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6"/>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6"/>
          <p:cNvSpPr txBox="1"/>
          <p:nvPr/>
        </p:nvSpPr>
        <p:spPr>
          <a:xfrm>
            <a:off x="-148281" y="89587"/>
            <a:ext cx="10911016" cy="523220"/>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tr-TR" sz="2800" b="1" i="0" u="none" strike="noStrike" cap="none">
                <a:solidFill>
                  <a:srgbClr val="FFFFFF"/>
                </a:solidFill>
                <a:latin typeface="Candara"/>
                <a:ea typeface="Candara"/>
                <a:cs typeface="Candara"/>
                <a:sym typeface="Candara"/>
              </a:rPr>
              <a:t>ALGUNAS DEFINICIONES Y CONCEPTOS 1/2</a:t>
            </a:r>
            <a:endParaRPr sz="2800" b="0" i="0" u="none" strike="noStrike" cap="none">
              <a:solidFill>
                <a:schemeClr val="dk1"/>
              </a:solidFill>
              <a:latin typeface="Times New Roman"/>
              <a:ea typeface="Times New Roman"/>
              <a:cs typeface="Times New Roman"/>
              <a:sym typeface="Times New Roman"/>
            </a:endParaRPr>
          </a:p>
        </p:txBody>
      </p:sp>
      <p:sp>
        <p:nvSpPr>
          <p:cNvPr id="133" name="Google Shape;133;p6"/>
          <p:cNvSpPr txBox="1"/>
          <p:nvPr/>
        </p:nvSpPr>
        <p:spPr>
          <a:xfrm>
            <a:off x="631907" y="1328424"/>
            <a:ext cx="10279109" cy="473975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600">
              <a:solidFill>
                <a:srgbClr val="3A3838"/>
              </a:solidFill>
              <a:latin typeface="Candara"/>
              <a:ea typeface="Candara"/>
              <a:cs typeface="Candara"/>
              <a:sym typeface="Candara"/>
            </a:endParaRPr>
          </a:p>
          <a:p>
            <a:pPr marL="0" marR="0" lvl="0" indent="0" algn="just" rtl="0">
              <a:spcBef>
                <a:spcPts val="600"/>
              </a:spcBef>
              <a:spcAft>
                <a:spcPts val="0"/>
              </a:spcAft>
              <a:buNone/>
            </a:pPr>
            <a:endParaRPr sz="1600">
              <a:solidFill>
                <a:srgbClr val="3A3838"/>
              </a:solidFill>
              <a:latin typeface="Candara"/>
              <a:ea typeface="Candara"/>
              <a:cs typeface="Candara"/>
              <a:sym typeface="Candara"/>
            </a:endParaRPr>
          </a:p>
          <a:p>
            <a:pPr marL="0" marR="0" lvl="0" indent="0" algn="just" rtl="0">
              <a:spcBef>
                <a:spcPts val="600"/>
              </a:spcBef>
              <a:spcAft>
                <a:spcPts val="0"/>
              </a:spcAft>
              <a:buNone/>
            </a:pPr>
            <a:r>
              <a:rPr lang="tr-TR" sz="1600">
                <a:solidFill>
                  <a:srgbClr val="3A3838"/>
                </a:solidFill>
                <a:latin typeface="Candara"/>
                <a:ea typeface="Candara"/>
                <a:cs typeface="Candara"/>
                <a:sym typeface="Candara"/>
              </a:rPr>
              <a:t>La zona de los lagos Prespa, que comprende Megali y Mikri Prespa en Grecia, es un ejemplo de la coexistencia armoniosa entre los seres humanos y la naturaleza. El PNP es un área protegida de importancia mundial, clasificada como un ecosistema de importancia excepcional. Ha sido identificado como uno de los «sitios ecológicos transfronterizos» más importantes de Europa. Cabe destacar que el Parque Nacional de Prespa, un área geográfica restringida, alberga una gran diversidad de formas de vida, entre las que se incluyen numerosas especies raras, en peligro de extinción y endémicas. El Parque Nacional de Prespa (PNP) se encuentra en el noroeste de Grecia, dentro de la región de Macedonia Occidental. Abarca una superficie de 327 km² y forma parte del Parque Transfronterizo de Prespa.</a:t>
            </a:r>
            <a:endParaRPr sz="1600">
              <a:solidFill>
                <a:srgbClr val="3A3838"/>
              </a:solidFill>
              <a:latin typeface="Candara"/>
              <a:ea typeface="Candara"/>
              <a:cs typeface="Candara"/>
              <a:sym typeface="Candara"/>
            </a:endParaRPr>
          </a:p>
          <a:p>
            <a:pPr marL="0" marR="0" lvl="0" indent="0" algn="just" rtl="0">
              <a:spcBef>
                <a:spcPts val="600"/>
              </a:spcBef>
              <a:spcAft>
                <a:spcPts val="0"/>
              </a:spcAft>
              <a:buNone/>
            </a:pPr>
            <a:endParaRPr sz="1600">
              <a:solidFill>
                <a:srgbClr val="3A3838"/>
              </a:solidFill>
              <a:latin typeface="Candara"/>
              <a:ea typeface="Candara"/>
              <a:cs typeface="Candara"/>
              <a:sym typeface="Candara"/>
            </a:endParaRPr>
          </a:p>
          <a:p>
            <a:pPr marL="0" marR="0" lvl="0" indent="0" algn="just" rtl="0">
              <a:spcBef>
                <a:spcPts val="600"/>
              </a:spcBef>
              <a:spcAft>
                <a:spcPts val="0"/>
              </a:spcAft>
              <a:buNone/>
            </a:pPr>
            <a:endParaRPr sz="1600">
              <a:solidFill>
                <a:srgbClr val="3A3838"/>
              </a:solidFill>
              <a:latin typeface="Candara"/>
              <a:ea typeface="Candara"/>
              <a:cs typeface="Candara"/>
              <a:sym typeface="Candara"/>
            </a:endParaRPr>
          </a:p>
          <a:p>
            <a:pPr marL="0" marR="0" lvl="0" indent="0" algn="just" rtl="0">
              <a:spcBef>
                <a:spcPts val="600"/>
              </a:spcBef>
              <a:spcAft>
                <a:spcPts val="0"/>
              </a:spcAft>
              <a:buNone/>
            </a:pPr>
            <a:r>
              <a:rPr lang="tr-TR" sz="1600">
                <a:solidFill>
                  <a:srgbClr val="3A3838"/>
                </a:solidFill>
                <a:latin typeface="Candara"/>
                <a:ea typeface="Candara"/>
                <a:cs typeface="Candara"/>
                <a:sym typeface="Candara"/>
              </a:rPr>
              <a:t>El paisaje del valle de Göreme y sus alrededores ha sido esculpido en su totalidad por la erosión, que ha creado santuarios únicos excavados en la roca que contienen pruebas convincentes del arte bizantino producido durante el período posiconoclasta. Además, la región cuenta con una gran variedad de asentamientos subterráneos, entre los que se incluyen viviendas, aldeas trogloditas y ciudades subterráneas. Estas estructuras, que datan del siglo IV, ofrecen una visión del hábitat humano tradicional de la región.</a:t>
            </a:r>
            <a:endParaRPr/>
          </a:p>
          <a:p>
            <a:pPr marL="0" marR="0" lvl="0" indent="0" algn="just" rtl="0">
              <a:spcBef>
                <a:spcPts val="600"/>
              </a:spcBef>
              <a:spcAft>
                <a:spcPts val="0"/>
              </a:spcAft>
              <a:buNone/>
            </a:pPr>
            <a:endParaRPr sz="1600">
              <a:solidFill>
                <a:srgbClr val="3A3838"/>
              </a:solidFill>
              <a:latin typeface="Candara"/>
              <a:ea typeface="Candara"/>
              <a:cs typeface="Candara"/>
              <a:sym typeface="Candara"/>
            </a:endParaRPr>
          </a:p>
        </p:txBody>
      </p:sp>
      <p:sp>
        <p:nvSpPr>
          <p:cNvPr id="134" name="Google Shape;134;p6"/>
          <p:cNvSpPr txBox="1"/>
          <p:nvPr/>
        </p:nvSpPr>
        <p:spPr>
          <a:xfrm>
            <a:off x="360486" y="959437"/>
            <a:ext cx="1117223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000" b="1">
                <a:solidFill>
                  <a:srgbClr val="A99374"/>
                </a:solidFill>
                <a:latin typeface="Candara"/>
                <a:ea typeface="Candara"/>
                <a:cs typeface="Candara"/>
                <a:sym typeface="Candara"/>
              </a:rPr>
              <a:t>3. El papel del patrimonio natural en la sostenibilidad: algunos ejemplos</a:t>
            </a:r>
            <a:endParaRPr sz="2000" b="1">
              <a:solidFill>
                <a:srgbClr val="A99374"/>
              </a:solidFill>
              <a:latin typeface="Candara"/>
              <a:ea typeface="Candara"/>
              <a:cs typeface="Candara"/>
              <a:sym typeface="Candara"/>
            </a:endParaRPr>
          </a:p>
        </p:txBody>
      </p:sp>
      <p:sp>
        <p:nvSpPr>
          <p:cNvPr id="135" name="Google Shape;135;p6"/>
          <p:cNvSpPr txBox="1"/>
          <p:nvPr/>
        </p:nvSpPr>
        <p:spPr>
          <a:xfrm>
            <a:off x="695282" y="1177878"/>
            <a:ext cx="7804119" cy="7232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800"/>
              <a:buFont typeface="Calibri"/>
              <a:buNone/>
            </a:pPr>
            <a:endParaRPr sz="1800" b="1" i="0" u="none" strike="noStrike" cap="none">
              <a:solidFill>
                <a:srgbClr val="A99374"/>
              </a:solidFill>
              <a:latin typeface="Candara"/>
              <a:ea typeface="Candara"/>
              <a:cs typeface="Candara"/>
              <a:sym typeface="Candara"/>
            </a:endParaRPr>
          </a:p>
          <a:p>
            <a:pPr marL="0" marR="0" lvl="0" indent="0" algn="just" rtl="0">
              <a:lnSpc>
                <a:spcPct val="100000"/>
              </a:lnSpc>
              <a:spcBef>
                <a:spcPts val="600"/>
              </a:spcBef>
              <a:spcAft>
                <a:spcPts val="0"/>
              </a:spcAft>
              <a:buClr>
                <a:srgbClr val="A99374"/>
              </a:buClr>
              <a:buSzPts val="1800"/>
              <a:buFont typeface="Candara"/>
              <a:buNone/>
            </a:pPr>
            <a:r>
              <a:rPr lang="tr-TR" sz="1800" b="1" i="0" u="none" strike="noStrike" cap="none">
                <a:solidFill>
                  <a:srgbClr val="A99374"/>
                </a:solidFill>
                <a:latin typeface="Candara"/>
                <a:ea typeface="Candara"/>
                <a:cs typeface="Candara"/>
                <a:sym typeface="Candara"/>
              </a:rPr>
              <a:t>LA ZONA DE LOS LAGOS DE PRESPES: MEGALI Y MIKRI PRESPA, GRECIA</a:t>
            </a:r>
            <a:endParaRPr/>
          </a:p>
        </p:txBody>
      </p:sp>
      <p:pic>
        <p:nvPicPr>
          <p:cNvPr id="136" name="Google Shape;136;p6"/>
          <p:cNvPicPr preferRelativeResize="0"/>
          <p:nvPr/>
        </p:nvPicPr>
        <p:blipFill rotWithShape="1">
          <a:blip r:embed="rId4">
            <a:alphaModFix/>
          </a:blip>
          <a:srcRect/>
          <a:stretch/>
        </p:blipFill>
        <p:spPr>
          <a:xfrm>
            <a:off x="601015" y="3906367"/>
            <a:ext cx="8230313" cy="49381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7" descr="A logo with a tree in the middle&#10;&#10;Description automatically generated"/>
          <p:cNvPicPr preferRelativeResize="0"/>
          <p:nvPr/>
        </p:nvPicPr>
        <p:blipFill rotWithShape="1">
          <a:blip r:embed="rId3" cstate="screen">
            <a:alphaModFix/>
            <a:extLst>
              <a:ext uri="{28A0092B-C50C-407E-A947-70E740481C1C}">
                <a14:useLocalDpi xmlns:a14="http://schemas.microsoft.com/office/drawing/2010/main" xmlns=""/>
              </a:ext>
            </a:extLst>
          </a:blip>
          <a:srcRect/>
          <a:stretch/>
        </p:blipFill>
        <p:spPr>
          <a:xfrm>
            <a:off x="11271502" y="46712"/>
            <a:ext cx="689206" cy="689206"/>
          </a:xfrm>
          <a:prstGeom prst="rect">
            <a:avLst/>
          </a:prstGeom>
          <a:noFill/>
          <a:ln>
            <a:noFill/>
          </a:ln>
        </p:spPr>
      </p:pic>
      <p:sp>
        <p:nvSpPr>
          <p:cNvPr id="142" name="Google Shape;142;p7"/>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7"/>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7"/>
          <p:cNvSpPr txBox="1"/>
          <p:nvPr/>
        </p:nvSpPr>
        <p:spPr>
          <a:xfrm>
            <a:off x="-148281" y="89587"/>
            <a:ext cx="10911016" cy="461665"/>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tr-TR" sz="2400" b="1" i="0" u="none" strike="noStrike" cap="none">
                <a:solidFill>
                  <a:srgbClr val="FFFFFF"/>
                </a:solidFill>
                <a:latin typeface="Candara"/>
                <a:ea typeface="Candara"/>
                <a:cs typeface="Candara"/>
                <a:sym typeface="Candara"/>
              </a:rPr>
              <a:t>ALGUNAS DEFINICIONES Y CONCEPTOS 2/2</a:t>
            </a:r>
            <a:endParaRPr sz="2400" b="0" i="0" u="none" strike="noStrike" cap="none">
              <a:solidFill>
                <a:schemeClr val="dk1"/>
              </a:solidFill>
              <a:latin typeface="Times New Roman"/>
              <a:ea typeface="Times New Roman"/>
              <a:cs typeface="Times New Roman"/>
              <a:sym typeface="Times New Roman"/>
            </a:endParaRPr>
          </a:p>
        </p:txBody>
      </p:sp>
      <p:sp>
        <p:nvSpPr>
          <p:cNvPr id="145" name="Google Shape;145;p7"/>
          <p:cNvSpPr txBox="1"/>
          <p:nvPr/>
        </p:nvSpPr>
        <p:spPr>
          <a:xfrm>
            <a:off x="453452" y="1220665"/>
            <a:ext cx="10004112" cy="478592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600" b="0" i="0">
              <a:solidFill>
                <a:schemeClr val="dk1"/>
              </a:solidFill>
              <a:latin typeface="Candara"/>
              <a:ea typeface="Candara"/>
              <a:cs typeface="Candara"/>
              <a:sym typeface="Candara"/>
            </a:endParaRPr>
          </a:p>
          <a:p>
            <a:pPr marL="0" marR="0" lvl="0" indent="0" algn="just" rtl="0">
              <a:spcBef>
                <a:spcPts val="600"/>
              </a:spcBef>
              <a:spcAft>
                <a:spcPts val="0"/>
              </a:spcAft>
              <a:buNone/>
            </a:pPr>
            <a:r>
              <a:rPr lang="tr-TR" sz="1600" b="1">
                <a:solidFill>
                  <a:srgbClr val="A99374"/>
                </a:solidFill>
                <a:latin typeface="Candara"/>
                <a:ea typeface="Candara"/>
                <a:cs typeface="Candara"/>
                <a:sym typeface="Candara"/>
              </a:rPr>
              <a:t>PARQUE NACIONAL HISTÓRICO DE TRAKAI, LITUANIA</a:t>
            </a:r>
            <a:endParaRPr/>
          </a:p>
          <a:p>
            <a:pPr marL="0" marR="0" lvl="0" indent="0" algn="just" rtl="0">
              <a:spcBef>
                <a:spcPts val="600"/>
              </a:spcBef>
              <a:spcAft>
                <a:spcPts val="0"/>
              </a:spcAft>
              <a:buNone/>
            </a:pPr>
            <a:r>
              <a:rPr lang="tr-TR" sz="1600" b="0" i="0">
                <a:solidFill>
                  <a:srgbClr val="212121"/>
                </a:solidFill>
                <a:latin typeface="Candara"/>
                <a:ea typeface="Candara"/>
                <a:cs typeface="Candara"/>
                <a:sym typeface="Candara"/>
              </a:rPr>
              <a:t>El parque de Trakai está situado en la región oriental de la República de Lituania, a unos 25 km al oeste de la capital, Vilna. Esta colección distintiva y concentrada de bienes naturales y culturales resume épocas y acontecimientos fundamentales de la historia compartida de Lituania y Europa Oriental. Abarca un paisaje cultural meticulosamente conservado, centrado en una ciudad histórica y un conjunto de castillos situados en medio de un paisaje lacustre.</a:t>
            </a:r>
            <a:endParaRPr sz="1600" b="0" i="0">
              <a:solidFill>
                <a:srgbClr val="212121"/>
              </a:solidFill>
              <a:latin typeface="Candara"/>
              <a:ea typeface="Candara"/>
              <a:cs typeface="Candara"/>
              <a:sym typeface="Candara"/>
            </a:endParaRPr>
          </a:p>
          <a:p>
            <a:pPr marL="0" marR="0" lvl="0" indent="0" algn="just" rtl="0">
              <a:spcBef>
                <a:spcPts val="600"/>
              </a:spcBef>
              <a:spcAft>
                <a:spcPts val="0"/>
              </a:spcAft>
              <a:buNone/>
            </a:pPr>
            <a:endParaRPr sz="1600" b="0" i="0">
              <a:solidFill>
                <a:srgbClr val="212121"/>
              </a:solidFill>
              <a:latin typeface="Candara"/>
              <a:ea typeface="Candara"/>
              <a:cs typeface="Candara"/>
              <a:sym typeface="Candara"/>
            </a:endParaRPr>
          </a:p>
          <a:p>
            <a:pPr marL="0" marR="0" lvl="0" indent="0" algn="just" rtl="0">
              <a:spcBef>
                <a:spcPts val="600"/>
              </a:spcBef>
              <a:spcAft>
                <a:spcPts val="0"/>
              </a:spcAft>
              <a:buNone/>
            </a:pPr>
            <a:r>
              <a:rPr lang="tr-TR" sz="1600" b="1" i="0">
                <a:solidFill>
                  <a:srgbClr val="A99374"/>
                </a:solidFill>
                <a:latin typeface="Candara"/>
                <a:ea typeface="Candara"/>
                <a:cs typeface="Candara"/>
                <a:sym typeface="Candara"/>
              </a:rPr>
              <a:t>CONJUNTO DEL PALACIO DE RUNDALE CON JARDÍN Y PARQUE FORESTAL, LETONIA</a:t>
            </a:r>
            <a:endParaRPr/>
          </a:p>
          <a:p>
            <a:pPr marL="0" marR="0" lvl="0" indent="0" algn="just" rtl="0">
              <a:spcBef>
                <a:spcPts val="600"/>
              </a:spcBef>
              <a:spcAft>
                <a:spcPts val="0"/>
              </a:spcAft>
              <a:buNone/>
            </a:pPr>
            <a:r>
              <a:rPr lang="tr-TR" sz="1600" b="0" i="0">
                <a:solidFill>
                  <a:srgbClr val="212121"/>
                </a:solidFill>
                <a:latin typeface="Candara"/>
                <a:ea typeface="Candara"/>
                <a:cs typeface="Candara"/>
                <a:sym typeface="Candara"/>
              </a:rPr>
              <a:t>El conjunto del palacio de Rundāle, que comprende un jardín y un parque forestal, está situado en la llanura de Zemgale, muy cerca de la frontera entre Letonia y Lituania. La ciudad más cercana es Bauska, situada a 12 km, mientras que Jelgava se encuentra a 43 km y Riga a 79 km. El territorio del palacio abarca una superficie de 85 hectáreas y comprende una gran variedad de elementos, entre los que se incluyen un complejo de edificios, el emplazamiento de un antiguo castillo medieval y un estanque. Además, cuenta con huertos en los lados este, oeste y norte, un jardín francés, un parque forestal, un vivero, una zona ajardinada y aparcamientos en los lados este y oeste.</a:t>
            </a:r>
            <a:endParaRPr sz="1600" b="0" i="0">
              <a:solidFill>
                <a:srgbClr val="212121"/>
              </a:solidFill>
              <a:latin typeface="Candara"/>
              <a:ea typeface="Candara"/>
              <a:cs typeface="Candara"/>
              <a:sym typeface="Candara"/>
            </a:endParaRPr>
          </a:p>
          <a:p>
            <a:pPr marL="0" marR="0" lvl="0" indent="0" algn="just" rtl="0">
              <a:spcBef>
                <a:spcPts val="600"/>
              </a:spcBef>
              <a:spcAft>
                <a:spcPts val="0"/>
              </a:spcAft>
              <a:buNone/>
            </a:pPr>
            <a:endParaRPr sz="1400" b="0" i="0">
              <a:solidFill>
                <a:srgbClr val="212121"/>
              </a:solidFill>
              <a:latin typeface="Candara"/>
              <a:ea typeface="Candara"/>
              <a:cs typeface="Candara"/>
              <a:sym typeface="Candara"/>
            </a:endParaRPr>
          </a:p>
          <a:p>
            <a:pPr marL="0" marR="0" lvl="0" indent="0" algn="just" rtl="0">
              <a:spcBef>
                <a:spcPts val="600"/>
              </a:spcBef>
              <a:spcAft>
                <a:spcPts val="0"/>
              </a:spcAft>
              <a:buNone/>
            </a:pPr>
            <a:endParaRPr sz="1400" b="0" i="0">
              <a:solidFill>
                <a:srgbClr val="212121"/>
              </a:solidFill>
              <a:latin typeface="Inter"/>
              <a:ea typeface="Inter"/>
              <a:cs typeface="Inter"/>
              <a:sym typeface="Inter"/>
            </a:endParaRPr>
          </a:p>
          <a:p>
            <a:pPr marL="0" marR="0" lvl="0" indent="0" algn="just" rtl="0">
              <a:spcBef>
                <a:spcPts val="600"/>
              </a:spcBef>
              <a:spcAft>
                <a:spcPts val="0"/>
              </a:spcAft>
              <a:buNone/>
            </a:pPr>
            <a:endParaRPr sz="1300">
              <a:solidFill>
                <a:schemeClr val="dk1"/>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400069"/>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en-US" sz="2000" b="1" dirty="0" smtClean="0">
                <a:solidFill>
                  <a:schemeClr val="bg1"/>
                </a:solidFill>
                <a:latin typeface="Candara" pitchFamily="34" charset="0"/>
              </a:rPr>
              <a:t>Gracias </a:t>
            </a:r>
            <a:r>
              <a:rPr lang="en-US" sz="2000" b="1" dirty="0" err="1" smtClean="0">
                <a:solidFill>
                  <a:schemeClr val="bg1"/>
                </a:solidFill>
                <a:latin typeface="Candara" pitchFamily="34" charset="0"/>
              </a:rPr>
              <a:t>por</a:t>
            </a:r>
            <a:r>
              <a:rPr lang="en-US" sz="2000" b="1" dirty="0" smtClean="0">
                <a:solidFill>
                  <a:schemeClr val="bg1"/>
                </a:solidFill>
                <a:latin typeface="Candara" pitchFamily="34" charset="0"/>
              </a:rPr>
              <a:t> </a:t>
            </a:r>
            <a:r>
              <a:rPr lang="en-US" sz="2000" b="1" dirty="0" err="1" smtClean="0">
                <a:solidFill>
                  <a:schemeClr val="bg1"/>
                </a:solidFill>
                <a:latin typeface="Candara" pitchFamily="34" charset="0"/>
              </a:rPr>
              <a:t>su</a:t>
            </a:r>
            <a:r>
              <a:rPr lang="en-US" sz="2000" b="1" dirty="0" smtClean="0">
                <a:solidFill>
                  <a:schemeClr val="bg1"/>
                </a:solidFill>
                <a:latin typeface="Candara" pitchFamily="34" charset="0"/>
              </a:rPr>
              <a:t> </a:t>
            </a:r>
            <a:r>
              <a:rPr lang="en-US" sz="2000" b="1" dirty="0" err="1" smtClean="0">
                <a:solidFill>
                  <a:schemeClr val="bg1"/>
                </a:solidFill>
                <a:latin typeface="Candara" pitchFamily="34" charset="0"/>
              </a:rPr>
              <a:t>atención</a:t>
            </a:r>
            <a:endParaRPr lang="en-US" sz="2000" b="1" dirty="0" smtClean="0">
              <a:solidFill>
                <a:schemeClr val="bg1"/>
              </a:solidFill>
              <a:latin typeface="Candara" pitchFamily="34" charset="0"/>
            </a:endParaRP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SOCIOS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Google Shape;87;p1">
            <a:extLst>
              <a:ext uri="{FF2B5EF4-FFF2-40B4-BE49-F238E27FC236}">
                <a16:creationId xmlns="" xmlns:a16="http://schemas.microsoft.com/office/drawing/2014/main" id="{745C65E3-B125-8233-7584-62CE022E617C}"/>
              </a:ext>
            </a:extLst>
          </p:cNvPr>
          <p:cNvSpPr txBox="1"/>
          <p:nvPr/>
        </p:nvSpPr>
        <p:spPr>
          <a:xfrm>
            <a:off x="2740398" y="6120065"/>
            <a:ext cx="7619927"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err="1">
                <a:solidFill>
                  <a:srgbClr val="222222"/>
                </a:solidFill>
                <a:effectLst/>
                <a:latin typeface="Calibri" panose="020F0502020204030204" pitchFamily="34" charset="0"/>
              </a:rPr>
              <a:t>Financiado</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por</a:t>
            </a:r>
            <a:r>
              <a:rPr lang="en-GB" sz="1100" b="0" i="1" u="none" strike="noStrike" dirty="0">
                <a:solidFill>
                  <a:srgbClr val="222222"/>
                </a:solidFill>
                <a:effectLst/>
                <a:latin typeface="Calibri" panose="020F0502020204030204" pitchFamily="34" charset="0"/>
              </a:rPr>
              <a:t> la Unión Europea. Sin embargo,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puntos de vista y </a:t>
            </a:r>
            <a:r>
              <a:rPr lang="en-GB" sz="1100" b="0" i="1" u="none" strike="noStrike" dirty="0" err="1">
                <a:solidFill>
                  <a:srgbClr val="222222"/>
                </a:solidFill>
                <a:effectLst/>
                <a:latin typeface="Calibri" panose="020F0502020204030204" pitchFamily="34" charset="0"/>
              </a:rPr>
              <a:t>opiniones</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expresados</a:t>
            </a:r>
            <a:r>
              <a:rPr lang="en-GB" sz="1100" b="0" i="1" u="none" strike="noStrike" dirty="0">
                <a:solidFill>
                  <a:srgbClr val="222222"/>
                </a:solidFill>
                <a:effectLst/>
                <a:latin typeface="Calibri" panose="020F0502020204030204" pitchFamily="34" charset="0"/>
              </a:rPr>
              <a:t> son </a:t>
            </a:r>
            <a:r>
              <a:rPr lang="en-GB" sz="1100" b="0" i="1" u="none" strike="noStrike" dirty="0" err="1">
                <a:solidFill>
                  <a:srgbClr val="222222"/>
                </a:solidFill>
                <a:effectLst/>
                <a:latin typeface="Calibri" panose="020F0502020204030204" pitchFamily="34" charset="0"/>
              </a:rPr>
              <a:t>únicamente</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del </a:t>
            </a:r>
            <a:r>
              <a:rPr lang="en-GB" sz="1100" b="0" i="1" u="none" strike="noStrike" dirty="0" err="1">
                <a:solidFill>
                  <a:srgbClr val="222222"/>
                </a:solidFill>
                <a:effectLst/>
                <a:latin typeface="Calibri" panose="020F0502020204030204" pitchFamily="34" charset="0"/>
              </a:rPr>
              <a:t>autor</a:t>
            </a:r>
            <a:r>
              <a:rPr lang="en-GB" sz="1100" b="0" i="1" u="none" strike="noStrike" dirty="0">
                <a:solidFill>
                  <a:srgbClr val="222222"/>
                </a:solidFill>
                <a:effectLst/>
                <a:latin typeface="Calibri" panose="020F0502020204030204" pitchFamily="34" charset="0"/>
              </a:rPr>
              <a:t> o </a:t>
            </a:r>
            <a:r>
              <a:rPr lang="en-GB" sz="1100" b="0" i="1" u="none" strike="noStrike" dirty="0" err="1">
                <a:solidFill>
                  <a:srgbClr val="222222"/>
                </a:solidFill>
                <a:effectLst/>
                <a:latin typeface="Calibri" panose="020F0502020204030204" pitchFamily="34" charset="0"/>
              </a:rPr>
              <a:t>autores</a:t>
            </a:r>
            <a:r>
              <a:rPr lang="en-GB" sz="1100" b="0" i="1" u="none" strike="noStrike" dirty="0">
                <a:solidFill>
                  <a:srgbClr val="222222"/>
                </a:solidFill>
                <a:effectLst/>
                <a:latin typeface="Calibri" panose="020F0502020204030204" pitchFamily="34" charset="0"/>
              </a:rPr>
              <a:t> y no </a:t>
            </a:r>
            <a:r>
              <a:rPr lang="en-GB" sz="1100" b="0" i="1" u="none" strike="noStrike" dirty="0" err="1">
                <a:solidFill>
                  <a:srgbClr val="222222"/>
                </a:solidFill>
                <a:effectLst/>
                <a:latin typeface="Calibri" panose="020F0502020204030204" pitchFamily="34" charset="0"/>
              </a:rPr>
              <a:t>reflejan</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necesariamente</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de la Unión Europea o de la Agencia Nacional de Estonia. Ni la Unión Europea </a:t>
            </a:r>
            <a:r>
              <a:rPr lang="en-GB" sz="1100" b="0" i="1" u="none" strike="noStrike" dirty="0" err="1">
                <a:solidFill>
                  <a:srgbClr val="222222"/>
                </a:solidFill>
                <a:effectLst/>
                <a:latin typeface="Calibri" panose="020F0502020204030204" pitchFamily="34" charset="0"/>
              </a:rPr>
              <a:t>ni</a:t>
            </a:r>
            <a:r>
              <a:rPr lang="en-GB" sz="1100" b="0" i="1" u="none" strike="noStrike" dirty="0">
                <a:solidFill>
                  <a:srgbClr val="222222"/>
                </a:solidFill>
                <a:effectLst/>
                <a:latin typeface="Calibri" panose="020F0502020204030204" pitchFamily="34" charset="0"/>
              </a:rPr>
              <a:t> la </a:t>
            </a:r>
            <a:r>
              <a:rPr lang="en-GB" sz="1100" b="0" i="1" u="none" strike="noStrike" dirty="0" err="1">
                <a:solidFill>
                  <a:srgbClr val="222222"/>
                </a:solidFill>
                <a:effectLst/>
                <a:latin typeface="Calibri" panose="020F0502020204030204" pitchFamily="34" charset="0"/>
              </a:rPr>
              <a:t>autoridad</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que</a:t>
            </a:r>
            <a:r>
              <a:rPr lang="en-GB" sz="1100" b="0" i="1" u="none" strike="noStrike" dirty="0">
                <a:solidFill>
                  <a:srgbClr val="222222"/>
                </a:solidFill>
                <a:effectLst/>
                <a:latin typeface="Calibri" panose="020F0502020204030204" pitchFamily="34" charset="0"/>
              </a:rPr>
              <a:t> concede la </a:t>
            </a:r>
            <a:r>
              <a:rPr lang="en-GB" sz="1100" b="0" i="1" u="none" strike="noStrike" dirty="0" err="1">
                <a:solidFill>
                  <a:srgbClr val="222222"/>
                </a:solidFill>
                <a:effectLst/>
                <a:latin typeface="Calibri" panose="020F0502020204030204" pitchFamily="34" charset="0"/>
              </a:rPr>
              <a:t>ayuda</a:t>
            </a:r>
            <a:r>
              <a:rPr lang="en-GB" sz="1100" b="0" i="1" u="none" strike="noStrike" dirty="0">
                <a:solidFill>
                  <a:srgbClr val="222222"/>
                </a:solidFill>
                <a:effectLst/>
                <a:latin typeface="Calibri" panose="020F0502020204030204" pitchFamily="34" charset="0"/>
              </a:rPr>
              <a:t> pueden ser </a:t>
            </a:r>
            <a:r>
              <a:rPr lang="en-GB" sz="1100" b="0" i="1" u="none" strike="noStrike" dirty="0" err="1">
                <a:solidFill>
                  <a:srgbClr val="222222"/>
                </a:solidFill>
                <a:effectLst/>
                <a:latin typeface="Calibri" panose="020F0502020204030204" pitchFamily="34" charset="0"/>
              </a:rPr>
              <a:t>considerados</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responsables</a:t>
            </a:r>
            <a:r>
              <a:rPr lang="en-GB" sz="1100" b="0" i="1" u="none" strike="noStrike" dirty="0">
                <a:solidFill>
                  <a:srgbClr val="222222"/>
                </a:solidFill>
                <a:effectLst/>
                <a:latin typeface="Calibri" panose="020F0502020204030204" pitchFamily="34" charset="0"/>
              </a:rPr>
              <a:t> de </a:t>
            </a:r>
            <a:r>
              <a:rPr lang="en-GB" sz="1100" b="0" i="1" u="none" strike="noStrike" dirty="0" err="1">
                <a:solidFill>
                  <a:srgbClr val="222222"/>
                </a:solidFill>
                <a:effectLst/>
                <a:latin typeface="Calibri" panose="020F0502020204030204" pitchFamily="34" charset="0"/>
              </a:rPr>
              <a:t>ellos</a:t>
            </a:r>
            <a:r>
              <a:rPr lang="en-GB" sz="1100" b="0" i="1" u="none" strike="noStrike" dirty="0">
                <a:solidFill>
                  <a:srgbClr val="222222"/>
                </a:solidFill>
                <a:effectLst/>
                <a:latin typeface="Calibri" panose="020F0502020204030204" pitchFamily="34" charset="0"/>
              </a:rPr>
              <a:t>.</a:t>
            </a:r>
          </a:p>
        </p:txBody>
      </p:sp>
      <p:pic>
        <p:nvPicPr>
          <p:cNvPr id="18" name="Picture 5" descr="Blue text on a white background&#10;&#10;AI-generated content may be incorrect.">
            <a:extLst>
              <a:ext uri="{FF2B5EF4-FFF2-40B4-BE49-F238E27FC236}">
                <a16:creationId xmlns="" xmlns:a16="http://schemas.microsoft.com/office/drawing/2014/main" id="{6F72E8CC-9F2B-0F15-AD6F-BB7F5DCB79E1}"/>
              </a:ext>
            </a:extLst>
          </p:cNvPr>
          <p:cNvPicPr>
            <a:picLocks noChangeAspect="1"/>
          </p:cNvPicPr>
          <p:nvPr/>
        </p:nvPicPr>
        <p:blipFill>
          <a:blip r:embed="rId12">
            <a:extLst>
              <a:ext uri="{28A0092B-C50C-407E-A947-70E740481C1C}">
                <a14:useLocalDpi xmlns="" xmlns:a14="http://schemas.microsoft.com/office/drawing/2010/main" val="0"/>
              </a:ext>
            </a:extLst>
          </a:blip>
          <a:stretch>
            <a:fillRect/>
          </a:stretch>
        </p:blipFill>
        <p:spPr>
          <a:xfrm>
            <a:off x="263841" y="6133382"/>
            <a:ext cx="2456421" cy="511380"/>
          </a:xfrm>
          <a:prstGeom prst="rect">
            <a:avLst/>
          </a:prstGeom>
        </p:spPr>
      </p:pic>
      <p:pic>
        <p:nvPicPr>
          <p:cNvPr id="19" name="18 - Εικόνα" descr="cc-brand-1.png"/>
          <p:cNvPicPr>
            <a:picLocks noChangeAspect="1"/>
          </p:cNvPicPr>
          <p:nvPr/>
        </p:nvPicPr>
        <p:blipFill>
          <a:blip r:embed="rId13"/>
          <a:stretch>
            <a:fillRect/>
          </a:stretch>
        </p:blipFill>
        <p:spPr>
          <a:xfrm>
            <a:off x="10511207" y="5986732"/>
            <a:ext cx="1680793" cy="871268"/>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1199</Words>
  <Application>Microsoft Office PowerPoint</Application>
  <PresentationFormat>Προσαρμογή</PresentationFormat>
  <Paragraphs>51</Paragraphs>
  <Slides>8</Slides>
  <Notes>8</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8</vt:i4>
      </vt:variant>
    </vt:vector>
  </HeadingPairs>
  <TitlesOfParts>
    <vt:vector size="14" baseType="lpstr">
      <vt:lpstr>Arial</vt:lpstr>
      <vt:lpstr>Candara</vt:lpstr>
      <vt:lpstr>Times New Roman</vt:lpstr>
      <vt:lpstr>Calibri</vt:lpstr>
      <vt:lpstr>Inter</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keywords>, docId:E0C1F9621055BF0629FC47C5CEF909BD</cp:keywords>
  <cp:lastModifiedBy>Νικολέττα</cp:lastModifiedBy>
  <cp:revision>7</cp:revision>
  <dcterms:created xsi:type="dcterms:W3CDTF">2024-06-10T15:48:53Z</dcterms:created>
  <dcterms:modified xsi:type="dcterms:W3CDTF">2026-04-27T15:07:36Z</dcterms:modified>
</cp:coreProperties>
</file>