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95" r:id="rId2"/>
    <p:sldId id="296" r:id="rId3"/>
    <p:sldId id="305" r:id="rId4"/>
    <p:sldId id="306" r:id="rId5"/>
    <p:sldId id="307" r:id="rId6"/>
    <p:sldId id="308" r:id="rId7"/>
  </p:sldIdLst>
  <p:sldSz cx="12192000" cy="6858000"/>
  <p:notesSz cx="6858000" cy="9144000"/>
  <p:embeddedFontLst>
    <p:embeddedFont>
      <p:font typeface="Candara" pitchFamily="34" charset="0"/>
      <p:regular r:id="rId9"/>
      <p:bold r:id="rId10"/>
      <p:italic r:id="rId11"/>
      <p:bold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GoogleSlidesCustomDataVersion2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102" roundtripDataSignature="AMtx7mig8STbDOkToKpzdQudBJqt3RdC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6" d="100"/>
          <a:sy n="106" d="100"/>
        </p:scale>
        <p:origin x="-9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0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10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6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10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845022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xmlns="" id="{7CE864AF-9100-B1E2-3CE1-A8F8264B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>
            <a:extLst>
              <a:ext uri="{FF2B5EF4-FFF2-40B4-BE49-F238E27FC236}">
                <a16:creationId xmlns:a16="http://schemas.microsoft.com/office/drawing/2014/main" xmlns="" id="{E8E312FE-9819-45CA-287D-E609954F5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>
            <a:extLst>
              <a:ext uri="{FF2B5EF4-FFF2-40B4-BE49-F238E27FC236}">
                <a16:creationId xmlns:a16="http://schemas.microsoft.com/office/drawing/2014/main" xmlns="" id="{DDD2812F-56FD-D69C-07DB-C565E6406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35278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A logo with a tree in the midd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-3" y="2724029"/>
            <a:ext cx="12192000" cy="1384954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FFFF"/>
                </a:solidFill>
                <a:latin typeface="Candara"/>
                <a:ea typeface="Times New Roman"/>
                <a:cs typeface="Times New Roman"/>
                <a:sym typeface="Candara"/>
              </a:rPr>
              <a:t>PROGRAMA DE FORMACIÓN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i="0" u="none" strike="noStrike" cap="none" dirty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UNIDAD DE APRENDIZAJE 6: Creación de redes </a:t>
            </a:r>
          </a:p>
        </p:txBody>
      </p:sp>
      <p:sp>
        <p:nvSpPr>
          <p:cNvPr id="86" name="Google Shape;86;p1"/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87;p1">
            <a:extLst>
              <a:ext uri="{FF2B5EF4-FFF2-40B4-BE49-F238E27FC236}">
                <a16:creationId xmlns="" xmlns:a16="http://schemas.microsoft.com/office/drawing/2014/main" id="{745C65E3-B125-8233-7584-62CE022E617C}"/>
              </a:ext>
            </a:extLst>
          </p:cNvPr>
          <p:cNvSpPr txBox="1"/>
          <p:nvPr/>
        </p:nvSpPr>
        <p:spPr>
          <a:xfrm>
            <a:off x="2740398" y="6120065"/>
            <a:ext cx="7619927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Financiado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por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Unión Europea. Sin embargo,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puntos de vista y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opiniones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expresados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son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únicamente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del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y no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reflejan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necesariamente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la Unión Europea o de la Agencia Nacional de Estonia. Ni la Unión Europea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ni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autoridad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que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concede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ayuda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pueden ser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considerados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responsables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ellos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8" name="Picture 5" descr="Blue text on a white background&#10;&#10;AI-generated content may be incorrect.">
            <a:extLst>
              <a:ext uri="{FF2B5EF4-FFF2-40B4-BE49-F238E27FC236}">
                <a16:creationId xmlns="" xmlns:a16="http://schemas.microsoft.com/office/drawing/2014/main" id="{6F72E8CC-9F2B-0F15-AD6F-BB7F5DCB79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1" y="6133382"/>
            <a:ext cx="2456421" cy="511380"/>
          </a:xfrm>
          <a:prstGeom prst="rect">
            <a:avLst/>
          </a:prstGeom>
        </p:spPr>
      </p:pic>
      <p:pic>
        <p:nvPicPr>
          <p:cNvPr id="9" name="8 - Εικόνα" descr="cc-bran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1207" y="5986732"/>
            <a:ext cx="1680793" cy="8712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 descr="A logo with a tree in the midd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5509" y="6258460"/>
            <a:ext cx="509952" cy="50995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/>
          <p:nvPr/>
        </p:nvSpPr>
        <p:spPr>
          <a:xfrm>
            <a:off x="738554" y="1590682"/>
            <a:ext cx="10876084" cy="2858225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-79131" y="2074783"/>
            <a:ext cx="12192000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6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LECCIÓN</a:t>
            </a:r>
            <a:r>
              <a:rPr lang="lt-LT" sz="36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1</a:t>
            </a:r>
            <a:r>
              <a:rPr lang="en-GB" sz="36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lt-LT" sz="36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¿QUÉ ES EL NETWORKING?</a:t>
            </a:r>
            <a:endParaRPr sz="3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9" descr="A logo with a tree in the midd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9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9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9"/>
          <p:cNvSpPr txBox="1"/>
          <p:nvPr/>
        </p:nvSpPr>
        <p:spPr>
          <a:xfrm>
            <a:off x="-25725" y="89587"/>
            <a:ext cx="109110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Actividad interactiva:  Método </a:t>
            </a:r>
            <a:r>
              <a:rPr lang="lt-LT" sz="36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«The Circle </a:t>
            </a:r>
            <a:r>
              <a:rPr lang="en-GB" sz="36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Way»</a:t>
            </a:r>
            <a:endParaRPr sz="3600" b="0" i="0" u="none" strike="noStrike" cap="none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66" name="Google Shape;166;p9"/>
          <p:cNvSpPr txBox="1"/>
          <p:nvPr/>
        </p:nvSpPr>
        <p:spPr>
          <a:xfrm>
            <a:off x="3431703" y="1196752"/>
            <a:ext cx="7627593" cy="6109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lt-LT" sz="1600" i="0" u="none" strike="noStrike" dirty="0">
              <a:solidFill>
                <a:srgbClr val="000000"/>
              </a:solidFill>
              <a:latin typeface="Candara" panose="020E0502030303020204" pitchFamily="34" charset="0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1600" i="0" u="none" strike="noStrike" dirty="0">
                <a:solidFill>
                  <a:srgbClr val="000000"/>
                </a:solidFill>
                <a:latin typeface="Candara" panose="020E0502030303020204" pitchFamily="34" charset="0"/>
                <a:ea typeface="Candara"/>
                <a:cs typeface="Candara"/>
                <a:sym typeface="Candara"/>
              </a:rPr>
              <a:t>Objetivo: </a:t>
            </a:r>
            <a:r>
              <a:rPr lang="lt-LT" sz="1600" dirty="0">
                <a:latin typeface="Candara" panose="020E0502030303020204" pitchFamily="34" charset="0"/>
                <a:ea typeface="Candara"/>
                <a:cs typeface="Candara"/>
                <a:sym typeface="Candara"/>
              </a:rPr>
              <a:t>El enfoque «The Circle Way» afirma de manera inequívoca la práctica esencial de recurrir unos a otros para apoyar la justicia racial, étnica, de género, de discapacidad, económica y medioambiental.</a:t>
            </a:r>
            <a:endParaRPr sz="1600" i="0" u="none" strike="noStrike" dirty="0">
              <a:solidFill>
                <a:srgbClr val="000000"/>
              </a:solidFill>
              <a:latin typeface="Candara" panose="020E0502030303020204" pitchFamily="34" charset="0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1600" i="0" u="none" strike="noStrike" dirty="0">
                <a:solidFill>
                  <a:srgbClr val="000000"/>
                </a:solidFill>
                <a:latin typeface="Candara" panose="020E0502030303020204" pitchFamily="34" charset="0"/>
                <a:ea typeface="Candara"/>
                <a:cs typeface="Candara"/>
                <a:sym typeface="Candara"/>
              </a:rPr>
              <a:t>Materiales necesarios: </a:t>
            </a:r>
            <a:r>
              <a:rPr lang="lt-LT" sz="1600" i="0" u="none" strike="noStrike" dirty="0">
                <a:solidFill>
                  <a:srgbClr val="000000"/>
                </a:solidFill>
                <a:latin typeface="Candara" panose="020E0502030303020204" pitchFamily="34" charset="0"/>
                <a:ea typeface="Candara"/>
                <a:cs typeface="Candara"/>
                <a:sym typeface="Candara"/>
              </a:rPr>
              <a:t>Folletos</a:t>
            </a:r>
            <a:r>
              <a:rPr lang="lt-LT" sz="1600" dirty="0">
                <a:latin typeface="Candara" panose="020E0502030303020204" pitchFamily="34" charset="0"/>
                <a:ea typeface="Candara"/>
                <a:cs typeface="Candara"/>
                <a:sym typeface="Candara"/>
              </a:rPr>
              <a:t>, acceso a Internet, proyector y pantalla, papel, contenido teórico si es necesario</a:t>
            </a:r>
            <a:endParaRPr sz="1600" i="0" u="none" strike="noStrike" dirty="0">
              <a:solidFill>
                <a:srgbClr val="000000"/>
              </a:solidFill>
              <a:latin typeface="Candara" panose="020E0502030303020204" pitchFamily="34" charset="0"/>
              <a:ea typeface="Candara"/>
              <a:cs typeface="Candara"/>
              <a:sym typeface="Candara"/>
            </a:endParaRP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lt-LT" sz="1600" dirty="0">
                <a:latin typeface="Candara" panose="020E0502030303020204" pitchFamily="34" charset="0"/>
              </a:rPr>
              <a:t>Explicación del método: </a:t>
            </a:r>
            <a:r>
              <a:rPr lang="en-GB" sz="1600" dirty="0">
                <a:latin typeface="Candara" panose="020E0502030303020204" pitchFamily="34" charset="0"/>
              </a:rPr>
              <a:t>Se han diseñado varias metodologías basadas en círculos con el fin de mantener un diálogo significativo en el mundo moderno. «The Circle </a:t>
            </a:r>
            <a:r>
              <a:rPr lang="lt-LT" sz="1600" dirty="0">
                <a:latin typeface="Candara" panose="020E0502030303020204" pitchFamily="34" charset="0"/>
              </a:rPr>
              <a:t>Way» </a:t>
            </a:r>
            <a:r>
              <a:rPr lang="en-GB" sz="1600" dirty="0">
                <a:latin typeface="Candara" panose="020E0502030303020204" pitchFamily="34" charset="0"/>
              </a:rPr>
              <a:t>se ha utilizado con éxito en todo el mundo por una amplia variedad de grupos con una igual variedad de intenciones y propósitos. Esa es la gran </a:t>
            </a:r>
            <a:r>
              <a:rPr lang="en-GB" sz="1600" dirty="0" err="1">
                <a:latin typeface="Candara" panose="020E0502030303020204" pitchFamily="34" charset="0"/>
              </a:rPr>
              <a:t>adaptabilidad </a:t>
            </a:r>
            <a:r>
              <a:rPr lang="en-GB" sz="1600" dirty="0">
                <a:latin typeface="Candara" panose="020E0502030303020204" pitchFamily="34" charset="0"/>
              </a:rPr>
              <a:t>del círculo: nos permite reunirnos en torno a una idea, aportar cada uno nuestra sabiduría y decidir un curso de acción colectivo bien meditado. </a:t>
            </a:r>
            <a:r>
              <a:rPr lang="lt-LT" sz="1600" dirty="0">
                <a:latin typeface="Candara" panose="020E0502030303020204" pitchFamily="34" charset="0"/>
              </a:rPr>
              <a:t>«</a:t>
            </a:r>
            <a:r>
              <a:rPr lang="en-GB" sz="1600" dirty="0">
                <a:latin typeface="Candara" panose="020E0502030303020204" pitchFamily="34" charset="0"/>
              </a:rPr>
              <a:t>The Circle </a:t>
            </a:r>
            <a:r>
              <a:rPr lang="lt-LT" sz="1600" dirty="0">
                <a:latin typeface="Candara" panose="020E0502030303020204" pitchFamily="34" charset="0"/>
              </a:rPr>
              <a:t>Way» </a:t>
            </a:r>
            <a:r>
              <a:rPr lang="en-GB" sz="1600" dirty="0">
                <a:latin typeface="Candara" panose="020E0502030303020204" pitchFamily="34" charset="0"/>
              </a:rPr>
              <a:t>proporciona una especie de estructura esquelética que fortalece y organiza el diálogo. El círculo es una estructura social que ha ayudado a las personas a unirse en el diálogo y la acción colaborativa desde el principio de los tiempos. Y hoy en día, las personas acuden a los círculos para socializar, descubrir formas seguras de dialogar, compartir historias, construir comunidad y reunirse de manera colaborativa. Los círculos nos permiten descubrir nuestra </a:t>
            </a:r>
            <a:r>
              <a:rPr lang="en-GB" sz="1600" dirty="0" err="1">
                <a:latin typeface="Candara" panose="020E0502030303020204" pitchFamily="34" charset="0"/>
              </a:rPr>
              <a:t>sabiduría</a:t>
            </a:r>
            <a:r>
              <a:rPr lang="en-GB" sz="1600" dirty="0">
                <a:latin typeface="Candara" panose="020E0502030303020204" pitchFamily="34" charset="0"/>
              </a:rPr>
              <a:t> colectiva</a:t>
            </a:r>
            <a:r>
              <a:rPr lang="en-GB" sz="1600" dirty="0" err="1">
                <a:latin typeface="Candara" panose="020E0502030303020204" pitchFamily="34" charset="0"/>
              </a:rPr>
              <a:t>. </a:t>
            </a:r>
            <a:r>
              <a:rPr lang="lt-LT" sz="1600" dirty="0">
                <a:latin typeface="Candara" panose="020E0502030303020204" pitchFamily="34" charset="0"/>
              </a:rPr>
              <a:t>Esto </a:t>
            </a:r>
            <a:r>
              <a:rPr lang="en-GB" sz="1600" dirty="0">
                <a:latin typeface="Candara" panose="020E0502030303020204" pitchFamily="34" charset="0"/>
              </a:rPr>
              <a:t>nos ayuda a descubrir los recursos locales que podemos aportar a nuestras conversaciones y tareas, y quiénes somos realmente los unos para los otros.</a:t>
            </a:r>
            <a:endParaRPr lang="lt-LT" sz="1600" dirty="0">
              <a:latin typeface="Candara" panose="020E0502030303020204" pitchFamily="34" charset="0"/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lt-LT" sz="1800" dirty="0">
              <a:latin typeface="+mj-lt"/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lt-LT" sz="1800" dirty="0">
              <a:latin typeface="+mj-lt"/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sz="1800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1384" y="4077072"/>
            <a:ext cx="2585558" cy="18696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9" descr="A logo with a tree in the midd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9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9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9"/>
          <p:cNvSpPr txBox="1"/>
          <p:nvPr/>
        </p:nvSpPr>
        <p:spPr>
          <a:xfrm>
            <a:off x="0" y="89588"/>
            <a:ext cx="109110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1"/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Candara"/>
                <a:cs typeface="Candara"/>
                <a:sym typeface="Candara"/>
              </a:rPr>
              <a:t>Actividad interactiva: </a:t>
            </a:r>
            <a:r>
              <a:rPr lang="en-GB" sz="3600" b="1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:  Método «The Circle Way»</a:t>
            </a:r>
            <a:endParaRPr lang="en-GB" sz="3600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66" name="Google Shape;166;p9"/>
          <p:cNvSpPr txBox="1"/>
          <p:nvPr/>
        </p:nvSpPr>
        <p:spPr>
          <a:xfrm>
            <a:off x="4079777" y="1484784"/>
            <a:ext cx="6979520" cy="4570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Candara"/>
                <a:cs typeface="Candara"/>
                <a:sym typeface="Candara"/>
              </a:rPr>
              <a:t>Procedimiento: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sym typeface="Arial"/>
              </a:rPr>
              <a:t>En grupos, las personas se reúnen en círculo, planifican el futuro, gestionan crisis y se escuchan unas a otras. La práctica del «Circle Way» tiene reglas que implican a los participantes en participar activamente y aceptar sus propios problemas o los de los demás decidiendo actuar. Comenzamos y terminamos las reuniones en círculo. Al principio, hablan sobre por qué participan y, al final, reflexionan sobre lo que todos han logrado juntos e individualmente. Una reunión en círculo puede ser especialmente útil para conocerse y como vehículo para la reflexión profunda o la toma de decisiones. Este método crea un sentido de comunidad, libera el poder creativo y permite disfrutar del resultado común.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anose="020E0502030303020204" pitchFamily="34" charset="0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2090" y="2780928"/>
            <a:ext cx="3528392" cy="255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4030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11" descr="A logo with a tree in the midd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1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1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1"/>
          <p:cNvSpPr txBox="1"/>
          <p:nvPr/>
        </p:nvSpPr>
        <p:spPr>
          <a:xfrm>
            <a:off x="0" y="89588"/>
            <a:ext cx="109110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Debate y reflexión</a:t>
            </a:r>
            <a:endParaRPr sz="36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5" name="Google Shape;185;p11"/>
          <p:cNvSpPr txBox="1"/>
          <p:nvPr/>
        </p:nvSpPr>
        <p:spPr>
          <a:xfrm>
            <a:off x="4007768" y="973651"/>
            <a:ext cx="7387300" cy="55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000" b="1" i="0" u="none" strike="noStrike" dirty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  <a:ea typeface="Candara"/>
                <a:cs typeface="Candara"/>
                <a:sym typeface="Candara"/>
              </a:rPr>
              <a:t>Preguntas para el debate en grupo:</a:t>
            </a:r>
            <a:endParaRPr lang="lt-LT" sz="2000" b="1" dirty="0">
              <a:solidFill>
                <a:schemeClr val="accent2">
                  <a:lumMod val="75000"/>
                </a:schemeClr>
              </a:solidFill>
              <a:latin typeface="Candara" panose="020E0502030303020204" pitchFamily="34" charset="0"/>
              <a:sym typeface="Candar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t-LT" sz="1600" dirty="0">
                <a:solidFill>
                  <a:schemeClr val="tx1"/>
                </a:solidFill>
                <a:latin typeface="Candara" panose="020E0502030303020204" pitchFamily="34" charset="0"/>
                <a:sym typeface="Candara"/>
              </a:rPr>
              <a:t>1. 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¿Qué es el networking?</a:t>
            </a:r>
            <a:endParaRPr lang="lt-LT" sz="16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t-LT" sz="1600" dirty="0">
                <a:solidFill>
                  <a:schemeClr val="tx1"/>
                </a:solidFill>
                <a:latin typeface="Candara" panose="020E0502030303020204" pitchFamily="34" charset="0"/>
              </a:rPr>
              <a:t>2. ¿Por qué es tan importante el networking?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t-LT" sz="1600" dirty="0">
                <a:solidFill>
                  <a:schemeClr val="tx1"/>
                </a:solidFill>
                <a:latin typeface="Candara" panose="020E0502030303020204" pitchFamily="34" charset="0"/>
              </a:rPr>
              <a:t>3. ¿</a:t>
            </a:r>
            <a:r>
              <a:rPr lang="en-GB" sz="1600" dirty="0">
                <a:solidFill>
                  <a:schemeClr val="tx1"/>
                </a:solidFill>
                <a:latin typeface="Candara" panose="020E0502030303020204" pitchFamily="34" charset="0"/>
              </a:rPr>
              <a:t>Cuáles son los beneficios del networking para las personas y las organizaciones</a:t>
            </a:r>
            <a:r>
              <a:rPr lang="lt-LT" sz="1600" dirty="0">
                <a:solidFill>
                  <a:schemeClr val="tx1"/>
                </a:solidFill>
                <a:latin typeface="Candara" panose="020E0502030303020204" pitchFamily="34" charset="0"/>
              </a:rPr>
              <a:t>?</a:t>
            </a:r>
            <a:endParaRPr lang="en-US" sz="16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lt-LT" sz="1600" dirty="0">
                <a:solidFill>
                  <a:schemeClr val="tx1"/>
                </a:solidFill>
                <a:latin typeface="Candara" panose="020E0502030303020204" pitchFamily="34" charset="0"/>
              </a:rPr>
              <a:t>4. </a:t>
            </a:r>
            <a:r>
              <a:rPr lang="en-GB" sz="1600" dirty="0">
                <a:solidFill>
                  <a:schemeClr val="tx1"/>
                </a:solidFill>
                <a:latin typeface="Candara" panose="020E0502030303020204" pitchFamily="34" charset="0"/>
              </a:rPr>
              <a:t>¿Qué papel desempeñan el patrimonio y las actividades patrimoniales en el cambio de las comunidades humanas, nuestro paisaje y nuestra identidad?</a:t>
            </a:r>
            <a:endParaRPr sz="16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GB" sz="1600" i="0" u="none" strike="noStrike" dirty="0">
              <a:solidFill>
                <a:schemeClr val="tx1"/>
              </a:solidFill>
              <a:latin typeface="Candara" panose="020E0502030303020204" pitchFamily="34" charset="0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000" b="1" i="0" u="none" strike="noStrike" dirty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  <a:ea typeface="Candara"/>
                <a:cs typeface="Candara"/>
                <a:sym typeface="Candara"/>
              </a:rPr>
              <a:t>Conclusión: </a:t>
            </a:r>
            <a:endParaRPr lang="en-GB" sz="2000" b="1" dirty="0">
              <a:solidFill>
                <a:schemeClr val="accent2">
                  <a:lumMod val="75000"/>
                </a:schemeClr>
              </a:solidFill>
              <a:latin typeface="Candara" panose="020E0502030303020204" pitchFamily="34" charset="0"/>
              <a:ea typeface="Candara"/>
              <a:cs typeface="Candara"/>
              <a:sym typeface="Candara"/>
            </a:endParaRPr>
          </a:p>
          <a:p>
            <a:pPr marL="342900" lvl="0" indent="-342900">
              <a:spcBef>
                <a:spcPts val="600"/>
              </a:spcBef>
              <a:buAutoNum type="arabicPeriod"/>
            </a:pPr>
            <a:r>
              <a:rPr lang="en-GB" sz="1600" dirty="0">
                <a:solidFill>
                  <a:schemeClr val="tx1"/>
                </a:solidFill>
                <a:latin typeface="Candara" panose="020E0502030303020204" pitchFamily="34" charset="0"/>
                <a:ea typeface="Candara"/>
                <a:cs typeface="Candara"/>
                <a:sym typeface="Candara"/>
              </a:rPr>
              <a:t>Resuma las actividades y los puntos clave tratados en la lección.</a:t>
            </a:r>
          </a:p>
          <a:p>
            <a:pPr marL="342900" lvl="0" indent="-342900">
              <a:spcBef>
                <a:spcPts val="600"/>
              </a:spcBef>
              <a:buAutoNum type="arabicPeriod"/>
            </a:pPr>
            <a:r>
              <a:rPr lang="en-GB" sz="1600" dirty="0">
                <a:solidFill>
                  <a:schemeClr val="tx1"/>
                </a:solidFill>
                <a:latin typeface="Candara" panose="020E0502030303020204" pitchFamily="34" charset="0"/>
                <a:ea typeface="Candara"/>
                <a:cs typeface="Candara"/>
                <a:sym typeface="Candara"/>
              </a:rPr>
              <a:t>Las comunidades deben desarrollar y mantener un enfoque activo hacia el networking, buscando el compañerismo y el desarrollo personal.</a:t>
            </a:r>
          </a:p>
          <a:p>
            <a:pPr marL="342900" lvl="0" indent="-342900">
              <a:spcBef>
                <a:spcPts val="600"/>
              </a:spcBef>
              <a:buAutoNum type="arabicPeriod"/>
            </a:pPr>
            <a:endParaRPr lang="lt-LT" sz="1600" dirty="0">
              <a:solidFill>
                <a:schemeClr val="tx1"/>
              </a:solidFill>
              <a:latin typeface="Candara" panose="020E0502030303020204" pitchFamily="34" charset="0"/>
              <a:ea typeface="Candara"/>
              <a:cs typeface="Candara"/>
              <a:sym typeface="Candara"/>
            </a:endParaRPr>
          </a:p>
          <a:p>
            <a:pPr marL="342900" lvl="0" indent="-342900">
              <a:spcBef>
                <a:spcPts val="600"/>
              </a:spcBef>
              <a:buAutoNum type="arabicPeriod"/>
            </a:pPr>
            <a:endParaRPr lang="lt-LT" sz="1600" dirty="0">
              <a:solidFill>
                <a:schemeClr val="tx1"/>
              </a:solidFill>
              <a:latin typeface="+mj-lt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lt-LT" sz="1600" b="1" i="0" u="none" strike="noStrike" dirty="0">
              <a:solidFill>
                <a:schemeClr val="tx1"/>
              </a:solidFill>
              <a:latin typeface="+mj-lt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30506" y="1628800"/>
            <a:ext cx="1567742" cy="22574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57622" y="3284984"/>
            <a:ext cx="881252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xmlns="" id="{9EA4C163-C377-5F3F-82D3-4A560710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>
            <a:extLst>
              <a:ext uri="{FF2B5EF4-FFF2-40B4-BE49-F238E27FC236}">
                <a16:creationId xmlns:a16="http://schemas.microsoft.com/office/drawing/2014/main" xmlns="" id="{45074A1D-3119-10C1-BCB2-7F9F0E0F98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>
            <a:extLst>
              <a:ext uri="{FF2B5EF4-FFF2-40B4-BE49-F238E27FC236}">
                <a16:creationId xmlns:a16="http://schemas.microsoft.com/office/drawing/2014/main" xmlns="" id="{BE77E335-EF72-CE4C-DC9F-3366EF8DE954}"/>
              </a:ext>
            </a:extLst>
          </p:cNvPr>
          <p:cNvSpPr txBox="1"/>
          <p:nvPr/>
        </p:nvSpPr>
        <p:spPr>
          <a:xfrm>
            <a:off x="0" y="2708872"/>
            <a:ext cx="12191999" cy="40006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800"/>
            </a:pPr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Gracias </a:t>
            </a:r>
            <a:r>
              <a:rPr lang="en-US" sz="2000" b="1" dirty="0" err="1" smtClean="0">
                <a:solidFill>
                  <a:schemeClr val="bg1"/>
                </a:solidFill>
                <a:latin typeface="Candara" pitchFamily="34" charset="0"/>
              </a:rPr>
              <a:t>por</a:t>
            </a:r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andara" pitchFamily="34" charset="0"/>
              </a:rPr>
              <a:t>su</a:t>
            </a:r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andara" pitchFamily="34" charset="0"/>
              </a:rPr>
              <a:t>atención</a:t>
            </a:r>
            <a:endParaRPr lang="en-US" sz="20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80" name="Google Shape;80;p5">
            <a:extLst>
              <a:ext uri="{FF2B5EF4-FFF2-40B4-BE49-F238E27FC236}">
                <a16:creationId xmlns:a16="http://schemas.microsoft.com/office/drawing/2014/main" xmlns="" id="{5BC8D6D7-24F3-A431-1DB9-07722AF93252}"/>
              </a:ext>
            </a:extLst>
          </p:cNvPr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5" descr="A logo of a person holding a pen&#10;&#10;Description automatically generated">
            <a:extLst>
              <a:ext uri="{FF2B5EF4-FFF2-40B4-BE49-F238E27FC236}">
                <a16:creationId xmlns:a16="http://schemas.microsoft.com/office/drawing/2014/main" xmlns="" id="{F9D1DA8D-D4C4-7907-0694-F8605C2383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64" y="4406422"/>
            <a:ext cx="1018108" cy="10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0;p5">
            <a:extLst>
              <a:ext uri="{FF2B5EF4-FFF2-40B4-BE49-F238E27FC236}">
                <a16:creationId xmlns:a16="http://schemas.microsoft.com/office/drawing/2014/main" xmlns="" id="{60AE485B-6786-A879-4B54-0B8C00087AB2}"/>
              </a:ext>
            </a:extLst>
          </p:cNvPr>
          <p:cNvSpPr txBox="1"/>
          <p:nvPr/>
        </p:nvSpPr>
        <p:spPr>
          <a:xfrm>
            <a:off x="3218507" y="3480723"/>
            <a:ext cx="6096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2800" b="1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SOCIOS 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A green text on a black background&#10;&#10;Description automatically generated">
            <a:extLst>
              <a:ext uri="{FF2B5EF4-FFF2-40B4-BE49-F238E27FC236}">
                <a16:creationId xmlns:a16="http://schemas.microsoft.com/office/drawing/2014/main" xmlns="" id="{3B45D439-3297-79AA-CACA-7096D6D5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2338" y="4752724"/>
            <a:ext cx="16764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EACFF9F-2E19-236D-B5DE-BA61F8D4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9614" y="4704157"/>
            <a:ext cx="8667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red bird on a green leaf&#10;&#10;Description automatically generated">
            <a:extLst>
              <a:ext uri="{FF2B5EF4-FFF2-40B4-BE49-F238E27FC236}">
                <a16:creationId xmlns:a16="http://schemas.microsoft.com/office/drawing/2014/main" xmlns="" id="{64376610-9F6A-7D97-9F5A-E9A5DBD2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7265" y="4723206"/>
            <a:ext cx="97155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787E2769-AEC9-4756-9372-748CDF9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5659" y="4630211"/>
            <a:ext cx="12573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building with red lights&#10;&#10;Description automatically generated">
            <a:extLst>
              <a:ext uri="{FF2B5EF4-FFF2-40B4-BE49-F238E27FC236}">
                <a16:creationId xmlns:a16="http://schemas.microsoft.com/office/drawing/2014/main" xmlns="" id="{31B41789-03F6-70DF-6C37-3B809119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8717" y="4619374"/>
            <a:ext cx="7715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xmlns="" id="{C9B3BA7D-83AB-3CA7-81BA-35DE5F9E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3732" y="4843604"/>
            <a:ext cx="1881904" cy="30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87;p1">
            <a:extLst>
              <a:ext uri="{FF2B5EF4-FFF2-40B4-BE49-F238E27FC236}">
                <a16:creationId xmlns="" xmlns:a16="http://schemas.microsoft.com/office/drawing/2014/main" id="{745C65E3-B125-8233-7584-62CE022E617C}"/>
              </a:ext>
            </a:extLst>
          </p:cNvPr>
          <p:cNvSpPr txBox="1"/>
          <p:nvPr/>
        </p:nvSpPr>
        <p:spPr>
          <a:xfrm>
            <a:off x="2740398" y="6120065"/>
            <a:ext cx="7619927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Financiado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por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Unión Europea. Sin embargo,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puntos de vista y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opiniones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expresados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son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únicamente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del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y no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reflejan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necesariamente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la Unión Europea o de la Agencia Nacional de Estonia. Ni la Unión Europea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ni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autoridad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que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concede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ayuda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pueden ser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considerados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responsables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ellos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18" name="Picture 5" descr="Blue text on a white background&#10;&#10;AI-generated content may be incorrect.">
            <a:extLst>
              <a:ext uri="{FF2B5EF4-FFF2-40B4-BE49-F238E27FC236}">
                <a16:creationId xmlns="" xmlns:a16="http://schemas.microsoft.com/office/drawing/2014/main" id="{6F72E8CC-9F2B-0F15-AD6F-BB7F5DCB79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1" y="6133382"/>
            <a:ext cx="2456421" cy="511380"/>
          </a:xfrm>
          <a:prstGeom prst="rect">
            <a:avLst/>
          </a:prstGeom>
        </p:spPr>
      </p:pic>
      <p:pic>
        <p:nvPicPr>
          <p:cNvPr id="19" name="18 - Εικόνα" descr="cc-brand-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11207" y="5986732"/>
            <a:ext cx="1680793" cy="8712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2911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1"/>
  <p:tag name="ISPRING_CUSTOM_TIMING_USED" val="0"/>
  <p:tag name="GENSWF_SLIDE_UID" val="{566D9898-A9F0-4ABE-A76C-E164E5C73CE1}:274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656</Words>
  <Application>Microsoft Office PowerPoint</Application>
  <PresentationFormat>Προσαρμογή</PresentationFormat>
  <Paragraphs>32</Paragraphs>
  <Slides>6</Slides>
  <Notes>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2" baseType="lpstr">
      <vt:lpstr>Arial</vt:lpstr>
      <vt:lpstr>Candara</vt:lpstr>
      <vt:lpstr>Times New Roman</vt:lpstr>
      <vt:lpstr>Calibri</vt:lpstr>
      <vt:lpstr>Wingdings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Fernandez</dc:creator>
  <cp:keywords>, docId:E0C1F9621055BF0629FC47C5CEF909BD</cp:keywords>
  <cp:lastModifiedBy>Νικολέττα</cp:lastModifiedBy>
  <cp:revision>7</cp:revision>
  <dcterms:created xsi:type="dcterms:W3CDTF">2024-06-10T15:48:53Z</dcterms:created>
  <dcterms:modified xsi:type="dcterms:W3CDTF">2026-04-27T15:11:30Z</dcterms:modified>
</cp:coreProperties>
</file>