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8" r:id="rId12"/>
  </p:sldIdLst>
  <p:sldSz cx="12192000" cy="6858000"/>
  <p:notesSz cx="6858000" cy="9144000"/>
  <p:embeddedFontLst>
    <p:embeddedFont>
      <p:font typeface="Candara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7090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1800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2715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google.com/search?sca_esv=519e96c50f78252e&amp;cs=0&amp;sxsrf=ADLYWIKQCAVHOpKyL8DMykQdWfg2Y6fWWQ:1736276784292&amp;q=build+your+confidence&amp;stick=H4sIAAAAAAAAAHVTPW8UMRTk0IJOCiFgcvkAQh5INChCIH7BRVxOUICAa1JFPvvtnblde7G9u8ovoICKGlHQ0dFBzc-gp9kiDV0q3noXTjkd5drzZsYzb7sP73QenHY29lFjrLwDE4NGXxo7U3pyer57NHg2ejI6PPoadapok_X2c5VIODa5BWF0rCRqgVW0y3YeY4GJySDhztMsWEy4V0a7qcpcQAzRg-AW0QKXhRIIXEtweZYZ66voNtt9yZXDhj2zJkbniIAn4UMlpHOf7b3yFvXET1E3wNYujHOnNE3UvjSKIB1Ia1kuRH3lDbw2YzBBMdfKKyTMLXZzyJUGDlLFMRK9hwyty2qWAuckBNGuJPvEQ6-1x_AmR1crVdF1tjW0pmzN03QwPrb0xEAw4hkoTYNnTMfGAmXIycU22-z_c7ngsMeu9WXBKeo2-pBiFV1la7Wx2KKb_uXZYhstj8aSJEki5Y1Homn6W-iGRsK5a9gtZrlvR9bY6vOzXnbYjXkFS4peZ6y_pN3L7BItmZimPKxWFe2xe4OU8hE1h1QT5Smv-e4tRkD7M9DTOgJJDacpXYggC26mkoQQq2zlwCrUsjXC2JW6VsLPtCkTlBP8fKE3XrbAPy9un3v36_2j0YuT72_vfnlqP9kfH4vD9ODk2-8P3f_8HX8AxgkXGDwDAAA&amp;sa=X&amp;ved=2ahUKEwiettOHp-SKAxX6bvEDHaKIFgQQ7fAIegUIABDIA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6: Creación de redes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0" y="89588"/>
            <a:ext cx="109110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 prácticas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360487" y="2132631"/>
            <a:ext cx="7115351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dirty="0">
                <a:latin typeface="Candara" pitchFamily="34" charset="0"/>
              </a:rPr>
              <a:t>El objetivo principal del proyecto «</a:t>
            </a:r>
            <a:r>
              <a:rPr lang="en-US" sz="1600" dirty="0" err="1">
                <a:latin typeface="Candara" pitchFamily="34" charset="0"/>
              </a:rPr>
              <a:t>Plein </a:t>
            </a:r>
            <a:r>
              <a:rPr lang="en-US" sz="1600" dirty="0">
                <a:latin typeface="Candara" pitchFamily="34" charset="0"/>
              </a:rPr>
              <a:t>air creativo infantil de verano: las plantas del prado, fuente de creatividad» es desarrollar la comprensión de la cultura de las comunidades étnicas cercanas, la responsabilidad personal y social mutua de los participantes en el</a:t>
            </a:r>
            <a:r>
              <a:rPr lang="en-US" sz="1600" dirty="0" err="1">
                <a:latin typeface="Candara" pitchFamily="34" charset="0"/>
              </a:rPr>
              <a:t> plein </a:t>
            </a:r>
            <a:r>
              <a:rPr lang="en-US" sz="1600" dirty="0">
                <a:latin typeface="Candara" pitchFamily="34" charset="0"/>
              </a:rPr>
              <a:t>air, formar habilidades de comunicación benevolentes y familiarizarse con el mundo de las plantas y los medios de expresión artística.</a:t>
            </a:r>
            <a:endParaRPr lang="lt-LT" sz="1600" dirty="0">
              <a:latin typeface="Candara" pitchFamily="34" charset="0"/>
            </a:endParaRPr>
          </a:p>
          <a:p>
            <a:pPr lvl="0"/>
            <a:endParaRPr lang="lt-LT" sz="1600" dirty="0">
              <a:latin typeface="Candara" pitchFamily="34" charset="0"/>
            </a:endParaRPr>
          </a:p>
          <a:p>
            <a:r>
              <a:rPr lang="en-GB" sz="1600" dirty="0">
                <a:latin typeface="Candara" pitchFamily="34" charset="0"/>
              </a:rPr>
              <a:t>El </a:t>
            </a:r>
            <a:r>
              <a:rPr lang="en-GB" sz="1600" dirty="0" err="1">
                <a:latin typeface="Candara" pitchFamily="34" charset="0"/>
              </a:rPr>
              <a:t>plein </a:t>
            </a:r>
            <a:r>
              <a:rPr lang="en-GB" sz="1600" dirty="0">
                <a:latin typeface="Candara" pitchFamily="34" charset="0"/>
              </a:rPr>
              <a:t>air </a:t>
            </a:r>
            <a:r>
              <a:rPr lang="lt-LT" sz="1600" dirty="0">
                <a:latin typeface="Candara" pitchFamily="34" charset="0"/>
              </a:rPr>
              <a:t>se </a:t>
            </a:r>
            <a:r>
              <a:rPr lang="en-GB" sz="1600" dirty="0">
                <a:latin typeface="Candara" pitchFamily="34" charset="0"/>
              </a:rPr>
              <a:t>dedicó al centenario del nacimiento de </a:t>
            </a:r>
            <a:r>
              <a:rPr lang="en-GB" sz="1600" dirty="0" err="1">
                <a:latin typeface="Candara" pitchFamily="34" charset="0"/>
              </a:rPr>
              <a:t>Eugenija Šimkūnaitė</a:t>
            </a:r>
            <a:r>
              <a:rPr lang="en-GB" sz="1600" dirty="0">
                <a:latin typeface="Candara" pitchFamily="34" charset="0"/>
              </a:rPr>
              <a:t>, doctora habilitada en ciencias biológicas. E. </a:t>
            </a:r>
            <a:r>
              <a:rPr lang="en-GB" sz="1600" dirty="0" err="1">
                <a:latin typeface="Candara" pitchFamily="34" charset="0"/>
              </a:rPr>
              <a:t>Šimkūnaitė </a:t>
            </a:r>
            <a:r>
              <a:rPr lang="en-GB" sz="1600" dirty="0">
                <a:latin typeface="Candara" pitchFamily="34" charset="0"/>
              </a:rPr>
              <a:t>estudió y describió científicamente las plantas medicinales, y pudo comparar la experiencia de la herboristería y la medicina popular lituanas. </a:t>
            </a:r>
            <a:r>
              <a:rPr lang="en-GB" sz="1600" dirty="0" err="1">
                <a:latin typeface="Candara" pitchFamily="34" charset="0"/>
              </a:rPr>
              <a:t>La Dra. </a:t>
            </a:r>
            <a:r>
              <a:rPr lang="en-GB" sz="1600" dirty="0">
                <a:latin typeface="Candara" pitchFamily="34" charset="0"/>
              </a:rPr>
              <a:t>E. </a:t>
            </a:r>
            <a:r>
              <a:rPr lang="en-GB" sz="1600" dirty="0" err="1">
                <a:latin typeface="Candara" pitchFamily="34" charset="0"/>
              </a:rPr>
              <a:t>Šimkūnaitė </a:t>
            </a:r>
            <a:r>
              <a:rPr lang="en-GB" sz="1600" dirty="0">
                <a:latin typeface="Candara" pitchFamily="34" charset="0"/>
              </a:rPr>
              <a:t>dedicó toda su vida al estudio de las plantas medicinales, la medicina popular y la historia local. Por lo tanto, el tema propuesto para el </a:t>
            </a:r>
            <a:r>
              <a:rPr lang="en-GB" sz="1600" dirty="0" err="1">
                <a:latin typeface="Candara" pitchFamily="34" charset="0"/>
              </a:rPr>
              <a:t>plein </a:t>
            </a:r>
            <a:r>
              <a:rPr lang="en-GB" sz="1600" dirty="0">
                <a:latin typeface="Candara" pitchFamily="34" charset="0"/>
              </a:rPr>
              <a:t>air es «Las plantas de pradera: una fuente de creatividad». De este modo, el objetivo es animar a la sociedad lituana a interesarse por las plantas medicinales y la medicina popular, descubrir los beneficios de la arteterapia mediante el dibujo de la naturaleza y profundizar en diversas técnicas de dibujo y otras formas de representación artística (recortes de papel, bordados y otras).</a:t>
            </a:r>
            <a:endParaRPr lang="lt-LT" sz="1800" dirty="0">
              <a:latin typeface="Candara" pitchFamily="34" charset="0"/>
            </a:endParaRPr>
          </a:p>
          <a:p>
            <a:pPr lvl="0"/>
            <a:endParaRPr dirty="0">
              <a:latin typeface="Candara" pitchFamily="34" charset="0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360486" y="1268760"/>
            <a:ext cx="106988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Ejemplo 2 de 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talleres </a:t>
            </a:r>
            <a:r>
              <a:rPr lang="en-GB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creativos 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para jóvenes, con participación del patrimonio cultural </a:t>
            </a:r>
            <a:r>
              <a:rPr lang="lt-LT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en 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el campamento creativo infantil de verano «Dibujo Lituania».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8988" y="2223317"/>
            <a:ext cx="3987117" cy="26580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2074783"/>
            <a:ext cx="12192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</a:t>
            </a:r>
            <a:r>
              <a:rPr lang="lt-LT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1</a:t>
            </a: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lt-LT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¿QUÉ ES EL NETWORKING?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588"/>
            <a:ext cx="96465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lang="en-GB" sz="3600" b="1" dirty="0">
                <a:solidFill>
                  <a:schemeClr val="bg1"/>
                </a:solidFill>
                <a:latin typeface="Candara" pitchFamily="34" charset="0"/>
              </a:rPr>
              <a:t>DEFINICIÓN DE NETWORKING</a:t>
            </a:r>
            <a:endParaRPr lang="en-GB" sz="3600" b="1" i="0" u="none" strike="noStrike" cap="none" dirty="0">
              <a:solidFill>
                <a:schemeClr val="bg1"/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447929" y="1340768"/>
            <a:ext cx="5611368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Candara" panose="020E0502030303020204" pitchFamily="34" charset="0"/>
              </a:rPr>
              <a:t>El networking es el proceso de conectar con otras personas de tu campo o sector. Esto se puede hacer en persona, a través de plataformas online o asistiendo a eventos o talleres.</a:t>
            </a:r>
            <a:endParaRPr lang="lt-LT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latin typeface="Candara" panose="020E0502030303020204" pitchFamily="34" charset="0"/>
              </a:rPr>
              <a:t>El networking es el proceso de establecer conexiones y construir relaciones. Estas conexiones pueden proporcionarte consejos y contactos, lo que puede ayudarte a tomar decisiones profesionales informadas.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latin typeface="Candara" panose="020E0502030303020204" pitchFamily="34" charset="0"/>
              </a:rPr>
              <a:t>El networking es la acción de interactuar con otras personas para intercambiar información y desarrollar contactos profesionales o sociales.</a:t>
            </a:r>
            <a:endParaRPr lang="en-US" sz="1600" dirty="0">
              <a:latin typeface="Candara" panose="020E0502030303020204" pitchFamily="34" charset="0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057" y="2708920"/>
            <a:ext cx="4305265" cy="29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94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588"/>
            <a:ext cx="96465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lang="en-GB" sz="3600" b="1" dirty="0">
                <a:solidFill>
                  <a:schemeClr val="bg1"/>
                </a:solidFill>
                <a:latin typeface="Candara" pitchFamily="34" charset="0"/>
              </a:rPr>
              <a:t>DEFINICIÓN DE NETWORKING</a:t>
            </a:r>
            <a:endParaRPr lang="en-GB" sz="3600" b="1" i="0" u="none" strike="noStrike" cap="none" dirty="0">
              <a:solidFill>
                <a:schemeClr val="bg1"/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234780" y="1196752"/>
            <a:ext cx="5827392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sz="16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ndara" panose="020E0502030303020204" pitchFamily="34" charset="0"/>
              </a:rPr>
              <a:t>El networking puede ser beneficioso tanto para las personas como para las empresas. En el caso de las personas, puede ayudarles a establecer relaciones, aprender nueva información y crear conexiones que conduzcan a nuevas oportunidades.</a:t>
            </a:r>
            <a:endParaRPr lang="lt-LT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err="1">
                <a:latin typeface="Candara" panose="020E0502030303020204" pitchFamily="34" charset="0"/>
              </a:rPr>
              <a:t>El networking </a:t>
            </a:r>
            <a:r>
              <a:rPr lang="en-US" sz="1600" dirty="0">
                <a:latin typeface="Candara" panose="020E0502030303020204" pitchFamily="34" charset="0"/>
              </a:rPr>
              <a:t>puede ayudar a generar nuevos contactos y crear oportunidades de colaboración. Independientemente de por qué decida hacer networking, lo importante es ser auténtico y sincero en sus interacciones. Cuando se hace correctamente, el networking puede ser una herramienta poderosa para establecer relaciones y alcanzar el éxito.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5480" y="1988840"/>
            <a:ext cx="3168352" cy="33315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588"/>
            <a:ext cx="96465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cs typeface="Arial"/>
                <a:sym typeface="Arial"/>
              </a:rPr>
              <a:t>NETWORKING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519936" y="1324885"/>
            <a:ext cx="5539361" cy="42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endParaRPr lang="en-US" sz="1800" dirty="0">
              <a:latin typeface="+mn-lt"/>
            </a:endParaRPr>
          </a:p>
          <a:p>
            <a:pPr lvl="0">
              <a:spcBef>
                <a:spcPts val="600"/>
              </a:spcBef>
            </a:pPr>
            <a:r>
              <a:rPr lang="en-US" sz="1600" dirty="0">
                <a:latin typeface="Candara" panose="020E0502030303020204" pitchFamily="34" charset="0"/>
              </a:rPr>
              <a:t>El networking es la clave del éxito. Es una herramienta estratégica que abre las puertas a nuevas oportunidades.</a:t>
            </a:r>
          </a:p>
          <a:p>
            <a:pPr lvl="0">
              <a:spcBef>
                <a:spcPts val="600"/>
              </a:spcBef>
            </a:pPr>
            <a:r>
              <a:rPr lang="en-US" sz="1600" dirty="0">
                <a:latin typeface="Candara" panose="020E0502030303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Desarrolle su confianza en sí mismo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ndara" panose="020E0502030303020204" pitchFamily="34" charset="0"/>
              </a:rPr>
              <a:t>Mejora tu perfil profesional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ndara" panose="020E0502030303020204" pitchFamily="34" charset="0"/>
              </a:rPr>
              <a:t>Obtenga una perspectiva diferente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Candara" panose="020E0502030303020204" pitchFamily="34" charset="0"/>
              </a:rPr>
              <a:t>Obtenga una respuesta a cada pregunta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F1F1F"/>
                </a:solidFill>
                <a:latin typeface="Candara" panose="020E0502030303020204" pitchFamily="34" charset="0"/>
              </a:rPr>
              <a:t>Haz crecer tu marca personal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1F1F1F"/>
                </a:solidFill>
                <a:latin typeface="Candara" panose="020E0502030303020204" pitchFamily="34" charset="0"/>
              </a:rPr>
              <a:t>Desarrolla tu confianza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1F1F1F"/>
                </a:solidFill>
                <a:latin typeface="Candara" panose="020E0502030303020204" pitchFamily="34" charset="0"/>
              </a:rPr>
              <a:t>Desarrolle relaciones duraderas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Candara" panose="020E0502030303020204" pitchFamily="34" charset="0"/>
              </a:rPr>
              <a:t>Obtén asesoramiento y apoyo profesional</a:t>
            </a:r>
            <a:endParaRPr lang="en-GB" sz="1600" dirty="0">
              <a:solidFill>
                <a:srgbClr val="1F1F1F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kumimoji="0" lang="en-US" sz="1800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519936" y="1124744"/>
            <a:ext cx="553936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99374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Ventajas del networking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A99374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31504" y="3227798"/>
            <a:ext cx="2606045" cy="22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33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588"/>
            <a:ext cx="96465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lang="lt-LT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HABILIDADES PARA ESTABLECER CONTACTOS</a:t>
            </a:r>
            <a:endParaRPr lang="lt-LT"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711624" y="1471770"/>
            <a:ext cx="8347673" cy="50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1F1F1F"/>
                </a:solidFill>
                <a:latin typeface="Candara" panose="020E0502030303020204" pitchFamily="34" charset="0"/>
              </a:rPr>
              <a:t>Escuchar activamente</a:t>
            </a: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sym typeface="Arial"/>
              <a:hlinkClick r:id="rId4"/>
            </a:endParaRPr>
          </a:p>
          <a:p>
            <a:pPr lvl="0"/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sym typeface="Arial"/>
              </a:rPr>
              <a:t>     es </a:t>
            </a: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</a:rPr>
              <a:t>más que simplemente oír, es la </a:t>
            </a:r>
            <a:r>
              <a:rPr lang="en-GB" sz="1600" dirty="0">
                <a:latin typeface="Candara" panose="020E0502030303020204" pitchFamily="34" charset="0"/>
              </a:rPr>
              <a:t>capacidad de concentrarse en lo que dice el interlocutor.</a:t>
            </a:r>
          </a:p>
          <a:p>
            <a:pPr lvl="0"/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latin typeface="Candara" panose="020E0502030303020204" pitchFamily="34" charset="0"/>
              </a:rPr>
              <a:t>La comunicación</a:t>
            </a:r>
          </a:p>
          <a:p>
            <a:pPr lvl="0"/>
            <a:r>
              <a:rPr lang="en-GB" sz="1600" dirty="0">
                <a:latin typeface="Candara" panose="020E0502030303020204" pitchFamily="34" charset="0"/>
              </a:rPr>
              <a:t>      El networking te brinda la oportunidad de comunicar tus ideas a los demás y explicarles tu potencial.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ndara" panose="020E0502030303020204" pitchFamily="34" charset="0"/>
              </a:rPr>
              <a:t>Positividad</a:t>
            </a:r>
          </a:p>
          <a:p>
            <a:pPr lvl="0"/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</a:rPr>
              <a:t>      es la actitud, la perspectiva y </a:t>
            </a:r>
            <a:r>
              <a:rPr lang="en-GB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la mentalidad que </a:t>
            </a: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</a:rPr>
              <a:t>tienes cuando interactúas con los demás;</a:t>
            </a:r>
          </a:p>
          <a:p>
            <a:pPr lvl="0"/>
            <a:endParaRPr lang="en-GB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Habilidades interpersonales</a:t>
            </a:r>
          </a:p>
          <a:p>
            <a:pPr lvl="0"/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</a:rPr>
              <a:t>     mostrar interés genuino por los demás y mantener relaciones positivas.</a:t>
            </a:r>
          </a:p>
          <a:p>
            <a:pPr lvl="0"/>
            <a:endParaRPr lang="en-GB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Presentación</a:t>
            </a:r>
          </a:p>
          <a:p>
            <a:pPr lvl="0"/>
            <a:r>
              <a:rPr lang="en-GB" sz="1600" dirty="0">
                <a:solidFill>
                  <a:srgbClr val="040C28"/>
                </a:solidFill>
                <a:latin typeface="Candara" panose="020E0502030303020204" pitchFamily="34" charset="0"/>
              </a:rPr>
              <a:t>     las </a:t>
            </a: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</a:rPr>
              <a:t>habilidades necesarias para crear y realizar una presentación convincente que comunique eficazmente información e ideas;</a:t>
            </a:r>
          </a:p>
          <a:p>
            <a:pPr lvl="0"/>
            <a:endParaRPr lang="en-GB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Hablar en público</a:t>
            </a:r>
          </a:p>
          <a:p>
            <a:pPr lvl="0"/>
            <a:r>
              <a:rPr lang="en-GB" sz="1600" dirty="0">
                <a:latin typeface="Candara" panose="020E0502030303020204" pitchFamily="34" charset="0"/>
              </a:rPr>
              <a:t>       el arte de comunicarse eficazmente con un público pequeño o numeroso.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sym typeface="Arial"/>
            </a:endParaRPr>
          </a:p>
          <a:p>
            <a:pPr lvl="0"/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2711625" y="1052736"/>
            <a:ext cx="834767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Noto Sans Symbols"/>
              </a:rPr>
              <a:t>Habilidades básicas para establecer contactos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Candara" panose="020E0502030303020204" pitchFamily="34" charset="0"/>
              <a:ea typeface="Noto Sans Symbols"/>
              <a:cs typeface="Noto Sans Symbol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3432" y="2348880"/>
            <a:ext cx="115471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57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0" y="89588"/>
            <a:ext cx="108485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lang="en-GB" sz="3600" b="1" dirty="0">
                <a:solidFill>
                  <a:schemeClr val="bg1"/>
                </a:solidFill>
                <a:latin typeface="Candara" pitchFamily="34" charset="0"/>
              </a:rPr>
              <a:t>EL PATRIMONIO Y LAS REDES</a:t>
            </a:r>
            <a:endParaRPr lang="en-GB" sz="3600" b="1" dirty="0">
              <a:solidFill>
                <a:schemeClr val="bg1"/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2783633" y="1124744"/>
            <a:ext cx="8275664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patrimonio determina la forma en que las personas se identifican con los lugares donde viven, trabajan y se divierten. Sin embargo, el papel del patrimonio suele quedar relegado en los debates y planes sobre cómo queremos que se desarrollen los lugares en el futuro.</a:t>
            </a:r>
            <a:endParaRPr lang="lt-LT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/>
            <a:endParaRPr lang="lt-LT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/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un momento en el que el gobierno está transfiriendo más poder a las ciudades y a las autoridades locales, el patrimonio debe considerarse un diferenciador fundamental: un activo estratégico que enriquece el potencial social y económico de los lugares de todo el PAÍS.</a:t>
            </a:r>
            <a:endParaRPr lang="lt-LT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/>
            <a:endParaRPr lang="lt-LT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/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Los activos y las actividades patrimoniales desempeñan un papel fundamental en la remodelación de nuestros paisajes, paisajes urbanos e identidades. Nuestra investigación explica cómo los ciudadanos,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organizaciones, 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empresas y los diferentes niveles de gobierno pueden utilizar el potencial del patrimonio para mantener identidades locales distintivas y apoyar el desarrollo y la prosperidad de los lugares. </a:t>
            </a:r>
            <a:endParaRPr lang="lt-LT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/>
            <a:endParaRPr lang="lt-LT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/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 recomienda que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organizaciones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patrimoniales, grandes y pequeñas, sean más abiertas y estén mejor conectadas, tanto dentro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 las propias organizaciones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como entre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ellas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y dentro y fuera del sector patrimonial. Esto ayudará a los ciudadanos proactivos en materia de patrimonio a convertirse en creadores, participantes y colaboradores en la gestión y el uso del patrimonio, algo que ya es evidente en muchos países. Queremos ver un modelo patrimonial amplio, inclusivo y dinámico que tenga un impacto social valioso y visible. Esto se denomina «patrimonio en red».</a:t>
            </a:r>
            <a:endParaRPr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384" y="2182373"/>
            <a:ext cx="1835946" cy="13276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0" y="89588"/>
            <a:ext cx="107765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lang="en-GB" sz="3600" b="1" dirty="0">
                <a:solidFill>
                  <a:schemeClr val="bg1"/>
                </a:solidFill>
                <a:latin typeface="Candara" pitchFamily="34" charset="0"/>
              </a:rPr>
              <a:t>EL PATRIMONIO Y LAS REDES</a:t>
            </a:r>
            <a:endParaRPr lang="en-GB" sz="3600" b="1" dirty="0">
              <a:solidFill>
                <a:schemeClr val="bg1"/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2639616" y="1635735"/>
            <a:ext cx="919189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patrimonio determina la forma en que las personas se identifican con los lugares donde viven, trabajan y se divierten. Sin embargo, el papel del patrimonio suele quedar relegado en los debates y planes sobre cómo queremos que se desarrollen los lugares en el futuro.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un momento en el que el gobierno está transfiriendo más poder a las ciudades y a las autoridades locales, el patrimonio debe considerarse un diferenciador fundamental: un activo estratégico que enriquece el potencial social y económico de los lugares de todo el PAÍS.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Los activos y las actividades patrimoniales desempeñan un papel fundamental en la remodelación de nuestros paisajes, paisajes urbanos e identidades. Nuestra investigación explica cómo los ciudadanos,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organizaciones, 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empresas y los diferentes niveles de gobierno pueden utilizar el potencial del patrimonio para mantener identidades locales distintivas y apoyar el desarrollo y la prosperidad de los lugares.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 recomienda que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organizaciones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patrimoniales, grandes y pequeñas, sean más abiertas y estén mejor conectadas, tanto dentro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 las propias organizaciones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como entre </a:t>
            </a:r>
            <a:r>
              <a:rPr lang="en-US" sz="16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ellas</a:t>
            </a:r>
            <a:r>
              <a:rPr lang="en-US" sz="16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y dentro y fuera del sector patrimonial. Esto ayudará a los ciudadanos proactivos en materia de patrimonio a convertirse en creadores, participantes y colaboradores en la gestión y el uso del patrimonio, algo que ya es evidente en muchos países. Queremos ver un modelo patrimonial amplio, inclusivo y dinámico que tenga un impacto social valioso y visible. Esto se denomina «patrimonio en red».</a:t>
            </a:r>
            <a:endParaRPr lang="en-US" sz="1600" dirty="0"/>
          </a:p>
        </p:txBody>
      </p:sp>
      <p:sp>
        <p:nvSpPr>
          <p:cNvPr id="146" name="Google Shape;146;p7"/>
          <p:cNvSpPr txBox="1"/>
          <p:nvPr/>
        </p:nvSpPr>
        <p:spPr>
          <a:xfrm>
            <a:off x="2639616" y="1052736"/>
            <a:ext cx="84196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El patrimonio: importancia para el sentido y el funcionamiento del lugar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486" y="2636912"/>
            <a:ext cx="2202377" cy="21436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0" y="89588"/>
            <a:ext cx="109110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 prácticas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360486" y="2448120"/>
            <a:ext cx="481762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600" dirty="0">
                <a:latin typeface="Candara" pitchFamily="34" charset="0"/>
              </a:rPr>
              <a:t>La cuestión del empleo de las comunidades rurales circundantes, los niños en edad escolar y, en especial, los jóvenes, durante las vacaciones de verano sigue siendo muy relevante. </a:t>
            </a:r>
          </a:p>
          <a:p>
            <a:pPr lvl="0"/>
            <a:r>
              <a:rPr lang="en-GB" sz="1600" dirty="0">
                <a:latin typeface="Candara" pitchFamily="34" charset="0"/>
              </a:rPr>
              <a:t>La asociación ecocomunitaria del pueblo de «Melkis» decidió emprender un proyecto que garantizara a los niños unas vacaciones significativas en la naturaleza y les proporcionara nuevas impresiones y habilidades a largo plazo. También se pretendía reunir a las comunidades multiétnicas vecinas con un objetivo común: conocerse, descubrir las similitudes y diferencias culturales y desarrollar el amor por su país y su cultura. La mayoría de las actividades se llevaron a cabo de forma voluntaria.</a:t>
            </a:r>
          </a:p>
          <a:p>
            <a:pPr lvl="0"/>
            <a:endParaRPr lang="en-GB" sz="1800" dirty="0">
              <a:latin typeface="Candara" pitchFamily="34" charset="0"/>
            </a:endParaRPr>
          </a:p>
          <a:p>
            <a:pPr lvl="0"/>
            <a:endParaRPr dirty="0">
              <a:latin typeface="Candara" pitchFamily="34" charset="0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360486" y="1124744"/>
            <a:ext cx="508744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Ejemplo</a:t>
            </a:r>
            <a:r>
              <a:rPr lang="lt-LT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1 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de talleres creativos para jóvenes, relacionados con el patrimonio cultural, </a:t>
            </a:r>
            <a:r>
              <a:rPr lang="en-GB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en 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el campamento creativo de verano para niños «Dibujo Lituania».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9809" y="1196752"/>
            <a:ext cx="3879488" cy="51726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1434</Words>
  <Application>Microsoft Office PowerPoint</Application>
  <PresentationFormat>Προσαρμογή</PresentationFormat>
  <Paragraphs>79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Candara</vt:lpstr>
      <vt:lpstr>Times New Roman</vt:lpstr>
      <vt:lpstr>Calibri</vt:lpstr>
      <vt:lpstr>Wingdings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2026-04-27T15:12:05Z</dcterms:modified>
</cp:coreProperties>
</file>