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308" r:id="rId2"/>
    <p:sldId id="309" r:id="rId3"/>
    <p:sldId id="319" r:id="rId4"/>
    <p:sldId id="320" r:id="rId5"/>
    <p:sldId id="321" r:id="rId6"/>
    <p:sldId id="322" r:id="rId7"/>
    <p:sldId id="323" r:id="rId8"/>
  </p:sldIdLst>
  <p:sldSz cx="12192000" cy="6858000"/>
  <p:notesSz cx="6858000" cy="9144000"/>
  <p:embeddedFontLst>
    <p:embeddedFont>
      <p:font typeface="Candara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6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6: Creación de redes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2074783"/>
            <a:ext cx="12192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</a:t>
            </a:r>
            <a:r>
              <a:rPr lang="en-GB" sz="32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patrimonio y las redes como beneficios cívicos</a:t>
            </a:r>
            <a:endParaRPr sz="32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9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Actividad: EJERCICIO MÉTODO «CAFÉ SOCIAL»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4151784" y="1556792"/>
            <a:ext cx="6907514" cy="489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método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entorno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informal de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cafetería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exploren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discutiéndolo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pequeños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sentados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40C28"/>
                </a:solidFill>
                <a:latin typeface="Candara"/>
                <a:ea typeface="Candara"/>
                <a:cs typeface="Candara"/>
                <a:sym typeface="Candara"/>
              </a:rPr>
              <a:t> mesa. </a:t>
            </a:r>
            <a:endParaRPr sz="1600" b="0" i="0" u="none" strike="noStrike" cap="none" dirty="0">
              <a:solidFill>
                <a:srgbClr val="040C2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40C2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filosofía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«café social» ha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proporcionado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espacio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seguro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neutral para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diferentes comunidades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compartan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información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creencias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relación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temas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decididos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residentes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necesarios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Folletos,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acceso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Internet,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pantalla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contenido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teórico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necesario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Explicación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método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«Un café social» es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conversacional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estructurado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compartir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conocimientos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personas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debaten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varias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mesas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pequeñas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de un café.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mantener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cierto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grado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formalidad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garantizar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tengan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oportunidad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hablar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Aunque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principio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acordar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predefinidas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resultados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soluciones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deciden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antemano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base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debate colectivo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cambiar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concepciones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personas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fomentar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colectiva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Los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eventos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tener 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menos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 hay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límite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máximo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5400" y="3717032"/>
            <a:ext cx="2880320" cy="208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0" y="89588"/>
            <a:ext cx="109110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Actividad: EJERCICIO «MÉTODO SOCIAL CAFÉ»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6528048" y="1556792"/>
            <a:ext cx="4531249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al Café social,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organice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jugadores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pequeños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cuatro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miembros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continuación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asigne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específico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debatir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problema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resolver.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ser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concepto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relacionado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el networking,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situación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hipotética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experiencias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Una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tenga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tema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conversación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conceda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20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minutos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debates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transcurrido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tiempo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indique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jugadores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mezclen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sienten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personas diferentes,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repita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desee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jugadores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conozcan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todos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9416" y="2060848"/>
            <a:ext cx="4968552" cy="3592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Debate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4511824" y="1628800"/>
            <a:ext cx="6547473" cy="46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C55A11"/>
                </a:solidFill>
                <a:latin typeface="Candara"/>
                <a:ea typeface="Candara"/>
                <a:cs typeface="Candara"/>
                <a:sym typeface="Candara"/>
              </a:rPr>
              <a:t>Preguntas para el debate en grupo:</a:t>
            </a:r>
            <a:endParaRPr sz="1800" b="1" i="0" u="none" strike="noStrike" cap="none">
              <a:solidFill>
                <a:srgbClr val="C55A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¿Qué medidas se podrían adoptar a nivel individual, comunitario o gubernamental para garantizar la sostenibilidad de los sitios patrimoniales? 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2. ¿Qué métodos se pueden utilizar para aprovechar las tecnologías para la preservación y protección del patrimonio?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</a:t>
            </a:r>
            <a:r>
              <a:rPr lang="en-GB" sz="1600" b="0" i="0" u="none" strike="noStrike" cap="none">
                <a:solidFill>
                  <a:srgbClr val="1F1F1F"/>
                </a:solidFill>
                <a:latin typeface="Candara"/>
                <a:ea typeface="Candara"/>
                <a:cs typeface="Candara"/>
                <a:sym typeface="Candara"/>
              </a:rPr>
              <a:t>¿Cuál debería ser la relación entre las comunidades y las instituciones estatales en la creación y promoción del valor del patrimonio?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1F1F1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latin typeface="Candara"/>
                <a:ea typeface="Candara"/>
                <a:cs typeface="Candara"/>
                <a:sym typeface="Candara"/>
              </a:rPr>
              <a:t>Resuma los puntos principales de esta lección.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600" b="0" i="0" u="none" strike="noStrike" cap="none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3432" y="3068960"/>
            <a:ext cx="1801372" cy="259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Discusión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3608173" y="973651"/>
            <a:ext cx="7451123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833C0B"/>
                </a:solidFill>
                <a:latin typeface="Candara"/>
                <a:ea typeface="Candara"/>
                <a:cs typeface="Candara"/>
                <a:sym typeface="Candara"/>
              </a:rPr>
              <a:t>Conclusiones</a:t>
            </a:r>
            <a:r>
              <a:rPr lang="en-GB" sz="2000" b="1" i="0" u="none" strike="noStrike" cap="none" dirty="0">
                <a:solidFill>
                  <a:srgbClr val="833C0B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2000" b="0" i="0" u="none" strike="noStrike" cap="none" dirty="0">
              <a:solidFill>
                <a:srgbClr val="833C0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presentación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familiarizar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concepto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explorar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etnocultural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natural,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destacando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configuración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colectiva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las regiones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contexto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histórico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medioambiental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alumnos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comprendieron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valiosos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futuras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depende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implementación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sostenibles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construcción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conexiones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entre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miembros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comunidad y 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otras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comunidades.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alumnos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presentaron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trabajos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ponían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relieve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problemas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enfrentan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sitios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habían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elegido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proponían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soluciones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reflexivas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realistas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Demostraron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comprender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falta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entre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miembros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comunidad, la falta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conexiones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entre las diferentes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las diferentes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clases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sociales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comunidades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étnicas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y la falta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concienciación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afectar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sostenibles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existe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alto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riesgo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zonas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no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se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degraden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incluso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desaparezcan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31504" y="1916832"/>
            <a:ext cx="1303107" cy="330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748</Words>
  <Application>Microsoft Office PowerPoint</Application>
  <PresentationFormat>Προσαρμογή</PresentationFormat>
  <Paragraphs>37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Candara</vt:lpstr>
      <vt:lpstr>Times New Roman</vt:lpstr>
      <vt:lpstr>Calibri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2026-04-27T15:11:06Z</dcterms:modified>
</cp:coreProperties>
</file>