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3" r:id="rId13"/>
  </p:sldIdLst>
  <p:sldSz cx="12192000" cy="6858000"/>
  <p:notesSz cx="6858000" cy="9144000"/>
  <p:embeddedFontLst>
    <p:embeddedFont>
      <p:font typeface="Candara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6: Creación de redes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/>
          <p:nvPr/>
        </p:nvSpPr>
        <p:spPr>
          <a:xfrm>
            <a:off x="360486" y="-1"/>
            <a:ext cx="10698811" cy="119675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0" y="0"/>
            <a:ext cx="10911016" cy="119675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0" y="89588"/>
            <a:ext cx="112805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CONTRIBUCIÓN AL PATRIMONIO 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CONFIGURACIÓN DE LA IDENTIDAD BASADA EN EL LUGAR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3431704" y="2204864"/>
            <a:ext cx="7627594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potencial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red es crucial en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contexto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descentralización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descentralización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requiere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red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cumplir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promesa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permitir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tomen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decisiones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nivel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futuro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fuerte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transferencia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poderes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gobierno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central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gobierno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nuevas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autoridades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conectadas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significa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ciudadanos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-regiones o las zonas rurales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están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adquiriendo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geografía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gobernanza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muchas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comunidades locales.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Dado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separar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política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decisiones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las comunidades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garantizar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política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toma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decisiones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inclusiva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dedicados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significa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activismo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político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llevarse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cabo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partes,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hasta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escuelas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comunidades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era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creciente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competencia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global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personas y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inversiones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singularidad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vuelve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esencial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2207568" y="1628800"/>
            <a:ext cx="88517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El potencial de la transferencia del patrimonio</a:t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376" y="3356992"/>
            <a:ext cx="2375537" cy="249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0" y="89588"/>
            <a:ext cx="10911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 prácticas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2708903" y="1585887"/>
            <a:ext cx="8562599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motivo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Día Internacional de las Personas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Mayores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Universidad de la Tercera Edad (U3A) de Vilna, junto con la comunidad local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Moletai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invitó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estudiantes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Universidad de Vilna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celebrar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juntos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Día de las Personas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Mayores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«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sesión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intercambio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ideas»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muy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específica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Cabe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señalar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territorio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lituano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está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dividido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cinco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regiones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etnográficas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Aukštaitija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(Tierras Altas),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Žemaitija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Samogitia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Dzūkija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Suvalkija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Lituania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Menor,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dialectos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ligeramente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diferentes,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gastronomía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específica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costumbres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elementos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vestimenta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tradicional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canciones,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proverbios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etc.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formaron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cuatro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equipos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mixtos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personas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mayores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prepararon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antelación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plantearon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ambos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equipos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Fue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divertido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adivinar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significado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proverbios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de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antiguas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palabras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dialecto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No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sabían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cantar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antiguas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canciones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etnográficas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lituanas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Por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otro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las personas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mayores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adivinar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quiénes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eran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cantantes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modernos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canciones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abreviaturas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palabras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utilizaban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Fue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muy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divertido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interesante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Todos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llegaron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cooperar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comprenderse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mejor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no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olvidar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raíces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local,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pueblo.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2279576" y="1052961"/>
            <a:ext cx="87797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Talleres creativos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9336" y="3949600"/>
            <a:ext cx="2268884" cy="1558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2074783"/>
            <a:ext cx="1219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</a:t>
            </a:r>
            <a:r>
              <a:rPr lang="en-GB" sz="32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patrimonio y las redes como beneficios cívicos</a:t>
            </a:r>
            <a:endParaRPr sz="32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/>
          <p:nvPr/>
        </p:nvSpPr>
        <p:spPr>
          <a:xfrm>
            <a:off x="360486" y="-1"/>
            <a:ext cx="10698811" cy="1052737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0" y="0"/>
            <a:ext cx="10911016" cy="1052736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0" y="0"/>
            <a:ext cx="13584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POTENCIAL CREATIVO DE LAS COMUNIDADES Y LOS CIUDADANOS 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UTILIZANDO EL PATRIMONIO LOCAL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4" name="Google Shape;104;p24"/>
          <p:cNvSpPr txBox="1"/>
          <p:nvPr/>
        </p:nvSpPr>
        <p:spPr>
          <a:xfrm>
            <a:off x="4727847" y="1916832"/>
            <a:ext cx="6331500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Patrimonio: 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elementos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pertenecen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sociedad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concreta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lenguas,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edificios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crearon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pasado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siguen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teniendo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Patrimonio: 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valores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, las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artefactos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transmiten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8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anteriores</a:t>
            </a:r>
            <a:r>
              <a:rPr lang="en-GB" sz="1800" b="0" i="0" u="none" strike="noStrike" cap="none" dirty="0">
                <a:solidFill>
                  <a:srgbClr val="474747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b="0" i="0" u="none" strike="noStrike" cap="none" dirty="0">
              <a:solidFill>
                <a:srgbClr val="47474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47474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 el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bienes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tangibles e intangibles de un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sociedad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hereda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pasadas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" name="Google Shape;105;p24"/>
          <p:cNvSpPr txBox="1"/>
          <p:nvPr/>
        </p:nvSpPr>
        <p:spPr>
          <a:xfrm>
            <a:off x="4727848" y="1340768"/>
            <a:ext cx="63314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Definición de patrimonio</a:t>
            </a:r>
            <a:endParaRPr sz="2000" b="1" i="0" u="none" strike="noStrike" cap="none">
              <a:solidFill>
                <a:srgbClr val="833C0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5400" y="2780928"/>
            <a:ext cx="3619234" cy="2640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5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/>
          <p:nvPr/>
        </p:nvSpPr>
        <p:spPr>
          <a:xfrm>
            <a:off x="360486" y="-1"/>
            <a:ext cx="10698811" cy="1052737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0" y="0"/>
            <a:ext cx="10911016" cy="1052736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5"/>
          <p:cNvSpPr txBox="1"/>
          <p:nvPr/>
        </p:nvSpPr>
        <p:spPr>
          <a:xfrm>
            <a:off x="0" y="0"/>
            <a:ext cx="13584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POTENCIAL CREATIVO DE LAS COMUNIDADES Y LOS CIUDADANOS 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APROVECHANDO EL PATRIMONIO LOCAL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4799856" y="1916832"/>
            <a:ext cx="625944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Empieza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personas.</a:t>
            </a:r>
            <a:endParaRPr lang="en-GB" sz="1600" dirty="0">
              <a:latin typeface="Candara"/>
              <a:ea typeface="Candara"/>
              <a:cs typeface="Candara"/>
              <a:sym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Incorpore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personas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cotidiana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lo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tú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decides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sea.</a:t>
            </a:r>
            <a:endParaRPr lang="en-GB" dirty="0">
              <a:ea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nuevas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formas 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GB" sz="1600" dirty="0"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allá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batallas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pasado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n-GB" dirty="0">
              <a:ea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Haz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ofertas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pedir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GB" sz="1600" dirty="0"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Ábrete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lidera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cambio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n-GB" dirty="0">
              <a:ea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Piensa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forma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crítica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liderazgo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Ayuda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convierta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USP local.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Y no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confíes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estrategia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4799856" y="1340768"/>
            <a:ext cx="62594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Principios para el patrimonio en red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75520" y="3140968"/>
            <a:ext cx="1801372" cy="259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/>
          <p:nvPr/>
        </p:nvSpPr>
        <p:spPr>
          <a:xfrm>
            <a:off x="360486" y="-1"/>
            <a:ext cx="10698811" cy="1052737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0" y="0"/>
            <a:ext cx="10911016" cy="1052736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0" y="0"/>
            <a:ext cx="13584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POTENCIAL CREATIVO DE LAS COMUNIDADES Y LOS CIUDADANOS 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UTILIZANDO EL PATRIMONIO LOCAL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4643937" y="1916832"/>
            <a:ext cx="641535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red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significa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están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vinculadas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estructuras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cotidianas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determinan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funcionamiento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;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ejemplo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las relacionadas con la consulta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planificación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planificación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vecinal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oferta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educación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adultos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apoyo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empleo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servicios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medios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nivel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local, las redes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profundas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amplias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colaborativas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ayudan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lograr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podrían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lograr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sí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solos. Estas redes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fortalecen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cuando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activistas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voluntarios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líderes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comunitarios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tienen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influencia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decisiones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instituciones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profesionalizadas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655840" y="1340768"/>
            <a:ext cx="64034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Redes colaborativas y extensas a nivel local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1424" y="3143233"/>
            <a:ext cx="3234913" cy="314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7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/>
          <p:nvPr/>
        </p:nvSpPr>
        <p:spPr>
          <a:xfrm>
            <a:off x="360486" y="-1"/>
            <a:ext cx="10698811" cy="1052737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0" y="0"/>
            <a:ext cx="10911016" cy="1052736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0" y="0"/>
            <a:ext cx="13584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POTENCIAL CREATIVO DE LAS COMUNIDADES Y LOS CIUDADANOS 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UTILIZANDO EL PATRIMONIO LOCAL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4583832" y="1916832"/>
            <a:ext cx="647546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concepto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red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corresponde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realidad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tenemos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diferentes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escalas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pertenecemos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redes y sentimos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asociaciones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diferentes niveles.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barrios son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pilares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conforman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ciudad,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encuentran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instituciones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cotidianas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nuestra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personal. Somos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«locales»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vivimos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ciudadanos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comunidades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amplias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Y es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escala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urbana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regional —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extensión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en las zonas rurales—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compartimos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experiencias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servicios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públicos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adquirimos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lógica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económica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vivida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domina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4583832" y="1340768"/>
            <a:ext cx="647546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Redes entre organizaciones patrimoniales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376" y="2924944"/>
            <a:ext cx="4054435" cy="289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0" y="89588"/>
            <a:ext cx="1219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PATRIMONIO CULTURAL LOCAL: LUGAR Y AUTENTICIDAD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655840" y="1772816"/>
            <a:ext cx="640345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compromiso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cívico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amplio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profundo,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las comunidades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desvinculadas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influir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transmite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memoria de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zona local; y, en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versión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ambiciosa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crear un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sentido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significado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pertenencia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sanación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divisiones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Logro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resultados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entornos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mejora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resultados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académicos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las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escuelas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ofrecer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actividades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recetas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aislamiento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social o la mala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salud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mental.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655840" y="1124744"/>
            <a:ext cx="640345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Un compromiso cívico más amplio y profundo.</a:t>
            </a:r>
            <a:endParaRPr sz="2000" b="1" i="0" u="none" strike="noStrike" cap="none">
              <a:solidFill>
                <a:srgbClr val="833C0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7408" y="2132856"/>
            <a:ext cx="3539963" cy="372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0" y="89588"/>
            <a:ext cx="1219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PATRIMONIO CULTURAL LOCAL: LUGAR Y AUTENTICIDAD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3215680" y="1772816"/>
            <a:ext cx="7843617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red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implica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contar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suficientes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conexiones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terreno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entienda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se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trate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recurso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compartido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respaldado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mejorado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toda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diversidad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ciudadanos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sector del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seguirá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incluyendo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facilitación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acceso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bienes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es al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empoderar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otros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integren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forma de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pensar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actuar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red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tener un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impacto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transformador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las personas y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ayudando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las comunidades a crear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sí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mismas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sector del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debe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comprender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claramente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factores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conducen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éxito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cuáles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son las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necesarias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atraer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atención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autoridades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locales y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apoyo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instituciones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nacionales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El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red es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excelente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superar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retos</a:t>
            </a:r>
            <a:r>
              <a:rPr lang="en-GB" sz="16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red también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ofrece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ventajas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nivel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nacional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Muchas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nacionales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cuentan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oficinas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regionales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carecen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capacidad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entablar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diálogo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otras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nacionales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condados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3215680" y="1124744"/>
            <a:ext cx="784361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Patrimonio en red</a:t>
            </a:r>
            <a:endParaRPr sz="2000" b="1" i="0" u="none" strike="noStrike" cap="none">
              <a:solidFill>
                <a:srgbClr val="833C0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376" y="3356992"/>
            <a:ext cx="2375537" cy="249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360486" y="-1"/>
            <a:ext cx="10698811" cy="119675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0" y="0"/>
            <a:ext cx="10911016" cy="119675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0" y="89588"/>
            <a:ext cx="112805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CONTRIBUCIÓN AL PATRIMONIO 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CONFIGURACIÓN DE LA IDENTIDAD BASADA EN EL LUGAR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863752" y="2204864"/>
            <a:ext cx="7195545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local,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producto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solo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compartirse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no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individualizarse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Esto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incluye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diferencias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entre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nacionales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entre diferentes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religiosos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etc.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hacer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ciudadanos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crear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conexiones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añadido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significativa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instituciones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oficiales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proporcionar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apoyo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real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redes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cooperación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considerarse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sí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mismo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estrategia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transformadora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diversos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segmentos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sociedad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Nuestra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experiencia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vivida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realidad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material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vivimos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nuestra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conexión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quienes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vivieron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allí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antes es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vínculo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profundo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poderoso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fortalecimiento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comunitaria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territorios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comunitarios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vital para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exitoso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país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3863752" y="1628800"/>
            <a:ext cx="71955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Fortalecimiento de la identidad comunitaria y local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7408" y="3356992"/>
            <a:ext cx="2375537" cy="249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1527</Words>
  <Application>Microsoft Office PowerPoint</Application>
  <PresentationFormat>Προσαρμογή</PresentationFormat>
  <Paragraphs>86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Candara</vt:lpstr>
      <vt:lpstr>Times New Roman</vt:lpstr>
      <vt:lpstr>Calibri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2026-04-27T15:10:34Z</dcterms:modified>
</cp:coreProperties>
</file>