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metadata" ContentType="application/binary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8"/>
  </p:notesMasterIdLst>
  <p:sldIdLst>
    <p:sldId id="323" r:id="rId2"/>
    <p:sldId id="324" r:id="rId3"/>
    <p:sldId id="332" r:id="rId4"/>
    <p:sldId id="333" r:id="rId5"/>
    <p:sldId id="334" r:id="rId6"/>
    <p:sldId id="335" r:id="rId7"/>
  </p:sldIdLst>
  <p:sldSz cx="12192000" cy="6858000"/>
  <p:notesSz cx="6858000" cy="9144000"/>
  <p:embeddedFontLst>
    <p:embeddedFont>
      <p:font typeface="Candara" pitchFamily="34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  <p:ext uri="GoogleSlidesCustomDataVersion2">
      <go:slidesCustomData xmlns=""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r:id="rId102" roundtripDataSignature="AMtx7mig8STbDOkToKpzdQudBJqt3RdCb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 snapToGrid="0">
      <p:cViewPr varScale="1">
        <p:scale>
          <a:sx n="106" d="100"/>
          <a:sy n="106" d="100"/>
        </p:scale>
        <p:origin x="-9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3" Type="http://schemas.openxmlformats.org/officeDocument/2006/relationships/slide" Target="slides/slide2.xml"/><Relationship Id="rId10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0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10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6" Type="http://schemas.openxmlformats.org/officeDocument/2006/relationships/tableStyles" Target="tableStyles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10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3" name="Google Shape;9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4" name="Google Shape;17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83" name="Google Shape;183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92" name="Google Shape;192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">
          <a:extLst>
            <a:ext uri="{FF2B5EF4-FFF2-40B4-BE49-F238E27FC236}">
              <a16:creationId xmlns:a16="http://schemas.microsoft.com/office/drawing/2014/main" xmlns="" id="{7CE864AF-9100-B1E2-3CE1-A8F8264BAE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:notes">
            <a:extLst>
              <a:ext uri="{FF2B5EF4-FFF2-40B4-BE49-F238E27FC236}">
                <a16:creationId xmlns:a16="http://schemas.microsoft.com/office/drawing/2014/main" xmlns="" id="{E8E312FE-9819-45CA-287D-E609954F582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76" name="Google Shape;76;p5:notes">
            <a:extLst>
              <a:ext uri="{FF2B5EF4-FFF2-40B4-BE49-F238E27FC236}">
                <a16:creationId xmlns:a16="http://schemas.microsoft.com/office/drawing/2014/main" xmlns="" id="{DDD2812F-56FD-D69C-07DB-C565E640668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xmlns="" val="2352781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3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2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2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2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tr-TR"/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3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9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24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24"/>
          <p:cNvSpPr txBox="1"/>
          <p:nvPr/>
        </p:nvSpPr>
        <p:spPr>
          <a:xfrm>
            <a:off x="-3" y="2724029"/>
            <a:ext cx="12192000" cy="1384954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PROGRAMA DE FORMACIÓN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endParaRPr sz="28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UNIDAD DE APRENDIZAJE 7: Competencias digitales </a:t>
            </a:r>
            <a:endParaRPr/>
          </a:p>
        </p:txBody>
      </p:sp>
      <p:sp>
        <p:nvSpPr>
          <p:cNvPr id="86" name="Google Shape;86;p24"/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" name="Google Shape;87;p1">
            <a:extLst>
              <a:ext uri="{FF2B5EF4-FFF2-40B4-BE49-F238E27FC236}">
                <a16:creationId xmlns="" xmlns:a16="http://schemas.microsoft.com/office/drawing/2014/main" id="{745C65E3-B125-8233-7584-62CE022E617C}"/>
              </a:ext>
            </a:extLst>
          </p:cNvPr>
          <p:cNvSpPr txBox="1"/>
          <p:nvPr/>
        </p:nvSpPr>
        <p:spPr>
          <a:xfrm>
            <a:off x="2740398" y="6120065"/>
            <a:ext cx="761992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Financiado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Unión Europea. Sin embargo,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puntos de vista y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opiniones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expresados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son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únicamente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del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y no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reflejan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necesariamente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la Unión Europea o de la Agencia Nacional de Estonia. Ni la Unión Europea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ni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autoridad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concede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ayuda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pueden ser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considerados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responsables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ellos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8" name="Picture 5" descr="Blue text on a white background&#10;&#10;AI-generated content may be incorrect.">
            <a:extLst>
              <a:ext uri="{FF2B5EF4-FFF2-40B4-BE49-F238E27FC236}">
                <a16:creationId xmlns="" xmlns:a16="http://schemas.microsoft.com/office/drawing/2014/main" id="{6F72E8CC-9F2B-0F15-AD6F-BB7F5DCB79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1" y="6133382"/>
            <a:ext cx="2456421" cy="511380"/>
          </a:xfrm>
          <a:prstGeom prst="rect">
            <a:avLst/>
          </a:prstGeom>
        </p:spPr>
      </p:pic>
      <p:pic>
        <p:nvPicPr>
          <p:cNvPr id="9" name="8 - Εικόνα" descr="cc-brand-1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11207" y="5986732"/>
            <a:ext cx="1680793" cy="87126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5509" y="6258460"/>
            <a:ext cx="509952" cy="509952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2"/>
          <p:cNvSpPr/>
          <p:nvPr/>
        </p:nvSpPr>
        <p:spPr>
          <a:xfrm>
            <a:off x="738554" y="1590682"/>
            <a:ext cx="10876084" cy="2858225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" name="Google Shape;97;p2"/>
          <p:cNvSpPr txBox="1"/>
          <p:nvPr/>
        </p:nvSpPr>
        <p:spPr>
          <a:xfrm>
            <a:off x="-79131" y="2074783"/>
            <a:ext cx="12192000" cy="1354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GB" sz="28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LECCIÓN 1: </a:t>
            </a:r>
            <a:r>
              <a:rPr lang="en-GB" sz="3600" b="1" i="0" u="none" strike="noStrike" cap="none">
                <a:solidFill>
                  <a:srgbClr val="FFFFFF"/>
                </a:solidFill>
                <a:latin typeface="Candara"/>
                <a:ea typeface="Candara"/>
                <a:cs typeface="Candara"/>
                <a:sym typeface="Candara"/>
              </a:rPr>
              <a:t>Introducción a las herramientas digitales para la documentación del patrimonio</a:t>
            </a:r>
            <a:endParaRPr sz="3600" b="1" i="0" u="none" strike="noStrike" cap="none">
              <a:solidFill>
                <a:srgbClr val="FFFFFF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9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9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9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9" name="Google Shape;179;p9"/>
          <p:cNvSpPr txBox="1"/>
          <p:nvPr/>
        </p:nvSpPr>
        <p:spPr>
          <a:xfrm>
            <a:off x="-457200" y="89588"/>
            <a:ext cx="12288714" cy="9232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GB" sz="32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Actividad interactiva: Explorar sitios patrimoniales con Google Earth</a:t>
            </a:r>
            <a:endParaRPr/>
          </a:p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endParaRPr sz="22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0" name="Google Shape;180;p9"/>
          <p:cNvSpPr txBox="1"/>
          <p:nvPr/>
        </p:nvSpPr>
        <p:spPr>
          <a:xfrm>
            <a:off x="484053" y="1006308"/>
            <a:ext cx="10911016" cy="45242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Objetivo: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  Utilizar Google Earth para explorar y documentar un sitio patrimonial local.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  Aprender a anotar la importancia de los sitios culturales, históricos o ecológicos.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Materiales necesarios: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  Ordenadores o tabletas con Google Earth (o acceso a la versión web).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  Sitios patrimoniales locales para explorar.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Procedimiento: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Abra Google Earth y busque un sitio patrimonial local o utilice el sitio sugerido por su instructor.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Amplíe la imagen para explorar el lugar en detalle utilizando las herramientas disponibles.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Añade anotaciones al sitio, describiendo su importancia histórica, cultural o ecológica. Puedes incluir cualquier dato o detalle interesante que consideres importante.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Comparte tus hallazgos con el grupo y comenta lo que has aprendido y cómo las herramientas digitales como Google Earth pueden ayudar a documentar y preservar el patrimonio.</a:t>
            </a: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" name="Google Shape;185;p10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Google Shape;186;p10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0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8" name="Google Shape;188;p10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Actividad interactiva: Reflexión 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89" name="Google Shape;189;p10"/>
          <p:cNvSpPr txBox="1"/>
          <p:nvPr/>
        </p:nvSpPr>
        <p:spPr>
          <a:xfrm>
            <a:off x="501637" y="1305342"/>
            <a:ext cx="10911016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Objetivo: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  Reflexionar sobre cómo se pueden utilizar herramientas digitales como Google Earth para involucrarse con el patrimonio y preservarlo.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Materiales necesarios: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  Preguntas para el debate (proporcionadas por el instructor).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Procedimiento/Reflexión:</a:t>
            </a:r>
            <a:endParaRPr/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      Escribe una breve reflexión sobre cómo puedes utilizar herramientas digitales como Google Earth en tu propio trabajo o en proyectos comunitarios.</a:t>
            </a:r>
            <a:endParaRPr sz="1600" b="0" i="0" u="none" strike="noStrike" cap="none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Google Shape;194;p11" descr="A logo with a tree in the middle&#10;&#10;Description automatically generated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71502" y="46712"/>
            <a:ext cx="689206" cy="68920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11"/>
          <p:cNvSpPr/>
          <p:nvPr/>
        </p:nvSpPr>
        <p:spPr>
          <a:xfrm>
            <a:off x="360486" y="0"/>
            <a:ext cx="10698811" cy="735918"/>
          </a:xfrm>
          <a:prstGeom prst="rect">
            <a:avLst/>
          </a:prstGeom>
          <a:solidFill>
            <a:srgbClr val="A9937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6" name="Google Shape;196;p11"/>
          <p:cNvSpPr/>
          <p:nvPr/>
        </p:nvSpPr>
        <p:spPr>
          <a:xfrm>
            <a:off x="0" y="1"/>
            <a:ext cx="10911016" cy="735918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1"/>
          <p:cNvSpPr txBox="1"/>
          <p:nvPr/>
        </p:nvSpPr>
        <p:spPr>
          <a:xfrm>
            <a:off x="0" y="89588"/>
            <a:ext cx="10911016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GB" sz="3600" b="1" i="0" u="none" strike="noStrike" cap="none">
                <a:solidFill>
                  <a:schemeClr val="lt1"/>
                </a:solidFill>
                <a:latin typeface="Candara"/>
                <a:ea typeface="Candara"/>
                <a:cs typeface="Candara"/>
                <a:sym typeface="Candara"/>
              </a:rPr>
              <a:t>Debate y reflexión</a:t>
            </a:r>
            <a:endParaRPr sz="3600" b="0" i="0" u="none" strike="noStrike" cap="none">
              <a:solidFill>
                <a:schemeClr val="lt1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  <p:sp>
        <p:nvSpPr>
          <p:cNvPr id="198" name="Google Shape;198;p11"/>
          <p:cNvSpPr txBox="1"/>
          <p:nvPr/>
        </p:nvSpPr>
        <p:spPr>
          <a:xfrm>
            <a:off x="484053" y="973651"/>
            <a:ext cx="10911016" cy="56938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Preguntas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para el debate en </a:t>
            </a: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grupo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endParaRPr sz="1600" b="1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  ¿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Cómo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pueden las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herramientas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digitales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ayudar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involucrar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las comunidades en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preservación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?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  ¿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Cuáles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son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obstáculos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para 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uso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herramientas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digitales en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documentación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especialmente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 comunidades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desfavorecidas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?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  ¿De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qué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manera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narración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digital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puede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influir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comprensión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pública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local?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  ¿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Cómo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podría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uso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mapas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GIS o Google Earth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mejorar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conexión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comunidad con sus sitios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patrimoniales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?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  ¿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Cuáles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son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algunas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consideraciones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éticas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la hora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utilizar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herramientas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digitales para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documentación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cultural y natural?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   ¿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Cómo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pueden las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plataformas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digitales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ayudar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llegar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a las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generaciones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más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jóvenes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esfuerzos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preservación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Conclusión</a:t>
            </a:r>
            <a:r>
              <a:rPr lang="en-GB" sz="1600" b="1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:</a:t>
            </a:r>
            <a:endParaRPr sz="1600" b="1" i="0" u="none" strike="noStrike" cap="none" dirty="0">
              <a:solidFill>
                <a:srgbClr val="000000"/>
              </a:solidFill>
              <a:latin typeface="Candara"/>
              <a:ea typeface="Candara"/>
              <a:cs typeface="Candara"/>
              <a:sym typeface="Candara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Las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herramientas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digitales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ofrecen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formas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innovadoras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documentar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compartir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preservar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pero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aplicación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debe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tener en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cuenta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los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contextos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locales y las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necesidades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 comunidad.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uso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de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narración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digital y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cartografía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puede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fomentar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una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conexión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más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profunda entre las personas y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su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cultural.</a:t>
            </a:r>
            <a:endParaRPr dirty="0"/>
          </a:p>
          <a:p>
            <a:pPr marL="285750" marR="0" lvl="0" indent="-28575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Char char="•"/>
            </a:pP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Siguen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existiendo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retos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pero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con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colaboración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y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creatividad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, las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herramientas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digitales pueden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desempeñar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un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papel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clave en la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preservación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 sostenible del </a:t>
            </a:r>
            <a:r>
              <a:rPr lang="en-GB" sz="1600" b="0" i="0" u="none" strike="noStrike" cap="none" dirty="0" err="1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patrimonio</a:t>
            </a:r>
            <a:r>
              <a:rPr lang="en-GB" sz="1600" b="0" i="0" u="none" strike="noStrike" cap="none" dirty="0">
                <a:solidFill>
                  <a:srgbClr val="000000"/>
                </a:solidFill>
                <a:latin typeface="Candara"/>
                <a:ea typeface="Candara"/>
                <a:cs typeface="Candara"/>
                <a:sym typeface="Candara"/>
              </a:rPr>
              <a:t>.</a:t>
            </a:r>
            <a:endParaRPr sz="1600" b="0" i="0" u="none" strike="noStrike" cap="none" dirty="0">
              <a:solidFill>
                <a:srgbClr val="FF0000"/>
              </a:solidFill>
              <a:latin typeface="Candara"/>
              <a:ea typeface="Candara"/>
              <a:cs typeface="Candara"/>
              <a:sym typeface="Candar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">
          <a:extLst>
            <a:ext uri="{FF2B5EF4-FFF2-40B4-BE49-F238E27FC236}">
              <a16:creationId xmlns:a16="http://schemas.microsoft.com/office/drawing/2014/main" xmlns="" id="{9EA4C163-C377-5F3F-82D3-4A560710F4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" name="Google Shape;78;p5" descr="A logo with a tree in the middle&#10;&#10;Description automatically generated">
            <a:extLst>
              <a:ext uri="{FF2B5EF4-FFF2-40B4-BE49-F238E27FC236}">
                <a16:creationId xmlns:a16="http://schemas.microsoft.com/office/drawing/2014/main" xmlns="" id="{45074A1D-3119-10C1-BCB2-7F9F0E0F9826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17361" y="401642"/>
            <a:ext cx="1614744" cy="1625941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5">
            <a:extLst>
              <a:ext uri="{FF2B5EF4-FFF2-40B4-BE49-F238E27FC236}">
                <a16:creationId xmlns:a16="http://schemas.microsoft.com/office/drawing/2014/main" xmlns="" id="{BE77E335-EF72-CE4C-DC9F-3366EF8DE954}"/>
              </a:ext>
            </a:extLst>
          </p:cNvPr>
          <p:cNvSpPr txBox="1"/>
          <p:nvPr/>
        </p:nvSpPr>
        <p:spPr>
          <a:xfrm>
            <a:off x="0" y="2708872"/>
            <a:ext cx="12191999" cy="400069"/>
          </a:xfrm>
          <a:prstGeom prst="rect">
            <a:avLst/>
          </a:prstGeom>
          <a:solidFill>
            <a:srgbClr val="72BC5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>
              <a:buSzPts val="2800"/>
            </a:pP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Gracias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por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su</a:t>
            </a:r>
            <a:r>
              <a:rPr lang="en-US" sz="2000" b="1" dirty="0" smtClean="0">
                <a:solidFill>
                  <a:schemeClr val="bg1"/>
                </a:solidFill>
                <a:latin typeface="Candara" pitchFamily="34" charset="0"/>
              </a:rPr>
              <a:t> </a:t>
            </a:r>
            <a:r>
              <a:rPr lang="en-US" sz="2000" b="1" dirty="0" err="1" smtClean="0">
                <a:solidFill>
                  <a:schemeClr val="bg1"/>
                </a:solidFill>
                <a:latin typeface="Candara" pitchFamily="34" charset="0"/>
              </a:rPr>
              <a:t>atención</a:t>
            </a:r>
            <a:endParaRPr lang="en-US" sz="2000" b="1" dirty="0" smtClean="0">
              <a:solidFill>
                <a:schemeClr val="bg1"/>
              </a:solidFill>
              <a:latin typeface="Candara" pitchFamily="34" charset="0"/>
            </a:endParaRPr>
          </a:p>
        </p:txBody>
      </p:sp>
      <p:sp>
        <p:nvSpPr>
          <p:cNvPr id="80" name="Google Shape;80;p5">
            <a:extLst>
              <a:ext uri="{FF2B5EF4-FFF2-40B4-BE49-F238E27FC236}">
                <a16:creationId xmlns:a16="http://schemas.microsoft.com/office/drawing/2014/main" xmlns="" id="{5BC8D6D7-24F3-A431-1DB9-07722AF93252}"/>
              </a:ext>
            </a:extLst>
          </p:cNvPr>
          <p:cNvSpPr txBox="1"/>
          <p:nvPr/>
        </p:nvSpPr>
        <p:spPr>
          <a:xfrm>
            <a:off x="3048000" y="2141384"/>
            <a:ext cx="60960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2023-1-EE01-KA220-ADU-000150753</a:t>
            </a:r>
            <a:endParaRPr sz="14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4" name="Google Shape;84;p5" descr="A logo of a person holding a pen&#10;&#10;Description automatically generated">
            <a:extLst>
              <a:ext uri="{FF2B5EF4-FFF2-40B4-BE49-F238E27FC236}">
                <a16:creationId xmlns:a16="http://schemas.microsoft.com/office/drawing/2014/main" xmlns="" id="{F9D1DA8D-D4C4-7907-0694-F8605C238371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06364" y="4406422"/>
            <a:ext cx="1018108" cy="10286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80;p5">
            <a:extLst>
              <a:ext uri="{FF2B5EF4-FFF2-40B4-BE49-F238E27FC236}">
                <a16:creationId xmlns:a16="http://schemas.microsoft.com/office/drawing/2014/main" xmlns="" id="{60AE485B-6786-A879-4B54-0B8C00087AB2}"/>
              </a:ext>
            </a:extLst>
          </p:cNvPr>
          <p:cNvSpPr txBox="1"/>
          <p:nvPr/>
        </p:nvSpPr>
        <p:spPr>
          <a:xfrm>
            <a:off x="3218507" y="3480723"/>
            <a:ext cx="6096000" cy="5231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2800" b="1" i="0" u="none" strike="noStrike" cap="none" dirty="0" smtClean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SOCIOS </a:t>
            </a:r>
            <a:endParaRPr sz="2800" b="0" i="0" u="none" strike="noStrike" cap="none" dirty="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6" name="Picture 2" descr="A green text on a black background&#10;&#10;Description automatically generated">
            <a:extLst>
              <a:ext uri="{FF2B5EF4-FFF2-40B4-BE49-F238E27FC236}">
                <a16:creationId xmlns:a16="http://schemas.microsoft.com/office/drawing/2014/main" xmlns="" id="{3B45D439-3297-79AA-CACA-7096D6D59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2338" y="4752724"/>
            <a:ext cx="167640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xmlns="" id="{CEACFF9F-2E19-236D-B5DE-BA61F8D47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9614" y="4704157"/>
            <a:ext cx="866775" cy="54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red bird on a green leaf&#10;&#10;Description automatically generated">
            <a:extLst>
              <a:ext uri="{FF2B5EF4-FFF2-40B4-BE49-F238E27FC236}">
                <a16:creationId xmlns:a16="http://schemas.microsoft.com/office/drawing/2014/main" xmlns="" id="{64376610-9F6A-7D97-9F5A-E9A5DBD20F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67265" y="4723206"/>
            <a:ext cx="971550" cy="50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Icon&#10;&#10;Description automatically generated">
            <a:extLst>
              <a:ext uri="{FF2B5EF4-FFF2-40B4-BE49-F238E27FC236}">
                <a16:creationId xmlns:a16="http://schemas.microsoft.com/office/drawing/2014/main" xmlns="" id="{787E2769-AEC9-4756-9372-748CDF945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35659" y="4630211"/>
            <a:ext cx="1257300" cy="58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 building with red lights&#10;&#10;Description automatically generated">
            <a:extLst>
              <a:ext uri="{FF2B5EF4-FFF2-40B4-BE49-F238E27FC236}">
                <a16:creationId xmlns:a16="http://schemas.microsoft.com/office/drawing/2014/main" xmlns="" id="{31B41789-03F6-70DF-6C37-3B809119B0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8717" y="4619374"/>
            <a:ext cx="771525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A blue and black logo&#10;&#10;Description automatically generated">
            <a:extLst>
              <a:ext uri="{FF2B5EF4-FFF2-40B4-BE49-F238E27FC236}">
                <a16:creationId xmlns:a16="http://schemas.microsoft.com/office/drawing/2014/main" xmlns="" id="{C9B3BA7D-83AB-3CA7-81BA-35DE5F9EB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803732" y="4843604"/>
            <a:ext cx="1881904" cy="309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Google Shape;87;p1">
            <a:extLst>
              <a:ext uri="{FF2B5EF4-FFF2-40B4-BE49-F238E27FC236}">
                <a16:creationId xmlns="" xmlns:a16="http://schemas.microsoft.com/office/drawing/2014/main" id="{745C65E3-B125-8233-7584-62CE022E617C}"/>
              </a:ext>
            </a:extLst>
          </p:cNvPr>
          <p:cNvSpPr txBox="1"/>
          <p:nvPr/>
        </p:nvSpPr>
        <p:spPr>
          <a:xfrm>
            <a:off x="2740398" y="6120065"/>
            <a:ext cx="7619927" cy="6001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50"/>
              <a:buFont typeface="Arial"/>
              <a:buNone/>
            </a:pP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Financiado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por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Unión Europea. Sin embargo,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puntos de vista y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opiniones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expresados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son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únicamente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del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y no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reflejan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necesariamente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la Unión Europea o de la Agencia Nacional de Estonia. Ni la Unión Europea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ni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autoridad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que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concede la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ayuda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pueden ser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considerados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responsables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 de </a:t>
            </a:r>
            <a:r>
              <a:rPr lang="en-GB" sz="1100" b="0" i="1" u="none" strike="noStrike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ellos</a:t>
            </a:r>
            <a:r>
              <a:rPr lang="en-GB" sz="1100" b="0" i="1" u="none" strike="noStrike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18" name="Picture 5" descr="Blue text on a white background&#10;&#10;AI-generated content may be incorrect.">
            <a:extLst>
              <a:ext uri="{FF2B5EF4-FFF2-40B4-BE49-F238E27FC236}">
                <a16:creationId xmlns="" xmlns:a16="http://schemas.microsoft.com/office/drawing/2014/main" id="{6F72E8CC-9F2B-0F15-AD6F-BB7F5DCB79E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41" y="6133382"/>
            <a:ext cx="2456421" cy="511380"/>
          </a:xfrm>
          <a:prstGeom prst="rect">
            <a:avLst/>
          </a:prstGeom>
        </p:spPr>
      </p:pic>
      <p:pic>
        <p:nvPicPr>
          <p:cNvPr id="19" name="18 - Εικόνα" descr="cc-brand-1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11207" y="5986732"/>
            <a:ext cx="1680793" cy="8712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xmlns="" val="12291199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400" advClick="0" advTm="2000">
        <p14:reveal/>
      </p:transition>
    </mc:Choice>
    <mc:Fallback>
      <p:transition spd="slow" advClick="0" advTm="2000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1"/>
  <p:tag name="ISPRING_CUSTOM_TIMING_USED" val="0"/>
  <p:tag name="GENSWF_SLIDE_UID" val="{566D9898-A9F0-4ABE-A76C-E164E5C73CE1}:274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591</Words>
  <Application>Microsoft Office PowerPoint</Application>
  <PresentationFormat>Προσαρμογή</PresentationFormat>
  <Paragraphs>52</Paragraphs>
  <Slides>6</Slides>
  <Notes>6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4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1" baseType="lpstr">
      <vt:lpstr>Arial</vt:lpstr>
      <vt:lpstr>Candara</vt:lpstr>
      <vt:lpstr>Calibri</vt:lpstr>
      <vt:lpstr>Times New Roman</vt:lpstr>
      <vt:lpstr>Office Theme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Maria Fernandez</dc:creator>
  <cp:keywords>, docId:E0C1F9621055BF0629FC47C5CEF909BD</cp:keywords>
  <cp:lastModifiedBy>Νικολέττα</cp:lastModifiedBy>
  <cp:revision>7</cp:revision>
  <dcterms:created xsi:type="dcterms:W3CDTF">2024-06-10T15:48:53Z</dcterms:created>
  <dcterms:modified xsi:type="dcterms:W3CDTF">2026-04-27T15:15:04Z</dcterms:modified>
</cp:coreProperties>
</file>