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335" r:id="rId2"/>
    <p:sldId id="336" r:id="rId3"/>
    <p:sldId id="337" r:id="rId4"/>
    <p:sldId id="338" r:id="rId5"/>
    <p:sldId id="339" r:id="rId6"/>
    <p:sldId id="340" r:id="rId7"/>
    <p:sldId id="341" r:id="rId8"/>
    <p:sldId id="342" r:id="rId9"/>
    <p:sldId id="343" r:id="rId10"/>
    <p:sldId id="347" r:id="rId11"/>
  </p:sldIdLst>
  <p:sldSz cx="12192000" cy="6858000"/>
  <p:notesSz cx="6858000" cy="9144000"/>
  <p:embeddedFontLst>
    <p:embeddedFont>
      <p:font typeface="Candara" pitchFamily="34" charset="0"/>
      <p:regular r:id="rId13"/>
      <p:bold r:id="rId14"/>
      <p:italic r:id="rId15"/>
      <p:bold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GoogleSlidesCustomDataVersion2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102" roundtripDataSignature="AMtx7mig8STbDOkToKpzdQudBJqt3RdC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6" d="100"/>
          <a:sy n="106" d="100"/>
        </p:scale>
        <p:origin x="-9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10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10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10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xmlns="" id="{7CE864AF-9100-B1E2-3CE1-A8F8264B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>
            <a:extLst>
              <a:ext uri="{FF2B5EF4-FFF2-40B4-BE49-F238E27FC236}">
                <a16:creationId xmlns:a16="http://schemas.microsoft.com/office/drawing/2014/main" xmlns="" id="{E8E312FE-9819-45CA-287D-E609954F5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>
            <a:extLst>
              <a:ext uri="{FF2B5EF4-FFF2-40B4-BE49-F238E27FC236}">
                <a16:creationId xmlns:a16="http://schemas.microsoft.com/office/drawing/2014/main" xmlns="" id="{DDD2812F-56FD-D69C-07DB-C565E6406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352781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4" name="Google Shape;15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7a65b3379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7" name="Google Shape;167;g37a65b337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7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https://artsandculture.google.com/partner/the-british-museum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www.nationaltrust.org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4" descr="A logo with a tree in the midd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4"/>
          <p:cNvSpPr txBox="1"/>
          <p:nvPr/>
        </p:nvSpPr>
        <p:spPr>
          <a:xfrm>
            <a:off x="-3" y="2724029"/>
            <a:ext cx="12192000" cy="1384954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PROGRAMA DE FORMACIÓN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UNIDAD DE APRENDIZAJE 7: Competencias digitales </a:t>
            </a:r>
            <a:endParaRPr/>
          </a:p>
        </p:txBody>
      </p:sp>
      <p:sp>
        <p:nvSpPr>
          <p:cNvPr id="86" name="Google Shape;86;p24"/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87;p1">
            <a:extLst>
              <a:ext uri="{FF2B5EF4-FFF2-40B4-BE49-F238E27FC236}">
                <a16:creationId xmlns="" xmlns:a16="http://schemas.microsoft.com/office/drawing/2014/main" id="{745C65E3-B125-8233-7584-62CE022E617C}"/>
              </a:ext>
            </a:extLst>
          </p:cNvPr>
          <p:cNvSpPr txBox="1"/>
          <p:nvPr/>
        </p:nvSpPr>
        <p:spPr>
          <a:xfrm>
            <a:off x="2740398" y="6120065"/>
            <a:ext cx="7619927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Financiado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por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Unión Europea. Sin embargo,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puntos de vista y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opiniones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expresados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son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únicamente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del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y no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reflejan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necesariamente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la Unión Europea o de la Agencia Nacional de Estonia. Ni la Unión Europea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ni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autoridad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que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concede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ayuda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pueden ser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considerados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responsables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ellos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8" name="Picture 5" descr="Blue text on a white background&#10;&#10;AI-generated content may be incorrect.">
            <a:extLst>
              <a:ext uri="{FF2B5EF4-FFF2-40B4-BE49-F238E27FC236}">
                <a16:creationId xmlns="" xmlns:a16="http://schemas.microsoft.com/office/drawing/2014/main" id="{6F72E8CC-9F2B-0F15-AD6F-BB7F5DCB79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1" y="6133382"/>
            <a:ext cx="2456421" cy="511380"/>
          </a:xfrm>
          <a:prstGeom prst="rect">
            <a:avLst/>
          </a:prstGeom>
        </p:spPr>
      </p:pic>
      <p:pic>
        <p:nvPicPr>
          <p:cNvPr id="9" name="8 - Εικόνα" descr="cc-bran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1207" y="5986732"/>
            <a:ext cx="1680793" cy="8712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xmlns="" id="{9EA4C163-C377-5F3F-82D3-4A560710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>
            <a:extLst>
              <a:ext uri="{FF2B5EF4-FFF2-40B4-BE49-F238E27FC236}">
                <a16:creationId xmlns:a16="http://schemas.microsoft.com/office/drawing/2014/main" xmlns="" id="{45074A1D-3119-10C1-BCB2-7F9F0E0F98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>
            <a:extLst>
              <a:ext uri="{FF2B5EF4-FFF2-40B4-BE49-F238E27FC236}">
                <a16:creationId xmlns:a16="http://schemas.microsoft.com/office/drawing/2014/main" xmlns="" id="{BE77E335-EF72-CE4C-DC9F-3366EF8DE954}"/>
              </a:ext>
            </a:extLst>
          </p:cNvPr>
          <p:cNvSpPr txBox="1"/>
          <p:nvPr/>
        </p:nvSpPr>
        <p:spPr>
          <a:xfrm>
            <a:off x="0" y="2708872"/>
            <a:ext cx="12191999" cy="40006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800"/>
            </a:pPr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Gracias </a:t>
            </a:r>
            <a:r>
              <a:rPr lang="en-US" sz="2000" b="1" dirty="0" err="1" smtClean="0">
                <a:solidFill>
                  <a:schemeClr val="bg1"/>
                </a:solidFill>
                <a:latin typeface="Candara" pitchFamily="34" charset="0"/>
              </a:rPr>
              <a:t>por</a:t>
            </a:r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andara" pitchFamily="34" charset="0"/>
              </a:rPr>
              <a:t>su</a:t>
            </a:r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andara" pitchFamily="34" charset="0"/>
              </a:rPr>
              <a:t>atención</a:t>
            </a:r>
            <a:endParaRPr lang="en-US" sz="20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80" name="Google Shape;80;p5">
            <a:extLst>
              <a:ext uri="{FF2B5EF4-FFF2-40B4-BE49-F238E27FC236}">
                <a16:creationId xmlns:a16="http://schemas.microsoft.com/office/drawing/2014/main" xmlns="" id="{5BC8D6D7-24F3-A431-1DB9-07722AF93252}"/>
              </a:ext>
            </a:extLst>
          </p:cNvPr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5" descr="A logo of a person holding a pen&#10;&#10;Description automatically generated">
            <a:extLst>
              <a:ext uri="{FF2B5EF4-FFF2-40B4-BE49-F238E27FC236}">
                <a16:creationId xmlns:a16="http://schemas.microsoft.com/office/drawing/2014/main" xmlns="" id="{F9D1DA8D-D4C4-7907-0694-F8605C2383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64" y="4406422"/>
            <a:ext cx="1018108" cy="10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0;p5">
            <a:extLst>
              <a:ext uri="{FF2B5EF4-FFF2-40B4-BE49-F238E27FC236}">
                <a16:creationId xmlns:a16="http://schemas.microsoft.com/office/drawing/2014/main" xmlns="" id="{60AE485B-6786-A879-4B54-0B8C00087AB2}"/>
              </a:ext>
            </a:extLst>
          </p:cNvPr>
          <p:cNvSpPr txBox="1"/>
          <p:nvPr/>
        </p:nvSpPr>
        <p:spPr>
          <a:xfrm>
            <a:off x="3218507" y="3480723"/>
            <a:ext cx="6096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2800" b="1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SOCIOS 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A green text on a black background&#10;&#10;Description automatically generated">
            <a:extLst>
              <a:ext uri="{FF2B5EF4-FFF2-40B4-BE49-F238E27FC236}">
                <a16:creationId xmlns:a16="http://schemas.microsoft.com/office/drawing/2014/main" xmlns="" id="{3B45D439-3297-79AA-CACA-7096D6D5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2338" y="4752724"/>
            <a:ext cx="16764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EACFF9F-2E19-236D-B5DE-BA61F8D4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9614" y="4704157"/>
            <a:ext cx="8667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red bird on a green leaf&#10;&#10;Description automatically generated">
            <a:extLst>
              <a:ext uri="{FF2B5EF4-FFF2-40B4-BE49-F238E27FC236}">
                <a16:creationId xmlns:a16="http://schemas.microsoft.com/office/drawing/2014/main" xmlns="" id="{64376610-9F6A-7D97-9F5A-E9A5DBD2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7265" y="4723206"/>
            <a:ext cx="97155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787E2769-AEC9-4756-9372-748CDF9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5659" y="4630211"/>
            <a:ext cx="12573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building with red lights&#10;&#10;Description automatically generated">
            <a:extLst>
              <a:ext uri="{FF2B5EF4-FFF2-40B4-BE49-F238E27FC236}">
                <a16:creationId xmlns:a16="http://schemas.microsoft.com/office/drawing/2014/main" xmlns="" id="{31B41789-03F6-70DF-6C37-3B809119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8717" y="4619374"/>
            <a:ext cx="7715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xmlns="" id="{C9B3BA7D-83AB-3CA7-81BA-35DE5F9E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3732" y="4843604"/>
            <a:ext cx="1881904" cy="30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87;p1">
            <a:extLst>
              <a:ext uri="{FF2B5EF4-FFF2-40B4-BE49-F238E27FC236}">
                <a16:creationId xmlns="" xmlns:a16="http://schemas.microsoft.com/office/drawing/2014/main" id="{745C65E3-B125-8233-7584-62CE022E617C}"/>
              </a:ext>
            </a:extLst>
          </p:cNvPr>
          <p:cNvSpPr txBox="1"/>
          <p:nvPr/>
        </p:nvSpPr>
        <p:spPr>
          <a:xfrm>
            <a:off x="2740398" y="6120065"/>
            <a:ext cx="7619927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Financiado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por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Unión Europea. Sin embargo,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puntos de vista y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opiniones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expresados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son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únicamente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del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y no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reflejan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necesariamente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la Unión Europea o de la Agencia Nacional de Estonia. Ni la Unión Europea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ni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autoridad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que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concede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ayuda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pueden ser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considerados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responsables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ellos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18" name="Picture 5" descr="Blue text on a white background&#10;&#10;AI-generated content may be incorrect.">
            <a:extLst>
              <a:ext uri="{FF2B5EF4-FFF2-40B4-BE49-F238E27FC236}">
                <a16:creationId xmlns="" xmlns:a16="http://schemas.microsoft.com/office/drawing/2014/main" id="{6F72E8CC-9F2B-0F15-AD6F-BB7F5DCB79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1" y="6133382"/>
            <a:ext cx="2456421" cy="511380"/>
          </a:xfrm>
          <a:prstGeom prst="rect">
            <a:avLst/>
          </a:prstGeom>
        </p:spPr>
      </p:pic>
      <p:pic>
        <p:nvPicPr>
          <p:cNvPr id="19" name="18 - Εικόνα" descr="cc-brand-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11207" y="5986732"/>
            <a:ext cx="1680793" cy="8712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2911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" descr="A logo with a tree in the midd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5509" y="6258460"/>
            <a:ext cx="509952" cy="50995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/>
          <p:nvPr/>
        </p:nvSpPr>
        <p:spPr>
          <a:xfrm>
            <a:off x="738554" y="1590682"/>
            <a:ext cx="10876084" cy="2858225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1404257" y="2074783"/>
            <a:ext cx="9339943" cy="2185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LECCIÓN 2: Narración digital para la promoción del patrimonio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3" descr="A logo with a tree in the midd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"/>
          <p:cNvSpPr/>
          <p:nvPr/>
        </p:nvSpPr>
        <p:spPr>
          <a:xfrm>
            <a:off x="360486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0" y="0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0" y="89588"/>
            <a:ext cx="964650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Introducción a las herramientas digitales para la documentación del patrimonio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451396" y="1575996"/>
            <a:ext cx="10206681" cy="501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Objetivos del curso: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Aprender cómo las herramientas digitales pueden preservar el patrimonio cultural y natural.</a:t>
            </a:r>
            <a:endParaRPr/>
          </a:p>
          <a:p>
            <a:pPr marL="2857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Explorar herramientas como Canva, Clipchamp y recursos en línea para crear historias atractivas.</a:t>
            </a:r>
            <a:endParaRPr/>
          </a:p>
          <a:p>
            <a:pPr marL="2857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Comprender cómo la narración digital mejora la accesibilidad y el orgullo de la comunidad.</a:t>
            </a:r>
            <a:endParaRPr/>
          </a:p>
          <a:p>
            <a:pPr marL="2857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Resultado: Crear un proyecto sencillo de narración digital que muestre el patrimonio.</a:t>
            </a:r>
            <a:endParaRPr sz="1800" b="0" i="0" u="none" strike="noStrike" cap="none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La narración digital desempeña un papel crucial en la preservación del patrimonio cultural y natural para las generaciones futuras. Al integrar elementos multimedia, como imágenes, audio y narrativas, podemos documentar, compartir y celebrar el patrimonio de formas nuevas e interactivas. </a:t>
            </a:r>
            <a:endParaRPr/>
          </a:p>
          <a:p>
            <a:pPr marL="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En esta lección, exploraremos herramientas como </a:t>
            </a:r>
            <a:r>
              <a:rPr lang="en-GB" sz="1800" b="1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Canva, Clipchamp y varias plataformas en línea </a:t>
            </a:r>
            <a:r>
              <a:rPr lang="en-GB" sz="18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para comprender su potencial para la educación y la preservación.</a:t>
            </a:r>
            <a:endParaRPr sz="1800" b="0" i="0" u="none" strike="noStrike" cap="none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598803" y="972237"/>
            <a:ext cx="773965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Introducción a la narración digital para la promoción del patrimonio</a:t>
            </a:r>
            <a:endParaRPr sz="2000" b="1" i="0" u="none" strike="noStrike" cap="none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4" descr="A logo with a tree in the midd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4"/>
          <p:cNvSpPr/>
          <p:nvPr/>
        </p:nvSpPr>
        <p:spPr>
          <a:xfrm>
            <a:off x="360486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"/>
          <p:cNvSpPr/>
          <p:nvPr/>
        </p:nvSpPr>
        <p:spPr>
          <a:xfrm>
            <a:off x="0" y="0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"/>
          <p:cNvSpPr txBox="1"/>
          <p:nvPr/>
        </p:nvSpPr>
        <p:spPr>
          <a:xfrm>
            <a:off x="-1" y="89588"/>
            <a:ext cx="13313229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¿Qué es la narración digital?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Cartografía de sitios patrimoniales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4"/>
          <p:cNvSpPr txBox="1"/>
          <p:nvPr/>
        </p:nvSpPr>
        <p:spPr>
          <a:xfrm>
            <a:off x="484053" y="1608653"/>
            <a:ext cx="10206681" cy="3000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La narración digital </a:t>
            </a:r>
            <a:r>
              <a:rPr lang="en-GB" sz="18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es el arte de combinar elementos multimedia, como imágenes, audio y narrativa, para crear historias cautivadoras. Ofrece una forma innovadora de compartir conocimientos, cultura y tradiciones.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Características principales: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-GB" sz="18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Integra herramientas multimedia como vídeos, imágenes y audio.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-GB" sz="18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Se centra en la participación del público a través del impacto emocional y visual.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-GB" sz="18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Hace que el patrimonio cultural y natural sea accesible a un público más amplio.</a:t>
            </a:r>
            <a:endParaRPr sz="1800" b="0" i="0" u="none" strike="noStrike" cap="none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7" name="Google Shape;117;p4"/>
          <p:cNvSpPr txBox="1"/>
          <p:nvPr/>
        </p:nvSpPr>
        <p:spPr>
          <a:xfrm>
            <a:off x="484053" y="918849"/>
            <a:ext cx="906271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Transformar las narrativas del patrimonio en experiencias digitales atractivas.</a:t>
            </a:r>
            <a:endParaRPr sz="2000" b="1" i="0" u="none" strike="noStrike" cap="none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5" descr="A logo with a tree in the midd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5"/>
          <p:cNvSpPr/>
          <p:nvPr/>
        </p:nvSpPr>
        <p:spPr>
          <a:xfrm>
            <a:off x="360486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"/>
          <p:cNvSpPr/>
          <p:nvPr/>
        </p:nvSpPr>
        <p:spPr>
          <a:xfrm>
            <a:off x="0" y="0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5"/>
          <p:cNvSpPr txBox="1"/>
          <p:nvPr/>
        </p:nvSpPr>
        <p:spPr>
          <a:xfrm>
            <a:off x="0" y="89588"/>
            <a:ext cx="121920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Principios de la narración digital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5"/>
          <p:cNvSpPr txBox="1"/>
          <p:nvPr/>
        </p:nvSpPr>
        <p:spPr>
          <a:xfrm>
            <a:off x="484053" y="1608653"/>
            <a:ext cx="10206681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1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Estructura narrativa</a:t>
            </a:r>
            <a:r>
              <a:rPr lang="en-GB" sz="18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: Comience con una introducción impactante, construya una historia significativa y concluya con un mensaje claro.</a:t>
            </a:r>
            <a:endParaRPr/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1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Atractivo visual</a:t>
            </a:r>
            <a:r>
              <a:rPr lang="en-GB" sz="18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: utilice imágenes o vídeos impactantes para captar la atención y complementar la historia.</a:t>
            </a:r>
            <a:endParaRPr/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1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Conexión emocional</a:t>
            </a:r>
            <a:r>
              <a:rPr lang="en-GB" sz="18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: Involucre emocionalmente a la audiencia a través de temas con los que se puedan identificar o anécdotas personales.</a:t>
            </a:r>
            <a:endParaRPr/>
          </a:p>
          <a:p>
            <a:pPr marL="285750" marR="0" lvl="0" indent="-1714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Consejo práctico: </a:t>
            </a:r>
            <a:r>
              <a:rPr lang="en-GB" sz="18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Equilibre todos los elementos para crear una historia coherente e impactante.</a:t>
            </a:r>
            <a:endParaRPr sz="1800" b="0" i="0" u="none" strike="noStrike" cap="none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484052" y="918849"/>
            <a:ext cx="935663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Principios básicos de la narración digital</a:t>
            </a:r>
            <a:endParaRPr sz="2000" b="1" i="0" u="none" strike="noStrike" cap="none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6" descr="A logo with a tree in the midd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6"/>
          <p:cNvSpPr/>
          <p:nvPr/>
        </p:nvSpPr>
        <p:spPr>
          <a:xfrm>
            <a:off x="360486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6"/>
          <p:cNvSpPr/>
          <p:nvPr/>
        </p:nvSpPr>
        <p:spPr>
          <a:xfrm>
            <a:off x="0" y="0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6"/>
          <p:cNvSpPr txBox="1"/>
          <p:nvPr/>
        </p:nvSpPr>
        <p:spPr>
          <a:xfrm>
            <a:off x="-1" y="89588"/>
            <a:ext cx="1305197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Ventajas de la narración digital para la promoción del patrimonio</a:t>
            </a:r>
            <a:endParaRPr/>
          </a:p>
        </p:txBody>
      </p:sp>
      <p:sp>
        <p:nvSpPr>
          <p:cNvPr id="136" name="Google Shape;136;p6"/>
          <p:cNvSpPr txBox="1"/>
          <p:nvPr/>
        </p:nvSpPr>
        <p:spPr>
          <a:xfrm>
            <a:off x="484053" y="1608653"/>
            <a:ext cx="10206681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Preservación: ayuda a documentar y conservar el patrimonio cultural y natural.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Accesibilidad: hace que el patrimonio sea más accesible para públicos diversos.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Compromiso: fomenta la participación y el orgullo de la comunidad.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Educación: sirve como herramienta educativa para promover la concienciación sobre el patrimonio.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6"/>
          <p:cNvSpPr txBox="1"/>
          <p:nvPr/>
        </p:nvSpPr>
        <p:spPr>
          <a:xfrm>
            <a:off x="484052" y="918849"/>
            <a:ext cx="1011863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¿Por qué la narración digital?</a:t>
            </a:r>
            <a:endParaRPr sz="2000" b="1" i="0" u="none" strike="noStrike" cap="none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7" descr="A logo with a tree in the midd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7"/>
          <p:cNvSpPr/>
          <p:nvPr/>
        </p:nvSpPr>
        <p:spPr>
          <a:xfrm>
            <a:off x="360486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7"/>
          <p:cNvSpPr/>
          <p:nvPr/>
        </p:nvSpPr>
        <p:spPr>
          <a:xfrm>
            <a:off x="0" y="0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7"/>
          <p:cNvSpPr txBox="1"/>
          <p:nvPr/>
        </p:nvSpPr>
        <p:spPr>
          <a:xfrm>
            <a:off x="0" y="89588"/>
            <a:ext cx="1227908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Herramientas para la narración digital</a:t>
            </a:r>
            <a:endParaRPr/>
          </a:p>
        </p:txBody>
      </p:sp>
      <p:sp>
        <p:nvSpPr>
          <p:cNvPr id="146" name="Google Shape;146;p7"/>
          <p:cNvSpPr txBox="1"/>
          <p:nvPr/>
        </p:nvSpPr>
        <p:spPr>
          <a:xfrm>
            <a:off x="2279677" y="1608650"/>
            <a:ext cx="8411100" cy="41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Canva: para crear historias fotográficas y presentaciones visualmente atractivas.</a:t>
            </a:r>
            <a:endParaRPr/>
          </a:p>
          <a:p>
            <a:pPr marL="2857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Clipchamp: para editar y crear contenido de vídeo atractivo.</a:t>
            </a:r>
            <a:endParaRPr/>
          </a:p>
          <a:p>
            <a:pPr marL="2857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Google Earth y Maps: para integrar contextos geográficos en historias sobre el patrimonio.</a:t>
            </a:r>
            <a:endParaRPr/>
          </a:p>
          <a:p>
            <a:pPr marL="2857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Herramientas de audio: plataformas como Audacity para añadir narraciones o música.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7"/>
          <p:cNvSpPr txBox="1"/>
          <p:nvPr/>
        </p:nvSpPr>
        <p:spPr>
          <a:xfrm>
            <a:off x="484052" y="918849"/>
            <a:ext cx="905183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Herramientas populares para la narración</a:t>
            </a:r>
            <a:endParaRPr sz="2000" b="1" i="0" u="none" strike="noStrike" cap="none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48" name="Google Shape;148;p7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8300" y="1236275"/>
            <a:ext cx="1223450" cy="122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7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8302" y="2548050"/>
            <a:ext cx="1503900" cy="984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7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2850" y="3683600"/>
            <a:ext cx="1869350" cy="1051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7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8300" y="4886575"/>
            <a:ext cx="1414876" cy="1414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5" descr="A logo with a tree in the midd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5"/>
          <p:cNvSpPr/>
          <p:nvPr/>
        </p:nvSpPr>
        <p:spPr>
          <a:xfrm>
            <a:off x="360486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5"/>
          <p:cNvSpPr/>
          <p:nvPr/>
        </p:nvSpPr>
        <p:spPr>
          <a:xfrm>
            <a:off x="0" y="0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5"/>
          <p:cNvSpPr txBox="1"/>
          <p:nvPr/>
        </p:nvSpPr>
        <p:spPr>
          <a:xfrm>
            <a:off x="0" y="89588"/>
            <a:ext cx="1227908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Casos prácticos de historias digitales exitosas sobre el patrimonio</a:t>
            </a:r>
            <a:endParaRPr/>
          </a:p>
        </p:txBody>
      </p:sp>
      <p:sp>
        <p:nvSpPr>
          <p:cNvPr id="160" name="Google Shape;160;p25"/>
          <p:cNvSpPr txBox="1"/>
          <p:nvPr/>
        </p:nvSpPr>
        <p:spPr>
          <a:xfrm>
            <a:off x="484049" y="1608650"/>
            <a:ext cx="6553225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El Museo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Británico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ha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desarrollado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historias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digitales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interactivas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que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muestran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artefactos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narrativas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históricas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una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manera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atractiva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. Los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visitantes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pueden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explorar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las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colecciones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en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línea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través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formatos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multimedia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como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imágenes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vídeos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, audio y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animaciones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. Estas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historias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digitales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hacen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que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sea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accesible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una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audiencia global,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permitiendo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a las personas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experimentar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cultura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más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allá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de las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visitas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físicas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al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museo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. La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iniciativa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destaca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cómo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museos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pueden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utilizar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las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plataformas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digitales para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mejorar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el aprendizaje,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despertar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curiosidad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llegar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a un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público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más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joven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acostumbrado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contenidos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interactivos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800" dirty="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61" name="Google Shape;161;p25"/>
          <p:cNvSpPr txBox="1"/>
          <p:nvPr/>
        </p:nvSpPr>
        <p:spPr>
          <a:xfrm>
            <a:off x="484052" y="918849"/>
            <a:ext cx="905183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Ejemplos de historias digitales exitosas: el Museo Británico </a:t>
            </a:r>
            <a:endParaRPr/>
          </a:p>
        </p:txBody>
      </p:sp>
      <p:pic>
        <p:nvPicPr>
          <p:cNvPr id="162" name="Google Shape;162;p25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37275" y="1318924"/>
            <a:ext cx="4391499" cy="177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5"/>
          <p:cNvSpPr txBox="1"/>
          <p:nvPr/>
        </p:nvSpPr>
        <p:spPr>
          <a:xfrm>
            <a:off x="7787600" y="5300225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5"/>
              </a:rPr>
              <a:t>https://artsandculture.google.com/partner/the-british-museum</a:t>
            </a:r>
            <a:endParaRPr/>
          </a:p>
        </p:txBody>
      </p:sp>
      <p:pic>
        <p:nvPicPr>
          <p:cNvPr id="164" name="Google Shape;164;p25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91850" y="3296275"/>
            <a:ext cx="4391500" cy="15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g37a65b33795_0_0" descr="A logo with a tree in the midd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37a65b33795_0_0"/>
          <p:cNvSpPr/>
          <p:nvPr/>
        </p:nvSpPr>
        <p:spPr>
          <a:xfrm>
            <a:off x="360486" y="-1"/>
            <a:ext cx="10698900" cy="735900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37a65b33795_0_0"/>
          <p:cNvSpPr/>
          <p:nvPr/>
        </p:nvSpPr>
        <p:spPr>
          <a:xfrm>
            <a:off x="0" y="0"/>
            <a:ext cx="10911000" cy="73590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37a65b33795_0_0"/>
          <p:cNvSpPr txBox="1"/>
          <p:nvPr/>
        </p:nvSpPr>
        <p:spPr>
          <a:xfrm>
            <a:off x="0" y="89588"/>
            <a:ext cx="12279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Casos prácticos de historias digitales exitosas sobre el patrimonio</a:t>
            </a:r>
            <a:endParaRPr/>
          </a:p>
        </p:txBody>
      </p:sp>
      <p:sp>
        <p:nvSpPr>
          <p:cNvPr id="173" name="Google Shape;173;g37a65b33795_0_0"/>
          <p:cNvSpPr txBox="1"/>
          <p:nvPr/>
        </p:nvSpPr>
        <p:spPr>
          <a:xfrm>
            <a:off x="484050" y="1820727"/>
            <a:ext cx="64500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La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organización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National Trust del Reino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Unido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lleva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cabo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campañas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digitales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que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combinan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fotos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vídeos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relatos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personales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para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destacar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cultural y natural. Sus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proyectos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suelen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centrarse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en la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participación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de la comunidad, animando a la población local a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compartir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historias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sobre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lugares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patrimoniales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tradiciones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paisajes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. Mediante el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uso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de las redes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sociales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y las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plataformas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en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línea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, National Trust hace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que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sea visible para un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público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más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amplio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e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inspira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orgullo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de la comunidad. Estas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campañas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demuestran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cómo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narración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historias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combinada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con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medios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multimedia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puede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fortalecer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vínculos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entre las personas y el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, al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tiempo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que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atrae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visitantes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apoyo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para la </a:t>
            </a:r>
            <a:r>
              <a:rPr lang="en-GB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conservación</a:t>
            </a:r>
            <a:r>
              <a:rPr lang="en-GB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Pregunta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para el debate: ¿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Cómo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pueden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inspirar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estos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ejemplos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tus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propios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proyectos</a:t>
            </a:r>
            <a:r>
              <a:rPr lang="en-GB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37a65b33795_0_0"/>
          <p:cNvSpPr txBox="1"/>
          <p:nvPr/>
        </p:nvSpPr>
        <p:spPr>
          <a:xfrm>
            <a:off x="484050" y="918850"/>
            <a:ext cx="1057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Ejemplos de historias digitales exitosas - </a:t>
            </a:r>
            <a:r>
              <a:rPr lang="en-GB" sz="18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National Trust: campañas digitales para la promoción del patrimonio</a:t>
            </a:r>
            <a:endParaRPr/>
          </a:p>
        </p:txBody>
      </p:sp>
      <p:sp>
        <p:nvSpPr>
          <p:cNvPr id="175" name="Google Shape;175;g37a65b33795_0_0"/>
          <p:cNvSpPr txBox="1"/>
          <p:nvPr/>
        </p:nvSpPr>
        <p:spPr>
          <a:xfrm>
            <a:off x="8059375" y="58986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4"/>
              </a:rPr>
              <a:t>https://www.nationaltrust.org.uk/</a:t>
            </a:r>
            <a:endParaRPr/>
          </a:p>
        </p:txBody>
      </p:sp>
      <p:pic>
        <p:nvPicPr>
          <p:cNvPr id="176" name="Google Shape;176;g37a65b33795_0_0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56375" y="1563300"/>
            <a:ext cx="3987245" cy="1838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37a65b33795_0_0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56375" y="3730950"/>
            <a:ext cx="3987251" cy="1996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1"/>
  <p:tag name="ISPRING_CUSTOM_TIMING_USED" val="0"/>
  <p:tag name="GENSWF_SLIDE_UID" val="{566D9898-A9F0-4ABE-A76C-E164E5C73CE1}:274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901</Words>
  <Application>Microsoft Office PowerPoint</Application>
  <PresentationFormat>Προσαρμογή</PresentationFormat>
  <Paragraphs>65</Paragraphs>
  <Slides>10</Slides>
  <Notes>10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5" baseType="lpstr">
      <vt:lpstr>Arial</vt:lpstr>
      <vt:lpstr>Candara</vt:lpstr>
      <vt:lpstr>Calibri</vt:lpstr>
      <vt:lpstr>Times New Roman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Fernandez</dc:creator>
  <cp:keywords>, docId:E0C1F9621055BF0629FC47C5CEF909BD</cp:keywords>
  <cp:lastModifiedBy>Νικολέττα</cp:lastModifiedBy>
  <cp:revision>7</cp:revision>
  <dcterms:created xsi:type="dcterms:W3CDTF">2024-06-10T15:48:53Z</dcterms:created>
  <dcterms:modified xsi:type="dcterms:W3CDTF">2026-04-27T15:14:06Z</dcterms:modified>
</cp:coreProperties>
</file>