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71" r:id="rId4"/>
    <p:sldId id="272" r:id="rId5"/>
    <p:sldId id="273" r:id="rId6"/>
    <p:sldId id="276" r:id="rId7"/>
  </p:sldIdLst>
  <p:sldSz cx="12192000" cy="6858000"/>
  <p:notesSz cx="6858000" cy="9144000"/>
  <p:embeddedFontLst>
    <p:embeddedFont>
      <p:font typeface="Candara" pitchFamily="34" charset="0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2" roundtripDataSignature="AMtx7mhQ2PIllWblmVsEqk8PO1hWMDAxA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vier CP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42" Type="http://customschemas.google.com/relationships/presentationmetadata" Target="metadata"/><Relationship Id="rId3" Type="http://schemas.openxmlformats.org/officeDocument/2006/relationships/slide" Target="slides/slide2.xml"/><Relationship Id="rId146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14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14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43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14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xmlns="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:a16="http://schemas.microsoft.com/office/drawing/2014/main" xmlns="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:a16="http://schemas.microsoft.com/office/drawing/2014/main" xmlns="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35278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s://www.freepik.com/free-vector/creative-people-flat-design-concept-with-human-hands-holding-brushes-drawing-little-persons-involved-art-music-dancing-vector-illustration_37421460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hyperlink" Target="https://www.freepik.com/free-vector/people-talking-arguing_9176206.htm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360" y="401642"/>
            <a:ext cx="1957279" cy="195727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0" y="3247463"/>
            <a:ext cx="12192000" cy="156962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3200" b="1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PROGRAMME DE FORMATION</a:t>
            </a:r>
            <a:endParaRPr lang="en-GB" sz="3200" dirty="0"/>
          </a:p>
          <a:p>
            <a:pPr lvl="0" algn="ctr"/>
            <a:endParaRPr lang="fr-FR" sz="3200" b="1" dirty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lvl="0" algn="ctr"/>
            <a:r>
              <a:rPr lang="fr-FR" sz="3200" b="1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UNITÉ D'APPRENTISSAGE 1 : Sentiment d'appartenance </a:t>
            </a:r>
          </a:p>
        </p:txBody>
      </p:sp>
      <p:sp>
        <p:nvSpPr>
          <p:cNvPr id="86" name="Google Shape;86;p1"/>
          <p:cNvSpPr txBox="1"/>
          <p:nvPr/>
        </p:nvSpPr>
        <p:spPr>
          <a:xfrm>
            <a:off x="3156857" y="2566090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87;p1"/>
          <p:cNvSpPr txBox="1"/>
          <p:nvPr/>
        </p:nvSpPr>
        <p:spPr>
          <a:xfrm>
            <a:off x="2503716" y="6240914"/>
            <a:ext cx="802051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été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financé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avec le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soutien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 Commission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européenne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Le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contenu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reflète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uniquement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les opinions de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l'auteur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la Commission ne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peut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tenue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responsable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l'utilisation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pourrait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faite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contenues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document.</a:t>
            </a: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" name="7 - Εικόνα" descr="FR_Co-fundedbytheEU_RGB_PO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08" y="6181683"/>
            <a:ext cx="2219864" cy="499157"/>
          </a:xfrm>
          <a:prstGeom prst="rect">
            <a:avLst/>
          </a:prstGeom>
        </p:spPr>
      </p:pic>
      <p:pic>
        <p:nvPicPr>
          <p:cNvPr id="9" name="8 - Εικόνα" descr="cc-bran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0056" y="6093574"/>
            <a:ext cx="1241650" cy="6436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09" y="6258460"/>
            <a:ext cx="509952" cy="50995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/>
          <p:nvPr/>
        </p:nvSpPr>
        <p:spPr>
          <a:xfrm>
            <a:off x="814792" y="1240957"/>
            <a:ext cx="10876200" cy="2858100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1016000" y="1588183"/>
            <a:ext cx="10427855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3600" b="1" i="0" u="none" strike="noStrike" cap="none" dirty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LEÇON 1 :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identité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4828938" y="63426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Source : </a:t>
            </a:r>
            <a:r>
              <a:rPr lang="en-US" dirty="0" err="1"/>
              <a:t>freshidea</a:t>
            </a:r>
            <a:r>
              <a:rPr lang="en-US" dirty="0"/>
              <a:t>/</a:t>
            </a:r>
            <a:r>
              <a:rPr lang="en-US" dirty="0" err="1"/>
              <a:t>AdobeStock</a:t>
            </a:r>
            <a:endParaRPr dirty="0"/>
          </a:p>
        </p:txBody>
      </p:sp>
      <p:pic>
        <p:nvPicPr>
          <p:cNvPr id="6" name="Google Shape;96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9474" y="4238332"/>
            <a:ext cx="3366868" cy="2104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14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4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4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4"/>
          <p:cNvSpPr txBox="1"/>
          <p:nvPr/>
        </p:nvSpPr>
        <p:spPr>
          <a:xfrm>
            <a:off x="0" y="89588"/>
            <a:ext cx="109110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Activité interactive : Patrimoine et identité (1/2)</a:t>
            </a:r>
            <a:endParaRPr sz="3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73" name="Google Shape;273;p14"/>
          <p:cNvSpPr txBox="1"/>
          <p:nvPr/>
        </p:nvSpPr>
        <p:spPr>
          <a:xfrm>
            <a:off x="254383" y="825505"/>
            <a:ext cx="11595872" cy="62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Objectif</a:t>
            </a:r>
            <a:r>
              <a:rPr lang="en-US" sz="1600" b="1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:</a:t>
            </a:r>
            <a:endParaRPr sz="1600" dirty="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L'objectif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cette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activité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est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d'encourager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apprenants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à explorer les sites du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culturel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naturel local, de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développer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une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réflexion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critique sur le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rôle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du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dans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 promotion de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l'identité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communautaire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de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réfléchir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à des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moyens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créatifs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d'utiliser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les sites du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pour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promouvoir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l'engagement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communautaire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de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cultiver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un sentiment de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fierté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locale et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d'identité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partagée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parmi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apprenants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i="0" u="none" strike="noStrik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600" b="1" i="0" u="none" strike="noStrik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1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Matériel</a:t>
            </a:r>
            <a:r>
              <a:rPr lang="en-US" sz="1600" b="1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b="1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nécessaire</a:t>
            </a:r>
            <a:r>
              <a:rPr lang="en-US" sz="1600" b="1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:</a:t>
            </a:r>
            <a:endParaRPr sz="1600" dirty="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Tableau à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feuilles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mobiles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tableau blanc</a:t>
            </a:r>
            <a:endParaRPr sz="1600" dirty="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Marqueurs</a:t>
            </a:r>
            <a:endParaRPr sz="1600" dirty="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Grandes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feuilles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papier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(pour le brainstorming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groupe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),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stylos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notes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autocollantes</a:t>
            </a:r>
            <a:endParaRPr sz="1600" dirty="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Projecteur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ordinateur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facultatif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pour les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présentations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)</a:t>
            </a:r>
            <a:endParaRPr sz="1600" dirty="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Matériel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imprimé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numérique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sur les sites du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culturel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naturel local (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si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nécessaire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à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titre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référence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) et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accès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à Internet (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facultatif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pour la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recherche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)</a:t>
            </a:r>
            <a:endParaRPr sz="1600" i="0" u="none" strike="noStrik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600" b="1" i="0" u="none" strike="noStrik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1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Procédure</a:t>
            </a:r>
            <a:r>
              <a:rPr lang="en-US" sz="1600" b="1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:</a:t>
            </a:r>
            <a:endParaRPr sz="1600" dirty="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Demandez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à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chaque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apprenant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d'identifier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un site du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culturel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naturel de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région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Il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peut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s'agir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d'un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bâtiment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historique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d'un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parc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d'un festival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tout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autre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site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d'importance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locale.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Encouragez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-les à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rechercher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à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partager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brèves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informations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sur le site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choisi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(par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exemple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son histoire, son importance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culturelle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son importance pour la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communauté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).</a:t>
            </a:r>
            <a:endParaRPr sz="1600" dirty="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Organiser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apprenants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petits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groupes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(3 à 5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personnes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) pour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choisir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un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élément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du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lancer des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idées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sur la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façon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dont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le site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l'élément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choisi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pourrait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être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utilisé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pour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renforcer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l'identité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l'engagement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communauté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 i="0" u="none" strike="noStrik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5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5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5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5"/>
          <p:cNvSpPr txBox="1"/>
          <p:nvPr/>
        </p:nvSpPr>
        <p:spPr>
          <a:xfrm>
            <a:off x="0" y="89588"/>
            <a:ext cx="109110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Activité interactive : Patrimoine et identité (2/2)</a:t>
            </a:r>
            <a:endParaRPr sz="3600" b="1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82" name="Google Shape;282;p15"/>
          <p:cNvSpPr txBox="1"/>
          <p:nvPr/>
        </p:nvSpPr>
        <p:spPr>
          <a:xfrm>
            <a:off x="148281" y="735918"/>
            <a:ext cx="9120994" cy="466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Fournissez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à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chaque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groupe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grandes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feuilles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papier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des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marqueurs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Demandez-leur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réfléchir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aux questions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suivantes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au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cours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leur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brainstorming :</a:t>
            </a:r>
            <a:endParaRPr dirty="0"/>
          </a:p>
          <a:p>
            <a:pPr marL="800100" marR="0" lvl="1" indent="-342900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ndara"/>
              <a:buAutoNum type="alphaLcPeriod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Comment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peut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-on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mieux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promouvoir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préserver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site/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élément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afin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stimuler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fierté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communauté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?</a:t>
            </a:r>
            <a:endParaRPr dirty="0"/>
          </a:p>
          <a:p>
            <a:pPr marL="800100" marR="0" lvl="1" indent="-342900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ndara"/>
              <a:buAutoNum type="alphaLcPeriod"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Quels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événements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activités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pourraient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être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organisés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sur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site/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élément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pour encourager la participation de la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communauté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(par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exemple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festivals,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visites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éducatives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nettoyage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par des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bénévoles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concours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) ?</a:t>
            </a:r>
            <a:endParaRPr dirty="0"/>
          </a:p>
          <a:p>
            <a:pPr marL="800100" marR="0" lvl="1" indent="-342900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ndara"/>
              <a:buAutoNum type="alphaLcPeriod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Comment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site/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élément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patrimonial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peut-il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être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utilisé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pour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impliquer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différents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groupes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d'âge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milieux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culturels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au sein de la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communauté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?</a:t>
            </a:r>
            <a:endParaRPr dirty="0"/>
          </a:p>
          <a:p>
            <a:pPr marL="800100" marR="0" lvl="1" indent="-342900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ndara"/>
              <a:buAutoNum type="alphaLcPeriod"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Quels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partenariats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pourraient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être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formés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(avec des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écoles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des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entreprises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des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organisations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locales) pour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renforcer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l'engagement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sur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site/emplacement ?</a:t>
            </a: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800100" marR="0" lvl="1" indent="-342900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ndara"/>
              <a:buAutoNum type="alphaLcPeriod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Après le brainstorming,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chaque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groupe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présente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ses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idées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à la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classe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Encouragez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-les à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souligner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qualités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uniques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du site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qu'ils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ont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choisi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la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manière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dont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activités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qu'ils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proposent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pourraient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renforcer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le sentiment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d'identité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locale et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l'engagement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communauté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classe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discutez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des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idées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les plus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efficaces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des raisons qui les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motivent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Demandez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comment des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stratégies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similaires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pourraient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s'appliquer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à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d'autres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sites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contextes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locaux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83" name="Google Shape;283;p15"/>
          <p:cNvSpPr txBox="1"/>
          <p:nvPr/>
        </p:nvSpPr>
        <p:spPr>
          <a:xfrm>
            <a:off x="254383" y="5392432"/>
            <a:ext cx="11595872" cy="1400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Extension facultative 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(pour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mettre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pratique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enseignements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LU3 - Esprit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d'entreprise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) :</a:t>
            </a:r>
            <a:endParaRPr dirty="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Si le temps le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permet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dans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le cadre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d'une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formation de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suivi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les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apprenants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peuvent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être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chargés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d'élaborer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un plan plus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détaillé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pour la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mise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œuvre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l'une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leurs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idées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impliquant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éventuellement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des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membres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communauté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le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gouvernement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local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des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organisations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Cela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pourrait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inclure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 description des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étapes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des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ressources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des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personnes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nécessaires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pour faire de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leur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proposition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une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réalité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(plan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d'affaires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voir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LU2).</a:t>
            </a:r>
            <a:endParaRPr dirty="0"/>
          </a:p>
        </p:txBody>
      </p:sp>
      <p:sp>
        <p:nvSpPr>
          <p:cNvPr id="285" name="Google Shape;285;p15"/>
          <p:cNvSpPr txBox="1"/>
          <p:nvPr/>
        </p:nvSpPr>
        <p:spPr>
          <a:xfrm>
            <a:off x="9269275" y="3927625"/>
            <a:ext cx="30000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Source : Freepik, par macrovector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u="sng">
                <a:solidFill>
                  <a:schemeClr val="hlink"/>
                </a:solidFill>
                <a:hlinkClick r:id="rId4"/>
              </a:rPr>
              <a:t>https://www.freepik.com/free-vector/creative-people-flat-design-concept-with-human-hands-holding-brushes-drawing-little-persons-involved-art-music-dancing-vector-illustration_37421460.htm#fromView=search&amp;page=1&amp;position=3&amp;uuid=0d99e143-8f99-442d-ba97-4ed4e83f8ea4</a:t>
            </a:r>
            <a:endParaRPr sz="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pic>
        <p:nvPicPr>
          <p:cNvPr id="9" name="Google Shape;28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69275" y="1382050"/>
            <a:ext cx="2691425" cy="2483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16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6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6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6"/>
          <p:cNvSpPr txBox="1"/>
          <p:nvPr/>
        </p:nvSpPr>
        <p:spPr>
          <a:xfrm>
            <a:off x="0" y="89588"/>
            <a:ext cx="109110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Discussion et réflexion</a:t>
            </a:r>
            <a:endParaRPr sz="3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94" name="Google Shape;294;p16"/>
          <p:cNvSpPr txBox="1"/>
          <p:nvPr/>
        </p:nvSpPr>
        <p:spPr>
          <a:xfrm>
            <a:off x="206958" y="825505"/>
            <a:ext cx="8789259" cy="594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500" b="1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Questions pour la discussion </a:t>
            </a:r>
            <a:r>
              <a:rPr lang="en-US" sz="1500" b="1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US" sz="1500" b="1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b="1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groupe</a:t>
            </a:r>
            <a:r>
              <a:rPr lang="en-US" sz="1500" b="1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conclusion :</a:t>
            </a:r>
            <a:endParaRPr sz="1500" b="1" i="0" u="none" strike="noStrik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Pour aider à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clôturer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l'activité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à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mettre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évidence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apprentissages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clés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avec les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apprenants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voici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cinq questions de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réflexion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à poser :</a:t>
            </a:r>
            <a:endParaRPr sz="1500"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1. Comment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l'exploration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d'un site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d'un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élément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du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local a-t-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elle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modifié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approfondi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votre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compréhension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son importance pour la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communauté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? 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(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Cette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question encourage les 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apprenants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à 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réfléchir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à 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leur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lien personnel avec le site/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élément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et à 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reconnaître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sa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signification plus large pour la 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communauté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locale.)</a:t>
            </a:r>
            <a:endParaRPr sz="1500"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2.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Qu'est-ce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qui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vous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 le plus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surpris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dans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façon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dont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un site/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élément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patrimonial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peut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renforcer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l'identité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l'engagement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communauté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? 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(Les 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apprenants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peuvent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partager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nouvelles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idées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qu'ils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ont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acquises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peut-être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quelque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chose 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qu'ils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n'avaient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pas 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envisagé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auparavant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concernant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l'impact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du 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sur la vie de la 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communauté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).</a:t>
            </a:r>
            <a:endParaRPr sz="1500"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3. De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quelle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manière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pensez-vous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que les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activités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que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vous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proposez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pourraient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contribuer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à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rassembler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des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personnes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issues de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milieux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culturels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générationnels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sociaux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différents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? 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(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Cette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question 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porte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sur 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l'inclusion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et sur la 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manière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dont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le 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peut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combler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fossés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au sein de la 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communauté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favorisant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l'unité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).</a:t>
            </a:r>
            <a:endParaRPr sz="1500" dirty="0">
              <a:solidFill>
                <a:srgbClr val="8DA9DB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4. Comment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pouvez-vous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personnellement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contribuer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à la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préservation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à la promotion du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local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dans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votre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communauté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sur la base de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ce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que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vous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avez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appris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aujourd'hui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? 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(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Cela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encourage les 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apprenants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à 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réfléchir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aux 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mesures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pratiques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qu'ils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peuvent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prendre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pour 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s'impliquer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avoir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un impact 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positif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).</a:t>
            </a:r>
            <a:endParaRPr sz="1500"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5.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Selon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vous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quels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sont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défis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auxquels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communautés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peuvent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être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confrontées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lorsqu'elles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tentent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d'utiliser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pour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renforcer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leur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identité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et comment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peuvent-elles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US" sz="15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surmonter</a:t>
            </a:r>
            <a:r>
              <a:rPr lang="en-US" sz="15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? 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(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Cela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aide les 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apprenants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à 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considérer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les obstacles du monde 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réel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(par 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exemple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, le 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financement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l'intérêt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communauté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l'accessibilité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) et à 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réfléchir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à des solutions 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potentielles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ce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qui 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favorise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US" sz="15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pensée</a:t>
            </a:r>
            <a:r>
              <a:rPr lang="en-US" sz="15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critique).</a:t>
            </a:r>
            <a:endParaRPr sz="1500" dirty="0">
              <a:solidFill>
                <a:srgbClr val="8DA9DB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96" name="Google Shape;296;p16"/>
          <p:cNvSpPr txBox="1"/>
          <p:nvPr/>
        </p:nvSpPr>
        <p:spPr>
          <a:xfrm>
            <a:off x="8931288" y="3605450"/>
            <a:ext cx="3000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Source,Freepik, image gratuite par pch.vector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u="sng">
                <a:solidFill>
                  <a:schemeClr val="hlink"/>
                </a:solidFill>
                <a:hlinkClick r:id="rId4"/>
              </a:rPr>
              <a:t>https://www.freepik.com/free-vector/people-talking-arguing_9176206.htm#fromView=search&amp;page=1&amp;position=32&amp;uuid=9ec0301a-dddf-4d25-a241-a5349c9e3205 </a:t>
            </a:r>
            <a:endParaRPr sz="700"/>
          </a:p>
        </p:txBody>
      </p:sp>
      <p:pic>
        <p:nvPicPr>
          <p:cNvPr id="8" name="Google Shape;29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31300" y="1348600"/>
            <a:ext cx="3137951" cy="205008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xmlns="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:a16="http://schemas.microsoft.com/office/drawing/2014/main" xmlns="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:a16="http://schemas.microsoft.com/office/drawing/2014/main" xmlns="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52318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ndara" pitchFamily="34" charset="0"/>
              </a:rPr>
              <a:t>Merci pour </a:t>
            </a:r>
            <a:r>
              <a:rPr lang="en-US" sz="2800" b="1" dirty="0" err="1" smtClean="0">
                <a:solidFill>
                  <a:schemeClr val="bg1"/>
                </a:solidFill>
                <a:latin typeface="Candara" pitchFamily="34" charset="0"/>
              </a:rPr>
              <a:t>votre</a:t>
            </a:r>
            <a:r>
              <a:rPr lang="en-US" sz="2800" b="1" dirty="0" smtClean="0">
                <a:solidFill>
                  <a:schemeClr val="bg1"/>
                </a:solidFill>
                <a:latin typeface="Candara" pitchFamily="34" charset="0"/>
              </a:rPr>
              <a:t> attention</a:t>
            </a:r>
          </a:p>
        </p:txBody>
      </p:sp>
      <p:sp>
        <p:nvSpPr>
          <p:cNvPr id="80" name="Google Shape;80;p5">
            <a:extLst>
              <a:ext uri="{FF2B5EF4-FFF2-40B4-BE49-F238E27FC236}">
                <a16:creationId xmlns:a16="http://schemas.microsoft.com/office/drawing/2014/main" xmlns="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:a16="http://schemas.microsoft.com/office/drawing/2014/main" xmlns="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:a16="http://schemas.microsoft.com/office/drawing/2014/main" xmlns="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2800" b="1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PARTENAIRES 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:a16="http://schemas.microsoft.com/office/drawing/2014/main" xmlns="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:a16="http://schemas.microsoft.com/office/drawing/2014/main" xmlns="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:a16="http://schemas.microsoft.com/office/drawing/2014/main" xmlns="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xmlns="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87;p1"/>
          <p:cNvSpPr txBox="1"/>
          <p:nvPr/>
        </p:nvSpPr>
        <p:spPr>
          <a:xfrm>
            <a:off x="2503716" y="6240914"/>
            <a:ext cx="802051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été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financé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avec le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soutien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 Commission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européenne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Le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contenu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reflète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uniquement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les opinions de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l'auteur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la Commission ne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peut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tenue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responsable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l'utilisation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pourrait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faite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contenues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document.</a:t>
            </a: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" name="16 - Εικόνα" descr="FR_Co-fundedbytheEU_RGB_PO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408" y="6181683"/>
            <a:ext cx="2219864" cy="499157"/>
          </a:xfrm>
          <a:prstGeom prst="rect">
            <a:avLst/>
          </a:prstGeom>
        </p:spPr>
      </p:pic>
      <p:pic>
        <p:nvPicPr>
          <p:cNvPr id="18" name="17 - Εικόνα" descr="cc-bran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80056" y="6093574"/>
            <a:ext cx="1241650" cy="6436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2911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642342-A6A3-41FC-929D-B0DCF56A518A}:269"/>
  <p:tag name="ISPRING_SLIDE_INDENT_LEVEL" val="1"/>
  <p:tag name="ISPRING_CUSTOM_TIMING_USED" val="0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1014</Words>
  <Application>Microsoft Office PowerPoint</Application>
  <PresentationFormat>Προσαρμογή</PresentationFormat>
  <Paragraphs>47</Paragraphs>
  <Slides>6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1" baseType="lpstr">
      <vt:lpstr>Arial</vt:lpstr>
      <vt:lpstr>Candara</vt:lpstr>
      <vt:lpstr>Calibri</vt:lpstr>
      <vt:lpstr>Times New Roman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Fernandez</dc:creator>
  <cp:keywords>, docId:D7AF7824601E6FF64185B8EBAE3C4341</cp:keywords>
  <cp:lastModifiedBy>Νικολέττα</cp:lastModifiedBy>
  <cp:revision>24</cp:revision>
  <dcterms:created xsi:type="dcterms:W3CDTF">2024-06-10T15:48:53Z</dcterms:created>
  <dcterms:modified xsi:type="dcterms:W3CDTF">2026-04-25T07:52:59Z</dcterms:modified>
</cp:coreProperties>
</file>