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</p:sldIdLst>
  <p:sldSz cx="12192000" cy="6858000"/>
  <p:notesSz cx="6858000" cy="9144000"/>
  <p:embeddedFontLst>
    <p:embeddedFont>
      <p:font typeface="Candara" pitchFamily="34" charset="0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2" roundtripDataSignature="AMtx7mhQ2PIllWblmVsEqk8PO1hWMDAxA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vier CP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142" Type="http://customschemas.google.com/relationships/presentationmetadata" Target="metadata"/><Relationship Id="rId3" Type="http://schemas.openxmlformats.org/officeDocument/2006/relationships/slide" Target="slides/slide2.xml"/><Relationship Id="rId146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4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14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14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14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808050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="" xmlns:a16="http://schemas.microsoft.com/office/drawing/2014/main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="" xmlns:a16="http://schemas.microsoft.com/office/drawing/2014/main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="" xmlns:a16="http://schemas.microsoft.com/office/drawing/2014/main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2352781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258509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590331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506053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609949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353083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354156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521102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876535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s://www.fallas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0" y="401642"/>
            <a:ext cx="1957279" cy="195727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0" y="3247463"/>
            <a:ext cx="12192000" cy="156962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fr-FR" sz="32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PROGRAMME DE FORMATION</a:t>
            </a:r>
          </a:p>
          <a:p>
            <a:pPr lvl="0" algn="ctr"/>
            <a:endParaRPr lang="fr-FR" sz="3200" b="1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 algn="ctr"/>
            <a:r>
              <a:rPr lang="fr-FR" sz="32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UNITÉ </a:t>
            </a:r>
            <a:r>
              <a:rPr lang="fr-FR" sz="3200" b="1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D'APPRENTISSAGE 1: </a:t>
            </a:r>
            <a:r>
              <a:rPr lang="fr-FR" sz="32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Sentiment d'appartenance </a:t>
            </a:r>
            <a:endParaRPr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3156857" y="256609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87;p1"/>
          <p:cNvSpPr txBox="1"/>
          <p:nvPr/>
        </p:nvSpPr>
        <p:spPr>
          <a:xfrm>
            <a:off x="2503716" y="6240914"/>
            <a:ext cx="802051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été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financé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avec le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soutien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Commission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européenne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Le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contenu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reflète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uniquement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 opinions de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l'auteur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la Commission ne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peut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tenue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responsable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l'utilisation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pourrait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faite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contenues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document.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8 - Εικόνα" descr="FR_Co-fundedbytheEU_RGB_P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08" y="6181683"/>
            <a:ext cx="2219864" cy="499157"/>
          </a:xfrm>
          <a:prstGeom prst="rect">
            <a:avLst/>
          </a:prstGeom>
        </p:spPr>
      </p:pic>
      <p:pic>
        <p:nvPicPr>
          <p:cNvPr id="10" name="9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0056" y="6093574"/>
            <a:ext cx="1241650" cy="6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0636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="" xmlns:a16="http://schemas.microsoft.com/office/drawing/2014/main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="" xmlns:a16="http://schemas.microsoft.com/office/drawing/2014/main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="" xmlns:a16="http://schemas.microsoft.com/office/drawing/2014/main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52318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Merci pour </a:t>
            </a:r>
            <a:r>
              <a:rPr lang="en-US" sz="2800" b="1" dirty="0" err="1" smtClean="0">
                <a:solidFill>
                  <a:schemeClr val="bg1"/>
                </a:solidFill>
                <a:latin typeface="Candara" pitchFamily="34" charset="0"/>
              </a:rPr>
              <a:t>votre</a:t>
            </a:r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 attention</a:t>
            </a:r>
          </a:p>
        </p:txBody>
      </p:sp>
      <p:sp>
        <p:nvSpPr>
          <p:cNvPr id="80" name="Google Shape;80;p5">
            <a:extLst>
              <a:ext uri="{FF2B5EF4-FFF2-40B4-BE49-F238E27FC236}">
                <a16:creationId xmlns="" xmlns:a16="http://schemas.microsoft.com/office/drawing/2014/main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="" xmlns:a16="http://schemas.microsoft.com/office/drawing/2014/main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="" xmlns:a16="http://schemas.microsoft.com/office/drawing/2014/main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2800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PARTENAIRES 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="" xmlns:a16="http://schemas.microsoft.com/office/drawing/2014/main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="" xmlns:a16="http://schemas.microsoft.com/office/drawing/2014/main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="" xmlns:a16="http://schemas.microsoft.com/office/drawing/2014/main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="" xmlns:a16="http://schemas.microsoft.com/office/drawing/2014/main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="" xmlns:a16="http://schemas.microsoft.com/office/drawing/2014/main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87;p1"/>
          <p:cNvSpPr txBox="1"/>
          <p:nvPr/>
        </p:nvSpPr>
        <p:spPr>
          <a:xfrm>
            <a:off x="2503716" y="6240914"/>
            <a:ext cx="802051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été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financé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avec le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soutien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Commission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européenne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Le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contenu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reflète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uniquement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 opinions de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l'auteur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la Commission ne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peut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tenue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responsable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l'utilisation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pourrait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faite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contenues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document.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" name="16 - Εικόνα" descr="FR_Co-fundedbytheEU_RGB_PO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408" y="6181683"/>
            <a:ext cx="2219864" cy="499157"/>
          </a:xfrm>
          <a:prstGeom prst="rect">
            <a:avLst/>
          </a:prstGeom>
        </p:spPr>
      </p:pic>
      <p:pic>
        <p:nvPicPr>
          <p:cNvPr id="18" name="17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80056" y="6093574"/>
            <a:ext cx="1241650" cy="6436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229119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/>
          <p:nvPr/>
        </p:nvSpPr>
        <p:spPr>
          <a:xfrm>
            <a:off x="738554" y="1590683"/>
            <a:ext cx="10876084" cy="1511106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-79131" y="2074783"/>
            <a:ext cx="121920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LEÇON 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2 : Engager les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communautés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à travers le </a:t>
            </a:r>
            <a:r>
              <a:rPr lang="en-US" sz="28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Google Shape;9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0530" y="3642403"/>
            <a:ext cx="4100245" cy="2317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2262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0" y="89588"/>
            <a:ext cx="9646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QUELQUES DÉFINITIONS ET CONCEPTS (1/3)</a:t>
            </a:r>
            <a:endParaRPr sz="3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360486" y="1972944"/>
            <a:ext cx="1079112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Les </a:t>
            </a:r>
            <a:r>
              <a:rPr lang="en-US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stratégies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d'engagement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communautaire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visent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US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impliquer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les populations locales </a:t>
            </a:r>
            <a:r>
              <a:rPr lang="en-US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US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projets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patrimoniaux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en </a:t>
            </a:r>
            <a:r>
              <a:rPr lang="en-US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favorisant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la collaboration, </a:t>
            </a:r>
            <a:r>
              <a:rPr lang="en-US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l'inclusion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US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l'appropriation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partagée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. Les techniques </a:t>
            </a:r>
            <a:r>
              <a:rPr lang="en-US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utilisées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sont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notamment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les ateliers, les consultations </a:t>
            </a:r>
            <a:r>
              <a:rPr lang="en-US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publiques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, la </a:t>
            </a:r>
            <a:r>
              <a:rPr lang="en-US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cartographie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participative et les </a:t>
            </a:r>
            <a:r>
              <a:rPr lang="en-US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activités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de co-</a:t>
            </a:r>
            <a:r>
              <a:rPr lang="en-US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création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qui </a:t>
            </a:r>
            <a:r>
              <a:rPr lang="en-US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permettent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aux </a:t>
            </a:r>
            <a:r>
              <a:rPr lang="en-US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communautés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préserver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et de </a:t>
            </a:r>
            <a:r>
              <a:rPr lang="en-US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célébrer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leur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b="0" i="0" u="none" strike="noStrike" cap="none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US" sz="1800" b="0" i="0" u="none" strike="noStrike" cap="none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en collaboration.</a:t>
            </a:r>
            <a:endParaRPr sz="1800" b="0" i="0" u="none" strike="noStrike" cap="none" dirty="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484053" y="918849"/>
            <a:ext cx="1132002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1. Introduction aux </a:t>
            </a:r>
            <a:r>
              <a:rPr lang="en-US" sz="2000" b="1" i="0" u="none" strike="noStrike" cap="none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stratégies</a:t>
            </a:r>
            <a:r>
              <a:rPr lang="en-US" sz="2000" b="1" i="0" u="none" strike="noStrike" cap="none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b="1" i="0" u="none" strike="noStrike" cap="none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d'engagement</a:t>
            </a:r>
            <a:r>
              <a:rPr lang="en-US" sz="2000" b="1" i="0" u="none" strike="noStrike" cap="none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b="1" i="0" u="none" strike="noStrike" cap="none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communautaire</a:t>
            </a:r>
            <a:r>
              <a:rPr lang="en-US" sz="2000" b="1" i="0" u="none" strike="noStrike" cap="none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et aux techniques </a:t>
            </a:r>
            <a:r>
              <a:rPr lang="en-US" sz="2000" b="1" i="0" u="none" strike="noStrike" cap="none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d'implication</a:t>
            </a:r>
            <a:r>
              <a:rPr lang="en-US" sz="2000" b="1" i="0" u="none" strike="noStrike" cap="none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des populations locales </a:t>
            </a:r>
            <a:r>
              <a:rPr lang="en-US" sz="2000" b="1" i="0" u="none" strike="noStrike" cap="none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US" sz="2000" b="1" i="0" u="none" strike="noStrike" cap="none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US" sz="2000" b="1" i="0" u="none" strike="noStrike" cap="none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projets</a:t>
            </a:r>
            <a:r>
              <a:rPr lang="en-US" sz="2000" b="1" i="0" u="none" strike="noStrike" cap="none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b="1" i="0" u="none" strike="noStrike" cap="none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patrimoniaux</a:t>
            </a:r>
            <a:endParaRPr sz="2000" b="1" dirty="0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963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4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0" y="89588"/>
            <a:ext cx="9646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QUELQUES DÉFINITIONS ET CONCEPTS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196986" y="1126747"/>
            <a:ext cx="11837996" cy="575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Belgique</a:t>
            </a: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Les </a:t>
            </a:r>
            <a:r>
              <a:rPr lang="en-US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projets</a:t>
            </a: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restauration des </a:t>
            </a:r>
            <a:r>
              <a:rPr lang="en-US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béguinages</a:t>
            </a: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Flandre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ont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impliqué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communautés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locales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préservation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ces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complexes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historiques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logements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pour femmes. Des ateliers et des consultations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publiques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ont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permis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prendre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compte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besoins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communauté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le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contexte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historique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 smtClean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Italie</a:t>
            </a:r>
            <a:r>
              <a:rPr lang="en-US" sz="1600" b="1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À </a:t>
            </a: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Matera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site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classé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au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mondial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l'UNESCO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les habitants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ont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collaboré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à la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revitalisation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anciennes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habitations troglodytes des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Sassi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 La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planification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communautaire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permis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préserver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 site tout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favorisant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tourisme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durable et le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développement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local.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Estonie</a:t>
            </a: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Le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projet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</a:t>
            </a:r>
            <a:r>
              <a:rPr lang="en-US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espace</a:t>
            </a: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culturel</a:t>
            </a: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Kihnu</a:t>
            </a: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incité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habitants de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l'île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préserver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leurs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traditions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uniques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notamment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l'artisanat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les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danses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 Les habitants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ont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participé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à la documentation et à la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revitalisation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leur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culturel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Espagne</a:t>
            </a: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La restauration de la </a:t>
            </a:r>
            <a:r>
              <a:rPr lang="en-US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Mezquita-Catedral</a:t>
            </a: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Córdoba 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impliqué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parties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prenantes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locales,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intégrant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participation du public et des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programmes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éducatifs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pour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équilibrer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préservation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avec les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besoins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communauté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Grèce</a:t>
            </a: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</a:t>
            </a:r>
            <a:r>
              <a:rPr lang="en-US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initiative</a:t>
            </a: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paysagère</a:t>
            </a: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Delphes</a:t>
            </a: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engagé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populations locales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conservation du site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archéologique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de son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environnement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par le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biais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d'ateliers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participatifs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de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pratiques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agricoles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durables.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Lituanie</a:t>
            </a: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Living Heritage in </a:t>
            </a:r>
            <a:r>
              <a:rPr lang="en-US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Samogitia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région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Samogitian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des initiatives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visant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préserver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l'artisanat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traditionnel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bois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impliquent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des artisans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locaux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des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familles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programmes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formation,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assurant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ainsi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continuité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ce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culturel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immatériel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unique.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Turquie</a:t>
            </a: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Le </a:t>
            </a:r>
            <a:r>
              <a:rPr lang="en-US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projet</a:t>
            </a: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conservation </a:t>
            </a:r>
            <a:r>
              <a:rPr lang="en-US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urbaine</a:t>
            </a: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Safranbolu</a:t>
            </a: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travaillé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étroite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collaboration avec les habitants pour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restaurer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maisons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l'époque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ottomane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tout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veillant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à la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préservation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pratiques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culturelles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liées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ces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structures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historiques</a:t>
            </a:r>
            <a:r>
              <a:rPr lang="en-US" sz="1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r>
              <a:rPr lang="en-US" sz="1600" dirty="0" smtClean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i="0" u="none" strike="noStrike" dirty="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196986" y="735918"/>
            <a:ext cx="962976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1. </a:t>
            </a:r>
            <a:r>
              <a:rPr lang="en-US" sz="2000" b="1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Stratégies</a:t>
            </a: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b="1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d'engagement</a:t>
            </a: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b="1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communautaire</a:t>
            </a: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- </a:t>
            </a:r>
            <a:r>
              <a:rPr lang="en-US" sz="2000" b="1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quelques</a:t>
            </a: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b="1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exemples</a:t>
            </a:r>
            <a:endParaRPr sz="2000" b="1" dirty="0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1310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5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0" y="89588"/>
            <a:ext cx="9646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QUELQUES DÉFINITIONS ET CONCEPTS (2/3)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569605" y="1954471"/>
            <a:ext cx="1092966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Les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récits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, les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événements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et les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partenariats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renforcent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la participation de la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communauté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rendant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le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accessible. Grâce à des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récits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personnels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, des festivals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culturels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et des collaborations avec des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organisations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locales,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ils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créent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des liens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émotionnels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et des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expériences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partagées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ce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qui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favorise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un engagement plus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profond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communauté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800" i="0" u="none" strike="noStrike" dirty="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484052" y="918849"/>
            <a:ext cx="1134773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2. Le </a:t>
            </a:r>
            <a:r>
              <a:rPr lang="en-US" sz="2000" b="1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rôle</a:t>
            </a: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de la narration, des </a:t>
            </a:r>
            <a:r>
              <a:rPr lang="en-US" sz="2000" b="1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événements</a:t>
            </a: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et des </a:t>
            </a:r>
            <a:r>
              <a:rPr lang="en-US" sz="2000" b="1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partenariats</a:t>
            </a: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b="1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la promotion de la participation </a:t>
            </a:r>
            <a:r>
              <a:rPr lang="en-US" sz="2000" b="1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communautaire</a:t>
            </a:r>
            <a:endParaRPr sz="2000" b="1" dirty="0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9500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6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0" y="89588"/>
            <a:ext cx="9646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QUELQUES DÉFINITIONS ET CONCEPTS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520182" y="1136028"/>
            <a:ext cx="11256182" cy="55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Belgique</a:t>
            </a: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Le </a:t>
            </a: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festival </a:t>
            </a:r>
            <a:r>
              <a:rPr lang="en-US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Ommegang</a:t>
            </a: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à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Bruxelles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par le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biais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reconstitutions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historiques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utilise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narration pour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relier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communauté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à son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héritage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médiéval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engageant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résidents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les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visiteurs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l'histoire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ville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Italie</a:t>
            </a: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La </a:t>
            </a: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course de </a:t>
            </a:r>
            <a:r>
              <a:rPr lang="en-US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chevaux</a:t>
            </a: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Palio</a:t>
            </a: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di Siena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est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un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événement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historique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qui encourage la participation de la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communauté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à travers des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rivalités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séculaires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entre les quartiers de la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ville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(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contrade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),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renforçant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ainsi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leur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sentiment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d'appartenance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d'identité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Estonie</a:t>
            </a: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Le </a:t>
            </a: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festival de la chanson et de la </a:t>
            </a:r>
            <a:r>
              <a:rPr lang="en-US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danse</a:t>
            </a: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estoniennes</a:t>
            </a: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utilise</a:t>
            </a: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narration par le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biais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chansons et de spectacles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folkloriques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engageant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communautés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préserver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à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célébrer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leur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identité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nationale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leur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culturel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Espagne</a:t>
            </a: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Le festival Las </a:t>
            </a:r>
            <a:r>
              <a:rPr lang="en-US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Fallas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à Valence,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associe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partenariats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avec des artisans et des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histoires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racontées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par des effigies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satiriques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pour inciter la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communauté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célébrer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ses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traditions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culturelles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à y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réfléchir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Grèce</a:t>
            </a: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Le </a:t>
            </a: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festival Epidaurus </a:t>
            </a:r>
            <a:r>
              <a:rPr lang="en-US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d'Athènes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avec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ses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représentations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drames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grecs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anciens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utilise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narration pour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relier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 public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contemporain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au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classique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encourageant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participation de la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communauté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la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continuité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culturelle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Lituanie</a:t>
            </a: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Curonian Spit Community Project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les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partenariats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locaux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sur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l'isthme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Courlande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consistent à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raconter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histoires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sur les traditions de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pêche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les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légendes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liées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à la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région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 Des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événements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tels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que le festival des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pêcheurs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garantissent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participation active à la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préservation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du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naturel et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culturel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Turquie</a:t>
            </a: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Le </a:t>
            </a: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festival des </a:t>
            </a:r>
            <a:r>
              <a:rPr lang="en-US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derviches</a:t>
            </a: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tourneurs</a:t>
            </a: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Konya 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célèbre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l'héritage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Rumi,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utilisant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contes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la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musique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les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partenariats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avec les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organisations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culturelles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locales pour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impliquer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communauté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traditions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spirituelles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culturelles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i="0" u="none" strike="noStrike" dirty="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360486" y="735918"/>
            <a:ext cx="7297614" cy="40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2. La participation </a:t>
            </a:r>
            <a:r>
              <a:rPr lang="en-US" sz="2000" b="1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communautaire</a:t>
            </a: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- </a:t>
            </a:r>
            <a:r>
              <a:rPr lang="en-US" sz="2000" b="1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quelques</a:t>
            </a: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b="1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exemples</a:t>
            </a:r>
            <a:endParaRPr sz="2000" b="1" dirty="0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4435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7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7"/>
          <p:cNvSpPr/>
          <p:nvPr/>
        </p:nvSpPr>
        <p:spPr>
          <a:xfrm>
            <a:off x="360486" y="-1"/>
            <a:ext cx="10698811" cy="808893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7"/>
          <p:cNvSpPr/>
          <p:nvPr/>
        </p:nvSpPr>
        <p:spPr>
          <a:xfrm>
            <a:off x="0" y="1"/>
            <a:ext cx="10911016" cy="808892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7"/>
          <p:cNvSpPr txBox="1"/>
          <p:nvPr/>
        </p:nvSpPr>
        <p:spPr>
          <a:xfrm>
            <a:off x="0" y="209964"/>
            <a:ext cx="1127150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Bonnes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pratiques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sur </a:t>
            </a:r>
            <a:r>
              <a:rPr lang="en-US" sz="24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l'engagement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US" sz="24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communautés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à travers le </a:t>
            </a:r>
            <a:r>
              <a:rPr lang="en-US" sz="24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7"/>
          <p:cNvSpPr txBox="1"/>
          <p:nvPr/>
        </p:nvSpPr>
        <p:spPr>
          <a:xfrm>
            <a:off x="484051" y="1742775"/>
            <a:ext cx="7810204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Le </a:t>
            </a:r>
            <a:r>
              <a:rPr lang="en-US" sz="1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festival Las </a:t>
            </a:r>
            <a:r>
              <a:rPr lang="en-US" sz="18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Fallas</a:t>
            </a:r>
            <a:r>
              <a:rPr lang="en-US" sz="1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de Valence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est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célébration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animée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au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cours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laquelle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d'énormes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effigies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satiriques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(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fallas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)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sont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construites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exposées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brûlées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lors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d'une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cérémonie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 Ce festival,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reconnu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par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l'UNESCO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est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profondément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ancré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traditions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valenciennes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mobilise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l'ensemble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communauté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des artisans qui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créent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fallas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aux habitants qui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participent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aux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défilés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aux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événements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organisés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rues. Le festival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allie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créativité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les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contes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la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fierté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communautaire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qui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favorise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un sentiment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d'identité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d'appartenance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chez les participants. Les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partenariats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locaux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avec les artisans, les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écoles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les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organisations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culturelles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garantissent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transfert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intergénérationnel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connaissances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l'implication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communauté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 Las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Fallas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est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un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exemple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frappant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manière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dont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peut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unir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divers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groupes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promouvoir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continuité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culturelle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soutenir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l'engagement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communauté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préservation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des traditions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800" i="0" u="none" strike="noStrike" dirty="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6" name="Google Shape;146;p7"/>
          <p:cNvSpPr txBox="1"/>
          <p:nvPr/>
        </p:nvSpPr>
        <p:spPr>
          <a:xfrm>
            <a:off x="484053" y="1052961"/>
            <a:ext cx="60980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Festival Las </a:t>
            </a:r>
            <a:r>
              <a:rPr lang="en-US" sz="2000" b="1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Fallas</a:t>
            </a: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à Valence</a:t>
            </a:r>
            <a:endParaRPr sz="2000" b="1" dirty="0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8" name="Google Shape;148;p7"/>
          <p:cNvSpPr txBox="1"/>
          <p:nvPr/>
        </p:nvSpPr>
        <p:spPr>
          <a:xfrm>
            <a:off x="8381850" y="599070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Site web </a:t>
            </a:r>
            <a:r>
              <a:rPr lang="en-US" sz="1100" u="sng">
                <a:solidFill>
                  <a:schemeClr val="hlink"/>
                </a:solidFill>
                <a:hlinkClick r:id="rId4"/>
              </a:rPr>
              <a:t>: https://www.fallas.com</a:t>
            </a:r>
            <a:endParaRPr/>
          </a:p>
        </p:txBody>
      </p:sp>
      <p:pic>
        <p:nvPicPr>
          <p:cNvPr id="9" name="Google Shape;147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81851" y="961292"/>
            <a:ext cx="3657749" cy="4876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63860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8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8"/>
          <p:cNvSpPr/>
          <p:nvPr/>
        </p:nvSpPr>
        <p:spPr>
          <a:xfrm>
            <a:off x="360486" y="-1"/>
            <a:ext cx="10698811" cy="808893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8"/>
          <p:cNvSpPr/>
          <p:nvPr/>
        </p:nvSpPr>
        <p:spPr>
          <a:xfrm>
            <a:off x="0" y="1"/>
            <a:ext cx="10911016" cy="808892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8"/>
          <p:cNvSpPr txBox="1"/>
          <p:nvPr/>
        </p:nvSpPr>
        <p:spPr>
          <a:xfrm>
            <a:off x="0" y="89588"/>
            <a:ext cx="109110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Bonnes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pratiques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sur </a:t>
            </a:r>
            <a:r>
              <a:rPr lang="en-US" sz="24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l'engagement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US" sz="24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communautés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à travers le </a:t>
            </a:r>
            <a:r>
              <a:rPr lang="en-US" sz="24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484053" y="1936727"/>
            <a:ext cx="11005983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Le </a:t>
            </a:r>
            <a:r>
              <a:rPr lang="en-US" sz="1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festival Las </a:t>
            </a:r>
            <a:r>
              <a:rPr lang="en-US" sz="18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Fallas</a:t>
            </a:r>
            <a:r>
              <a:rPr lang="en-US" sz="1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de Valence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renforce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l'engagement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communauté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par le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biais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du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plusieurs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façons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: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1. Collaboration </a:t>
            </a:r>
            <a:r>
              <a:rPr lang="en-US" sz="18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artistique</a:t>
            </a:r>
            <a:r>
              <a:rPr lang="en-US" sz="1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Les artisans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locaux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notamment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charpentiers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les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sculpteurs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les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peintres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travaillent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ensemble pour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créer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effigies complexes des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fallas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Cet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effort de collaboration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implique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apprentissages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assurant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transmission des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compétences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traditionnelles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favorisant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un sentiment de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fierté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d'appartenance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parmi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artisans et les participants.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2. Participation </a:t>
            </a:r>
            <a:r>
              <a:rPr lang="en-US" sz="18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intergénérationnelle</a:t>
            </a:r>
            <a:r>
              <a:rPr lang="en-US" sz="1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Les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familles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les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écoles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font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participer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enfants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aux traditions du festival, par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exemple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en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concevant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fallas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plus petites pour les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catégories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jeunes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Cela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favorise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continuité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culturelle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permet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à la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jeune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génération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se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sentir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liée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à son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3. </a:t>
            </a:r>
            <a:r>
              <a:rPr lang="en-US" sz="18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Identité</a:t>
            </a:r>
            <a:r>
              <a:rPr lang="en-US" sz="1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communautaire</a:t>
            </a:r>
            <a:r>
              <a:rPr lang="en-US" sz="1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Chaque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quartier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(barrio)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sponsorise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sa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propre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falla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créant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compétition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amicale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tout en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renforçant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identités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locales. Les habitants se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réunissent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pour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planifier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financer et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célébrer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leurs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contributions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uniques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qui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favorise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solidarité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la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fierté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8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8" name="Google Shape;158;p8"/>
          <p:cNvSpPr txBox="1"/>
          <p:nvPr/>
        </p:nvSpPr>
        <p:spPr>
          <a:xfrm>
            <a:off x="484053" y="1052961"/>
            <a:ext cx="111352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Comment le festival Las </a:t>
            </a:r>
            <a:r>
              <a:rPr lang="en-US" sz="2000" b="1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Fallas</a:t>
            </a: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de Valence </a:t>
            </a:r>
            <a:r>
              <a:rPr lang="en-US" sz="2000" b="1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renforce</a:t>
            </a: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-t-</a:t>
            </a:r>
            <a:r>
              <a:rPr lang="en-US" sz="2000" b="1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il</a:t>
            </a: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b="1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l'engagement</a:t>
            </a: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US" sz="2000" b="1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communauté</a:t>
            </a: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par le </a:t>
            </a:r>
            <a:r>
              <a:rPr lang="en-US" sz="2000" b="1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biais</a:t>
            </a: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du </a:t>
            </a:r>
            <a:r>
              <a:rPr lang="en-US" sz="2000" b="1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?</a:t>
            </a:r>
            <a:endParaRPr sz="2000" b="1" dirty="0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050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9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9"/>
          <p:cNvSpPr/>
          <p:nvPr/>
        </p:nvSpPr>
        <p:spPr>
          <a:xfrm>
            <a:off x="360486" y="-1"/>
            <a:ext cx="10698811" cy="808893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9"/>
          <p:cNvSpPr/>
          <p:nvPr/>
        </p:nvSpPr>
        <p:spPr>
          <a:xfrm>
            <a:off x="0" y="1"/>
            <a:ext cx="10911016" cy="808892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9"/>
          <p:cNvSpPr txBox="1"/>
          <p:nvPr/>
        </p:nvSpPr>
        <p:spPr>
          <a:xfrm>
            <a:off x="0" y="89588"/>
            <a:ext cx="109110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Bonnes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pratiques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sur </a:t>
            </a:r>
            <a:r>
              <a:rPr lang="en-US" sz="24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l'engagement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US" sz="24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communautés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à travers le </a:t>
            </a:r>
            <a:r>
              <a:rPr lang="en-US" sz="24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9"/>
          <p:cNvSpPr txBox="1"/>
          <p:nvPr/>
        </p:nvSpPr>
        <p:spPr>
          <a:xfrm>
            <a:off x="484054" y="1918252"/>
            <a:ext cx="11135292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4. Conte et satire 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Le festival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utilise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conte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pour commenter les questions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sociales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politiques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à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travers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thèmes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satiriques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fallas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Cela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permet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d'engager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communauté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réflexion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commune, un dialogue et de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l'humour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5. Manifestations </a:t>
            </a:r>
            <a:r>
              <a:rPr lang="en-US" sz="18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publiques</a:t>
            </a:r>
            <a:r>
              <a:rPr lang="en-US" sz="1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</a:t>
            </a:r>
            <a:r>
              <a:rPr lang="en-US" sz="18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rituels</a:t>
            </a:r>
            <a:r>
              <a:rPr lang="en-US" sz="1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Les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défilés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la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musique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les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vêtements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traditionnels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la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cérémonie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d'incinération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des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fallas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rassemblent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gens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dans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expérience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commune,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renforçant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les liens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émotionnels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le sentiment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d'unité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au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sein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ville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6. </a:t>
            </a:r>
            <a:r>
              <a:rPr lang="en-US" sz="18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Partenariats</a:t>
            </a:r>
            <a:r>
              <a:rPr lang="en-US" sz="1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culturels</a:t>
            </a:r>
            <a:r>
              <a:rPr lang="en-US" sz="18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Les collaborations avec les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organisations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locales, les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écoles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et les institutions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culturelles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garantissent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que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le festival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reste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tradition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vivante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qui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évolue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en permanence tout en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conservant</a:t>
            </a:r>
            <a:r>
              <a:rPr lang="en-US" sz="18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son essence </a:t>
            </a:r>
            <a:r>
              <a:rPr lang="en-US" sz="18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historique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800" dirty="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8" name="Google Shape;168;p9"/>
          <p:cNvSpPr txBox="1"/>
          <p:nvPr/>
        </p:nvSpPr>
        <p:spPr>
          <a:xfrm>
            <a:off x="484053" y="1052961"/>
            <a:ext cx="111352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Comment le festival Las </a:t>
            </a:r>
            <a:r>
              <a:rPr lang="en-US" sz="2000" b="1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Fallas</a:t>
            </a: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de Valence </a:t>
            </a:r>
            <a:r>
              <a:rPr lang="en-US" sz="2000" b="1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renforce</a:t>
            </a: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-t-</a:t>
            </a:r>
            <a:r>
              <a:rPr lang="en-US" sz="2000" b="1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il</a:t>
            </a: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b="1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l'engagement</a:t>
            </a: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US" sz="2000" b="1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communauté</a:t>
            </a: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par le </a:t>
            </a:r>
            <a:r>
              <a:rPr lang="en-US" sz="2000" b="1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biais</a:t>
            </a: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du </a:t>
            </a:r>
            <a:r>
              <a:rPr lang="en-US" sz="2000" b="1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patrimoine</a:t>
            </a: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?</a:t>
            </a:r>
            <a:endParaRPr sz="2000" b="1" dirty="0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825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642342-A6A3-41FC-929D-B0DCF56A518A}:269"/>
  <p:tag name="ISPRING_SLIDE_INDENT_LEVEL" val="1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1420</Words>
  <Application>Microsoft Office PowerPoint</Application>
  <PresentationFormat>Προσαρμογή</PresentationFormat>
  <Paragraphs>66</Paragraphs>
  <Slides>10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5" baseType="lpstr">
      <vt:lpstr>Arial</vt:lpstr>
      <vt:lpstr>Candara</vt:lpstr>
      <vt:lpstr>Times New Roman</vt:lpstr>
      <vt:lpstr>Calibri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Fernandez</dc:creator>
  <cp:keywords>, docId:D7AF7824601E6FF64185B8EBAE3C4341</cp:keywords>
  <cp:lastModifiedBy>Νικολέττα</cp:lastModifiedBy>
  <cp:revision>153</cp:revision>
  <dcterms:created xsi:type="dcterms:W3CDTF">2024-06-10T15:48:53Z</dcterms:created>
  <dcterms:modified xsi:type="dcterms:W3CDTF">2026-04-25T07:51:57Z</dcterms:modified>
</cp:coreProperties>
</file>