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8"/>
  </p:notesMasterIdLst>
  <p:sldIdLst>
    <p:sldId id="274" r:id="rId2"/>
    <p:sldId id="275" r:id="rId3"/>
    <p:sldId id="283" r:id="rId4"/>
    <p:sldId id="284" r:id="rId5"/>
    <p:sldId id="285" r:id="rId6"/>
    <p:sldId id="286" r:id="rId7"/>
  </p:sldIdLst>
  <p:sldSz cx="12192000" cy="6858000"/>
  <p:notesSz cx="6858000" cy="9144000"/>
  <p:embeddedFontLst>
    <p:embeddedFont>
      <p:font typeface="Candara" pitchFamily="34" charset="0"/>
      <p:regular r:id="rId9"/>
      <p:bold r:id="rId10"/>
      <p:italic r:id="rId11"/>
      <p:boldItalic r:id="rId12"/>
    </p:embeddedFont>
    <p:embeddedFont>
      <p:font typeface="Calibri" pitchFamily="3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42" roundtripDataSignature="AMtx7mhQ2PIllWblmVsEqk8PO1hWMDAxAA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avier CP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42" Type="http://customschemas.google.com/relationships/presentationmetadata" Target="metadata"/><Relationship Id="rId3" Type="http://schemas.openxmlformats.org/officeDocument/2006/relationships/slide" Target="slides/slide2.xml"/><Relationship Id="rId146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14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14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43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14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2808050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1258509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2338670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2412897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="" xmlns:p14="http://schemas.microsoft.com/office/powerpoint/2010/main" val="3356880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>
          <a:extLst>
            <a:ext uri="{FF2B5EF4-FFF2-40B4-BE49-F238E27FC236}">
              <a16:creationId xmlns="" xmlns:a16="http://schemas.microsoft.com/office/drawing/2014/main" id="{7CE864AF-9100-B1E2-3CE1-A8F8264BA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:notes">
            <a:extLst>
              <a:ext uri="{FF2B5EF4-FFF2-40B4-BE49-F238E27FC236}">
                <a16:creationId xmlns="" xmlns:a16="http://schemas.microsoft.com/office/drawing/2014/main" id="{E8E312FE-9819-45CA-287D-E609954F582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5:notes">
            <a:extLst>
              <a:ext uri="{FF2B5EF4-FFF2-40B4-BE49-F238E27FC236}">
                <a16:creationId xmlns="" xmlns:a16="http://schemas.microsoft.com/office/drawing/2014/main" id="{DDD2812F-56FD-D69C-07DB-C565E64066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="" xmlns:p14="http://schemas.microsoft.com/office/powerpoint/2010/main" val="235278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hyperlink" Target="https://www.freepik.com/free-vector/aerial-view-people-working-light-bulb_38346952.ht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hyperlink" Target="https://www.freepik.com/free-vector/aerial-view-people-working-light-bulb_38346952.htm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hyperlink" Target="https://www.freepik.com/free-vector/people-talking-arguing_9176206.htm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3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9.png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1.png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7360" y="401642"/>
            <a:ext cx="1957279" cy="195727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0" y="3247463"/>
            <a:ext cx="12192000" cy="156962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fr-FR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PROGRAMME DE FORMATION</a:t>
            </a:r>
          </a:p>
          <a:p>
            <a:pPr lvl="0" algn="ctr"/>
            <a:endParaRPr lang="fr-FR" sz="3200" b="1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 algn="ctr"/>
            <a:r>
              <a:rPr lang="fr-FR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UNITÉ </a:t>
            </a:r>
            <a:r>
              <a:rPr lang="fr-FR" sz="3200" b="1" dirty="0" smtClean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D'APPRENTISSAGE 1: </a:t>
            </a:r>
            <a:r>
              <a:rPr lang="fr-FR" sz="32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Sentiment d'appartenance </a:t>
            </a:r>
            <a:endParaRPr sz="3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3156857" y="2566090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" name="Google Shape;87;p1"/>
          <p:cNvSpPr txBox="1"/>
          <p:nvPr/>
        </p:nvSpPr>
        <p:spPr>
          <a:xfrm>
            <a:off x="2503716" y="6240914"/>
            <a:ext cx="8020510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projet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été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financé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avec le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soutien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la Commission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européenne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Le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contenu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reflète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uniquement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les opinions de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l'auteur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et la Commission ne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peut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être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tenue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responsable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l'utilisation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qui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pourrait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être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faite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informations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contenues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dans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document.</a:t>
            </a:r>
            <a:endParaRPr sz="1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" name="7 - Εικόνα" descr="FR_Co-fundedbytheEU_RGB_P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408" y="6181683"/>
            <a:ext cx="2219864" cy="499157"/>
          </a:xfrm>
          <a:prstGeom prst="rect">
            <a:avLst/>
          </a:prstGeom>
        </p:spPr>
      </p:pic>
      <p:pic>
        <p:nvPicPr>
          <p:cNvPr id="9" name="8 - Εικόνα" descr="cc-brand-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80056" y="6093574"/>
            <a:ext cx="1241650" cy="64363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0636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09" y="6258460"/>
            <a:ext cx="509952" cy="509952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/>
          <p:nvPr/>
        </p:nvSpPr>
        <p:spPr>
          <a:xfrm>
            <a:off x="738554" y="1590683"/>
            <a:ext cx="10876084" cy="1591788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0" y="1945341"/>
            <a:ext cx="12192000" cy="6770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b="1" i="0" u="none" strike="noStrike" cap="none" dirty="0" smtClean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LEÇON </a:t>
            </a:r>
            <a:r>
              <a:rPr lang="en-US" sz="2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2 : Engager les </a:t>
            </a:r>
            <a:r>
              <a:rPr lang="en-US" sz="2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communautés</a:t>
            </a:r>
            <a:r>
              <a:rPr lang="en-US" sz="2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à travers le </a:t>
            </a:r>
            <a:r>
              <a:rPr lang="en-US" sz="2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patrimoine</a:t>
            </a:r>
            <a:endParaRPr sz="2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oogle Shape;96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93282" y="3642403"/>
            <a:ext cx="4100245" cy="23175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422625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10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0"/>
          <p:cNvSpPr/>
          <p:nvPr/>
        </p:nvSpPr>
        <p:spPr>
          <a:xfrm>
            <a:off x="360486" y="0"/>
            <a:ext cx="10698811" cy="735918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0"/>
          <p:cNvSpPr/>
          <p:nvPr/>
        </p:nvSpPr>
        <p:spPr>
          <a:xfrm>
            <a:off x="0" y="1"/>
            <a:ext cx="10911016" cy="735918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0"/>
          <p:cNvSpPr txBox="1"/>
          <p:nvPr/>
        </p:nvSpPr>
        <p:spPr>
          <a:xfrm>
            <a:off x="-338113" y="114336"/>
            <a:ext cx="11609615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Activité</a:t>
            </a:r>
            <a:r>
              <a:rPr lang="en-US" sz="30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interactive :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Concevoir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une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campagne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d'engagement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faveur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du </a:t>
            </a:r>
            <a:r>
              <a:rPr lang="en-US" sz="20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patrimoine</a:t>
            </a:r>
            <a:r>
              <a:rPr lang="en-US" sz="20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1/2</a:t>
            </a:r>
            <a:endParaRPr sz="2000" b="0" i="0" u="none" strike="noStrike" cap="none" dirty="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7" name="Google Shape;177;p10"/>
          <p:cNvSpPr txBox="1"/>
          <p:nvPr/>
        </p:nvSpPr>
        <p:spPr>
          <a:xfrm>
            <a:off x="212516" y="850253"/>
            <a:ext cx="10479484" cy="57707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Objectif</a:t>
            </a:r>
            <a:r>
              <a:rPr lang="en-US" sz="1600" b="1" i="0" u="none" strike="noStrik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: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L'objectif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cette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activité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est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permettre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aux participants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développer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stratégies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pour engager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groupes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démographiques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spécifiques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à travers le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patrimoine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local. Encourager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l'utilisation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créative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d'outils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numériques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pour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promouvoir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projets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d'engagement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patrimonial.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Favoriser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le travail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d'équipe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l'innovation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et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l'application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pratique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principes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d'engagement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communautaire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i="0" u="none" strike="noStrik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endParaRPr sz="1600" b="1" i="0" u="none" strike="noStrik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b="1" i="0" u="none" strike="noStrik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Matériel</a:t>
            </a:r>
            <a:r>
              <a:rPr lang="en-US" sz="1600" b="1" i="0" u="none" strike="noStrik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nécessaire</a:t>
            </a:r>
            <a:r>
              <a:rPr lang="en-US" sz="1600" b="1" i="0" u="none" strike="noStrik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: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Accès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aux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outils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numériques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: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ordinateurs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portables, smartphones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tablettes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dirty="0"/>
          </a:p>
          <a:p>
            <a:pPr marL="285750" marR="0" lvl="0" indent="-285750" algn="just" rtl="0">
              <a:spcBef>
                <a:spcPts val="600"/>
              </a:spcBef>
              <a:spcAft>
                <a:spcPts val="0"/>
              </a:spcAft>
              <a:buFontTx/>
              <a:buChar char="-"/>
            </a:pPr>
            <a:r>
              <a:rPr lang="en-US" sz="1600" dirty="0" err="1" smtClean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Plateformes</a:t>
            </a:r>
            <a:r>
              <a:rPr lang="en-US" sz="1600" dirty="0" smtClean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de conception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graphique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(par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exemple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Canva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),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plateformes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médias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sociaux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et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outils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endParaRPr lang="en-US" sz="1600" dirty="0" smtClean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R="0" lvl="0" algn="just" rtl="0">
              <a:spcBef>
                <a:spcPts val="600"/>
              </a:spcBef>
              <a:spcAft>
                <a:spcPts val="0"/>
              </a:spcAft>
            </a:pPr>
            <a:r>
              <a:rPr lang="en-US" sz="1600" dirty="0" err="1" smtClean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d'édition</a:t>
            </a:r>
            <a:r>
              <a:rPr lang="en-US" sz="1600" dirty="0" smtClean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vidéo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Informations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sur le site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l'événement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patrimonial local.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Des documents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présentant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principales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stratégies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d'engagement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et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considérations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démographiques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Des tableaux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conférence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marqueurs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et des notes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autocollantes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pour le brainstorming. 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Projecteur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tableau intelligent pour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présentations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b="1" i="0" u="none" strike="noStrik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b="1" i="0" u="none" strike="noStrik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Procédure</a:t>
            </a:r>
            <a:r>
              <a:rPr lang="en-US" sz="1600" b="1" i="0" u="none" strike="noStrik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: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1. Introduction (15 minutes) :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Expliquez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aux participants le but et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objectifs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l'activité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Discutez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l'importance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d'adapter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stratégies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d'engagement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à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groupes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spécifiques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(par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exemple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jeunes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préfèrent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approches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interactives et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numériques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tandis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que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groupes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personnes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âgées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peuvent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apprécier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les initiatives de narration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d'histoire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orale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).</a:t>
            </a:r>
            <a:endParaRPr sz="1600" i="0" u="none" strike="noStrik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9" name="Google Shape;179;p10"/>
          <p:cNvSpPr txBox="1"/>
          <p:nvPr/>
        </p:nvSpPr>
        <p:spPr>
          <a:xfrm>
            <a:off x="9192000" y="4789456"/>
            <a:ext cx="30000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/>
              <a:t>Source, Freepik, clipart by brbfx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00" u="sng">
                <a:solidFill>
                  <a:schemeClr val="hlink"/>
                </a:solidFill>
                <a:hlinkClick r:id="rId4"/>
              </a:rPr>
              <a:t>https://www.freepik.com/free-vector/aerial-view-people-working-light-bulb_38346952.htm#fromView=search&amp;page=1&amp;position=4&amp;uuid=f293cdce-ce0f-457f-a119-a3dc2c259697 </a:t>
            </a:r>
            <a:endParaRPr sz="1200"/>
          </a:p>
        </p:txBody>
      </p:sp>
      <p:pic>
        <p:nvPicPr>
          <p:cNvPr id="8" name="Google Shape;178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583279" y="2036330"/>
            <a:ext cx="2655473" cy="28207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24758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1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1"/>
          <p:cNvSpPr/>
          <p:nvPr/>
        </p:nvSpPr>
        <p:spPr>
          <a:xfrm>
            <a:off x="360486" y="0"/>
            <a:ext cx="10698811" cy="735918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1"/>
          <p:cNvSpPr/>
          <p:nvPr/>
        </p:nvSpPr>
        <p:spPr>
          <a:xfrm>
            <a:off x="0" y="1"/>
            <a:ext cx="10911016" cy="735918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1"/>
          <p:cNvSpPr txBox="1"/>
          <p:nvPr/>
        </p:nvSpPr>
        <p:spPr>
          <a:xfrm>
            <a:off x="-360487" y="92351"/>
            <a:ext cx="11508777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Activité</a:t>
            </a:r>
            <a:r>
              <a:rPr lang="en-US" sz="34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interactive : </a:t>
            </a:r>
            <a:r>
              <a:rPr lang="en-US" sz="1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Conception </a:t>
            </a:r>
            <a:r>
              <a:rPr lang="en-US" sz="1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d'une</a:t>
            </a:r>
            <a:r>
              <a:rPr lang="en-US" sz="1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campagne</a:t>
            </a:r>
            <a:r>
              <a:rPr lang="en-US" sz="1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d'engagement</a:t>
            </a:r>
            <a:r>
              <a:rPr lang="en-US" sz="1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faveur</a:t>
            </a:r>
            <a:r>
              <a:rPr lang="en-US" sz="1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du </a:t>
            </a:r>
            <a:r>
              <a:rPr lang="en-US" sz="18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patrimoine</a:t>
            </a:r>
            <a:r>
              <a:rPr lang="en-US" sz="1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2/2</a:t>
            </a:r>
            <a:endParaRPr sz="1800" b="0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8" name="Google Shape;188;p11"/>
          <p:cNvSpPr txBox="1"/>
          <p:nvPr/>
        </p:nvSpPr>
        <p:spPr>
          <a:xfrm>
            <a:off x="360486" y="917421"/>
            <a:ext cx="8670412" cy="5714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2. Formation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équipes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et brainstorming (30 minutes) :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Répartir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les participants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petites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équipes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chacune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d'entre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elles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étant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chargée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d'un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groupe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démographique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spécifique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(par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exemple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jeunes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personnes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âgées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groupes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minoritaires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).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Fournir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informations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générales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sur un site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un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événement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du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patrimoine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local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choisi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Demandez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aux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équipes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réfléchir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à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idées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pour un mini-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projet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visant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à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impliquer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groupe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démographique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qui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leur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a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été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attribué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Utilisez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des tableaux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conférence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des notes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autocollantes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pour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présenter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leurs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idées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endParaRPr sz="1600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3.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Développement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du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projet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(45 minutes) :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équipes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utiliseront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outils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numériques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pour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concevoir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une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campagne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pour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leur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mini-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projet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Voici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quelques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exemples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: Conception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d'affiches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d'infographies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à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l'aide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Canva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création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d'une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courte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vidéo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promotionnelle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élaboration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d'une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stratégie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pour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médias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sociaux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(hashtags, posts et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contenu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interactif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).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Développer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une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stratégie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médias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sociaux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(hashtags, posts et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contenu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interactif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). Proposer un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projet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 narration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numérique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(par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exemple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des interviews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ou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des articles de blog).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Chaque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campagne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doit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comporter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un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titre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une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description de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l'activité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d'engagement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et du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matériel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promotionnel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endParaRPr sz="1600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4.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Présentation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et retour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d'information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(30 minutes) :</a:t>
            </a:r>
            <a:endParaRPr dirty="0"/>
          </a:p>
          <a:p>
            <a:pPr marL="0" marR="0" lvl="0" indent="0" algn="just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Chaque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équipe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présentera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son mini-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projet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et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sa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campagne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au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groupe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Encouragez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le feedback des pairs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demandant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aux participants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d'identifier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les points forts et les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domaines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à </a:t>
            </a:r>
            <a:r>
              <a:rPr lang="en-US" sz="1600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améliorer</a:t>
            </a:r>
            <a:r>
              <a:rPr lang="en-US" sz="1600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0" name="Google Shape;190;p11"/>
          <p:cNvSpPr txBox="1"/>
          <p:nvPr/>
        </p:nvSpPr>
        <p:spPr>
          <a:xfrm>
            <a:off x="9030900" y="3944500"/>
            <a:ext cx="3000000" cy="10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Source, Freepik, clipart by brbfx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u="sng">
                <a:solidFill>
                  <a:schemeClr val="hlink"/>
                </a:solidFill>
                <a:hlinkClick r:id="rId4"/>
              </a:rPr>
              <a:t>https://www.freepik.com/free-vector/aerial-view-people-working-light-bulb_38346952.htm#fromView=search&amp;page=1&amp;position=4&amp;uuid=f293cdce-ce0f-457f-a119-a3dc2c259697 </a:t>
            </a:r>
            <a:endParaRPr/>
          </a:p>
        </p:txBody>
      </p:sp>
      <p:pic>
        <p:nvPicPr>
          <p:cNvPr id="8" name="Google Shape;189;p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030899" y="1123750"/>
            <a:ext cx="2655473" cy="28207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1528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1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2"/>
          <p:cNvSpPr/>
          <p:nvPr/>
        </p:nvSpPr>
        <p:spPr>
          <a:xfrm>
            <a:off x="360486" y="0"/>
            <a:ext cx="10698811" cy="735918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2"/>
          <p:cNvSpPr/>
          <p:nvPr/>
        </p:nvSpPr>
        <p:spPr>
          <a:xfrm>
            <a:off x="0" y="1"/>
            <a:ext cx="10911016" cy="735918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2"/>
          <p:cNvSpPr txBox="1"/>
          <p:nvPr/>
        </p:nvSpPr>
        <p:spPr>
          <a:xfrm>
            <a:off x="0" y="89588"/>
            <a:ext cx="109110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Discussion et réflexion</a:t>
            </a:r>
            <a:endParaRPr sz="36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9" name="Google Shape;199;p12"/>
          <p:cNvSpPr txBox="1"/>
          <p:nvPr/>
        </p:nvSpPr>
        <p:spPr>
          <a:xfrm>
            <a:off x="92501" y="677509"/>
            <a:ext cx="9430189" cy="6540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b="1" i="0" u="none" strike="noStrike" dirty="0" smtClean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Questions </a:t>
            </a:r>
            <a:r>
              <a:rPr lang="en-US" sz="1600" b="1" i="0" u="none" strike="noStrik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pour la discussion </a:t>
            </a:r>
            <a:r>
              <a:rPr lang="en-US" sz="1600" b="1" i="0" u="none" strike="noStrik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b="1" i="0" u="none" strike="noStrik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dirty="0" err="1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groupe</a:t>
            </a:r>
            <a:r>
              <a:rPr lang="en-US" sz="1600" b="1" i="0" u="none" strike="noStrik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 et conclusion :</a:t>
            </a:r>
            <a:endParaRPr sz="1600" b="1" i="0" u="none" strike="noStrik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Pour aider à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clôturer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l'activité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et à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mettre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évidence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les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apprentissages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clés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avec les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apprenants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voici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cinq questions de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réflexion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à poser :</a:t>
            </a:r>
            <a:endParaRPr dirty="0"/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1.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Quels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défis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avez-vous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rencontrés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lors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de la conception de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votre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projet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d'engagement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et comment les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avez-vous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relevés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? 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(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Cette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question encourage les participants à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réfléchir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à la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résolution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des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problèmes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et à la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capacité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d'adaptation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au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cours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l'activité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. Elle les aide à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reconnaître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les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complexités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l'engagement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communautaire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et à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tirer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des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enseignements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leurs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approches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.)</a:t>
            </a:r>
            <a:endParaRPr sz="1600" dirty="0">
              <a:solidFill>
                <a:srgbClr val="8DA9DB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2. Comment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votre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compréhension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de la population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cible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a-t-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elle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influencé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la conception de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votre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projet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? 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(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Cette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question incite les participants à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réfléchir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manière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critique à la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façon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dont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ils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ont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adapté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leur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projet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pour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répondre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aux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besoins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et aux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intérêts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du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groupe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qui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leur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a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été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assigné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soulignant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l'importance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l'inclusion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et de la pertinence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dans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l'engagement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communautaire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.)</a:t>
            </a:r>
            <a:endParaRPr sz="1600" dirty="0">
              <a:solidFill>
                <a:srgbClr val="8DA9DB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3.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Quel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rôle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les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outils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numériques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ont-ils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joué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dans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l'élaboration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votre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campagne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, et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quels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avantages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ou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limites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avez-vous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rencontrés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? 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(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Cette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question met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évidence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rôle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 la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technologie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dans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la promotion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moderne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du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patrimoine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encourageant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les participants à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évaluer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son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efficacité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et à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réfléchir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à la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manière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l'exploiter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dans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futurs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projets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).</a:t>
            </a:r>
            <a:endParaRPr sz="1600" dirty="0">
              <a:solidFill>
                <a:srgbClr val="8DA9DB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4. Comment le travail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équipe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a-t-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contribué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au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développement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votre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projet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? 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(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réfléchissant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à la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dynamique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du travail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d'équipe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, les participants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peuvent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évaluer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comment la collaboration, la communication et la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créativité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partagée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ont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amélioré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leurs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résultats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favorisant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un sentiment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d'effort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collectif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).</a:t>
            </a:r>
            <a:endParaRPr sz="1600" dirty="0">
              <a:solidFill>
                <a:srgbClr val="8DA9DB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5.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Quel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enseignement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clé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de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cette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activité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appliquerez-vous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à de futures initiatives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d'engagement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en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faveur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du </a:t>
            </a:r>
            <a:r>
              <a:rPr lang="en-US" sz="1600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patrimoine</a:t>
            </a:r>
            <a:r>
              <a:rPr lang="en-US" sz="1600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? 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(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Cette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question prospective encourage les participants à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consolider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leur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apprentissage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et à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réfléchir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à la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manière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dont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les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connaissances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acquises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peuvent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influencer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leur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approche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des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projets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patrimoniaux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dans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 le monde </a:t>
            </a:r>
            <a:r>
              <a:rPr lang="en-US" sz="1600" dirty="0" err="1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réel</a:t>
            </a:r>
            <a:r>
              <a:rPr lang="en-US" sz="1600" dirty="0">
                <a:solidFill>
                  <a:srgbClr val="8DA9DB"/>
                </a:solidFill>
                <a:latin typeface="Candara"/>
                <a:ea typeface="Candara"/>
                <a:cs typeface="Candara"/>
                <a:sym typeface="Candara"/>
              </a:rPr>
              <a:t>).</a:t>
            </a:r>
            <a:endParaRPr sz="1600" dirty="0">
              <a:solidFill>
                <a:srgbClr val="8DA9DB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01" name="Google Shape;201;p12"/>
          <p:cNvSpPr txBox="1"/>
          <p:nvPr/>
        </p:nvSpPr>
        <p:spPr>
          <a:xfrm>
            <a:off x="9385054" y="4608222"/>
            <a:ext cx="30000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err="1"/>
              <a:t>Source,Freepik</a:t>
            </a:r>
            <a:r>
              <a:rPr lang="en-US" sz="1200" dirty="0"/>
              <a:t>, image </a:t>
            </a:r>
            <a:r>
              <a:rPr lang="en-US" sz="1200" dirty="0" err="1"/>
              <a:t>gratuite</a:t>
            </a:r>
            <a:r>
              <a:rPr lang="en-US" sz="1200" dirty="0"/>
              <a:t> par </a:t>
            </a:r>
            <a:r>
              <a:rPr lang="en-US" sz="1200" dirty="0" err="1"/>
              <a:t>pch.vector</a:t>
            </a:r>
            <a:endParaRPr sz="12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00" u="sng" dirty="0">
                <a:solidFill>
                  <a:srgbClr val="0563C1"/>
                </a:solidFill>
                <a:hlinkClick r:id="rId4">
                  <a:extLst>
                    <a:ext uri="{A12FA001-AC4F-418D-AE19-62706E023703}">
                      <ahyp:hlinkClr xmlns="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val="tx"/>
                    </a:ext>
                  </a:extLst>
                </a:hlinkClick>
              </a:rPr>
              <a:t>https://www.freepik.com/free-vector/people-talking-arguing_9176206.htm#fromView=search&amp;page=1&amp;position=32&amp;uuid=9ec0301a-dddf-4d25-a241-a5349c9e3205 </a:t>
            </a:r>
            <a:endParaRPr sz="700" dirty="0"/>
          </a:p>
        </p:txBody>
      </p:sp>
      <p:pic>
        <p:nvPicPr>
          <p:cNvPr id="8" name="Google Shape;200;p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67273" y="2316567"/>
            <a:ext cx="2780145" cy="205008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763906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>
          <a:extLst>
            <a:ext uri="{FF2B5EF4-FFF2-40B4-BE49-F238E27FC236}">
              <a16:creationId xmlns="" xmlns:a16="http://schemas.microsoft.com/office/drawing/2014/main" id="{9EA4C163-C377-5F3F-82D3-4A560710F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A logo with a tree in the middle&#10;&#10;Description automatically generated">
            <a:extLst>
              <a:ext uri="{FF2B5EF4-FFF2-40B4-BE49-F238E27FC236}">
                <a16:creationId xmlns="" xmlns:a16="http://schemas.microsoft.com/office/drawing/2014/main" id="{45074A1D-3119-10C1-BCB2-7F9F0E0F982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>
            <a:extLst>
              <a:ext uri="{FF2B5EF4-FFF2-40B4-BE49-F238E27FC236}">
                <a16:creationId xmlns="" xmlns:a16="http://schemas.microsoft.com/office/drawing/2014/main" id="{BE77E335-EF72-CE4C-DC9F-3366EF8DE954}"/>
              </a:ext>
            </a:extLst>
          </p:cNvPr>
          <p:cNvSpPr txBox="1"/>
          <p:nvPr/>
        </p:nvSpPr>
        <p:spPr>
          <a:xfrm>
            <a:off x="0" y="2708872"/>
            <a:ext cx="12191999" cy="52318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Candara" pitchFamily="34" charset="0"/>
              </a:rPr>
              <a:t>Merci pour </a:t>
            </a:r>
            <a:r>
              <a:rPr lang="en-US" sz="2800" b="1" dirty="0" err="1" smtClean="0">
                <a:solidFill>
                  <a:schemeClr val="bg1"/>
                </a:solidFill>
                <a:latin typeface="Candara" pitchFamily="34" charset="0"/>
              </a:rPr>
              <a:t>votre</a:t>
            </a:r>
            <a:r>
              <a:rPr lang="en-US" sz="2800" b="1" dirty="0" smtClean="0">
                <a:solidFill>
                  <a:schemeClr val="bg1"/>
                </a:solidFill>
                <a:latin typeface="Candara" pitchFamily="34" charset="0"/>
              </a:rPr>
              <a:t> attention</a:t>
            </a:r>
          </a:p>
        </p:txBody>
      </p:sp>
      <p:sp>
        <p:nvSpPr>
          <p:cNvPr id="80" name="Google Shape;80;p5">
            <a:extLst>
              <a:ext uri="{FF2B5EF4-FFF2-40B4-BE49-F238E27FC236}">
                <a16:creationId xmlns="" xmlns:a16="http://schemas.microsoft.com/office/drawing/2014/main" id="{5BC8D6D7-24F3-A431-1DB9-07722AF93252}"/>
              </a:ext>
            </a:extLst>
          </p:cNvPr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4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4" name="Google Shape;84;p5" descr="A logo of a person holding a pen&#10;&#10;Description automatically generated">
            <a:extLst>
              <a:ext uri="{FF2B5EF4-FFF2-40B4-BE49-F238E27FC236}">
                <a16:creationId xmlns="" xmlns:a16="http://schemas.microsoft.com/office/drawing/2014/main" id="{F9D1DA8D-D4C4-7907-0694-F8605C23837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6364" y="4406422"/>
            <a:ext cx="1018108" cy="10286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0;p5">
            <a:extLst>
              <a:ext uri="{FF2B5EF4-FFF2-40B4-BE49-F238E27FC236}">
                <a16:creationId xmlns="" xmlns:a16="http://schemas.microsoft.com/office/drawing/2014/main" id="{60AE485B-6786-A879-4B54-0B8C00087AB2}"/>
              </a:ext>
            </a:extLst>
          </p:cNvPr>
          <p:cNvSpPr txBox="1"/>
          <p:nvPr/>
        </p:nvSpPr>
        <p:spPr>
          <a:xfrm>
            <a:off x="3218507" y="3480723"/>
            <a:ext cx="6096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2800" b="1" i="0" u="none" strike="noStrike" cap="none" dirty="0" smtClean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PARTENAIRES </a:t>
            </a:r>
            <a:endParaRPr sz="2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 descr="A green text on a black background&#10;&#10;Description automatically generated">
            <a:extLst>
              <a:ext uri="{FF2B5EF4-FFF2-40B4-BE49-F238E27FC236}">
                <a16:creationId xmlns="" xmlns:a16="http://schemas.microsoft.com/office/drawing/2014/main" id="{3B45D439-3297-79AA-CACA-7096D6D59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338" y="4752724"/>
            <a:ext cx="1676400" cy="400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="" xmlns:a16="http://schemas.microsoft.com/office/drawing/2014/main" id="{CEACFF9F-2E19-236D-B5DE-BA61F8D4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14" y="4704157"/>
            <a:ext cx="866775" cy="542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red bird on a green leaf&#10;&#10;Description automatically generated">
            <a:extLst>
              <a:ext uri="{FF2B5EF4-FFF2-40B4-BE49-F238E27FC236}">
                <a16:creationId xmlns="" xmlns:a16="http://schemas.microsoft.com/office/drawing/2014/main" id="{64376610-9F6A-7D97-9F5A-E9A5DBD20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265" y="4723206"/>
            <a:ext cx="971550" cy="5048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con&#10;&#10;Description automatically generated">
            <a:extLst>
              <a:ext uri="{FF2B5EF4-FFF2-40B4-BE49-F238E27FC236}">
                <a16:creationId xmlns="" xmlns:a16="http://schemas.microsoft.com/office/drawing/2014/main" id="{787E2769-AEC9-4756-9372-748CDF945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659" y="4630211"/>
            <a:ext cx="1257300" cy="581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building with red lights&#10;&#10;Description automatically generated">
            <a:extLst>
              <a:ext uri="{FF2B5EF4-FFF2-40B4-BE49-F238E27FC236}">
                <a16:creationId xmlns="" xmlns:a16="http://schemas.microsoft.com/office/drawing/2014/main" id="{31B41789-03F6-70DF-6C37-3B809119B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717" y="4619374"/>
            <a:ext cx="771525" cy="533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blue and black logo&#10;&#10;Description automatically generated">
            <a:extLst>
              <a:ext uri="{FF2B5EF4-FFF2-40B4-BE49-F238E27FC236}">
                <a16:creationId xmlns="" xmlns:a16="http://schemas.microsoft.com/office/drawing/2014/main" id="{C9B3BA7D-83AB-3CA7-81BA-35DE5F9EB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3732" y="4843604"/>
            <a:ext cx="1881904" cy="3091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Google Shape;87;p1"/>
          <p:cNvSpPr txBox="1"/>
          <p:nvPr/>
        </p:nvSpPr>
        <p:spPr>
          <a:xfrm>
            <a:off x="2503716" y="6240914"/>
            <a:ext cx="8020510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projet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été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financé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avec le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soutien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la Commission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européenne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Le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contenu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reflète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uniquement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les opinions de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l'auteur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et la Commission ne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peut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être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tenue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responsable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l'utilisation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qui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pourrait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être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faite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informations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contenues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dans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50" b="0" i="1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</a:t>
            </a:r>
            <a:r>
              <a:rPr lang="en-GB" sz="105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document.</a:t>
            </a:r>
            <a:endParaRPr sz="1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16 - Εικόνα" descr="FR_Co-fundedbytheEU_RGB_POS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8408" y="6181683"/>
            <a:ext cx="2219864" cy="499157"/>
          </a:xfrm>
          <a:prstGeom prst="rect">
            <a:avLst/>
          </a:prstGeom>
        </p:spPr>
      </p:pic>
      <p:pic>
        <p:nvPicPr>
          <p:cNvPr id="18" name="17 - Εικόνα" descr="cc-brand-1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80056" y="6093574"/>
            <a:ext cx="1241650" cy="6436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2291199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 advClick="0" advTm="2000">
        <p14:reveal/>
      </p:transition>
    </mc:Choice>
    <mc:Fallback>
      <p:transition spd="slow" advClick="0" advTm="2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0A642342-A6A3-41FC-929D-B0DCF56A518A}:269"/>
  <p:tag name="ISPRING_SLIDE_INDENT_LEVEL" val="1"/>
  <p:tag name="ISPRING_CUSTOM_TIMING_USED" val="0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932</Words>
  <Application>Microsoft Office PowerPoint</Application>
  <PresentationFormat>Προσαρμογή</PresentationFormat>
  <Paragraphs>48</Paragraphs>
  <Slides>6</Slides>
  <Notes>6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6</vt:i4>
      </vt:variant>
    </vt:vector>
  </HeadingPairs>
  <TitlesOfParts>
    <vt:vector size="11" baseType="lpstr">
      <vt:lpstr>Arial</vt:lpstr>
      <vt:lpstr>Candara</vt:lpstr>
      <vt:lpstr>Times New Roman</vt:lpstr>
      <vt:lpstr>Calibri</vt:lpstr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  <vt:lpstr>Διαφάνεια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Fernandez</dc:creator>
  <cp:keywords>, docId:D7AF7824601E6FF64185B8EBAE3C4341</cp:keywords>
  <cp:lastModifiedBy>Νικολέττα</cp:lastModifiedBy>
  <cp:revision>15</cp:revision>
  <dcterms:created xsi:type="dcterms:W3CDTF">2024-06-10T15:48:53Z</dcterms:created>
  <dcterms:modified xsi:type="dcterms:W3CDTF">2026-04-25T07:52:43Z</dcterms:modified>
</cp:coreProperties>
</file>