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andara" pitchFamily="34" charset="0"/>
      <p:regular r:id="rId12"/>
      <p:bold r:id="rId13"/>
      <p:italic r:id="rId14"/>
      <p:boldItalic r:id="rId15"/>
    </p:embeddedFont>
    <p:embeddedFont>
      <p:font typeface="Calibri"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1" roundtripDataSignature="AMtx7mj8cpPyyl3ONgTSlF012XThZf9hM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31fbaea0f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g3231fbaea0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231fbaea0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3231fbaea0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 name="Google Shape;3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a:spLocks noGrp="1"/>
          </p:cNvSpPr>
          <p:nvPr>
            <p:ph type="pic" idx="2"/>
          </p:nvPr>
        </p:nvSpPr>
        <p:spPr>
          <a:xfrm>
            <a:off x="5183188" y="987425"/>
            <a:ext cx="6172200" cy="4873625"/>
          </a:xfrm>
          <a:prstGeom prst="rect">
            <a:avLst/>
          </a:prstGeom>
          <a:noFill/>
          <a:ln>
            <a:noFill/>
          </a:ln>
        </p:spPr>
      </p:sp>
      <p:sp>
        <p:nvSpPr>
          <p:cNvPr id="58" name="Google Shape;5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9.xml"/><Relationship Id="rId7" Type="http://schemas.openxmlformats.org/officeDocument/2006/relationships/image" Target="../media/image7.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79" name="Google Shape;79;p5"/>
          <p:cNvSpPr txBox="1"/>
          <p:nvPr/>
        </p:nvSpPr>
        <p:spPr>
          <a:xfrm>
            <a:off x="0" y="2708872"/>
            <a:ext cx="12191999" cy="1815841"/>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PROGRAMME DE FORMATION</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None/>
            </a:pPr>
            <a:r>
              <a:rPr lang="en-GB" sz="2800" b="1" i="0" u="none" strike="noStrike" cap="none">
                <a:solidFill>
                  <a:srgbClr val="FFFFFF"/>
                </a:solidFill>
                <a:latin typeface="Candara"/>
                <a:ea typeface="Candara"/>
                <a:cs typeface="Candara"/>
                <a:sym typeface="Candara"/>
              </a:rPr>
              <a:t>UNITÉ D'APPRENTISSAGE 2 : </a:t>
            </a:r>
            <a:r>
              <a:rPr lang="en-GB" sz="2800" b="1" i="0" u="none" strike="noStrike" cap="none">
                <a:solidFill>
                  <a:schemeClr val="lt1"/>
                </a:solidFill>
                <a:latin typeface="Candara"/>
                <a:ea typeface="Candara"/>
                <a:cs typeface="Candara"/>
                <a:sym typeface="Candara"/>
              </a:rPr>
              <a:t>Créativité et éco-conception à travers l'art céramique et le patrimoine</a:t>
            </a:r>
            <a:endParaRPr/>
          </a:p>
        </p:txBody>
      </p:sp>
      <p:sp>
        <p:nvSpPr>
          <p:cNvPr id="80" name="Google Shape;80;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0" name="Google Shape;9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2"/>
          <p:cNvSpPr txBox="1"/>
          <p:nvPr/>
        </p:nvSpPr>
        <p:spPr>
          <a:xfrm>
            <a:off x="1036696" y="2450448"/>
            <a:ext cx="102798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chemeClr val="dk1"/>
              </a:buClr>
              <a:buSzPts val="2800"/>
              <a:buFont typeface="Arial"/>
              <a:buNone/>
            </a:pPr>
            <a:r>
              <a:rPr lang="en-GB" sz="3200" b="1" i="0" u="none" strike="noStrike" cap="none">
                <a:solidFill>
                  <a:schemeClr val="lt1"/>
                </a:solidFill>
                <a:latin typeface="Candara"/>
                <a:ea typeface="Candara"/>
                <a:cs typeface="Candara"/>
                <a:sym typeface="Candara"/>
              </a:rPr>
              <a:t>LEÇON 1 : Découverte des origines et de la signification de la céramique et premiers travaux avec l'argile</a:t>
            </a:r>
            <a:endParaRPr sz="3200" b="1"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97" name="Google Shape;97;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OBJECTIFS DE LA LEÇON</a:t>
            </a:r>
            <a:endParaRPr sz="3600" b="0" i="0" u="none" strike="noStrike" cap="none">
              <a:solidFill>
                <a:schemeClr val="dk1"/>
              </a:solidFill>
              <a:latin typeface="Times New Roman"/>
              <a:ea typeface="Times New Roman"/>
              <a:cs typeface="Times New Roman"/>
              <a:sym typeface="Times New Roman"/>
            </a:endParaRPr>
          </a:p>
        </p:txBody>
      </p:sp>
      <p:sp>
        <p:nvSpPr>
          <p:cNvPr id="100" name="Google Shape;100;p3"/>
          <p:cNvSpPr txBox="1"/>
          <p:nvPr/>
        </p:nvSpPr>
        <p:spPr>
          <a:xfrm>
            <a:off x="539262" y="1302675"/>
            <a:ext cx="9962246"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Dans cette leçon, vous découvrirez comment initier les apprenants au monde de la céramique de manière significative, attrayante et accessible. Vous apprendrez à créer une atmosphère accueillante, à activer les connaissances existantes des participants et à les guider dans leur première expérience de travail avec l'argile.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À la fin de cette leçon, vous serez capable de :</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Impliquer vos participants dans une activité d'échauffement qui active leurs connaissances préalables et leurs associations avec la céramique.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Présenter l'importance culturelle et historique de la céramique d'une manière accessible et inspirante.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Animer une discussion de groupe sur la signification émotionnelle et symbolique de la céramique dans différentes cultures.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Démontrer les techniques de base de manipulation de l'argile et de modelage à la main.</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Guider les participants dans la création d'un petit objet personnel en argile (porte-bonheur) qui reflète leur intention ou leur identité.</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Utilisez cette leçon comme base pour susciter l'intérêt et renforcer la confiance, tant la vôtre que celle de vos apprenants, dans l'utilisation de la céramique comme outil d'apprentissage, de connexion et de découverte de soi.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3231fbaea0f_0_4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6" name="Google Shape;106;g3231fbaea0f_0_4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g3231fbaea0f_0_4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g3231fbaea0f_0_40"/>
          <p:cNvSpPr txBox="1"/>
          <p:nvPr/>
        </p:nvSpPr>
        <p:spPr>
          <a:xfrm>
            <a:off x="-1" y="89588"/>
            <a:ext cx="10785231" cy="52318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2800" b="1" i="0" u="none" strike="noStrike" cap="none">
                <a:solidFill>
                  <a:srgbClr val="FFFFFF"/>
                </a:solidFill>
                <a:latin typeface="Candara"/>
                <a:ea typeface="Candara"/>
                <a:cs typeface="Candara"/>
                <a:sym typeface="Candara"/>
              </a:rPr>
              <a:t>ACTIVITÉ DE MISE EN TRAIN : Phrases incomplètes sur la céramique</a:t>
            </a:r>
            <a:endParaRPr sz="2800" b="0" i="0" u="none" strike="noStrike" cap="none">
              <a:solidFill>
                <a:schemeClr val="dk1"/>
              </a:solidFill>
              <a:latin typeface="Times New Roman"/>
              <a:ea typeface="Times New Roman"/>
              <a:cs typeface="Times New Roman"/>
              <a:sym typeface="Times New Roman"/>
            </a:endParaRPr>
          </a:p>
        </p:txBody>
      </p:sp>
      <p:sp>
        <p:nvSpPr>
          <p:cNvPr id="109" name="Google Shape;109;g3231fbaea0f_0_40"/>
          <p:cNvSpPr txBox="1"/>
          <p:nvPr/>
        </p:nvSpPr>
        <p:spPr>
          <a:xfrm>
            <a:off x="555578" y="1079936"/>
            <a:ext cx="10503808" cy="52629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Pour éveiller la curiosité des apprenants et activer leurs connaissances préalables, commencez la session par une activité de groupe simple mais efficace.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Étape par étape :</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Répartissez les participants en petits groupes (3 à 5 personnes).</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Distribuez une fiche de travail contenant des phrases incomplètes sur la céramique, telles que :</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Le mot </a:t>
            </a:r>
            <a:r>
              <a:rPr lang="en-GB" sz="1600" b="0" i="1" u="none" strike="noStrike" cap="none">
                <a:solidFill>
                  <a:srgbClr val="000000"/>
                </a:solidFill>
                <a:latin typeface="Candara"/>
                <a:ea typeface="Candara"/>
                <a:cs typeface="Candara"/>
                <a:sym typeface="Candara"/>
              </a:rPr>
              <a:t>keramos </a:t>
            </a:r>
            <a:r>
              <a:rPr lang="en-GB" sz="1600" b="0" i="0" u="none" strike="noStrike" cap="none">
                <a:solidFill>
                  <a:srgbClr val="000000"/>
                </a:solidFill>
                <a:latin typeface="Candara"/>
                <a:ea typeface="Candara"/>
                <a:cs typeface="Candara"/>
                <a:sym typeface="Candara"/>
              </a:rPr>
              <a:t>en grec signifie... »</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La céramique est la première... de l'histoire de l'humanité. »</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La céramique existe depuis environ... ans. »</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Pour transformer l'argile en céramique, la température minimale de cuisson doit être de... »</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Il y a ... éléments dans la céramique. »</a:t>
            </a:r>
            <a:endParaRPr/>
          </a:p>
          <a:p>
            <a:pPr marL="742950" marR="0" lvl="1" indent="-28575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La céramique de qualité supérieure est appelée... »</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Accordez 10 à 15 minutes à la discussion en groupe. Encouragez les apprenants à deviner, réfléchir et échanger leurs idées. À ce stade, toutes les contributions sont les bienvenues.</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Rassemblez les groupes et invitez chaque équipe à partager ses réponses.</a:t>
            </a:r>
            <a:endParaRPr/>
          </a:p>
          <a:p>
            <a:pPr marL="0" marR="0" lvl="0" indent="-101600" algn="l" rtl="0">
              <a:lnSpc>
                <a:spcPct val="100000"/>
              </a:lnSpc>
              <a:spcBef>
                <a:spcPts val="0"/>
              </a:spcBef>
              <a:spcAft>
                <a:spcPts val="0"/>
              </a:spcAft>
              <a:buClr>
                <a:srgbClr val="000000"/>
              </a:buClr>
              <a:buSzPts val="1600"/>
              <a:buFont typeface="Arial"/>
              <a:buAutoNum type="arabicPeriod"/>
            </a:pPr>
            <a:r>
              <a:rPr lang="en-GB" sz="1600" b="0" i="0" u="none" strike="noStrike" cap="none">
                <a:solidFill>
                  <a:srgbClr val="000000"/>
                </a:solidFill>
                <a:latin typeface="Candara"/>
                <a:ea typeface="Candara"/>
                <a:cs typeface="Candara"/>
                <a:sym typeface="Candara"/>
              </a:rPr>
              <a:t> Au fur et à mesure qu'ils partagent, apportez des précisions, des corrections et des informations supplémentaires. Profitez de cette occasion pour présenter les faits marquants de l'histoire de la céramique : ses origines, son évolution à travers différentes cultures, ses fonctions dans la vie quotidienne et sa signification symbolique. Vous pouvez utiliser des images ou de courtes vidéos pour enrichir votre récit et fournir un contexte culturel ou archéologique.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Cet échauffement collaboratif amène naturellement les apprenants à aborder le sujet tout en les rendant impliqués, confiants et curieux de la suite.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5" name="Google Shape;115;p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7"/>
          <p:cNvSpPr txBox="1"/>
          <p:nvPr/>
        </p:nvSpPr>
        <p:spPr>
          <a:xfrm>
            <a:off x="0" y="46712"/>
            <a:ext cx="10550769"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Candara"/>
                <a:ea typeface="Candara"/>
                <a:cs typeface="Candara"/>
                <a:sym typeface="Candara"/>
              </a:rPr>
              <a:t>La céramique à travers le temps et les cultures</a:t>
            </a:r>
            <a:endParaRPr sz="3600" b="1" i="0" u="none" strike="noStrike" cap="none">
              <a:solidFill>
                <a:schemeClr val="lt1"/>
              </a:solidFill>
              <a:latin typeface="Candara"/>
              <a:ea typeface="Candara"/>
              <a:cs typeface="Candara"/>
              <a:sym typeface="Candara"/>
            </a:endParaRPr>
          </a:p>
        </p:txBody>
      </p:sp>
      <p:sp>
        <p:nvSpPr>
          <p:cNvPr id="118" name="Google Shape;118;p7"/>
          <p:cNvSpPr txBox="1"/>
          <p:nvPr/>
        </p:nvSpPr>
        <p:spPr>
          <a:xfrm>
            <a:off x="555578" y="1079936"/>
            <a:ext cx="10092000" cy="40318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Tout au long de l'histoire, la céramique a joué un rôle important dans le développement de différents types de sociétés à travers le monde, influençant la façon dont les gens construisaient leurs maisons, vivaient leur vie et mangeaient leur nourriture.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La poterie a été l'une des premières formes de technologie humaine. La capacité à modeler et à cuire l'argile pour en faire des récipients durables a transformé la vie quotidienne, permettant le stockage et le transport de la nourriture et de l'eau. Au fil du temps, la poterie a évolué au-delà de sa fonction utilitaire pour devenir un moyen d'expression artistique et d'identité culturelle.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Le mot </a:t>
            </a:r>
            <a:r>
              <a:rPr lang="en-GB" sz="1600" b="0" i="1" u="none" strike="noStrike" cap="none">
                <a:solidFill>
                  <a:srgbClr val="000000"/>
                </a:solidFill>
                <a:latin typeface="Candara"/>
                <a:ea typeface="Candara"/>
                <a:cs typeface="Candara"/>
                <a:sym typeface="Candara"/>
              </a:rPr>
              <a:t>keramos </a:t>
            </a:r>
            <a:r>
              <a:rPr lang="en-GB" sz="1600" b="0" i="0" u="none" strike="noStrike" cap="none">
                <a:solidFill>
                  <a:srgbClr val="000000"/>
                </a:solidFill>
                <a:latin typeface="Candara"/>
                <a:ea typeface="Candara"/>
                <a:cs typeface="Candara"/>
                <a:sym typeface="Candara"/>
              </a:rPr>
              <a:t>(κέραμος) en grec ancien signifie « argile de potier » ou « terre cuite ». Il a donné naissance au mot « </a:t>
            </a:r>
            <a:r>
              <a:rPr lang="en-GB" sz="1600" b="0" i="1" u="none" strike="noStrike" cap="none">
                <a:solidFill>
                  <a:srgbClr val="000000"/>
                </a:solidFill>
                <a:latin typeface="Candara"/>
                <a:ea typeface="Candara"/>
                <a:cs typeface="Candara"/>
                <a:sym typeface="Candara"/>
              </a:rPr>
              <a:t>céramique</a:t>
            </a:r>
            <a:r>
              <a:rPr lang="en-GB" sz="1600" b="0" i="0" u="none" strike="noStrike" cap="none">
                <a:solidFill>
                  <a:srgbClr val="000000"/>
                </a:solidFill>
                <a:latin typeface="Candara"/>
                <a:ea typeface="Candara"/>
                <a:cs typeface="Candara"/>
                <a:sym typeface="Candara"/>
              </a:rPr>
              <a:t> » et désigne à la fois le matériau et l'art de fabriquer des objets à partir d'argile cuite.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La céramique est considérée comme le premier matériau synthétique créé par l'homme. Elle est antérieure à la métallurgie et à la verrerie et représente l'une des premières innovations technologiques, plus ancienne que les outils métalliques ou l'écriture. Des découvertes archéologiques montrent que la poterie est apparue indépendamment dans différentes parties du monde, certains des exemples les plus anciens remontant à plus de 20 000 ans. Par exemple, les figurines de Vénus de l'ère paléolithique ont été fabriquées à partir d'argile cuite bien avant l'invention des récipients en poterie.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g3231fbaea0f_0_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4" name="Google Shape;124;g3231fbaea0f_0_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g3231fbaea0f_0_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g3231fbaea0f_0_4"/>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La céramique à travers le temps et les cultures</a:t>
            </a:r>
            <a:endParaRPr sz="3600" b="1" i="0" u="none" strike="noStrike" cap="none">
              <a:solidFill>
                <a:schemeClr val="lt1"/>
              </a:solidFill>
              <a:latin typeface="Candara"/>
              <a:ea typeface="Candara"/>
              <a:cs typeface="Candara"/>
              <a:sym typeface="Candara"/>
            </a:endParaRPr>
          </a:p>
        </p:txBody>
      </p:sp>
      <p:sp>
        <p:nvSpPr>
          <p:cNvPr id="127" name="Google Shape;127;g3231fbaea0f_0_4"/>
          <p:cNvSpPr txBox="1"/>
          <p:nvPr/>
        </p:nvSpPr>
        <p:spPr>
          <a:xfrm>
            <a:off x="555578" y="1079936"/>
            <a:ext cx="100920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Pour transformer l'argile molle en un objet céramique durable, celle-ci doit être cuite à une température d'au moins 600 à 700 °C. </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La forme la plus fine et la plus délicate de céramique est appelée porcelaine, appréciée pour sa résistance et sa translucidité. Elle a été développée pour la première fois en Chine et est fabriquée à partir d'argile kaolin cuite à très haute température (plus de 1 200 °C).</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La céramique réunit symboliquement quatre éléments :</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la terre (l'argile),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l'eau (pour modeler l'argile),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l'air (pour la sécher),</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le feu (pour la durcir par cuisson).</a:t>
            </a:r>
            <a:br>
              <a:rPr lang="en-GB" sz="1600" b="0" i="0" u="none" strike="noStrike" cap="none">
                <a:solidFill>
                  <a:srgbClr val="000000"/>
                </a:solidFill>
                <a:latin typeface="Candara"/>
                <a:ea typeface="Candara"/>
                <a:cs typeface="Candara"/>
                <a:sym typeface="Candara"/>
              </a:rPr>
            </a:br>
            <a:r>
              <a:rPr lang="en-GB" sz="1600" b="0" i="0" u="none" strike="noStrike" cap="none">
                <a:solidFill>
                  <a:srgbClr val="000000"/>
                </a:solidFill>
                <a:latin typeface="Candara"/>
                <a:ea typeface="Candara"/>
                <a:cs typeface="Candara"/>
                <a:sym typeface="Candara"/>
              </a:rPr>
              <a:t>Certaines traditions incluent également un cinquième élément : l'esprit ou l'intention, qui reflète l'expression et la signification du créateur intégrées dans l'objet.</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Au fil du temps, cet artisanat purement fonctionnel s'est transformé en un puissant moyen d'expression artistique et d'identité culturelle. La céramique est devenue un moyen de raconter des histoires, de marquer des rituels et d'exprimer son identité à travers la couleur, la forme et la décoration. Chaque culture a développé ses propres traditions céramiques, influencées par les matériaux, le climat et les coutumes locales. Aujourd'hui, la poterie continue d'être une fenêtre sur les valeurs, les histoires et l'esprit créatif des peuples à travers les générations et les géographies.</a:t>
            </a: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3" name="Google Shape;133;p8"/>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8"/>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8"/>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Introduction à l'argile</a:t>
            </a:r>
            <a:endParaRPr sz="3600" b="1" i="0" u="none" strike="noStrike" cap="none">
              <a:solidFill>
                <a:schemeClr val="lt1"/>
              </a:solidFill>
              <a:latin typeface="Candara"/>
              <a:ea typeface="Candara"/>
              <a:cs typeface="Candara"/>
              <a:sym typeface="Candara"/>
            </a:endParaRPr>
          </a:p>
        </p:txBody>
      </p:sp>
      <p:sp>
        <p:nvSpPr>
          <p:cNvPr id="136" name="Google Shape;136;p8"/>
          <p:cNvSpPr txBox="1"/>
          <p:nvPr/>
        </p:nvSpPr>
        <p:spPr>
          <a:xfrm>
            <a:off x="555575" y="1079925"/>
            <a:ext cx="6936600" cy="477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Lorsque vous passez de la discussion à la partie pratique de la leçon, guidez votre groupe vers l'atelier. Commencez par présenter le type d'argile qui sera utilisé aujourd'hui et expliquez brièvement comment l'argile se comporte (par exemple, plasticité, séchage, rétrécissement, etc.).</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Expliquez que l'argile est un matériau naturel composé de terre à grains fins qui devient plastique lorsqu'elle est humide et dure lorsqu'elle est cuite. Il existe différents types d'argile, chacun ayant ses propres propriétés :</a:t>
            </a:r>
            <a:endParaRPr/>
          </a:p>
          <a:p>
            <a:pPr marL="0" marR="0" lvl="0" indent="-10160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Faïence </a:t>
            </a:r>
            <a:r>
              <a:rPr lang="en-GB" sz="1600" b="0" i="0" u="none" strike="noStrike" cap="none">
                <a:solidFill>
                  <a:srgbClr val="000000"/>
                </a:solidFill>
                <a:latin typeface="Candara"/>
                <a:ea typeface="Candara"/>
                <a:cs typeface="Candara"/>
                <a:sym typeface="Candara"/>
              </a:rPr>
              <a:t>– Argile à basse température (température de cuisson d'environ 950 à 1100 °C). Douce, poreuse, généralement de couleur rouge ou chamois. Convient aux débutants.</a:t>
            </a:r>
            <a:endParaRPr/>
          </a:p>
          <a:p>
            <a:pPr marL="0" marR="0" lvl="0" indent="-10160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Grès </a:t>
            </a:r>
            <a:r>
              <a:rPr lang="en-GB" sz="1600" b="0" i="0" u="none" strike="noStrike" cap="none">
                <a:solidFill>
                  <a:srgbClr val="000000"/>
                </a:solidFill>
                <a:latin typeface="Candara"/>
                <a:ea typeface="Candara"/>
                <a:cs typeface="Candara"/>
                <a:sym typeface="Candara"/>
              </a:rPr>
              <a:t>– Argile à cuisson moyenne à élevée (température de cuisson de 1200 à 1300 °C). Durable et imperméable après cuisson. Généralement de couleur grise, brune ou chamois.</a:t>
            </a:r>
            <a:endParaRPr/>
          </a:p>
          <a:p>
            <a:pPr marL="0" marR="0" lvl="0" indent="-101600" algn="l" rtl="0">
              <a:lnSpc>
                <a:spcPct val="100000"/>
              </a:lnSpc>
              <a:spcBef>
                <a:spcPts val="0"/>
              </a:spcBef>
              <a:spcAft>
                <a:spcPts val="0"/>
              </a:spcAft>
              <a:buClr>
                <a:srgbClr val="000000"/>
              </a:buClr>
              <a:buSzPts val="1600"/>
              <a:buFont typeface="Arial"/>
              <a:buChar char="•"/>
            </a:pPr>
            <a:r>
              <a:rPr lang="en-GB" sz="1600" b="1" i="0" u="none" strike="noStrike" cap="none">
                <a:solidFill>
                  <a:srgbClr val="000000"/>
                </a:solidFill>
                <a:latin typeface="Candara"/>
                <a:ea typeface="Candara"/>
                <a:cs typeface="Candara"/>
                <a:sym typeface="Candara"/>
              </a:rPr>
              <a:t>Porcelaine </a:t>
            </a:r>
            <a:r>
              <a:rPr lang="en-GB" sz="1600" b="0" i="0" u="none" strike="noStrike" cap="none">
                <a:solidFill>
                  <a:srgbClr val="000000"/>
                </a:solidFill>
                <a:latin typeface="Candara"/>
                <a:ea typeface="Candara"/>
                <a:cs typeface="Candara"/>
                <a:sym typeface="Candara"/>
              </a:rPr>
              <a:t>– Argile à haute température fabriquée à partir de kaolin (température de cuisson supérieure à 1200 °C). Blanche, lisse et translucide après cuisson. Difficile à travailler, mais donne de beaux résultats.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Choisissez un type d'argile qui correspond aux besoins de votre groupe. Pour les débutants, la faïence est souvent la plus accessible.</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pic>
        <p:nvPicPr>
          <p:cNvPr id="137" name="Google Shape;137;p8"/>
          <p:cNvPicPr preferRelativeResize="0"/>
          <p:nvPr/>
        </p:nvPicPr>
        <p:blipFill>
          <a:blip r:embed="rId4">
            <a:alphaModFix/>
          </a:blip>
          <a:stretch>
            <a:fillRect/>
          </a:stretch>
        </p:blipFill>
        <p:spPr>
          <a:xfrm>
            <a:off x="7646525" y="1252689"/>
            <a:ext cx="3264476" cy="4352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3" name="Google Shape;143;p1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p10"/>
          <p:cNvSpPr txBox="1"/>
          <p:nvPr/>
        </p:nvSpPr>
        <p:spPr>
          <a:xfrm>
            <a:off x="0" y="89588"/>
            <a:ext cx="964650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Outils de base</a:t>
            </a:r>
            <a:endParaRPr sz="3600" b="1" i="0" u="none" strike="noStrike" cap="none">
              <a:solidFill>
                <a:schemeClr val="lt1"/>
              </a:solidFill>
              <a:latin typeface="Candara"/>
              <a:ea typeface="Candara"/>
              <a:cs typeface="Candara"/>
              <a:sym typeface="Candara"/>
            </a:endParaRPr>
          </a:p>
        </p:txBody>
      </p:sp>
      <p:sp>
        <p:nvSpPr>
          <p:cNvPr id="146" name="Google Shape;146;p10"/>
          <p:cNvSpPr txBox="1"/>
          <p:nvPr/>
        </p:nvSpPr>
        <p:spPr>
          <a:xfrm>
            <a:off x="555578" y="1079936"/>
            <a:ext cx="10092000"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Montrer et expliquer la fonction des outils essentiels utilisés pour fabriquer des objets en céramique et en poterie :</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Rouleau à pâtisserie – pour aplatir l'argile en plaques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Outils à nervures (en bois ou en métal) – pour lisser et façonner</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Outils de modelage – pour sculpter et ajouter des détails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Aiguille – pour graver ou couper</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Éponge – pour humidifier et lisser les surfaces</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Récipient à barbotine – pour assembler les morceaux d'argile (la barbotine est de l'argile liquide utilisée comme colle)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Fil de coupe – pour découper des blocs d'argile</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Laissez les participants manipuler les outils et découvrir leurs sensations.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Avant de commencer l'activité principale, montrez quelques techniques de base :</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Rouler et aplatir l'argile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Créer des formes simples en pinçant ou en enroulant</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Fixer des morceaux d'argile avec de la barbotine</a:t>
            </a:r>
            <a:endParaRPr/>
          </a:p>
          <a:p>
            <a:pPr marL="0" marR="0" lvl="0" indent="-10160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Candara"/>
                <a:ea typeface="Candara"/>
                <a:cs typeface="Candara"/>
                <a:sym typeface="Candara"/>
              </a:rPr>
              <a:t> Ajouter une texture simple à la surface</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Veillez à ce que votre démonstration soit courte et captivante. Assurez-vous que tout le monde puisse vous voir ou utilisez un appareil photo + un projecteur si le groupe est nombreux.</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1373</Words>
  <Application>Microsoft Office PowerPoint</Application>
  <PresentationFormat>Προσαρμογή</PresentationFormat>
  <Paragraphs>86</Paragraphs>
  <Slides>9</Slides>
  <Notes>9</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Maria Fernandez</dc:creator>
  <cp:keywords>, docId:B7D0DFFBCAF2D1B6B9AF01C7F66ADC94</cp:keywords>
  <cp:lastModifiedBy>Νικολέττα</cp:lastModifiedBy>
  <cp:revision>6</cp:revision>
  <dcterms:created xsi:type="dcterms:W3CDTF">2024-06-10T15:48:53Z</dcterms:created>
  <dcterms:modified xsi:type="dcterms:W3CDTF">2026-04-25T07:58:02Z</dcterms:modified>
</cp:coreProperties>
</file>