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66" r:id="rId3"/>
    <p:sldId id="267" r:id="rId4"/>
    <p:sldId id="268" r:id="rId5"/>
    <p:sldId id="269" r:id="rId6"/>
    <p:sldId id="270" r:id="rId7"/>
    <p:sldId id="271" r:id="rId8"/>
  </p:sldIdLst>
  <p:sldSz cx="12192000" cy="6858000"/>
  <p:notesSz cx="6858000" cy="9144000"/>
  <p:embeddedFontLst>
    <p:embeddedFont>
      <p:font typeface="Candara" pitchFamily="34" charset="0"/>
      <p:regular r:id="rId10"/>
      <p:bold r:id="rId11"/>
      <p:italic r:id="rId12"/>
      <p:boldItalic r:id="rId13"/>
    </p:embeddedFont>
    <p:embeddedFont>
      <p:font typeface="Calibri"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1" roundtripDataSignature="AMtx7mj8cpPyyl3ONgTSlF012XThZf9hM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vier CP"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0540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406430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74535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490746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62586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a:spLocks noGrp="1"/>
          </p:cNvSpPr>
          <p:nvPr>
            <p:ph type="pic" idx="2"/>
          </p:nvPr>
        </p:nvSpPr>
        <p:spPr>
          <a:xfrm>
            <a:off x="5183188" y="987425"/>
            <a:ext cx="6172200" cy="4873625"/>
          </a:xfrm>
          <a:prstGeom prst="rect">
            <a:avLst/>
          </a:prstGeom>
          <a:noFill/>
          <a:ln>
            <a:noFill/>
          </a:ln>
        </p:spPr>
      </p:sp>
      <p:sp>
        <p:nvSpPr>
          <p:cNvPr id="58" name="Google Shape;5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openxmlformats.org/officeDocument/2006/relationships/notesSlide" Target="../notesSlides/notesSlide7.xml"/><Relationship Id="rId7" Type="http://schemas.openxmlformats.org/officeDocument/2006/relationships/image" Target="../media/image7.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79" name="Google Shape;79;p5"/>
          <p:cNvSpPr txBox="1"/>
          <p:nvPr/>
        </p:nvSpPr>
        <p:spPr>
          <a:xfrm>
            <a:off x="0" y="2708872"/>
            <a:ext cx="12191999" cy="1815841"/>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PROGRAMME DE FORMATION</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809625" marR="0" lvl="0" indent="0" algn="ctr" rtl="0">
              <a:lnSpc>
                <a:spcPct val="100000"/>
              </a:lnSpc>
              <a:spcBef>
                <a:spcPts val="0"/>
              </a:spcBef>
              <a:spcAft>
                <a:spcPts val="0"/>
              </a:spcAft>
              <a:buNone/>
            </a:pPr>
            <a:r>
              <a:rPr lang="en-GB" sz="2800" b="1" i="0" u="none" strike="noStrike" cap="none">
                <a:solidFill>
                  <a:srgbClr val="FFFFFF"/>
                </a:solidFill>
                <a:latin typeface="Candara"/>
                <a:ea typeface="Candara"/>
                <a:cs typeface="Candara"/>
                <a:sym typeface="Candara"/>
              </a:rPr>
              <a:t>UNITÉ D'APPRENTISSAGE 2 : </a:t>
            </a:r>
            <a:r>
              <a:rPr lang="en-GB" sz="2800" b="1" i="0" u="none" strike="noStrike" cap="none">
                <a:solidFill>
                  <a:schemeClr val="lt1"/>
                </a:solidFill>
                <a:latin typeface="Candara"/>
                <a:ea typeface="Candara"/>
                <a:cs typeface="Candara"/>
                <a:sym typeface="Candara"/>
              </a:rPr>
              <a:t>Créativité et éco-conception à travers l'art céramique et le patrimoine</a:t>
            </a:r>
            <a:endParaRPr/>
          </a:p>
        </p:txBody>
      </p:sp>
      <p:sp>
        <p:nvSpPr>
          <p:cNvPr id="80" name="Google Shape;80;p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7" name="Google Shape;87;p1"/>
          <p:cNvSpPr txBox="1"/>
          <p:nvPr/>
        </p:nvSpPr>
        <p:spPr>
          <a:xfrm>
            <a:off x="2503716" y="6240914"/>
            <a:ext cx="802051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projet</a:t>
            </a:r>
            <a:r>
              <a:rPr lang="en-GB" sz="1050" b="0" i="1" u="none" strike="noStrike" cap="none" dirty="0">
                <a:solidFill>
                  <a:schemeClr val="dk1"/>
                </a:solidFill>
                <a:latin typeface="Arial"/>
                <a:ea typeface="Arial"/>
                <a:cs typeface="Arial"/>
                <a:sym typeface="Arial"/>
              </a:rPr>
              <a:t> a </a:t>
            </a:r>
            <a:r>
              <a:rPr lang="en-GB" sz="1050" b="0" i="1" u="none" strike="noStrike" cap="none" dirty="0" err="1">
                <a:solidFill>
                  <a:schemeClr val="dk1"/>
                </a:solidFill>
                <a:latin typeface="Arial"/>
                <a:ea typeface="Arial"/>
                <a:cs typeface="Arial"/>
                <a:sym typeface="Arial"/>
              </a:rPr>
              <a:t>été</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financé</a:t>
            </a:r>
            <a:r>
              <a:rPr lang="en-GB" sz="1050" b="0" i="1" u="none" strike="noStrike" cap="none" dirty="0">
                <a:solidFill>
                  <a:schemeClr val="dk1"/>
                </a:solidFill>
                <a:latin typeface="Arial"/>
                <a:ea typeface="Arial"/>
                <a:cs typeface="Arial"/>
                <a:sym typeface="Arial"/>
              </a:rPr>
              <a:t> avec le </a:t>
            </a:r>
            <a:r>
              <a:rPr lang="en-GB" sz="1050" b="0" i="1" u="none" strike="noStrike" cap="none" dirty="0" err="1">
                <a:solidFill>
                  <a:schemeClr val="dk1"/>
                </a:solidFill>
                <a:latin typeface="Arial"/>
                <a:ea typeface="Arial"/>
                <a:cs typeface="Arial"/>
                <a:sym typeface="Arial"/>
              </a:rPr>
              <a:t>soutien</a:t>
            </a:r>
            <a:r>
              <a:rPr lang="en-GB" sz="1050" b="0" i="1" u="none" strike="noStrike" cap="none" dirty="0">
                <a:solidFill>
                  <a:schemeClr val="dk1"/>
                </a:solidFill>
                <a:latin typeface="Arial"/>
                <a:ea typeface="Arial"/>
                <a:cs typeface="Arial"/>
                <a:sym typeface="Arial"/>
              </a:rPr>
              <a:t> de la Commission </a:t>
            </a:r>
            <a:r>
              <a:rPr lang="en-GB" sz="1050" b="0" i="1" u="none" strike="noStrike" cap="none" dirty="0" err="1">
                <a:solidFill>
                  <a:schemeClr val="dk1"/>
                </a:solidFill>
                <a:latin typeface="Arial"/>
                <a:ea typeface="Arial"/>
                <a:cs typeface="Arial"/>
                <a:sym typeface="Arial"/>
              </a:rPr>
              <a:t>européenne</a:t>
            </a:r>
            <a:r>
              <a:rPr lang="en-GB" sz="1050" b="0" i="1" u="none" strike="noStrike" cap="none" dirty="0">
                <a:solidFill>
                  <a:schemeClr val="dk1"/>
                </a:solidFill>
                <a:latin typeface="Arial"/>
                <a:ea typeface="Arial"/>
                <a:cs typeface="Arial"/>
                <a:sym typeface="Arial"/>
              </a:rPr>
              <a:t>. Le </a:t>
            </a:r>
            <a:r>
              <a:rPr lang="en-GB" sz="1050" b="0" i="1" u="none" strike="noStrike" cap="none" dirty="0" err="1">
                <a:solidFill>
                  <a:schemeClr val="dk1"/>
                </a:solidFill>
                <a:latin typeface="Arial"/>
                <a:ea typeface="Arial"/>
                <a:cs typeface="Arial"/>
                <a:sym typeface="Arial"/>
              </a:rPr>
              <a:t>contenu</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reflète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uniquement</a:t>
            </a:r>
            <a:r>
              <a:rPr lang="en-GB" sz="1050" b="0" i="1" u="none" strike="noStrike" cap="none" dirty="0">
                <a:solidFill>
                  <a:schemeClr val="dk1"/>
                </a:solidFill>
                <a:latin typeface="Arial"/>
                <a:ea typeface="Arial"/>
                <a:cs typeface="Arial"/>
                <a:sym typeface="Arial"/>
              </a:rPr>
              <a:t> les opinions de </a:t>
            </a:r>
            <a:r>
              <a:rPr lang="en-GB" sz="1050" b="0" i="1" u="none" strike="noStrike" cap="none" dirty="0" err="1">
                <a:solidFill>
                  <a:schemeClr val="dk1"/>
                </a:solidFill>
                <a:latin typeface="Arial"/>
                <a:ea typeface="Arial"/>
                <a:cs typeface="Arial"/>
                <a:sym typeface="Arial"/>
              </a:rPr>
              <a:t>l'auteur</a:t>
            </a:r>
            <a:r>
              <a:rPr lang="en-GB" sz="1050" b="0" i="1" u="none" strike="noStrike" cap="none" dirty="0">
                <a:solidFill>
                  <a:schemeClr val="dk1"/>
                </a:solidFill>
                <a:latin typeface="Arial"/>
                <a:ea typeface="Arial"/>
                <a:cs typeface="Arial"/>
                <a:sym typeface="Arial"/>
              </a:rPr>
              <a:t> et la Commission ne </a:t>
            </a:r>
            <a:r>
              <a:rPr lang="en-GB" sz="1050" b="0" i="1" u="none" strike="noStrike" cap="none" dirty="0" err="1">
                <a:solidFill>
                  <a:schemeClr val="dk1"/>
                </a:solidFill>
                <a:latin typeface="Arial"/>
                <a:ea typeface="Arial"/>
                <a:cs typeface="Arial"/>
                <a:sym typeface="Arial"/>
              </a:rPr>
              <a:t>peut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tenue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responsable</a:t>
            </a:r>
            <a:r>
              <a:rPr lang="en-GB" sz="1050" b="0" i="1" u="none" strike="noStrike" cap="none" dirty="0">
                <a:solidFill>
                  <a:schemeClr val="dk1"/>
                </a:solidFill>
                <a:latin typeface="Arial"/>
                <a:ea typeface="Arial"/>
                <a:cs typeface="Arial"/>
                <a:sym typeface="Arial"/>
              </a:rPr>
              <a:t> de </a:t>
            </a:r>
            <a:r>
              <a:rPr lang="en-GB" sz="1050" b="0" i="1" u="none" strike="noStrike" cap="none" dirty="0" err="1">
                <a:solidFill>
                  <a:schemeClr val="dk1"/>
                </a:solidFill>
                <a:latin typeface="Arial"/>
                <a:ea typeface="Arial"/>
                <a:cs typeface="Arial"/>
                <a:sym typeface="Arial"/>
              </a:rPr>
              <a:t>l'utilisation</a:t>
            </a:r>
            <a:r>
              <a:rPr lang="en-GB" sz="1050" b="0" i="1" u="none" strike="noStrike" cap="none" dirty="0">
                <a:solidFill>
                  <a:schemeClr val="dk1"/>
                </a:solidFill>
                <a:latin typeface="Arial"/>
                <a:ea typeface="Arial"/>
                <a:cs typeface="Arial"/>
                <a:sym typeface="Arial"/>
              </a:rPr>
              <a:t> qui </a:t>
            </a:r>
            <a:r>
              <a:rPr lang="en-GB" sz="1050" b="0" i="1" u="none" strike="noStrike" cap="none" dirty="0" err="1">
                <a:solidFill>
                  <a:schemeClr val="dk1"/>
                </a:solidFill>
                <a:latin typeface="Arial"/>
                <a:ea typeface="Arial"/>
                <a:cs typeface="Arial"/>
                <a:sym typeface="Arial"/>
              </a:rPr>
              <a:t>pourrait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faite</a:t>
            </a:r>
            <a:r>
              <a:rPr lang="en-GB" sz="1050" b="0" i="1" u="none" strike="noStrike" cap="none" dirty="0">
                <a:solidFill>
                  <a:schemeClr val="dk1"/>
                </a:solidFill>
                <a:latin typeface="Arial"/>
                <a:ea typeface="Arial"/>
                <a:cs typeface="Arial"/>
                <a:sym typeface="Arial"/>
              </a:rPr>
              <a:t> des </a:t>
            </a:r>
            <a:r>
              <a:rPr lang="en-GB" sz="1050" b="0" i="1" u="none" strike="noStrike" cap="none" dirty="0" err="1">
                <a:solidFill>
                  <a:schemeClr val="dk1"/>
                </a:solidFill>
                <a:latin typeface="Arial"/>
                <a:ea typeface="Arial"/>
                <a:cs typeface="Arial"/>
                <a:sym typeface="Arial"/>
              </a:rPr>
              <a:t>informations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contenues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dans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document.</a:t>
            </a:r>
            <a:endParaRPr sz="1800" b="0" i="0" u="none" strike="noStrike" cap="none" dirty="0">
              <a:solidFill>
                <a:schemeClr val="dk1"/>
              </a:solidFill>
              <a:latin typeface="Times New Roman"/>
              <a:ea typeface="Times New Roman"/>
              <a:cs typeface="Times New Roman"/>
              <a:sym typeface="Times New Roman"/>
            </a:endParaRPr>
          </a:p>
        </p:txBody>
      </p:sp>
      <p:pic>
        <p:nvPicPr>
          <p:cNvPr id="8" name="7 - Εικόνα" descr="FR_Co-fundedbytheEU_RGB_POS.png"/>
          <p:cNvPicPr>
            <a:picLocks noChangeAspect="1"/>
          </p:cNvPicPr>
          <p:nvPr/>
        </p:nvPicPr>
        <p:blipFill>
          <a:blip r:embed="rId4"/>
          <a:stretch>
            <a:fillRect/>
          </a:stretch>
        </p:blipFill>
        <p:spPr>
          <a:xfrm>
            <a:off x="198408" y="6181683"/>
            <a:ext cx="2219864" cy="499157"/>
          </a:xfrm>
          <a:prstGeom prst="rect">
            <a:avLst/>
          </a:prstGeom>
        </p:spPr>
      </p:pic>
      <p:pic>
        <p:nvPicPr>
          <p:cNvPr id="9" name="8 - Εικόνα" descr="cc-brand-1.png"/>
          <p:cNvPicPr>
            <a:picLocks noChangeAspect="1"/>
          </p:cNvPicPr>
          <p:nvPr/>
        </p:nvPicPr>
        <p:blipFill>
          <a:blip r:embed="rId5"/>
          <a:stretch>
            <a:fillRect/>
          </a:stretch>
        </p:blipFill>
        <p:spPr>
          <a:xfrm>
            <a:off x="10680056" y="6093574"/>
            <a:ext cx="1241650" cy="64363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6" name="Google Shape;96;p2"/>
          <p:cNvSpPr/>
          <p:nvPr/>
        </p:nvSpPr>
        <p:spPr>
          <a:xfrm>
            <a:off x="738554" y="1590682"/>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859075" y="2074775"/>
            <a:ext cx="10643700" cy="12310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2800"/>
              <a:buFont typeface="Arial"/>
              <a:buNone/>
            </a:pPr>
            <a:r>
              <a:rPr lang="en-GB" sz="3200" b="1" i="0" u="none" strike="noStrike" cap="none">
                <a:solidFill>
                  <a:schemeClr val="lt1"/>
                </a:solidFill>
                <a:latin typeface="Candara"/>
                <a:ea typeface="Candara"/>
                <a:cs typeface="Candara"/>
                <a:sym typeface="Candara"/>
              </a:rPr>
              <a:t>LEÇON 2 : Concevoir un objet fonctionnel inspiré du patrimoine céramique local</a:t>
            </a:r>
            <a:endParaRPr sz="3200" b="0" i="0" u="none" strike="noStrike" cap="none">
              <a:solidFill>
                <a:schemeClr val="lt1"/>
              </a:solidFill>
              <a:latin typeface="Candara"/>
              <a:ea typeface="Candara"/>
              <a:cs typeface="Candara"/>
              <a:sym typeface="Candara"/>
            </a:endParaRPr>
          </a:p>
        </p:txBody>
      </p:sp>
    </p:spTree>
    <p:extLst>
      <p:ext uri="{BB962C8B-B14F-4D97-AF65-F5344CB8AC3E}">
        <p14:creationId xmlns:p14="http://schemas.microsoft.com/office/powerpoint/2010/main" xmlns="" val="22222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3" name="Google Shape;103;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3"/>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Objectifs de la leçon</a:t>
            </a:r>
            <a:endParaRPr sz="3600" b="0" i="0" u="none" strike="noStrike" cap="none">
              <a:solidFill>
                <a:schemeClr val="dk1"/>
              </a:solidFill>
              <a:latin typeface="Times New Roman"/>
              <a:ea typeface="Times New Roman"/>
              <a:cs typeface="Times New Roman"/>
              <a:sym typeface="Times New Roman"/>
            </a:endParaRPr>
          </a:p>
        </p:txBody>
      </p:sp>
      <p:sp>
        <p:nvSpPr>
          <p:cNvPr id="106" name="Google Shape;106;p3"/>
          <p:cNvSpPr txBox="1"/>
          <p:nvPr/>
        </p:nvSpPr>
        <p:spPr>
          <a:xfrm>
            <a:off x="598803" y="972237"/>
            <a:ext cx="10460400" cy="47704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1600" b="0" i="0" u="none" strike="noStrike" cap="none">
                <a:solidFill>
                  <a:srgbClr val="000000"/>
                </a:solidFill>
                <a:latin typeface="Candara"/>
                <a:ea typeface="Candara"/>
                <a:cs typeface="Candara"/>
                <a:sym typeface="Candara"/>
              </a:rPr>
              <a:t>Dans cette leçon, nous vous invitons à explorer la valeur culturelle du patrimoine céramique local et à vous en inspirer pour concevoir et commencer à façonner un objet céramique fonctionnel. Cette session combine narration, conception créative et travail pratique de l'argile, et s'adapte à toutes les traditions céramiques régionales.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1"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1" i="0" u="none" strike="noStrike" cap="none">
                <a:solidFill>
                  <a:srgbClr val="000000"/>
                </a:solidFill>
                <a:latin typeface="Candara"/>
                <a:ea typeface="Candara"/>
                <a:cs typeface="Candara"/>
                <a:sym typeface="Candara"/>
              </a:rPr>
              <a:t>À la fin de cette leçon, vous serez en mesure de :</a:t>
            </a:r>
            <a:endParaRPr sz="1600" b="0" i="0" u="none" strike="noStrike" cap="none">
              <a:solidFill>
                <a:srgbClr val="000000"/>
              </a:solidFill>
              <a:latin typeface="Candara"/>
              <a:ea typeface="Candara"/>
              <a:cs typeface="Candara"/>
              <a:sym typeface="Candara"/>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Présenter aux apprenants votre patrimoine céramique local comme source d'identité et d'inspiration.</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Guider les participants à travers un processus de conception personnel qui intègre des éléments historiques et la créativité contemporaine.</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Soutenir la réalisation d'objets fonctionnels en céramique à l'aide de techniques de modelage à la main.</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Favoriser l'appréciation culturelle, l'expression personnelle et la confiance en soi dans le domaine du design.</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Aider les apprenants à découvrir comment le patrimoine céramique relie le passé au présent.</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Nous explorerons ces idées à partir de l'exemple de la culture de Narva, l'une des plus anciennes traditions céramiques néolithiques de la région de la Baltique orientale. Cet exemple peut être remplacé par d'autres exemples régionaux, en fonction de votre contexte.</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1" i="0" u="none" strike="noStrike" cap="none">
                <a:solidFill>
                  <a:srgbClr val="000000"/>
                </a:solidFill>
                <a:latin typeface="Candara"/>
                <a:ea typeface="Candara"/>
                <a:cs typeface="Candara"/>
                <a:sym typeface="Candara"/>
              </a:rPr>
              <a:t>Points clés à aborder (à adapter à votre patrimoine local) :</a:t>
            </a:r>
            <a:endParaRPr sz="1600" b="0" i="0" u="none" strike="noStrike" cap="none">
              <a:solidFill>
                <a:srgbClr val="000000"/>
              </a:solidFill>
              <a:latin typeface="Candara"/>
              <a:ea typeface="Candara"/>
              <a:cs typeface="Candara"/>
              <a:sym typeface="Candara"/>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Matériaux utilisés dans la céramique traditionnelle : argiles locales, pigments naturels, méthodes de cuisson.</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Formes et fonctions typiques : récipients ménagers, outils, objets rituels ou symboliques.</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Contexte culturel : comment la céramique reflète la vie quotidienne, les croyances, les conditions environnementales et le savoir-faire artisanal de l'époque.</a:t>
            </a:r>
            <a:endParaRPr/>
          </a:p>
        </p:txBody>
      </p:sp>
    </p:spTree>
    <p:extLst>
      <p:ext uri="{BB962C8B-B14F-4D97-AF65-F5344CB8AC3E}">
        <p14:creationId xmlns:p14="http://schemas.microsoft.com/office/powerpoint/2010/main" xmlns="" val="3820120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2" name="Google Shape;112;p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6"/>
          <p:cNvSpPr txBox="1"/>
          <p:nvPr/>
        </p:nvSpPr>
        <p:spPr>
          <a:xfrm>
            <a:off x="0" y="89588"/>
            <a:ext cx="10252364" cy="492402"/>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2600" b="1" i="0" u="none" strike="noStrike" cap="none" dirty="0">
                <a:solidFill>
                  <a:schemeClr val="lt1"/>
                </a:solidFill>
                <a:latin typeface="Candara"/>
                <a:ea typeface="Candara"/>
                <a:cs typeface="Candara"/>
                <a:sym typeface="Candara"/>
              </a:rPr>
              <a:t>À la </a:t>
            </a:r>
            <a:r>
              <a:rPr lang="en-GB" sz="2600" b="1" i="0" u="none" strike="noStrike" cap="none" dirty="0" err="1">
                <a:solidFill>
                  <a:schemeClr val="lt1"/>
                </a:solidFill>
                <a:latin typeface="Candara"/>
                <a:ea typeface="Candara"/>
                <a:cs typeface="Candara"/>
                <a:sym typeface="Candara"/>
              </a:rPr>
              <a:t>découverte</a:t>
            </a:r>
            <a:r>
              <a:rPr lang="en-GB" sz="2600" b="1" i="0" u="none" strike="noStrike" cap="none" dirty="0">
                <a:solidFill>
                  <a:schemeClr val="lt1"/>
                </a:solidFill>
                <a:latin typeface="Candara"/>
                <a:ea typeface="Candara"/>
                <a:cs typeface="Candara"/>
                <a:sym typeface="Candara"/>
              </a:rPr>
              <a:t> du </a:t>
            </a:r>
            <a:r>
              <a:rPr lang="en-GB" sz="2600" b="1" i="0" u="none" strike="noStrike" cap="none" dirty="0" err="1">
                <a:solidFill>
                  <a:schemeClr val="lt1"/>
                </a:solidFill>
                <a:latin typeface="Candara"/>
                <a:ea typeface="Candara"/>
                <a:cs typeface="Candara"/>
                <a:sym typeface="Candara"/>
              </a:rPr>
              <a:t>patrimoine</a:t>
            </a:r>
            <a:r>
              <a:rPr lang="en-GB" sz="2600" b="1" i="0" u="none" strike="noStrike" cap="none" dirty="0">
                <a:solidFill>
                  <a:schemeClr val="lt1"/>
                </a:solidFill>
                <a:latin typeface="Candara"/>
                <a:ea typeface="Candara"/>
                <a:cs typeface="Candara"/>
                <a:sym typeface="Candara"/>
              </a:rPr>
              <a:t> </a:t>
            </a:r>
            <a:r>
              <a:rPr lang="en-GB" sz="2600" b="1" i="0" u="none" strike="noStrike" cap="none" dirty="0" err="1">
                <a:solidFill>
                  <a:schemeClr val="lt1"/>
                </a:solidFill>
                <a:latin typeface="Candara"/>
                <a:ea typeface="Candara"/>
                <a:cs typeface="Candara"/>
                <a:sym typeface="Candara"/>
              </a:rPr>
              <a:t>céramique</a:t>
            </a:r>
            <a:r>
              <a:rPr lang="en-GB" sz="2600" b="1" i="0" u="none" strike="noStrike" cap="none" dirty="0">
                <a:solidFill>
                  <a:schemeClr val="lt1"/>
                </a:solidFill>
                <a:latin typeface="Candara"/>
                <a:ea typeface="Candara"/>
                <a:cs typeface="Candara"/>
                <a:sym typeface="Candara"/>
              </a:rPr>
              <a:t> local : la culture </a:t>
            </a:r>
            <a:r>
              <a:rPr lang="en-GB" sz="2600" b="1" i="0" u="none" strike="noStrike" cap="none" dirty="0" err="1">
                <a:solidFill>
                  <a:schemeClr val="lt1"/>
                </a:solidFill>
                <a:latin typeface="Candara"/>
                <a:ea typeface="Candara"/>
                <a:cs typeface="Candara"/>
                <a:sym typeface="Candara"/>
              </a:rPr>
              <a:t>Narva</a:t>
            </a:r>
            <a:endParaRPr sz="2600" b="1" i="0" u="none" strike="noStrike" cap="none" dirty="0">
              <a:solidFill>
                <a:schemeClr val="lt1"/>
              </a:solidFill>
              <a:latin typeface="Candara"/>
              <a:ea typeface="Candara"/>
              <a:cs typeface="Candara"/>
              <a:sym typeface="Candara"/>
            </a:endParaRPr>
          </a:p>
        </p:txBody>
      </p:sp>
      <p:sp>
        <p:nvSpPr>
          <p:cNvPr id="115" name="Google Shape;115;p6"/>
          <p:cNvSpPr txBox="1"/>
          <p:nvPr/>
        </p:nvSpPr>
        <p:spPr>
          <a:xfrm>
            <a:off x="386598" y="1480237"/>
            <a:ext cx="10672699" cy="42780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600" b="0" i="0" u="none" strike="noStrike" cap="none" dirty="0">
                <a:solidFill>
                  <a:srgbClr val="000000"/>
                </a:solidFill>
                <a:latin typeface="Candara"/>
                <a:ea typeface="Candara"/>
                <a:cs typeface="Candara"/>
                <a:sym typeface="Candara"/>
              </a:rPr>
              <a:t>Au début de la session, </a:t>
            </a:r>
            <a:r>
              <a:rPr lang="en-GB" sz="1600" b="0" i="0" u="none" strike="noStrike" cap="none" dirty="0" err="1">
                <a:solidFill>
                  <a:srgbClr val="000000"/>
                </a:solidFill>
                <a:latin typeface="Candara"/>
                <a:ea typeface="Candara"/>
                <a:cs typeface="Candara"/>
                <a:sym typeface="Candara"/>
              </a:rPr>
              <a:t>aidez</a:t>
            </a:r>
            <a:r>
              <a:rPr lang="en-GB" sz="1600" b="0" i="0" u="none" strike="noStrike" cap="none" dirty="0">
                <a:solidFill>
                  <a:srgbClr val="000000"/>
                </a:solidFill>
                <a:latin typeface="Candara"/>
                <a:ea typeface="Candara"/>
                <a:cs typeface="Candara"/>
                <a:sym typeface="Candara"/>
              </a:rPr>
              <a:t> les participants à </a:t>
            </a:r>
            <a:r>
              <a:rPr lang="en-GB" sz="1600" b="0" i="0" u="none" strike="noStrike" cap="none" dirty="0" err="1">
                <a:solidFill>
                  <a:srgbClr val="000000"/>
                </a:solidFill>
                <a:latin typeface="Candara"/>
                <a:ea typeface="Candara"/>
                <a:cs typeface="Candara"/>
                <a:sym typeface="Candara"/>
              </a:rPr>
              <a:t>renouer</a:t>
            </a:r>
            <a:r>
              <a:rPr lang="en-GB" sz="1600" b="0" i="0" u="none" strike="noStrike" cap="none" dirty="0">
                <a:solidFill>
                  <a:srgbClr val="000000"/>
                </a:solidFill>
                <a:latin typeface="Candara"/>
                <a:ea typeface="Candara"/>
                <a:cs typeface="Candara"/>
                <a:sym typeface="Candara"/>
              </a:rPr>
              <a:t> avec </a:t>
            </a:r>
            <a:r>
              <a:rPr lang="en-GB" sz="1600" b="0" i="0" u="none" strike="noStrike" cap="none" dirty="0" err="1">
                <a:solidFill>
                  <a:srgbClr val="000000"/>
                </a:solidFill>
                <a:latin typeface="Candara"/>
                <a:ea typeface="Candara"/>
                <a:cs typeface="Candara"/>
                <a:sym typeface="Candara"/>
              </a:rPr>
              <a:t>leur</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processus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créatif</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Demandez-leur</a:t>
            </a:r>
            <a:r>
              <a:rPr lang="en-GB" sz="1600" b="0" i="0" u="none" strike="noStrike" cap="none" dirty="0">
                <a:solidFill>
                  <a:srgbClr val="000000"/>
                </a:solidFill>
                <a:latin typeface="Candara"/>
                <a:ea typeface="Candara"/>
                <a:cs typeface="Candara"/>
                <a:sym typeface="Candara"/>
              </a:rPr>
              <a:t> de se </a:t>
            </a:r>
            <a:r>
              <a:rPr lang="en-GB" sz="1600" b="0" i="0" u="none" strike="noStrike" cap="none" dirty="0" err="1">
                <a:solidFill>
                  <a:srgbClr val="000000"/>
                </a:solidFill>
                <a:latin typeface="Candara"/>
                <a:ea typeface="Candara"/>
                <a:cs typeface="Candara"/>
                <a:sym typeface="Candara"/>
              </a:rPr>
              <a:t>remémorer</a:t>
            </a:r>
            <a:r>
              <a:rPr lang="en-GB" sz="1600" b="0" i="0" u="none" strike="noStrike" cap="none" dirty="0">
                <a:solidFill>
                  <a:srgbClr val="000000"/>
                </a:solidFill>
                <a:latin typeface="Candara"/>
                <a:ea typeface="Candara"/>
                <a:cs typeface="Candara"/>
                <a:sym typeface="Candara"/>
              </a:rPr>
              <a:t> un moment </a:t>
            </a:r>
            <a:r>
              <a:rPr lang="en-GB" sz="1600" b="0" i="0" u="none" strike="noStrike" cap="none" dirty="0" err="1">
                <a:solidFill>
                  <a:srgbClr val="000000"/>
                </a:solidFill>
                <a:latin typeface="Candara"/>
                <a:ea typeface="Candara"/>
                <a:cs typeface="Candara"/>
                <a:sym typeface="Candara"/>
              </a:rPr>
              <a:t>ou</a:t>
            </a:r>
            <a:r>
              <a:rPr lang="en-GB" sz="1600" b="0" i="0" u="none" strike="noStrike" cap="none" dirty="0">
                <a:solidFill>
                  <a:srgbClr val="000000"/>
                </a:solidFill>
                <a:latin typeface="Candara"/>
                <a:ea typeface="Candara"/>
                <a:cs typeface="Candara"/>
                <a:sym typeface="Candara"/>
              </a:rPr>
              <a:t> un </a:t>
            </a:r>
            <a:r>
              <a:rPr lang="en-GB" sz="1600" b="0" i="0" u="none" strike="noStrike" cap="none" dirty="0" err="1">
                <a:solidFill>
                  <a:srgbClr val="000000"/>
                </a:solidFill>
                <a:latin typeface="Candara"/>
                <a:ea typeface="Candara"/>
                <a:cs typeface="Candara"/>
                <a:sym typeface="Candara"/>
              </a:rPr>
              <a:t>détail</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marquant</a:t>
            </a:r>
            <a:r>
              <a:rPr lang="en-GB" sz="1600" b="0" i="0" u="none" strike="noStrike" cap="none" dirty="0">
                <a:solidFill>
                  <a:srgbClr val="000000"/>
                </a:solidFill>
                <a:latin typeface="Candara"/>
                <a:ea typeface="Candara"/>
                <a:cs typeface="Candara"/>
                <a:sym typeface="Candara"/>
              </a:rPr>
              <a:t> de la </a:t>
            </a:r>
            <a:r>
              <a:rPr lang="en-GB" sz="1600" b="0" i="0" u="none" strike="noStrike" cap="none" dirty="0" err="1">
                <a:solidFill>
                  <a:srgbClr val="000000"/>
                </a:solidFill>
                <a:latin typeface="Candara"/>
                <a:ea typeface="Candara"/>
                <a:cs typeface="Candara"/>
                <a:sym typeface="Candara"/>
              </a:rPr>
              <a:t>leçon</a:t>
            </a:r>
            <a:r>
              <a:rPr lang="en-GB" sz="1600" b="0" i="0" u="none" strike="noStrike" cap="none" dirty="0">
                <a:solidFill>
                  <a:srgbClr val="000000"/>
                </a:solidFill>
                <a:latin typeface="Candara"/>
                <a:ea typeface="Candara"/>
                <a:cs typeface="Candara"/>
                <a:sym typeface="Candara"/>
              </a:rPr>
              <a:t> 1, par </a:t>
            </a:r>
            <a:r>
              <a:rPr lang="en-GB" sz="1600" b="0" i="0" u="none" strike="noStrike" cap="none" dirty="0" err="1">
                <a:solidFill>
                  <a:srgbClr val="000000"/>
                </a:solidFill>
                <a:latin typeface="Candara"/>
                <a:ea typeface="Candara"/>
                <a:cs typeface="Candara"/>
                <a:sym typeface="Candara"/>
              </a:rPr>
              <a:t>exemple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quelque</a:t>
            </a:r>
            <a:r>
              <a:rPr lang="en-GB" sz="1600" b="0" i="0" u="none" strike="noStrike" cap="none" dirty="0">
                <a:solidFill>
                  <a:srgbClr val="000000"/>
                </a:solidFill>
                <a:latin typeface="Candara"/>
                <a:ea typeface="Candara"/>
                <a:cs typeface="Candara"/>
                <a:sym typeface="Candara"/>
              </a:rPr>
              <a:t> chose </a:t>
            </a:r>
            <a:r>
              <a:rPr lang="en-GB" sz="1600" b="0" i="0" u="none" strike="noStrike" cap="none" dirty="0" err="1">
                <a:solidFill>
                  <a:srgbClr val="000000"/>
                </a:solidFill>
                <a:latin typeface="Candara"/>
                <a:ea typeface="Candara"/>
                <a:cs typeface="Candara"/>
                <a:sym typeface="Candara"/>
              </a:rPr>
              <a:t>qu'ils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ont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apprécié</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trouvé</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surprenant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ou</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qu'ils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aimeraient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réessayer</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Vous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pouvez</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également</a:t>
            </a:r>
            <a:r>
              <a:rPr lang="en-GB" sz="1600" b="0" i="0" u="none" strike="noStrike" cap="none" dirty="0">
                <a:solidFill>
                  <a:srgbClr val="000000"/>
                </a:solidFill>
                <a:latin typeface="Candara"/>
                <a:ea typeface="Candara"/>
                <a:cs typeface="Candara"/>
                <a:sym typeface="Candara"/>
              </a:rPr>
              <a:t> les inviter à </a:t>
            </a:r>
            <a:r>
              <a:rPr lang="en-GB" sz="1600" b="0" i="0" u="none" strike="noStrike" cap="none" dirty="0" err="1">
                <a:solidFill>
                  <a:srgbClr val="000000"/>
                </a:solidFill>
                <a:latin typeface="Candara"/>
                <a:ea typeface="Candara"/>
                <a:cs typeface="Candara"/>
                <a:sym typeface="Candara"/>
              </a:rPr>
              <a:t>réfléchir</a:t>
            </a:r>
            <a:r>
              <a:rPr lang="en-GB" sz="1600" b="0" i="0" u="none" strike="noStrike" cap="none" dirty="0">
                <a:solidFill>
                  <a:srgbClr val="000000"/>
                </a:solidFill>
                <a:latin typeface="Candara"/>
                <a:ea typeface="Candara"/>
                <a:cs typeface="Candara"/>
                <a:sym typeface="Candara"/>
              </a:rPr>
              <a:t> à </a:t>
            </a:r>
            <a:r>
              <a:rPr lang="en-GB" sz="1600" b="0" i="0" u="none" strike="noStrike" cap="none" dirty="0" err="1">
                <a:solidFill>
                  <a:srgbClr val="000000"/>
                </a:solidFill>
                <a:latin typeface="Candara"/>
                <a:ea typeface="Candara"/>
                <a:cs typeface="Candara"/>
                <a:sym typeface="Candara"/>
              </a:rPr>
              <a:t>ce</a:t>
            </a:r>
            <a:r>
              <a:rPr lang="en-GB" sz="1600" b="0" i="0" u="none" strike="noStrike" cap="none" dirty="0">
                <a:solidFill>
                  <a:srgbClr val="000000"/>
                </a:solidFill>
                <a:latin typeface="Candara"/>
                <a:ea typeface="Candara"/>
                <a:cs typeface="Candara"/>
                <a:sym typeface="Candara"/>
              </a:rPr>
              <a:t> qui </a:t>
            </a:r>
            <a:r>
              <a:rPr lang="en-GB" sz="1600" b="0" i="0" u="none" strike="noStrike" cap="none" dirty="0" err="1">
                <a:solidFill>
                  <a:srgbClr val="000000"/>
                </a:solidFill>
                <a:latin typeface="Candara"/>
                <a:ea typeface="Candara"/>
                <a:cs typeface="Candara"/>
                <a:sym typeface="Candara"/>
              </a:rPr>
              <a:t>s'est</a:t>
            </a:r>
            <a:r>
              <a:rPr lang="en-GB" sz="1600" b="0" i="0" u="none" strike="noStrike" cap="none" dirty="0">
                <a:solidFill>
                  <a:srgbClr val="000000"/>
                </a:solidFill>
                <a:latin typeface="Candara"/>
                <a:ea typeface="Candara"/>
                <a:cs typeface="Candara"/>
                <a:sym typeface="Candara"/>
              </a:rPr>
              <a:t> passé </a:t>
            </a:r>
            <a:r>
              <a:rPr lang="en-GB" sz="1600" b="0" i="0" u="none" strike="noStrike" cap="none" dirty="0" err="1">
                <a:solidFill>
                  <a:srgbClr val="000000"/>
                </a:solidFill>
                <a:latin typeface="Candara"/>
                <a:ea typeface="Candara"/>
                <a:cs typeface="Candara"/>
                <a:sym typeface="Candara"/>
              </a:rPr>
              <a:t>depuis</a:t>
            </a:r>
            <a:r>
              <a:rPr lang="en-GB" sz="1600" b="0" i="0" u="none" strike="noStrike" cap="none" dirty="0">
                <a:solidFill>
                  <a:srgbClr val="000000"/>
                </a:solidFill>
                <a:latin typeface="Candara"/>
                <a:ea typeface="Candara"/>
                <a:cs typeface="Candara"/>
                <a:sym typeface="Candara"/>
              </a:rPr>
              <a:t> la </a:t>
            </a:r>
            <a:r>
              <a:rPr lang="en-GB" sz="1600" b="0" i="0" u="none" strike="noStrike" cap="none" dirty="0" err="1">
                <a:solidFill>
                  <a:srgbClr val="000000"/>
                </a:solidFill>
                <a:latin typeface="Candara"/>
                <a:ea typeface="Candara"/>
                <a:cs typeface="Candara"/>
                <a:sym typeface="Candara"/>
              </a:rPr>
              <a:t>dernière</a:t>
            </a:r>
            <a:r>
              <a:rPr lang="en-GB" sz="1600" b="0" i="0" u="none" strike="noStrike" cap="none" dirty="0">
                <a:solidFill>
                  <a:srgbClr val="000000"/>
                </a:solidFill>
                <a:latin typeface="Candara"/>
                <a:ea typeface="Candara"/>
                <a:cs typeface="Candara"/>
                <a:sym typeface="Candara"/>
              </a:rPr>
              <a:t> session : </a:t>
            </a:r>
            <a:r>
              <a:rPr lang="en-GB" sz="1600" b="0" i="0" u="none" strike="noStrike" cap="none" dirty="0" err="1">
                <a:solidFill>
                  <a:srgbClr val="000000"/>
                </a:solidFill>
                <a:latin typeface="Candara"/>
                <a:ea typeface="Candara"/>
                <a:cs typeface="Candara"/>
                <a:sym typeface="Candara"/>
              </a:rPr>
              <a:t>ont-ils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remarqué</a:t>
            </a:r>
            <a:r>
              <a:rPr lang="en-GB" sz="1600" b="0" i="0" u="none" strike="noStrike" cap="none" dirty="0">
                <a:solidFill>
                  <a:srgbClr val="000000"/>
                </a:solidFill>
                <a:latin typeface="Candara"/>
                <a:ea typeface="Candara"/>
                <a:cs typeface="Candara"/>
                <a:sym typeface="Candara"/>
              </a:rPr>
              <a:t> des </a:t>
            </a:r>
            <a:r>
              <a:rPr lang="en-GB" sz="1600" b="0" i="0" u="none" strike="noStrike" cap="none" dirty="0" err="1">
                <a:solidFill>
                  <a:srgbClr val="000000"/>
                </a:solidFill>
                <a:latin typeface="Candara"/>
                <a:ea typeface="Candara"/>
                <a:cs typeface="Candara"/>
                <a:sym typeface="Candara"/>
              </a:rPr>
              <a:t>céramiques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dans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leur</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environnement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pensé</a:t>
            </a:r>
            <a:r>
              <a:rPr lang="en-GB" sz="1600" b="0" i="0" u="none" strike="noStrike" cap="none" dirty="0">
                <a:solidFill>
                  <a:srgbClr val="000000"/>
                </a:solidFill>
                <a:latin typeface="Candara"/>
                <a:ea typeface="Candara"/>
                <a:cs typeface="Candara"/>
                <a:sym typeface="Candara"/>
              </a:rPr>
              <a:t> à </a:t>
            </a:r>
            <a:r>
              <a:rPr lang="en-GB" sz="1600" b="0" i="0" u="none" strike="noStrike" cap="none" dirty="0" err="1">
                <a:solidFill>
                  <a:srgbClr val="000000"/>
                </a:solidFill>
                <a:latin typeface="Candara"/>
                <a:ea typeface="Candara"/>
                <a:cs typeface="Candara"/>
                <a:sym typeface="Candara"/>
              </a:rPr>
              <a:t>leur</a:t>
            </a:r>
            <a:r>
              <a:rPr lang="en-GB" sz="1600" b="0" i="0" u="none" strike="noStrike" cap="none" dirty="0">
                <a:solidFill>
                  <a:srgbClr val="000000"/>
                </a:solidFill>
                <a:latin typeface="Candara"/>
                <a:ea typeface="Candara"/>
                <a:cs typeface="Candara"/>
                <a:sym typeface="Candara"/>
              </a:rPr>
              <a:t> talisman </a:t>
            </a:r>
            <a:r>
              <a:rPr lang="en-GB" sz="1600" b="0" i="0" u="none" strike="noStrike" cap="none" dirty="0" err="1">
                <a:solidFill>
                  <a:srgbClr val="000000"/>
                </a:solidFill>
                <a:latin typeface="Candara"/>
                <a:ea typeface="Candara"/>
                <a:cs typeface="Candara"/>
                <a:sym typeface="Candara"/>
              </a:rPr>
              <a:t>ou</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partagé</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leur</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expérience</a:t>
            </a:r>
            <a:r>
              <a:rPr lang="en-GB" sz="1600" b="0" i="0" u="none" strike="noStrike" cap="none" dirty="0">
                <a:solidFill>
                  <a:srgbClr val="000000"/>
                </a:solidFill>
                <a:latin typeface="Candara"/>
                <a:ea typeface="Candara"/>
                <a:cs typeface="Candara"/>
                <a:sym typeface="Candara"/>
              </a:rPr>
              <a:t> avec </a:t>
            </a:r>
            <a:r>
              <a:rPr lang="en-GB" sz="1600" b="0" i="0" u="none" strike="noStrike" cap="none" dirty="0" err="1">
                <a:solidFill>
                  <a:srgbClr val="000000"/>
                </a:solidFill>
                <a:latin typeface="Candara"/>
                <a:ea typeface="Candara"/>
                <a:cs typeface="Candara"/>
                <a:sym typeface="Candara"/>
              </a:rPr>
              <a:t>quelqu'un</a:t>
            </a:r>
            <a:r>
              <a:rPr lang="en-GB" sz="1600" b="0" i="0" u="none" strike="noStrike" cap="none" dirty="0">
                <a:solidFill>
                  <a:srgbClr val="000000"/>
                </a:solidFill>
                <a:latin typeface="Candara"/>
                <a:ea typeface="Candara"/>
                <a:cs typeface="Candara"/>
                <a:sym typeface="Candara"/>
              </a:rPr>
              <a:t> ?</a:t>
            </a:r>
            <a:endParaRPr sz="1600" b="0" i="0" u="none" strike="noStrike" cap="none" dirty="0">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en-GB" sz="1600" b="0" i="0" u="none" strike="noStrike" cap="none" dirty="0">
                <a:solidFill>
                  <a:srgbClr val="000000"/>
                </a:solidFill>
                <a:latin typeface="Candara"/>
                <a:ea typeface="Candara"/>
                <a:cs typeface="Candara"/>
                <a:sym typeface="Candara"/>
              </a:rPr>
              <a:t>Il </a:t>
            </a:r>
            <a:r>
              <a:rPr lang="en-GB" sz="1600" b="0" i="0" u="none" strike="noStrike" cap="none" dirty="0" err="1">
                <a:solidFill>
                  <a:srgbClr val="000000"/>
                </a:solidFill>
                <a:latin typeface="Candara"/>
                <a:ea typeface="Candara"/>
                <a:cs typeface="Candara"/>
                <a:sym typeface="Candara"/>
              </a:rPr>
              <a:t>est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maintenant</a:t>
            </a:r>
            <a:r>
              <a:rPr lang="en-GB" sz="1600" b="0" i="0" u="none" strike="noStrike" cap="none" dirty="0">
                <a:solidFill>
                  <a:srgbClr val="000000"/>
                </a:solidFill>
                <a:latin typeface="Candara"/>
                <a:ea typeface="Candara"/>
                <a:cs typeface="Candara"/>
                <a:sym typeface="Candara"/>
              </a:rPr>
              <a:t> temps de se </a:t>
            </a:r>
            <a:r>
              <a:rPr lang="en-GB" sz="1600" b="0" i="0" u="none" strike="noStrike" cap="none" dirty="0" err="1">
                <a:solidFill>
                  <a:srgbClr val="000000"/>
                </a:solidFill>
                <a:latin typeface="Candara"/>
                <a:ea typeface="Candara"/>
                <a:cs typeface="Candara"/>
                <a:sym typeface="Candara"/>
              </a:rPr>
              <a:t>concentrer</a:t>
            </a:r>
            <a:r>
              <a:rPr lang="en-GB" sz="1600" b="0" i="0" u="none" strike="noStrike" cap="none" dirty="0">
                <a:solidFill>
                  <a:srgbClr val="000000"/>
                </a:solidFill>
                <a:latin typeface="Candara"/>
                <a:ea typeface="Candara"/>
                <a:cs typeface="Candara"/>
                <a:sym typeface="Candara"/>
              </a:rPr>
              <a:t> sur </a:t>
            </a:r>
            <a:r>
              <a:rPr lang="en-GB" sz="1600" b="0" i="0" u="none" strike="noStrike" cap="none" dirty="0" err="1">
                <a:solidFill>
                  <a:srgbClr val="000000"/>
                </a:solidFill>
                <a:latin typeface="Candara"/>
                <a:ea typeface="Candara"/>
                <a:cs typeface="Candara"/>
                <a:sym typeface="Candara"/>
              </a:rPr>
              <a:t>l'inspiration</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culturelle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Présentez</a:t>
            </a:r>
            <a:r>
              <a:rPr lang="en-GB" sz="1600" b="0" i="0" u="none" strike="noStrike" cap="none" dirty="0">
                <a:solidFill>
                  <a:srgbClr val="000000"/>
                </a:solidFill>
                <a:latin typeface="Candara"/>
                <a:ea typeface="Candara"/>
                <a:cs typeface="Candara"/>
                <a:sym typeface="Candara"/>
              </a:rPr>
              <a:t> aux </a:t>
            </a:r>
            <a:r>
              <a:rPr lang="en-GB" sz="1600" b="0" i="0" u="none" strike="noStrike" cap="none" dirty="0" err="1">
                <a:solidFill>
                  <a:srgbClr val="000000"/>
                </a:solidFill>
                <a:latin typeface="Candara"/>
                <a:ea typeface="Candara"/>
                <a:cs typeface="Candara"/>
                <a:sym typeface="Candara"/>
              </a:rPr>
              <a:t>apprenants</a:t>
            </a:r>
            <a:r>
              <a:rPr lang="en-GB" sz="1600" b="0" i="0" u="none" strike="noStrike" cap="none" dirty="0">
                <a:solidFill>
                  <a:srgbClr val="000000"/>
                </a:solidFill>
                <a:latin typeface="Candara"/>
                <a:ea typeface="Candara"/>
                <a:cs typeface="Candara"/>
                <a:sym typeface="Candara"/>
              </a:rPr>
              <a:t> les traditions </a:t>
            </a:r>
            <a:r>
              <a:rPr lang="en-GB" sz="1600" b="0" i="0" u="none" strike="noStrike" cap="none" dirty="0" err="1">
                <a:solidFill>
                  <a:srgbClr val="000000"/>
                </a:solidFill>
                <a:latin typeface="Candara"/>
                <a:ea typeface="Candara"/>
                <a:cs typeface="Candara"/>
                <a:sym typeface="Candara"/>
              </a:rPr>
              <a:t>céramiques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anciennes</a:t>
            </a:r>
            <a:r>
              <a:rPr lang="en-GB" sz="1600" b="0" i="0" u="none" strike="noStrike" cap="none" dirty="0">
                <a:solidFill>
                  <a:srgbClr val="000000"/>
                </a:solidFill>
                <a:latin typeface="Candara"/>
                <a:ea typeface="Candara"/>
                <a:cs typeface="Candara"/>
                <a:sym typeface="Candara"/>
              </a:rPr>
              <a:t> à travers un </a:t>
            </a:r>
            <a:r>
              <a:rPr lang="en-GB" sz="1600" b="0" i="0" u="none" strike="noStrike" cap="none" dirty="0" err="1">
                <a:solidFill>
                  <a:srgbClr val="000000"/>
                </a:solidFill>
                <a:latin typeface="Candara"/>
                <a:ea typeface="Candara"/>
                <a:cs typeface="Candara"/>
                <a:sym typeface="Candara"/>
              </a:rPr>
              <a:t>exemple</a:t>
            </a:r>
            <a:r>
              <a:rPr lang="en-GB" sz="1600" b="0" i="0" u="none" strike="noStrike" cap="none" dirty="0">
                <a:solidFill>
                  <a:srgbClr val="000000"/>
                </a:solidFill>
                <a:latin typeface="Candara"/>
                <a:ea typeface="Candara"/>
                <a:cs typeface="Candara"/>
                <a:sym typeface="Candara"/>
              </a:rPr>
              <a:t> local. </a:t>
            </a:r>
            <a:r>
              <a:rPr lang="en-GB" sz="1600" b="0" i="0" u="none" strike="noStrike" cap="none" dirty="0" err="1">
                <a:solidFill>
                  <a:srgbClr val="000000"/>
                </a:solidFill>
                <a:latin typeface="Candara"/>
                <a:ea typeface="Candara"/>
                <a:cs typeface="Candara"/>
                <a:sym typeface="Candara"/>
              </a:rPr>
              <a:t>Dans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notre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cas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il</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s'agit</a:t>
            </a:r>
            <a:r>
              <a:rPr lang="en-GB" sz="1600" b="0" i="0" u="none" strike="noStrike" cap="none" dirty="0">
                <a:solidFill>
                  <a:srgbClr val="000000"/>
                </a:solidFill>
                <a:latin typeface="Candara"/>
                <a:ea typeface="Candara"/>
                <a:cs typeface="Candara"/>
                <a:sym typeface="Candara"/>
              </a:rPr>
              <a:t> de la </a:t>
            </a:r>
            <a:r>
              <a:rPr lang="en-GB" sz="1600" b="1" i="0" u="none" strike="noStrike" cap="none" dirty="0">
                <a:solidFill>
                  <a:srgbClr val="000000"/>
                </a:solidFill>
                <a:latin typeface="Candara"/>
                <a:ea typeface="Candara"/>
                <a:cs typeface="Candara"/>
                <a:sym typeface="Candara"/>
              </a:rPr>
              <a:t>culture </a:t>
            </a:r>
            <a:r>
              <a:rPr lang="en-GB" sz="1600" b="1" i="0" u="none" strike="noStrike" cap="none" dirty="0" err="1">
                <a:solidFill>
                  <a:srgbClr val="000000"/>
                </a:solidFill>
                <a:latin typeface="Candara"/>
                <a:ea typeface="Candara"/>
                <a:cs typeface="Candara"/>
                <a:sym typeface="Candara"/>
              </a:rPr>
              <a:t>Narva</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connue</a:t>
            </a:r>
            <a:r>
              <a:rPr lang="en-GB" sz="1600" b="0" i="0" u="none" strike="noStrike" cap="none" dirty="0">
                <a:solidFill>
                  <a:srgbClr val="000000"/>
                </a:solidFill>
                <a:latin typeface="Candara"/>
                <a:ea typeface="Candara"/>
                <a:cs typeface="Candara"/>
                <a:sym typeface="Candara"/>
              </a:rPr>
              <a:t> pour </a:t>
            </a:r>
            <a:r>
              <a:rPr lang="en-GB" sz="1600" b="0" i="0" u="none" strike="noStrike" cap="none" dirty="0" err="1">
                <a:solidFill>
                  <a:srgbClr val="000000"/>
                </a:solidFill>
                <a:latin typeface="Candara"/>
                <a:ea typeface="Candara"/>
                <a:cs typeface="Candara"/>
                <a:sym typeface="Candara"/>
              </a:rPr>
              <a:t>ses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poteries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caractéristiques</a:t>
            </a:r>
            <a:r>
              <a:rPr lang="en-GB" sz="1600" b="0" i="0" u="none" strike="noStrike" cap="none" dirty="0">
                <a:solidFill>
                  <a:srgbClr val="000000"/>
                </a:solidFill>
                <a:latin typeface="Candara"/>
                <a:ea typeface="Candara"/>
                <a:cs typeface="Candara"/>
                <a:sym typeface="Candara"/>
              </a:rPr>
              <a:t>. Si </a:t>
            </a:r>
            <a:r>
              <a:rPr lang="en-GB" sz="1600" b="0" i="0" u="none" strike="noStrike" cap="none" dirty="0" err="1">
                <a:solidFill>
                  <a:srgbClr val="000000"/>
                </a:solidFill>
                <a:latin typeface="Candara"/>
                <a:ea typeface="Candara"/>
                <a:cs typeface="Candara"/>
                <a:sym typeface="Candara"/>
              </a:rPr>
              <a:t>vous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travaillez</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dans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une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autre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région</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adaptez</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cette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partie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en</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utilisant</a:t>
            </a:r>
            <a:r>
              <a:rPr lang="en-GB" sz="1600" b="0" i="0" u="none" strike="noStrike" cap="none" dirty="0">
                <a:solidFill>
                  <a:srgbClr val="000000"/>
                </a:solidFill>
                <a:latin typeface="Candara"/>
                <a:ea typeface="Candara"/>
                <a:cs typeface="Candara"/>
                <a:sym typeface="Candara"/>
              </a:rPr>
              <a:t> des </a:t>
            </a:r>
            <a:r>
              <a:rPr lang="en-GB" sz="1600" b="0" i="0" u="none" strike="noStrike" cap="none" dirty="0" err="1">
                <a:solidFill>
                  <a:srgbClr val="000000"/>
                </a:solidFill>
                <a:latin typeface="Candara"/>
                <a:ea typeface="Candara"/>
                <a:cs typeface="Candara"/>
                <a:sym typeface="Candara"/>
              </a:rPr>
              <a:t>exemples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tirés</a:t>
            </a:r>
            <a:r>
              <a:rPr lang="en-GB" sz="1600" b="0" i="0" u="none" strike="noStrike" cap="none" dirty="0">
                <a:solidFill>
                  <a:srgbClr val="000000"/>
                </a:solidFill>
                <a:latin typeface="Candara"/>
                <a:ea typeface="Candara"/>
                <a:cs typeface="Candara"/>
                <a:sym typeface="Candara"/>
              </a:rPr>
              <a:t> de </a:t>
            </a:r>
            <a:r>
              <a:rPr lang="en-GB" sz="1600" b="0" i="0" u="none" strike="noStrike" cap="none" dirty="0" err="1">
                <a:solidFill>
                  <a:srgbClr val="000000"/>
                </a:solidFill>
                <a:latin typeface="Candara"/>
                <a:ea typeface="Candara"/>
                <a:cs typeface="Candara"/>
                <a:sym typeface="Candara"/>
              </a:rPr>
              <a:t>votre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propre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patrimoine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céramique</a:t>
            </a:r>
            <a:r>
              <a:rPr lang="en-GB" sz="1600" b="0" i="0" u="none" strike="noStrike" cap="none" dirty="0">
                <a:solidFill>
                  <a:srgbClr val="000000"/>
                </a:solidFill>
                <a:latin typeface="Candara"/>
                <a:ea typeface="Candara"/>
                <a:cs typeface="Candara"/>
                <a:sym typeface="Candara"/>
              </a:rPr>
              <a:t> local. </a:t>
            </a:r>
            <a:r>
              <a:rPr lang="en-GB" sz="1600" b="0" i="0" u="none" strike="noStrike" cap="none" dirty="0" err="1">
                <a:solidFill>
                  <a:srgbClr val="000000"/>
                </a:solidFill>
                <a:latin typeface="Candara"/>
                <a:ea typeface="Candara"/>
                <a:cs typeface="Candara"/>
                <a:sym typeface="Candara"/>
              </a:rPr>
              <a:t>L'objectif</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est</a:t>
            </a:r>
            <a:r>
              <a:rPr lang="en-GB" sz="1600" b="0" i="0" u="none" strike="noStrike" cap="none" dirty="0">
                <a:solidFill>
                  <a:srgbClr val="000000"/>
                </a:solidFill>
                <a:latin typeface="Candara"/>
                <a:ea typeface="Candara"/>
                <a:cs typeface="Candara"/>
                <a:sym typeface="Candara"/>
              </a:rPr>
              <a:t> de </a:t>
            </a:r>
            <a:r>
              <a:rPr lang="en-GB" sz="1600" b="0" i="0" u="none" strike="noStrike" cap="none" dirty="0" err="1">
                <a:solidFill>
                  <a:srgbClr val="000000"/>
                </a:solidFill>
                <a:latin typeface="Candara"/>
                <a:ea typeface="Candara"/>
                <a:cs typeface="Candara"/>
                <a:sym typeface="Candara"/>
              </a:rPr>
              <a:t>susciter</a:t>
            </a:r>
            <a:r>
              <a:rPr lang="en-GB" sz="1600" b="0" i="0" u="none" strike="noStrike" cap="none" dirty="0">
                <a:solidFill>
                  <a:srgbClr val="000000"/>
                </a:solidFill>
                <a:latin typeface="Candara"/>
                <a:ea typeface="Candara"/>
                <a:cs typeface="Candara"/>
                <a:sym typeface="Candara"/>
              </a:rPr>
              <a:t> la </a:t>
            </a:r>
            <a:r>
              <a:rPr lang="en-GB" sz="1600" b="0" i="0" u="none" strike="noStrike" cap="none" dirty="0" err="1">
                <a:solidFill>
                  <a:srgbClr val="000000"/>
                </a:solidFill>
                <a:latin typeface="Candara"/>
                <a:ea typeface="Candara"/>
                <a:cs typeface="Candara"/>
                <a:sym typeface="Candara"/>
              </a:rPr>
              <a:t>curiosité</a:t>
            </a:r>
            <a:r>
              <a:rPr lang="en-GB" sz="1600" b="0" i="0" u="none" strike="noStrike" cap="none" dirty="0">
                <a:solidFill>
                  <a:srgbClr val="000000"/>
                </a:solidFill>
                <a:latin typeface="Candara"/>
                <a:ea typeface="Candara"/>
                <a:cs typeface="Candara"/>
                <a:sym typeface="Candara"/>
              </a:rPr>
              <a:t> et de </a:t>
            </a:r>
            <a:r>
              <a:rPr lang="en-GB" sz="1600" b="0" i="0" u="none" strike="noStrike" cap="none" dirty="0" err="1">
                <a:solidFill>
                  <a:srgbClr val="000000"/>
                </a:solidFill>
                <a:latin typeface="Candara"/>
                <a:ea typeface="Candara"/>
                <a:cs typeface="Candara"/>
                <a:sym typeface="Candara"/>
              </a:rPr>
              <a:t>créer</a:t>
            </a:r>
            <a:r>
              <a:rPr lang="en-GB" sz="1600" b="0" i="0" u="none" strike="noStrike" cap="none" dirty="0">
                <a:solidFill>
                  <a:srgbClr val="000000"/>
                </a:solidFill>
                <a:latin typeface="Candara"/>
                <a:ea typeface="Candara"/>
                <a:cs typeface="Candara"/>
                <a:sym typeface="Candara"/>
              </a:rPr>
              <a:t> un lien </a:t>
            </a:r>
            <a:r>
              <a:rPr lang="en-GB" sz="1600" b="0" i="0" u="none" strike="noStrike" cap="none" dirty="0" err="1">
                <a:solidFill>
                  <a:srgbClr val="000000"/>
                </a:solidFill>
                <a:latin typeface="Candara"/>
                <a:ea typeface="Candara"/>
                <a:cs typeface="Candara"/>
                <a:sym typeface="Candara"/>
              </a:rPr>
              <a:t>culturel</a:t>
            </a:r>
            <a:r>
              <a:rPr lang="en-GB" sz="1600" b="0" i="0" u="none" strike="noStrike" cap="none" dirty="0">
                <a:solidFill>
                  <a:srgbClr val="000000"/>
                </a:solidFill>
                <a:latin typeface="Candara"/>
                <a:ea typeface="Candara"/>
                <a:cs typeface="Candara"/>
                <a:sym typeface="Candara"/>
              </a:rPr>
              <a:t>.</a:t>
            </a:r>
            <a:endParaRPr sz="1600" b="0" i="0" u="none" strike="noStrike" cap="none" dirty="0">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en-GB" sz="1600" b="0" i="0" u="none" strike="noStrike" cap="none" dirty="0">
                <a:solidFill>
                  <a:srgbClr val="000000"/>
                </a:solidFill>
                <a:latin typeface="Candara"/>
                <a:ea typeface="Candara"/>
                <a:cs typeface="Candara"/>
                <a:sym typeface="Candara"/>
              </a:rPr>
              <a:t>Pour commencer, </a:t>
            </a:r>
            <a:r>
              <a:rPr lang="en-GB" sz="1600" b="0" i="0" u="none" strike="noStrike" cap="none" dirty="0" err="1">
                <a:solidFill>
                  <a:srgbClr val="000000"/>
                </a:solidFill>
                <a:latin typeface="Candara"/>
                <a:ea typeface="Candara"/>
                <a:cs typeface="Candara"/>
                <a:sym typeface="Candara"/>
              </a:rPr>
              <a:t>montrez</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plusieurs</a:t>
            </a:r>
            <a:r>
              <a:rPr lang="en-GB" sz="1600" b="0" i="0" u="none" strike="noStrike" cap="none" dirty="0">
                <a:solidFill>
                  <a:srgbClr val="000000"/>
                </a:solidFill>
                <a:latin typeface="Candara"/>
                <a:ea typeface="Candara"/>
                <a:cs typeface="Candara"/>
                <a:sym typeface="Candara"/>
              </a:rPr>
              <a:t> images </a:t>
            </a:r>
            <a:r>
              <a:rPr lang="en-GB" sz="1600" b="0" i="0" u="none" strike="noStrike" cap="none" dirty="0" err="1">
                <a:solidFill>
                  <a:srgbClr val="000000"/>
                </a:solidFill>
                <a:latin typeface="Candara"/>
                <a:ea typeface="Candara"/>
                <a:cs typeface="Candara"/>
                <a:sym typeface="Candara"/>
              </a:rPr>
              <a:t>d'objets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en</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céramique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anciens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certains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issus</a:t>
            </a:r>
            <a:r>
              <a:rPr lang="en-GB" sz="1600" b="0" i="0" u="none" strike="noStrike" cap="none" dirty="0">
                <a:solidFill>
                  <a:srgbClr val="000000"/>
                </a:solidFill>
                <a:latin typeface="Candara"/>
                <a:ea typeface="Candara"/>
                <a:cs typeface="Candara"/>
                <a:sym typeface="Candara"/>
              </a:rPr>
              <a:t> de la culture </a:t>
            </a:r>
            <a:r>
              <a:rPr lang="en-GB" sz="1600" b="0" i="0" u="none" strike="noStrike" cap="none" dirty="0" err="1">
                <a:solidFill>
                  <a:srgbClr val="000000"/>
                </a:solidFill>
                <a:latin typeface="Candara"/>
                <a:ea typeface="Candara"/>
                <a:cs typeface="Candara"/>
                <a:sym typeface="Candara"/>
              </a:rPr>
              <a:t>Narva</a:t>
            </a:r>
            <a:r>
              <a:rPr lang="en-GB" sz="1600" b="0" i="0" u="none" strike="noStrike" cap="none" dirty="0">
                <a:solidFill>
                  <a:srgbClr val="000000"/>
                </a:solidFill>
                <a:latin typeface="Candara"/>
                <a:ea typeface="Candara"/>
                <a:cs typeface="Candara"/>
                <a:sym typeface="Candara"/>
              </a:rPr>
              <a:t> et </a:t>
            </a:r>
            <a:r>
              <a:rPr lang="en-GB" sz="1600" b="0" i="0" u="none" strike="noStrike" cap="none" dirty="0" err="1">
                <a:solidFill>
                  <a:srgbClr val="000000"/>
                </a:solidFill>
                <a:latin typeface="Candara"/>
                <a:ea typeface="Candara"/>
                <a:cs typeface="Candara"/>
                <a:sym typeface="Candara"/>
              </a:rPr>
              <a:t>d'autres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provenant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d'autres</a:t>
            </a:r>
            <a:r>
              <a:rPr lang="en-GB" sz="1600" b="0" i="0" u="none" strike="noStrike" cap="none" dirty="0">
                <a:solidFill>
                  <a:srgbClr val="000000"/>
                </a:solidFill>
                <a:latin typeface="Candara"/>
                <a:ea typeface="Candara"/>
                <a:cs typeface="Candara"/>
                <a:sym typeface="Candara"/>
              </a:rPr>
              <a:t> traditions. </a:t>
            </a:r>
            <a:r>
              <a:rPr lang="en-GB" sz="1600" b="0" i="0" u="none" strike="noStrike" cap="none" dirty="0" err="1">
                <a:solidFill>
                  <a:srgbClr val="000000"/>
                </a:solidFill>
                <a:latin typeface="Candara"/>
                <a:ea typeface="Candara"/>
                <a:cs typeface="Candara"/>
                <a:sym typeface="Candara"/>
              </a:rPr>
              <a:t>Demandez</a:t>
            </a:r>
            <a:r>
              <a:rPr lang="en-GB" sz="1600" b="0" i="0" u="none" strike="noStrike" cap="none" dirty="0">
                <a:solidFill>
                  <a:srgbClr val="000000"/>
                </a:solidFill>
                <a:latin typeface="Candara"/>
                <a:ea typeface="Candara"/>
                <a:cs typeface="Candara"/>
                <a:sym typeface="Candara"/>
              </a:rPr>
              <a:t> aux </a:t>
            </a:r>
            <a:r>
              <a:rPr lang="en-GB" sz="1600" b="0" i="0" u="none" strike="noStrike" cap="none" dirty="0" err="1">
                <a:solidFill>
                  <a:srgbClr val="000000"/>
                </a:solidFill>
                <a:latin typeface="Candara"/>
                <a:ea typeface="Candara"/>
                <a:cs typeface="Candara"/>
                <a:sym typeface="Candara"/>
              </a:rPr>
              <a:t>apprenants</a:t>
            </a:r>
            <a:r>
              <a:rPr lang="en-GB" sz="1600" b="0" i="0" u="none" strike="noStrike" cap="none" dirty="0">
                <a:solidFill>
                  <a:srgbClr val="000000"/>
                </a:solidFill>
                <a:latin typeface="Candara"/>
                <a:ea typeface="Candara"/>
                <a:cs typeface="Candara"/>
                <a:sym typeface="Candara"/>
              </a:rPr>
              <a:t> de </a:t>
            </a:r>
            <a:r>
              <a:rPr lang="en-GB" sz="1600" b="0" i="0" u="none" strike="noStrike" cap="none" dirty="0" err="1">
                <a:solidFill>
                  <a:srgbClr val="000000"/>
                </a:solidFill>
                <a:latin typeface="Candara"/>
                <a:ea typeface="Candara"/>
                <a:cs typeface="Candara"/>
                <a:sym typeface="Candara"/>
              </a:rPr>
              <a:t>deviner</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lesquels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appartiennent</a:t>
            </a:r>
            <a:r>
              <a:rPr lang="en-GB" sz="1600" b="0" i="0" u="none" strike="noStrike" cap="none" dirty="0">
                <a:solidFill>
                  <a:srgbClr val="000000"/>
                </a:solidFill>
                <a:latin typeface="Candara"/>
                <a:ea typeface="Candara"/>
                <a:cs typeface="Candara"/>
                <a:sym typeface="Candara"/>
              </a:rPr>
              <a:t> à </a:t>
            </a:r>
            <a:r>
              <a:rPr lang="en-GB" sz="1600" b="0" i="0" u="none" strike="noStrike" cap="none" dirty="0" err="1">
                <a:solidFill>
                  <a:srgbClr val="000000"/>
                </a:solidFill>
                <a:latin typeface="Candara"/>
                <a:ea typeface="Candara"/>
                <a:cs typeface="Candara"/>
                <a:sym typeface="Candara"/>
              </a:rPr>
              <a:t>Narva</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Encouragez</a:t>
            </a:r>
            <a:r>
              <a:rPr lang="en-GB" sz="1600" b="0" i="0" u="none" strike="noStrike" cap="none" dirty="0">
                <a:solidFill>
                  <a:srgbClr val="000000"/>
                </a:solidFill>
                <a:latin typeface="Candara"/>
                <a:ea typeface="Candara"/>
                <a:cs typeface="Candara"/>
                <a:sym typeface="Candara"/>
              </a:rPr>
              <a:t>-les à </a:t>
            </a:r>
            <a:r>
              <a:rPr lang="en-GB" sz="1600" b="0" i="0" u="none" strike="noStrike" cap="none" dirty="0" err="1">
                <a:solidFill>
                  <a:srgbClr val="000000"/>
                </a:solidFill>
                <a:latin typeface="Candara"/>
                <a:ea typeface="Candara"/>
                <a:cs typeface="Candara"/>
                <a:sym typeface="Candara"/>
              </a:rPr>
              <a:t>expliquer</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leur</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raisonnement</a:t>
            </a:r>
            <a:r>
              <a:rPr lang="en-GB" sz="1600" b="0" i="0" u="none" strike="noStrike" cap="none" dirty="0">
                <a:solidFill>
                  <a:srgbClr val="000000"/>
                </a:solidFill>
                <a:latin typeface="Candara"/>
                <a:ea typeface="Candara"/>
                <a:cs typeface="Candara"/>
                <a:sym typeface="Candara"/>
              </a:rPr>
              <a:t> : </a:t>
            </a:r>
            <a:r>
              <a:rPr lang="en-GB" sz="1600" b="0" i="0" u="none" strike="noStrike" cap="none" dirty="0" err="1">
                <a:solidFill>
                  <a:srgbClr val="000000"/>
                </a:solidFill>
                <a:latin typeface="Candara"/>
                <a:ea typeface="Candara"/>
                <a:cs typeface="Candara"/>
                <a:sym typeface="Candara"/>
              </a:rPr>
              <a:t>quelles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formes</a:t>
            </a:r>
            <a:r>
              <a:rPr lang="en-GB" sz="1600" b="0" i="0" u="none" strike="noStrike" cap="none" dirty="0">
                <a:solidFill>
                  <a:srgbClr val="000000"/>
                </a:solidFill>
                <a:latin typeface="Candara"/>
                <a:ea typeface="Candara"/>
                <a:cs typeface="Candara"/>
                <a:sym typeface="Candara"/>
              </a:rPr>
              <a:t>, textures </a:t>
            </a:r>
            <a:r>
              <a:rPr lang="en-GB" sz="1600" b="0" i="0" u="none" strike="noStrike" cap="none" dirty="0" err="1">
                <a:solidFill>
                  <a:srgbClr val="000000"/>
                </a:solidFill>
                <a:latin typeface="Candara"/>
                <a:ea typeface="Candara"/>
                <a:cs typeface="Candara"/>
                <a:sym typeface="Candara"/>
              </a:rPr>
              <a:t>ou</a:t>
            </a:r>
            <a:r>
              <a:rPr lang="en-GB" sz="1600" b="0" i="0" u="none" strike="noStrike" cap="none" dirty="0">
                <a:solidFill>
                  <a:srgbClr val="000000"/>
                </a:solidFill>
                <a:latin typeface="Candara"/>
                <a:ea typeface="Candara"/>
                <a:cs typeface="Candara"/>
                <a:sym typeface="Candara"/>
              </a:rPr>
              <a:t> motifs </a:t>
            </a:r>
            <a:r>
              <a:rPr lang="en-GB" sz="1600" b="0" i="0" u="none" strike="noStrike" cap="none" dirty="0" err="1">
                <a:solidFill>
                  <a:srgbClr val="000000"/>
                </a:solidFill>
                <a:latin typeface="Candara"/>
                <a:ea typeface="Candara"/>
                <a:cs typeface="Candara"/>
                <a:sym typeface="Candara"/>
              </a:rPr>
              <a:t>ont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influencé</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leurs</a:t>
            </a:r>
            <a:r>
              <a:rPr lang="en-GB" sz="1600" b="0" i="0" u="none" strike="noStrike" cap="none" dirty="0">
                <a:solidFill>
                  <a:srgbClr val="000000"/>
                </a:solidFill>
                <a:latin typeface="Candara"/>
                <a:ea typeface="Candara"/>
                <a:cs typeface="Candara"/>
                <a:sym typeface="Candara"/>
              </a:rPr>
              <a:t> suppositions ?</a:t>
            </a:r>
            <a:endParaRPr sz="1600" b="0" i="0" u="none" strike="noStrike" cap="none" dirty="0">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en-GB" sz="1600" b="0" i="0" u="none" strike="noStrike" cap="none" dirty="0">
                <a:solidFill>
                  <a:srgbClr val="000000"/>
                </a:solidFill>
                <a:latin typeface="Candara"/>
                <a:ea typeface="Candara"/>
                <a:cs typeface="Candara"/>
                <a:sym typeface="Candara"/>
              </a:rPr>
              <a:t>Après </a:t>
            </a:r>
            <a:r>
              <a:rPr lang="en-GB" sz="1600" b="0" i="0" u="none" strike="noStrike" cap="none" dirty="0" err="1">
                <a:solidFill>
                  <a:srgbClr val="000000"/>
                </a:solidFill>
                <a:latin typeface="Candara"/>
                <a:ea typeface="Candara"/>
                <a:cs typeface="Candara"/>
                <a:sym typeface="Candara"/>
              </a:rPr>
              <a:t>avoir</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recueilli</a:t>
            </a:r>
            <a:r>
              <a:rPr lang="en-GB" sz="1600" b="0" i="0" u="none" strike="noStrike" cap="none" dirty="0">
                <a:solidFill>
                  <a:srgbClr val="000000"/>
                </a:solidFill>
                <a:latin typeface="Candara"/>
                <a:ea typeface="Candara"/>
                <a:cs typeface="Candara"/>
                <a:sym typeface="Candara"/>
              </a:rPr>
              <a:t> les </a:t>
            </a:r>
            <a:r>
              <a:rPr lang="en-GB" sz="1600" b="0" i="0" u="none" strike="noStrike" cap="none" dirty="0" err="1">
                <a:solidFill>
                  <a:srgbClr val="000000"/>
                </a:solidFill>
                <a:latin typeface="Candara"/>
                <a:ea typeface="Candara"/>
                <a:cs typeface="Candara"/>
                <a:sym typeface="Candara"/>
              </a:rPr>
              <a:t>réponses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dévoilez</a:t>
            </a:r>
            <a:r>
              <a:rPr lang="en-GB" sz="1600" b="0" i="0" u="none" strike="noStrike" cap="none" dirty="0">
                <a:solidFill>
                  <a:srgbClr val="000000"/>
                </a:solidFill>
                <a:latin typeface="Candara"/>
                <a:ea typeface="Candara"/>
                <a:cs typeface="Candara"/>
                <a:sym typeface="Candara"/>
              </a:rPr>
              <a:t> les </a:t>
            </a:r>
            <a:r>
              <a:rPr lang="en-GB" sz="1600" b="0" i="0" u="none" strike="noStrike" cap="none" dirty="0" err="1">
                <a:solidFill>
                  <a:srgbClr val="000000"/>
                </a:solidFill>
                <a:latin typeface="Candara"/>
                <a:ea typeface="Candara"/>
                <a:cs typeface="Candara"/>
                <a:sym typeface="Candara"/>
              </a:rPr>
              <a:t>bonnes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réponses</a:t>
            </a:r>
            <a:r>
              <a:rPr lang="en-GB" sz="1600" b="0" i="0" u="none" strike="noStrike" cap="none" dirty="0">
                <a:solidFill>
                  <a:srgbClr val="000000"/>
                </a:solidFill>
                <a:latin typeface="Candara"/>
                <a:ea typeface="Candara"/>
                <a:cs typeface="Candara"/>
                <a:sym typeface="Candara"/>
              </a:rPr>
              <a:t> et </a:t>
            </a:r>
            <a:r>
              <a:rPr lang="en-GB" sz="1600" b="0" i="0" u="none" strike="noStrike" cap="none" dirty="0" err="1">
                <a:solidFill>
                  <a:srgbClr val="000000"/>
                </a:solidFill>
                <a:latin typeface="Candara"/>
                <a:ea typeface="Candara"/>
                <a:cs typeface="Candara"/>
                <a:sym typeface="Candara"/>
              </a:rPr>
              <a:t>profitez</a:t>
            </a:r>
            <a:r>
              <a:rPr lang="en-GB" sz="1600" b="0" i="0" u="none" strike="noStrike" cap="none" dirty="0">
                <a:solidFill>
                  <a:srgbClr val="000000"/>
                </a:solidFill>
                <a:latin typeface="Candara"/>
                <a:ea typeface="Candara"/>
                <a:cs typeface="Candara"/>
                <a:sym typeface="Candara"/>
              </a:rPr>
              <a:t> de </a:t>
            </a:r>
            <a:r>
              <a:rPr lang="en-GB" sz="1600" b="0" i="0" u="none" strike="noStrike" cap="none" dirty="0" err="1">
                <a:solidFill>
                  <a:srgbClr val="000000"/>
                </a:solidFill>
                <a:latin typeface="Candara"/>
                <a:ea typeface="Candara"/>
                <a:cs typeface="Candara"/>
                <a:sym typeface="Candara"/>
              </a:rPr>
              <a:t>ce</a:t>
            </a:r>
            <a:r>
              <a:rPr lang="en-GB" sz="1600" b="0" i="0" u="none" strike="noStrike" cap="none" dirty="0">
                <a:solidFill>
                  <a:srgbClr val="000000"/>
                </a:solidFill>
                <a:latin typeface="Candara"/>
                <a:ea typeface="Candara"/>
                <a:cs typeface="Candara"/>
                <a:sym typeface="Candara"/>
              </a:rPr>
              <a:t> moment pour </a:t>
            </a:r>
            <a:r>
              <a:rPr lang="en-GB" sz="1600" b="0" i="0" u="none" strike="noStrike" cap="none" dirty="0" err="1">
                <a:solidFill>
                  <a:srgbClr val="000000"/>
                </a:solidFill>
                <a:latin typeface="Candara"/>
                <a:ea typeface="Candara"/>
                <a:cs typeface="Candara"/>
                <a:sym typeface="Candara"/>
              </a:rPr>
              <a:t>présenter</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l'histoire</a:t>
            </a:r>
            <a:r>
              <a:rPr lang="en-GB" sz="1600" b="0" i="0" u="none" strike="noStrike" cap="none" dirty="0">
                <a:solidFill>
                  <a:srgbClr val="000000"/>
                </a:solidFill>
                <a:latin typeface="Candara"/>
                <a:ea typeface="Candara"/>
                <a:cs typeface="Candara"/>
                <a:sym typeface="Candara"/>
              </a:rPr>
              <a:t> de la </a:t>
            </a:r>
            <a:r>
              <a:rPr lang="en-GB" sz="1600" b="0" i="0" u="none" strike="noStrike" cap="none" dirty="0" err="1">
                <a:solidFill>
                  <a:srgbClr val="000000"/>
                </a:solidFill>
                <a:latin typeface="Candara"/>
                <a:ea typeface="Candara"/>
                <a:cs typeface="Candara"/>
                <a:sym typeface="Candara"/>
              </a:rPr>
              <a:t>céramique</a:t>
            </a:r>
            <a:r>
              <a:rPr lang="en-GB" sz="1600" b="0" i="0" u="none" strike="noStrike" cap="none" dirty="0">
                <a:solidFill>
                  <a:srgbClr val="000000"/>
                </a:solidFill>
                <a:latin typeface="Candara"/>
                <a:ea typeface="Candara"/>
                <a:cs typeface="Candara"/>
                <a:sym typeface="Candara"/>
              </a:rPr>
              <a:t> de </a:t>
            </a:r>
            <a:r>
              <a:rPr lang="en-GB" sz="1600" b="0" i="0" u="none" strike="noStrike" cap="none" dirty="0" err="1">
                <a:solidFill>
                  <a:srgbClr val="000000"/>
                </a:solidFill>
                <a:latin typeface="Candara"/>
                <a:ea typeface="Candara"/>
                <a:cs typeface="Candara"/>
                <a:sym typeface="Candara"/>
              </a:rPr>
              <a:t>Narva</a:t>
            </a:r>
            <a:r>
              <a:rPr lang="en-GB" sz="1600" b="0" i="0" u="none" strike="noStrike" cap="none" dirty="0">
                <a:solidFill>
                  <a:srgbClr val="000000"/>
                </a:solidFill>
                <a:latin typeface="Candara"/>
                <a:ea typeface="Candara"/>
                <a:cs typeface="Candara"/>
                <a:sym typeface="Candara"/>
              </a:rPr>
              <a:t>. </a:t>
            </a:r>
            <a:endParaRPr dirty="0"/>
          </a:p>
          <a:p>
            <a:pPr marL="0" marR="0" lvl="0" indent="0" algn="just" rtl="0">
              <a:lnSpc>
                <a:spcPct val="100000"/>
              </a:lnSpc>
              <a:spcBef>
                <a:spcPts val="0"/>
              </a:spcBef>
              <a:spcAft>
                <a:spcPts val="0"/>
              </a:spcAft>
              <a:buNone/>
            </a:pPr>
            <a:endParaRPr sz="1600" b="0" i="0" u="none" strike="noStrike" cap="none" dirty="0">
              <a:solidFill>
                <a:srgbClr val="000000"/>
              </a:solidFill>
              <a:latin typeface="Candara"/>
              <a:ea typeface="Candara"/>
              <a:cs typeface="Candara"/>
              <a:sym typeface="Candara"/>
            </a:endParaRPr>
          </a:p>
        </p:txBody>
      </p:sp>
    </p:spTree>
    <p:extLst>
      <p:ext uri="{BB962C8B-B14F-4D97-AF65-F5344CB8AC3E}">
        <p14:creationId xmlns:p14="http://schemas.microsoft.com/office/powerpoint/2010/main" xmlns="" val="300753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1" name="Google Shape;121;p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7"/>
          <p:cNvSpPr txBox="1"/>
          <p:nvPr/>
        </p:nvSpPr>
        <p:spPr>
          <a:xfrm>
            <a:off x="-1" y="89588"/>
            <a:ext cx="10686473" cy="52318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2800" b="1" i="0" u="none" strike="noStrike" cap="none" dirty="0">
                <a:solidFill>
                  <a:schemeClr val="lt1"/>
                </a:solidFill>
                <a:latin typeface="Candara"/>
                <a:ea typeface="Candara"/>
                <a:cs typeface="Candara"/>
                <a:sym typeface="Candara"/>
              </a:rPr>
              <a:t>À la </a:t>
            </a:r>
            <a:r>
              <a:rPr lang="en-GB" sz="2800" b="1" i="0" u="none" strike="noStrike" cap="none" dirty="0" err="1">
                <a:solidFill>
                  <a:schemeClr val="lt1"/>
                </a:solidFill>
                <a:latin typeface="Candara"/>
                <a:ea typeface="Candara"/>
                <a:cs typeface="Candara"/>
                <a:sym typeface="Candara"/>
              </a:rPr>
              <a:t>découverte</a:t>
            </a:r>
            <a:r>
              <a:rPr lang="en-GB" sz="2800" b="1" i="0" u="none" strike="noStrike" cap="none" dirty="0">
                <a:solidFill>
                  <a:schemeClr val="lt1"/>
                </a:solidFill>
                <a:latin typeface="Candara"/>
                <a:ea typeface="Candara"/>
                <a:cs typeface="Candara"/>
                <a:sym typeface="Candara"/>
              </a:rPr>
              <a:t> du </a:t>
            </a:r>
            <a:r>
              <a:rPr lang="en-GB" sz="2800" b="1" i="0" u="none" strike="noStrike" cap="none" dirty="0" err="1">
                <a:solidFill>
                  <a:schemeClr val="lt1"/>
                </a:solidFill>
                <a:latin typeface="Candara"/>
                <a:ea typeface="Candara"/>
                <a:cs typeface="Candara"/>
                <a:sym typeface="Candara"/>
              </a:rPr>
              <a:t>patrimoine</a:t>
            </a:r>
            <a:r>
              <a:rPr lang="en-GB" sz="2800" b="1" i="0" u="none" strike="noStrike" cap="none" dirty="0">
                <a:solidFill>
                  <a:schemeClr val="lt1"/>
                </a:solidFill>
                <a:latin typeface="Candara"/>
                <a:ea typeface="Candara"/>
                <a:cs typeface="Candara"/>
                <a:sym typeface="Candara"/>
              </a:rPr>
              <a:t> </a:t>
            </a:r>
            <a:r>
              <a:rPr lang="en-GB" sz="2800" b="1" i="0" u="none" strike="noStrike" cap="none" dirty="0" err="1">
                <a:solidFill>
                  <a:schemeClr val="lt1"/>
                </a:solidFill>
                <a:latin typeface="Candara"/>
                <a:ea typeface="Candara"/>
                <a:cs typeface="Candara"/>
                <a:sym typeface="Candara"/>
              </a:rPr>
              <a:t>céramique</a:t>
            </a:r>
            <a:r>
              <a:rPr lang="en-GB" sz="2800" b="1" i="0" u="none" strike="noStrike" cap="none" dirty="0">
                <a:solidFill>
                  <a:schemeClr val="lt1"/>
                </a:solidFill>
                <a:latin typeface="Candara"/>
                <a:ea typeface="Candara"/>
                <a:cs typeface="Candara"/>
                <a:sym typeface="Candara"/>
              </a:rPr>
              <a:t> local : la culture </a:t>
            </a:r>
            <a:r>
              <a:rPr lang="en-GB" sz="2800" b="1" i="0" u="none" strike="noStrike" cap="none" dirty="0" err="1">
                <a:solidFill>
                  <a:schemeClr val="lt1"/>
                </a:solidFill>
                <a:latin typeface="Candara"/>
                <a:ea typeface="Candara"/>
                <a:cs typeface="Candara"/>
                <a:sym typeface="Candara"/>
              </a:rPr>
              <a:t>Narva</a:t>
            </a:r>
            <a:endParaRPr sz="2800" b="1" i="0" u="none" strike="noStrike" cap="none" dirty="0">
              <a:solidFill>
                <a:schemeClr val="lt1"/>
              </a:solidFill>
              <a:latin typeface="Candara"/>
              <a:ea typeface="Candara"/>
              <a:cs typeface="Candara"/>
              <a:sym typeface="Candara"/>
            </a:endParaRPr>
          </a:p>
        </p:txBody>
      </p:sp>
      <p:sp>
        <p:nvSpPr>
          <p:cNvPr id="124" name="Google Shape;124;p7"/>
          <p:cNvSpPr txBox="1"/>
          <p:nvPr/>
        </p:nvSpPr>
        <p:spPr>
          <a:xfrm>
            <a:off x="598803" y="972237"/>
            <a:ext cx="8415888"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dirty="0">
                <a:solidFill>
                  <a:srgbClr val="000000"/>
                </a:solidFill>
                <a:latin typeface="Candara"/>
                <a:ea typeface="Candara"/>
                <a:cs typeface="Candara"/>
                <a:sym typeface="Candara"/>
              </a:rPr>
              <a:t>À </a:t>
            </a:r>
            <a:r>
              <a:rPr lang="en-GB" sz="1600" b="0" i="0" u="none" strike="noStrike" cap="none" dirty="0" err="1">
                <a:solidFill>
                  <a:srgbClr val="000000"/>
                </a:solidFill>
                <a:latin typeface="Candara"/>
                <a:ea typeface="Candara"/>
                <a:cs typeface="Candara"/>
                <a:sym typeface="Candara"/>
              </a:rPr>
              <a:t>souligner</a:t>
            </a:r>
            <a:r>
              <a:rPr lang="en-GB" sz="1600" b="0" i="0" u="none" strike="noStrike" cap="none" dirty="0">
                <a:solidFill>
                  <a:srgbClr val="000000"/>
                </a:solidFill>
                <a:latin typeface="Candara"/>
                <a:ea typeface="Candara"/>
                <a:cs typeface="Candara"/>
                <a:sym typeface="Candara"/>
              </a:rPr>
              <a:t> :</a:t>
            </a:r>
            <a:endParaRPr sz="1600" b="0" i="0" u="none" strike="noStrike" cap="none" dirty="0">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dirty="0">
              <a:solidFill>
                <a:srgbClr val="000000"/>
              </a:solidFill>
              <a:latin typeface="Candara"/>
              <a:ea typeface="Candara"/>
              <a:cs typeface="Candara"/>
              <a:sym typeface="Candara"/>
            </a:endParaRPr>
          </a:p>
          <a:p>
            <a:pPr marL="285750" marR="0" lvl="0" indent="-285750" algn="just" rtl="0">
              <a:lnSpc>
                <a:spcPct val="100000"/>
              </a:lnSpc>
              <a:spcBef>
                <a:spcPts val="0"/>
              </a:spcBef>
              <a:spcAft>
                <a:spcPts val="0"/>
              </a:spcAft>
              <a:buClr>
                <a:srgbClr val="000000"/>
              </a:buClr>
              <a:buSzPts val="1600"/>
              <a:buFont typeface="Arial"/>
              <a:buChar char="•"/>
            </a:pPr>
            <a:r>
              <a:rPr lang="en-GB" sz="1600" b="0" i="0" u="none" strike="noStrike" cap="none" dirty="0">
                <a:solidFill>
                  <a:srgbClr val="000000"/>
                </a:solidFill>
                <a:latin typeface="Candara"/>
                <a:ea typeface="Candara"/>
                <a:cs typeface="Candara"/>
                <a:sym typeface="Candara"/>
              </a:rPr>
              <a:t>La culture </a:t>
            </a:r>
            <a:r>
              <a:rPr lang="en-GB" sz="1600" b="0" i="0" u="none" strike="noStrike" cap="none" dirty="0" err="1">
                <a:solidFill>
                  <a:srgbClr val="000000"/>
                </a:solidFill>
                <a:latin typeface="Candara"/>
                <a:ea typeface="Candara"/>
                <a:cs typeface="Candara"/>
                <a:sym typeface="Candara"/>
              </a:rPr>
              <a:t>Narva</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est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apparue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vers</a:t>
            </a:r>
            <a:r>
              <a:rPr lang="en-GB" sz="1600" b="0" i="0" u="none" strike="noStrike" cap="none" dirty="0">
                <a:solidFill>
                  <a:srgbClr val="000000"/>
                </a:solidFill>
                <a:latin typeface="Candara"/>
                <a:ea typeface="Candara"/>
                <a:cs typeface="Candara"/>
                <a:sym typeface="Candara"/>
              </a:rPr>
              <a:t> 5300 </a:t>
            </a:r>
            <a:r>
              <a:rPr lang="en-GB" sz="1600" b="0" i="0" u="none" strike="noStrike" cap="none" dirty="0" err="1">
                <a:solidFill>
                  <a:srgbClr val="000000"/>
                </a:solidFill>
                <a:latin typeface="Candara"/>
                <a:ea typeface="Candara"/>
                <a:cs typeface="Candara"/>
                <a:sym typeface="Candara"/>
              </a:rPr>
              <a:t>avant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notre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ère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dans</a:t>
            </a:r>
            <a:r>
              <a:rPr lang="en-GB" sz="1600" b="0" i="0" u="none" strike="noStrike" cap="none" dirty="0">
                <a:solidFill>
                  <a:srgbClr val="000000"/>
                </a:solidFill>
                <a:latin typeface="Candara"/>
                <a:ea typeface="Candara"/>
                <a:cs typeface="Candara"/>
                <a:sym typeface="Candara"/>
              </a:rPr>
              <a:t> la </a:t>
            </a:r>
            <a:r>
              <a:rPr lang="en-GB" sz="1600" b="0" i="0" u="none" strike="noStrike" cap="none" dirty="0" err="1">
                <a:solidFill>
                  <a:srgbClr val="000000"/>
                </a:solidFill>
                <a:latin typeface="Candara"/>
                <a:ea typeface="Candara"/>
                <a:cs typeface="Candara"/>
                <a:sym typeface="Candara"/>
              </a:rPr>
              <a:t>région</a:t>
            </a:r>
            <a:r>
              <a:rPr lang="en-GB" sz="1600" b="0" i="0" u="none" strike="noStrike" cap="none" dirty="0">
                <a:solidFill>
                  <a:srgbClr val="000000"/>
                </a:solidFill>
                <a:latin typeface="Candara"/>
                <a:ea typeface="Candara"/>
                <a:cs typeface="Candara"/>
                <a:sym typeface="Candara"/>
              </a:rPr>
              <a:t> qui correspond </a:t>
            </a:r>
            <a:r>
              <a:rPr lang="en-GB" sz="1600" b="0" i="0" u="none" strike="noStrike" cap="none" dirty="0" err="1">
                <a:solidFill>
                  <a:srgbClr val="000000"/>
                </a:solidFill>
                <a:latin typeface="Candara"/>
                <a:ea typeface="Candara"/>
                <a:cs typeface="Candara"/>
                <a:sym typeface="Candara"/>
              </a:rPr>
              <a:t>aujourd'hui</a:t>
            </a:r>
            <a:r>
              <a:rPr lang="en-GB" sz="1600" b="0" i="0" u="none" strike="noStrike" cap="none" dirty="0">
                <a:solidFill>
                  <a:srgbClr val="000000"/>
                </a:solidFill>
                <a:latin typeface="Candara"/>
                <a:ea typeface="Candara"/>
                <a:cs typeface="Candara"/>
                <a:sym typeface="Candara"/>
              </a:rPr>
              <a:t> au </a:t>
            </a:r>
            <a:r>
              <a:rPr lang="en-GB" sz="1600" b="0" i="0" u="none" strike="noStrike" cap="none" dirty="0" err="1">
                <a:solidFill>
                  <a:srgbClr val="000000"/>
                </a:solidFill>
                <a:latin typeface="Candara"/>
                <a:ea typeface="Candara"/>
                <a:cs typeface="Candara"/>
                <a:sym typeface="Candara"/>
              </a:rPr>
              <a:t>nord-est</a:t>
            </a:r>
            <a:r>
              <a:rPr lang="en-GB" sz="1600" b="0" i="0" u="none" strike="noStrike" cap="none" dirty="0">
                <a:solidFill>
                  <a:srgbClr val="000000"/>
                </a:solidFill>
                <a:latin typeface="Candara"/>
                <a:ea typeface="Candara"/>
                <a:cs typeface="Candara"/>
                <a:sym typeface="Candara"/>
              </a:rPr>
              <a:t> de </a:t>
            </a:r>
            <a:r>
              <a:rPr lang="en-GB" sz="1600" b="0" i="0" u="none" strike="noStrike" cap="none" dirty="0" err="1">
                <a:solidFill>
                  <a:srgbClr val="000000"/>
                </a:solidFill>
                <a:latin typeface="Candara"/>
                <a:ea typeface="Candara"/>
                <a:cs typeface="Candara"/>
                <a:sym typeface="Candara"/>
              </a:rPr>
              <a:t>l'Estonie</a:t>
            </a:r>
            <a:r>
              <a:rPr lang="en-GB" sz="1600" b="0" i="0" u="none" strike="noStrike" cap="none" dirty="0">
                <a:solidFill>
                  <a:srgbClr val="000000"/>
                </a:solidFill>
                <a:latin typeface="Candara"/>
                <a:ea typeface="Candara"/>
                <a:cs typeface="Candara"/>
                <a:sym typeface="Candara"/>
              </a:rPr>
              <a:t> et au </a:t>
            </a:r>
            <a:r>
              <a:rPr lang="en-GB" sz="1600" b="0" i="0" u="none" strike="noStrike" cap="none" dirty="0" err="1">
                <a:solidFill>
                  <a:srgbClr val="000000"/>
                </a:solidFill>
                <a:latin typeface="Candara"/>
                <a:ea typeface="Candara"/>
                <a:cs typeface="Candara"/>
                <a:sym typeface="Candara"/>
              </a:rPr>
              <a:t>nord-ouest</a:t>
            </a:r>
            <a:r>
              <a:rPr lang="en-GB" sz="1600" b="0" i="0" u="none" strike="noStrike" cap="none" dirty="0">
                <a:solidFill>
                  <a:srgbClr val="000000"/>
                </a:solidFill>
                <a:latin typeface="Candara"/>
                <a:ea typeface="Candara"/>
                <a:cs typeface="Candara"/>
                <a:sym typeface="Candara"/>
              </a:rPr>
              <a:t> de la </a:t>
            </a:r>
            <a:r>
              <a:rPr lang="en-GB" sz="1600" b="0" i="0" u="none" strike="noStrike" cap="none" dirty="0" err="1">
                <a:solidFill>
                  <a:srgbClr val="000000"/>
                </a:solidFill>
                <a:latin typeface="Candara"/>
                <a:ea typeface="Candara"/>
                <a:cs typeface="Candara"/>
                <a:sym typeface="Candara"/>
              </a:rPr>
              <a:t>Russie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Tirant</a:t>
            </a:r>
            <a:r>
              <a:rPr lang="en-GB" sz="1600" b="0" i="0" u="none" strike="noStrike" cap="none" dirty="0">
                <a:solidFill>
                  <a:srgbClr val="000000"/>
                </a:solidFill>
                <a:latin typeface="Candara"/>
                <a:ea typeface="Candara"/>
                <a:cs typeface="Candara"/>
                <a:sym typeface="Candara"/>
              </a:rPr>
              <a:t> son nom de la </a:t>
            </a:r>
            <a:r>
              <a:rPr lang="en-GB" sz="1600" b="0" i="0" u="none" strike="noStrike" cap="none" dirty="0" err="1">
                <a:solidFill>
                  <a:srgbClr val="000000"/>
                </a:solidFill>
                <a:latin typeface="Candara"/>
                <a:ea typeface="Candara"/>
                <a:cs typeface="Candara"/>
                <a:sym typeface="Candara"/>
              </a:rPr>
              <a:t>rivière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Narva</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elle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fut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l'une</a:t>
            </a:r>
            <a:r>
              <a:rPr lang="en-GB" sz="1600" b="0" i="0" u="none" strike="noStrike" cap="none" dirty="0">
                <a:solidFill>
                  <a:srgbClr val="000000"/>
                </a:solidFill>
                <a:latin typeface="Candara"/>
                <a:ea typeface="Candara"/>
                <a:cs typeface="Candara"/>
                <a:sym typeface="Candara"/>
              </a:rPr>
              <a:t> des premières traditions </a:t>
            </a:r>
            <a:r>
              <a:rPr lang="en-GB" sz="1600" b="0" i="0" u="none" strike="noStrike" cap="none" dirty="0" err="1">
                <a:solidFill>
                  <a:srgbClr val="000000"/>
                </a:solidFill>
                <a:latin typeface="Candara"/>
                <a:ea typeface="Candara"/>
                <a:cs typeface="Candara"/>
                <a:sym typeface="Candara"/>
              </a:rPr>
              <a:t>céramiques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connues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dans</a:t>
            </a:r>
            <a:r>
              <a:rPr lang="en-GB" sz="1600" b="0" i="0" u="none" strike="noStrike" cap="none" dirty="0">
                <a:solidFill>
                  <a:srgbClr val="000000"/>
                </a:solidFill>
                <a:latin typeface="Candara"/>
                <a:ea typeface="Candara"/>
                <a:cs typeface="Candara"/>
                <a:sym typeface="Candara"/>
              </a:rPr>
              <a:t> la </a:t>
            </a:r>
            <a:r>
              <a:rPr lang="en-GB" sz="1600" b="0" i="0" u="none" strike="noStrike" cap="none" dirty="0" err="1">
                <a:solidFill>
                  <a:srgbClr val="000000"/>
                </a:solidFill>
                <a:latin typeface="Candara"/>
                <a:ea typeface="Candara"/>
                <a:cs typeface="Candara"/>
                <a:sym typeface="Candara"/>
              </a:rPr>
              <a:t>région</a:t>
            </a:r>
            <a:r>
              <a:rPr lang="en-GB" sz="1600" b="0" i="0" u="none" strike="noStrike" cap="none" dirty="0">
                <a:solidFill>
                  <a:srgbClr val="000000"/>
                </a:solidFill>
                <a:latin typeface="Candara"/>
                <a:ea typeface="Candara"/>
                <a:cs typeface="Candara"/>
                <a:sym typeface="Candara"/>
              </a:rPr>
              <a:t> de la </a:t>
            </a:r>
            <a:r>
              <a:rPr lang="en-GB" sz="1600" b="0" i="0" u="none" strike="noStrike" cap="none" dirty="0" err="1">
                <a:solidFill>
                  <a:srgbClr val="000000"/>
                </a:solidFill>
                <a:latin typeface="Candara"/>
                <a:ea typeface="Candara"/>
                <a:cs typeface="Candara"/>
                <a:sym typeface="Candara"/>
              </a:rPr>
              <a:t>Baltique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orientale</a:t>
            </a:r>
            <a:r>
              <a:rPr lang="en-GB" sz="1600" b="0" i="0" u="none" strike="noStrike" cap="none" dirty="0">
                <a:solidFill>
                  <a:srgbClr val="000000"/>
                </a:solidFill>
                <a:latin typeface="Candara"/>
                <a:ea typeface="Candara"/>
                <a:cs typeface="Candara"/>
                <a:sym typeface="Candara"/>
              </a:rPr>
              <a:t>. Les villages </a:t>
            </a:r>
            <a:r>
              <a:rPr lang="en-GB" sz="1600" b="0" i="0" u="none" strike="noStrike" cap="none" dirty="0" err="1">
                <a:solidFill>
                  <a:srgbClr val="000000"/>
                </a:solidFill>
                <a:latin typeface="Candara"/>
                <a:ea typeface="Candara"/>
                <a:cs typeface="Candara"/>
                <a:sym typeface="Candara"/>
              </a:rPr>
              <a:t>étaient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situés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près</a:t>
            </a:r>
            <a:r>
              <a:rPr lang="en-GB" sz="1600" b="0" i="0" u="none" strike="noStrike" cap="none" dirty="0">
                <a:solidFill>
                  <a:srgbClr val="000000"/>
                </a:solidFill>
                <a:latin typeface="Candara"/>
                <a:ea typeface="Candara"/>
                <a:cs typeface="Candara"/>
                <a:sym typeface="Candara"/>
              </a:rPr>
              <a:t> des </a:t>
            </a:r>
            <a:r>
              <a:rPr lang="en-GB" sz="1600" b="0" i="0" u="none" strike="noStrike" cap="none" dirty="0" err="1">
                <a:solidFill>
                  <a:srgbClr val="000000"/>
                </a:solidFill>
                <a:latin typeface="Candara"/>
                <a:ea typeface="Candara"/>
                <a:cs typeface="Candara"/>
                <a:sym typeface="Candara"/>
              </a:rPr>
              <a:t>cours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d'eau</a:t>
            </a:r>
            <a:r>
              <a:rPr lang="en-GB" sz="1600" b="0" i="0" u="none" strike="noStrike" cap="none" dirty="0">
                <a:solidFill>
                  <a:srgbClr val="000000"/>
                </a:solidFill>
                <a:latin typeface="Candara"/>
                <a:ea typeface="Candara"/>
                <a:cs typeface="Candara"/>
                <a:sym typeface="Candara"/>
              </a:rPr>
              <a:t> et les habitants </a:t>
            </a:r>
            <a:r>
              <a:rPr lang="en-GB" sz="1600" b="0" i="0" u="none" strike="noStrike" cap="none" dirty="0" err="1">
                <a:solidFill>
                  <a:srgbClr val="000000"/>
                </a:solidFill>
                <a:latin typeface="Candara"/>
                <a:ea typeface="Candara"/>
                <a:cs typeface="Candara"/>
                <a:sym typeface="Candara"/>
              </a:rPr>
              <a:t>vivaient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dans</a:t>
            </a:r>
            <a:r>
              <a:rPr lang="en-GB" sz="1600" b="0" i="0" u="none" strike="noStrike" cap="none" dirty="0">
                <a:solidFill>
                  <a:srgbClr val="000000"/>
                </a:solidFill>
                <a:latin typeface="Candara"/>
                <a:ea typeface="Candara"/>
                <a:cs typeface="Candara"/>
                <a:sym typeface="Candara"/>
              </a:rPr>
              <a:t> des semi-</a:t>
            </a:r>
            <a:r>
              <a:rPr lang="en-GB" sz="1600" b="0" i="0" u="none" strike="noStrike" cap="none" dirty="0" err="1">
                <a:solidFill>
                  <a:srgbClr val="000000"/>
                </a:solidFill>
                <a:latin typeface="Candara"/>
                <a:ea typeface="Candara"/>
                <a:cs typeface="Candara"/>
                <a:sym typeface="Candara"/>
              </a:rPr>
              <a:t>terrasses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ou</a:t>
            </a:r>
            <a:r>
              <a:rPr lang="en-GB" sz="1600" b="0" i="0" u="none" strike="noStrike" cap="none" dirty="0">
                <a:solidFill>
                  <a:srgbClr val="000000"/>
                </a:solidFill>
                <a:latin typeface="Candara"/>
                <a:ea typeface="Candara"/>
                <a:cs typeface="Candara"/>
                <a:sym typeface="Candara"/>
              </a:rPr>
              <a:t> des </a:t>
            </a:r>
            <a:r>
              <a:rPr lang="en-GB" sz="1600" b="0" i="0" u="none" strike="noStrike" cap="none" dirty="0" err="1">
                <a:solidFill>
                  <a:srgbClr val="000000"/>
                </a:solidFill>
                <a:latin typeface="Candara"/>
                <a:ea typeface="Candara"/>
                <a:cs typeface="Candara"/>
                <a:sym typeface="Candara"/>
              </a:rPr>
              <a:t>maisons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en</a:t>
            </a:r>
            <a:r>
              <a:rPr lang="en-GB" sz="1600" b="0" i="0" u="none" strike="noStrike" cap="none" dirty="0">
                <a:solidFill>
                  <a:srgbClr val="000000"/>
                </a:solidFill>
                <a:latin typeface="Candara"/>
                <a:ea typeface="Candara"/>
                <a:cs typeface="Candara"/>
                <a:sym typeface="Candara"/>
              </a:rPr>
              <a:t> bois. </a:t>
            </a:r>
            <a:r>
              <a:rPr lang="en-GB" sz="1600" b="0" i="0" u="none" strike="noStrike" cap="none" dirty="0" err="1">
                <a:solidFill>
                  <a:srgbClr val="000000"/>
                </a:solidFill>
                <a:latin typeface="Candara"/>
                <a:ea typeface="Candara"/>
                <a:cs typeface="Candara"/>
                <a:sym typeface="Candara"/>
              </a:rPr>
              <a:t>Leur</a:t>
            </a:r>
            <a:r>
              <a:rPr lang="en-GB" sz="1600" b="0" i="0" u="none" strike="noStrike" cap="none" dirty="0">
                <a:solidFill>
                  <a:srgbClr val="000000"/>
                </a:solidFill>
                <a:latin typeface="Candara"/>
                <a:ea typeface="Candara"/>
                <a:cs typeface="Candara"/>
                <a:sym typeface="Candara"/>
              </a:rPr>
              <a:t> vie </a:t>
            </a:r>
            <a:r>
              <a:rPr lang="en-GB" sz="1600" b="0" i="0" u="none" strike="noStrike" cap="none" dirty="0" err="1">
                <a:solidFill>
                  <a:srgbClr val="000000"/>
                </a:solidFill>
                <a:latin typeface="Candara"/>
                <a:ea typeface="Candara"/>
                <a:cs typeface="Candara"/>
                <a:sym typeface="Candara"/>
              </a:rPr>
              <a:t>quotidienne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était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étroitement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liée</a:t>
            </a:r>
            <a:r>
              <a:rPr lang="en-GB" sz="1600" b="0" i="0" u="none" strike="noStrike" cap="none" dirty="0">
                <a:solidFill>
                  <a:srgbClr val="000000"/>
                </a:solidFill>
                <a:latin typeface="Candara"/>
                <a:ea typeface="Candara"/>
                <a:cs typeface="Candara"/>
                <a:sym typeface="Candara"/>
              </a:rPr>
              <a:t> à la nature : la </a:t>
            </a:r>
            <a:r>
              <a:rPr lang="en-GB" sz="1600" b="0" i="0" u="none" strike="noStrike" cap="none" dirty="0" err="1">
                <a:solidFill>
                  <a:srgbClr val="000000"/>
                </a:solidFill>
                <a:latin typeface="Candara"/>
                <a:ea typeface="Candara"/>
                <a:cs typeface="Candara"/>
                <a:sym typeface="Candara"/>
              </a:rPr>
              <a:t>pêche</a:t>
            </a:r>
            <a:r>
              <a:rPr lang="en-GB" sz="1600" b="0" i="0" u="none" strike="noStrike" cap="none" dirty="0">
                <a:solidFill>
                  <a:srgbClr val="000000"/>
                </a:solidFill>
                <a:latin typeface="Candara"/>
                <a:ea typeface="Candara"/>
                <a:cs typeface="Candara"/>
                <a:sym typeface="Candara"/>
              </a:rPr>
              <a:t>, la chasse, la </a:t>
            </a:r>
            <a:r>
              <a:rPr lang="en-GB" sz="1600" b="0" i="0" u="none" strike="noStrike" cap="none" dirty="0" err="1">
                <a:solidFill>
                  <a:srgbClr val="000000"/>
                </a:solidFill>
                <a:latin typeface="Candara"/>
                <a:ea typeface="Candara"/>
                <a:cs typeface="Candara"/>
                <a:sym typeface="Candara"/>
              </a:rPr>
              <a:t>cueillette</a:t>
            </a:r>
            <a:r>
              <a:rPr lang="en-GB" sz="1600" b="0" i="0" u="none" strike="noStrike" cap="none" dirty="0">
                <a:solidFill>
                  <a:srgbClr val="000000"/>
                </a:solidFill>
                <a:latin typeface="Candara"/>
                <a:ea typeface="Candara"/>
                <a:cs typeface="Candara"/>
                <a:sym typeface="Candara"/>
              </a:rPr>
              <a:t> et les débuts de </a:t>
            </a:r>
            <a:r>
              <a:rPr lang="en-GB" sz="1600" b="0" i="0" u="none" strike="noStrike" cap="none" dirty="0" err="1">
                <a:solidFill>
                  <a:srgbClr val="000000"/>
                </a:solidFill>
                <a:latin typeface="Candara"/>
                <a:ea typeface="Candara"/>
                <a:cs typeface="Candara"/>
                <a:sym typeface="Candara"/>
              </a:rPr>
              <a:t>l'agriculture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conditionnaient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leur</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survie</a:t>
            </a:r>
            <a:r>
              <a:rPr lang="en-GB" sz="1600" b="0" i="0" u="none" strike="noStrike" cap="none" dirty="0">
                <a:solidFill>
                  <a:srgbClr val="000000"/>
                </a:solidFill>
                <a:latin typeface="Candara"/>
                <a:ea typeface="Candara"/>
                <a:cs typeface="Candara"/>
                <a:sym typeface="Candara"/>
              </a:rPr>
              <a:t>.</a:t>
            </a:r>
            <a:endParaRPr sz="1600" b="0" i="0" u="none" strike="noStrike" cap="none" dirty="0">
              <a:solidFill>
                <a:srgbClr val="000000"/>
              </a:solidFill>
              <a:latin typeface="Candara"/>
              <a:ea typeface="Candara"/>
              <a:cs typeface="Candara"/>
              <a:sym typeface="Candara"/>
            </a:endParaRPr>
          </a:p>
          <a:p>
            <a:pPr marL="285750" marR="0" lvl="0" indent="-285750" algn="just" rtl="0">
              <a:lnSpc>
                <a:spcPct val="100000"/>
              </a:lnSpc>
              <a:spcBef>
                <a:spcPts val="0"/>
              </a:spcBef>
              <a:spcAft>
                <a:spcPts val="0"/>
              </a:spcAft>
              <a:buClr>
                <a:srgbClr val="000000"/>
              </a:buClr>
              <a:buSzPts val="1600"/>
              <a:buFont typeface="Arial"/>
              <a:buChar char="•"/>
            </a:pPr>
            <a:r>
              <a:rPr lang="en-GB" sz="1600" b="0" i="0" u="none" strike="noStrike" cap="none" dirty="0">
                <a:solidFill>
                  <a:srgbClr val="000000"/>
                </a:solidFill>
                <a:latin typeface="Candara"/>
                <a:ea typeface="Candara"/>
                <a:cs typeface="Candara"/>
                <a:sym typeface="Candara"/>
              </a:rPr>
              <a:t>Les </a:t>
            </a:r>
            <a:r>
              <a:rPr lang="en-GB" sz="1600" b="0" i="0" u="none" strike="noStrike" cap="none" dirty="0" err="1">
                <a:solidFill>
                  <a:srgbClr val="000000"/>
                </a:solidFill>
                <a:latin typeface="Candara"/>
                <a:ea typeface="Candara"/>
                <a:cs typeface="Candara"/>
                <a:sym typeface="Candara"/>
              </a:rPr>
              <a:t>récipients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étaient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fabriqués</a:t>
            </a:r>
            <a:r>
              <a:rPr lang="en-GB" sz="1600" b="0" i="0" u="none" strike="noStrike" cap="none" dirty="0">
                <a:solidFill>
                  <a:srgbClr val="000000"/>
                </a:solidFill>
                <a:latin typeface="Candara"/>
                <a:ea typeface="Candara"/>
                <a:cs typeface="Candara"/>
                <a:sym typeface="Candara"/>
              </a:rPr>
              <a:t> à la main à </a:t>
            </a:r>
            <a:r>
              <a:rPr lang="en-GB" sz="1600" b="0" i="0" u="none" strike="noStrike" cap="none" dirty="0" err="1">
                <a:solidFill>
                  <a:srgbClr val="000000"/>
                </a:solidFill>
                <a:latin typeface="Candara"/>
                <a:ea typeface="Candara"/>
                <a:cs typeface="Candara"/>
                <a:sym typeface="Candara"/>
              </a:rPr>
              <a:t>partir</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d'argile</a:t>
            </a:r>
            <a:r>
              <a:rPr lang="en-GB" sz="1600" b="0" i="0" u="none" strike="noStrike" cap="none" dirty="0">
                <a:solidFill>
                  <a:srgbClr val="000000"/>
                </a:solidFill>
                <a:latin typeface="Candara"/>
                <a:ea typeface="Candara"/>
                <a:cs typeface="Candara"/>
                <a:sym typeface="Candara"/>
              </a:rPr>
              <a:t> locale (sans tour de </a:t>
            </a:r>
            <a:r>
              <a:rPr lang="en-GB" sz="1600" b="0" i="0" u="none" strike="noStrike" cap="none" dirty="0" err="1">
                <a:solidFill>
                  <a:srgbClr val="000000"/>
                </a:solidFill>
                <a:latin typeface="Candara"/>
                <a:ea typeface="Candara"/>
                <a:cs typeface="Candara"/>
                <a:sym typeface="Candara"/>
              </a:rPr>
              <a:t>potier</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souvent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mélangée</a:t>
            </a:r>
            <a:r>
              <a:rPr lang="en-GB" sz="1600" b="0" i="0" u="none" strike="noStrike" cap="none" dirty="0">
                <a:solidFill>
                  <a:srgbClr val="000000"/>
                </a:solidFill>
                <a:latin typeface="Candara"/>
                <a:ea typeface="Candara"/>
                <a:cs typeface="Candara"/>
                <a:sym typeface="Candara"/>
              </a:rPr>
              <a:t> à des </a:t>
            </a:r>
            <a:r>
              <a:rPr lang="en-GB" sz="1600" b="0" i="0" u="none" strike="noStrike" cap="none" dirty="0" err="1">
                <a:solidFill>
                  <a:srgbClr val="000000"/>
                </a:solidFill>
                <a:latin typeface="Candara"/>
                <a:ea typeface="Candara"/>
                <a:cs typeface="Candara"/>
                <a:sym typeface="Candara"/>
              </a:rPr>
              <a:t>matériaux</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organiques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tels</a:t>
            </a:r>
            <a:r>
              <a:rPr lang="en-GB" sz="1600" b="0" i="0" u="none" strike="noStrike" cap="none" dirty="0">
                <a:solidFill>
                  <a:srgbClr val="000000"/>
                </a:solidFill>
                <a:latin typeface="Candara"/>
                <a:ea typeface="Candara"/>
                <a:cs typeface="Candara"/>
                <a:sym typeface="Candara"/>
              </a:rPr>
              <a:t> que des </a:t>
            </a:r>
            <a:r>
              <a:rPr lang="en-GB" sz="1600" b="0" i="0" u="none" strike="noStrike" cap="none" dirty="0" err="1">
                <a:solidFill>
                  <a:srgbClr val="000000"/>
                </a:solidFill>
                <a:latin typeface="Candara"/>
                <a:ea typeface="Candara"/>
                <a:cs typeface="Candara"/>
                <a:sym typeface="Candara"/>
              </a:rPr>
              <a:t>coquillages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broyés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ou</a:t>
            </a:r>
            <a:r>
              <a:rPr lang="en-GB" sz="1600" b="0" i="0" u="none" strike="noStrike" cap="none" dirty="0">
                <a:solidFill>
                  <a:srgbClr val="000000"/>
                </a:solidFill>
                <a:latin typeface="Candara"/>
                <a:ea typeface="Candara"/>
                <a:cs typeface="Candara"/>
                <a:sym typeface="Candara"/>
              </a:rPr>
              <a:t> des fibres </a:t>
            </a:r>
            <a:r>
              <a:rPr lang="en-GB" sz="1600" b="0" i="0" u="none" strike="noStrike" cap="none" dirty="0" err="1">
                <a:solidFill>
                  <a:srgbClr val="000000"/>
                </a:solidFill>
                <a:latin typeface="Candara"/>
                <a:ea typeface="Candara"/>
                <a:cs typeface="Candara"/>
                <a:sym typeface="Candara"/>
              </a:rPr>
              <a:t>végétales</a:t>
            </a:r>
            <a:r>
              <a:rPr lang="en-GB" sz="1600" b="0" i="0" u="none" strike="noStrike" cap="none" dirty="0">
                <a:solidFill>
                  <a:srgbClr val="000000"/>
                </a:solidFill>
                <a:latin typeface="Candara"/>
                <a:ea typeface="Candara"/>
                <a:cs typeface="Candara"/>
                <a:sym typeface="Candara"/>
              </a:rPr>
              <a:t>.</a:t>
            </a:r>
            <a:endParaRPr sz="1600" b="0" i="0" u="none" strike="noStrike" cap="none" dirty="0">
              <a:solidFill>
                <a:srgbClr val="000000"/>
              </a:solidFill>
              <a:latin typeface="Candara"/>
              <a:ea typeface="Candara"/>
              <a:cs typeface="Candara"/>
              <a:sym typeface="Candara"/>
            </a:endParaRPr>
          </a:p>
          <a:p>
            <a:pPr marL="285750" marR="0" lvl="0" indent="-285750" algn="just" rtl="0">
              <a:lnSpc>
                <a:spcPct val="100000"/>
              </a:lnSpc>
              <a:spcBef>
                <a:spcPts val="0"/>
              </a:spcBef>
              <a:spcAft>
                <a:spcPts val="0"/>
              </a:spcAft>
              <a:buClr>
                <a:srgbClr val="000000"/>
              </a:buClr>
              <a:buSzPts val="1600"/>
              <a:buFont typeface="Arial"/>
              <a:buChar char="•"/>
            </a:pPr>
            <a:r>
              <a:rPr lang="en-GB" sz="1600" b="0" i="0" u="none" strike="noStrike" cap="none" dirty="0">
                <a:solidFill>
                  <a:srgbClr val="000000"/>
                </a:solidFill>
                <a:latin typeface="Candara"/>
                <a:ea typeface="Candara"/>
                <a:cs typeface="Candara"/>
                <a:sym typeface="Candara"/>
              </a:rPr>
              <a:t>Les </a:t>
            </a:r>
            <a:r>
              <a:rPr lang="en-GB" sz="1600" b="0" i="0" u="none" strike="noStrike" cap="none" dirty="0" err="1">
                <a:solidFill>
                  <a:srgbClr val="000000"/>
                </a:solidFill>
                <a:latin typeface="Candara"/>
                <a:ea typeface="Candara"/>
                <a:cs typeface="Candara"/>
                <a:sym typeface="Candara"/>
              </a:rPr>
              <a:t>céramiques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avaient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une</a:t>
            </a:r>
            <a:r>
              <a:rPr lang="en-GB" sz="1600" b="0" i="0" u="none" strike="noStrike" cap="none" dirty="0">
                <a:solidFill>
                  <a:srgbClr val="000000"/>
                </a:solidFill>
                <a:latin typeface="Candara"/>
                <a:ea typeface="Candara"/>
                <a:cs typeface="Candara"/>
                <a:sym typeface="Candara"/>
              </a:rPr>
              <a:t> texture </a:t>
            </a:r>
            <a:r>
              <a:rPr lang="en-GB" sz="1600" b="0" i="0" u="none" strike="noStrike" cap="none" dirty="0" err="1">
                <a:solidFill>
                  <a:srgbClr val="000000"/>
                </a:solidFill>
                <a:latin typeface="Candara"/>
                <a:ea typeface="Candara"/>
                <a:cs typeface="Candara"/>
                <a:sym typeface="Candara"/>
              </a:rPr>
              <a:t>grossière</a:t>
            </a:r>
            <a:r>
              <a:rPr lang="en-GB" sz="1600" b="0" i="0" u="none" strike="noStrike" cap="none" dirty="0">
                <a:solidFill>
                  <a:srgbClr val="000000"/>
                </a:solidFill>
                <a:latin typeface="Candara"/>
                <a:ea typeface="Candara"/>
                <a:cs typeface="Candara"/>
                <a:sym typeface="Candara"/>
              </a:rPr>
              <a:t> et des </a:t>
            </a:r>
            <a:r>
              <a:rPr lang="en-GB" sz="1600" b="0" i="0" u="none" strike="noStrike" cap="none" dirty="0" err="1">
                <a:solidFill>
                  <a:srgbClr val="000000"/>
                </a:solidFill>
                <a:latin typeface="Candara"/>
                <a:ea typeface="Candara"/>
                <a:cs typeface="Candara"/>
                <a:sym typeface="Candara"/>
              </a:rPr>
              <a:t>parois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épaisses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ce</a:t>
            </a:r>
            <a:r>
              <a:rPr lang="en-GB" sz="1600" b="0" i="0" u="none" strike="noStrike" cap="none" dirty="0">
                <a:solidFill>
                  <a:srgbClr val="000000"/>
                </a:solidFill>
                <a:latin typeface="Candara"/>
                <a:ea typeface="Candara"/>
                <a:cs typeface="Candara"/>
                <a:sym typeface="Candara"/>
              </a:rPr>
              <a:t> qui les </a:t>
            </a:r>
            <a:r>
              <a:rPr lang="en-GB" sz="1600" b="0" i="0" u="none" strike="noStrike" cap="none" dirty="0" err="1">
                <a:solidFill>
                  <a:srgbClr val="000000"/>
                </a:solidFill>
                <a:latin typeface="Candara"/>
                <a:ea typeface="Candara"/>
                <a:cs typeface="Candara"/>
                <a:sym typeface="Candara"/>
              </a:rPr>
              <a:t>rendait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solides</a:t>
            </a:r>
            <a:r>
              <a:rPr lang="en-GB" sz="1600" b="0" i="0" u="none" strike="noStrike" cap="none" dirty="0">
                <a:solidFill>
                  <a:srgbClr val="000000"/>
                </a:solidFill>
                <a:latin typeface="Candara"/>
                <a:ea typeface="Candara"/>
                <a:cs typeface="Candara"/>
                <a:sym typeface="Candara"/>
              </a:rPr>
              <a:t> et </a:t>
            </a:r>
            <a:r>
              <a:rPr lang="en-GB" sz="1600" b="0" i="0" u="none" strike="noStrike" cap="none" dirty="0" err="1">
                <a:solidFill>
                  <a:srgbClr val="000000"/>
                </a:solidFill>
                <a:latin typeface="Candara"/>
                <a:ea typeface="Candara"/>
                <a:cs typeface="Candara"/>
                <a:sym typeface="Candara"/>
              </a:rPr>
              <a:t>fonctionnelles</a:t>
            </a:r>
            <a:r>
              <a:rPr lang="en-GB" sz="1600" b="0" i="0" u="none" strike="noStrike" cap="none" dirty="0">
                <a:solidFill>
                  <a:srgbClr val="000000"/>
                </a:solidFill>
                <a:latin typeface="Candara"/>
                <a:ea typeface="Candara"/>
                <a:cs typeface="Candara"/>
                <a:sym typeface="Candara"/>
              </a:rPr>
              <a:t>.</a:t>
            </a:r>
            <a:endParaRPr sz="1600" b="0" i="0" u="none" strike="noStrike" cap="none" dirty="0">
              <a:solidFill>
                <a:srgbClr val="000000"/>
              </a:solidFill>
              <a:latin typeface="Candara"/>
              <a:ea typeface="Candara"/>
              <a:cs typeface="Candara"/>
              <a:sym typeface="Candara"/>
            </a:endParaRPr>
          </a:p>
          <a:p>
            <a:pPr marL="285750" marR="0" lvl="0" indent="-285750" algn="just" rtl="0">
              <a:lnSpc>
                <a:spcPct val="100000"/>
              </a:lnSpc>
              <a:spcBef>
                <a:spcPts val="0"/>
              </a:spcBef>
              <a:spcAft>
                <a:spcPts val="0"/>
              </a:spcAft>
              <a:buClr>
                <a:srgbClr val="000000"/>
              </a:buClr>
              <a:buSzPts val="1600"/>
              <a:buFont typeface="Arial"/>
              <a:buChar char="•"/>
            </a:pPr>
            <a:r>
              <a:rPr lang="en-GB" sz="1600" b="0" i="0" u="none" strike="noStrike" cap="none" dirty="0">
                <a:solidFill>
                  <a:srgbClr val="000000"/>
                </a:solidFill>
                <a:latin typeface="Candara"/>
                <a:ea typeface="Candara"/>
                <a:cs typeface="Candara"/>
                <a:sym typeface="Candara"/>
              </a:rPr>
              <a:t>Des motifs </a:t>
            </a:r>
            <a:r>
              <a:rPr lang="en-GB" sz="1600" b="0" i="0" u="none" strike="noStrike" cap="none" dirty="0" err="1">
                <a:solidFill>
                  <a:srgbClr val="000000"/>
                </a:solidFill>
                <a:latin typeface="Candara"/>
                <a:ea typeface="Candara"/>
                <a:cs typeface="Candara"/>
                <a:sym typeface="Candara"/>
              </a:rPr>
              <a:t>décoratifs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creux</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rainures</a:t>
            </a:r>
            <a:r>
              <a:rPr lang="en-GB" sz="1600" b="0" i="0" u="none" strike="noStrike" cap="none" dirty="0">
                <a:solidFill>
                  <a:srgbClr val="000000"/>
                </a:solidFill>
                <a:latin typeface="Candara"/>
                <a:ea typeface="Candara"/>
                <a:cs typeface="Candara"/>
                <a:sym typeface="Candara"/>
              </a:rPr>
              <a:t> et impressions </a:t>
            </a:r>
            <a:r>
              <a:rPr lang="en-GB" sz="1600" b="0" i="0" u="none" strike="noStrike" cap="none" dirty="0" err="1">
                <a:solidFill>
                  <a:srgbClr val="000000"/>
                </a:solidFill>
                <a:latin typeface="Candara"/>
                <a:ea typeface="Candara"/>
                <a:cs typeface="Candara"/>
                <a:sym typeface="Candara"/>
              </a:rPr>
              <a:t>en</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forme</a:t>
            </a:r>
            <a:r>
              <a:rPr lang="en-GB" sz="1600" b="0" i="0" u="none" strike="noStrike" cap="none" dirty="0">
                <a:solidFill>
                  <a:srgbClr val="000000"/>
                </a:solidFill>
                <a:latin typeface="Candara"/>
                <a:ea typeface="Candara"/>
                <a:cs typeface="Candara"/>
                <a:sym typeface="Candara"/>
              </a:rPr>
              <a:t> de </a:t>
            </a:r>
            <a:r>
              <a:rPr lang="en-GB" sz="1600" b="0" i="0" u="none" strike="noStrike" cap="none" dirty="0" err="1">
                <a:solidFill>
                  <a:srgbClr val="000000"/>
                </a:solidFill>
                <a:latin typeface="Candara"/>
                <a:ea typeface="Candara"/>
                <a:cs typeface="Candara"/>
                <a:sym typeface="Candara"/>
              </a:rPr>
              <a:t>peigne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étaient</a:t>
            </a:r>
            <a:r>
              <a:rPr lang="en-GB" sz="1600" b="0" i="0" u="none" strike="noStrike" cap="none" dirty="0">
                <a:solidFill>
                  <a:srgbClr val="000000"/>
                </a:solidFill>
                <a:latin typeface="Candara"/>
                <a:ea typeface="Candara"/>
                <a:cs typeface="Candara"/>
                <a:sym typeface="Candara"/>
              </a:rPr>
              <a:t> appliqués </a:t>
            </a:r>
            <a:r>
              <a:rPr lang="en-GB" sz="1600" b="0" i="0" u="none" strike="noStrike" cap="none" dirty="0" err="1">
                <a:solidFill>
                  <a:srgbClr val="000000"/>
                </a:solidFill>
                <a:latin typeface="Candara"/>
                <a:ea typeface="Candara"/>
                <a:cs typeface="Candara"/>
                <a:sym typeface="Candara"/>
              </a:rPr>
              <a:t>avant</a:t>
            </a:r>
            <a:r>
              <a:rPr lang="en-GB" sz="1600" b="0" i="0" u="none" strike="noStrike" cap="none" dirty="0">
                <a:solidFill>
                  <a:srgbClr val="000000"/>
                </a:solidFill>
                <a:latin typeface="Candara"/>
                <a:ea typeface="Candara"/>
                <a:cs typeface="Candara"/>
                <a:sym typeface="Candara"/>
              </a:rPr>
              <a:t> la </a:t>
            </a:r>
            <a:r>
              <a:rPr lang="en-GB" sz="1600" b="0" i="0" u="none" strike="noStrike" cap="none" dirty="0" err="1">
                <a:solidFill>
                  <a:srgbClr val="000000"/>
                </a:solidFill>
                <a:latin typeface="Candara"/>
                <a:ea typeface="Candara"/>
                <a:cs typeface="Candara"/>
                <a:sym typeface="Candara"/>
              </a:rPr>
              <a:t>cuisson</a:t>
            </a:r>
            <a:r>
              <a:rPr lang="en-GB" sz="1600" b="0" i="0" u="none" strike="noStrike" cap="none" dirty="0">
                <a:solidFill>
                  <a:srgbClr val="000000"/>
                </a:solidFill>
                <a:latin typeface="Candara"/>
                <a:ea typeface="Candara"/>
                <a:cs typeface="Candara"/>
                <a:sym typeface="Candara"/>
              </a:rPr>
              <a:t> et </a:t>
            </a:r>
            <a:r>
              <a:rPr lang="en-GB" sz="1600" b="0" i="0" u="none" strike="noStrike" cap="none" dirty="0" err="1">
                <a:solidFill>
                  <a:srgbClr val="000000"/>
                </a:solidFill>
                <a:latin typeface="Candara"/>
                <a:ea typeface="Candara"/>
                <a:cs typeface="Candara"/>
                <a:sym typeface="Candara"/>
              </a:rPr>
              <a:t>pouvaient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avoir</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une</a:t>
            </a:r>
            <a:r>
              <a:rPr lang="en-GB" sz="1600" b="0" i="0" u="none" strike="noStrike" cap="none" dirty="0">
                <a:solidFill>
                  <a:srgbClr val="000000"/>
                </a:solidFill>
                <a:latin typeface="Candara"/>
                <a:ea typeface="Candara"/>
                <a:cs typeface="Candara"/>
                <a:sym typeface="Candara"/>
              </a:rPr>
              <a:t> signification </a:t>
            </a:r>
            <a:r>
              <a:rPr lang="en-GB" sz="1600" b="0" i="0" u="none" strike="noStrike" cap="none" dirty="0" err="1">
                <a:solidFill>
                  <a:srgbClr val="000000"/>
                </a:solidFill>
                <a:latin typeface="Candara"/>
                <a:ea typeface="Candara"/>
                <a:cs typeface="Candara"/>
                <a:sym typeface="Candara"/>
              </a:rPr>
              <a:t>symbolique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ou</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rituelle</a:t>
            </a:r>
            <a:r>
              <a:rPr lang="en-GB" sz="1600" b="0" i="0" u="none" strike="noStrike" cap="none" dirty="0">
                <a:solidFill>
                  <a:srgbClr val="000000"/>
                </a:solidFill>
                <a:latin typeface="Candara"/>
                <a:ea typeface="Candara"/>
                <a:cs typeface="Candara"/>
                <a:sym typeface="Candara"/>
              </a:rPr>
              <a:t>.</a:t>
            </a:r>
            <a:endParaRPr sz="1600" b="0" i="0" u="none" strike="noStrike" cap="none" dirty="0">
              <a:solidFill>
                <a:srgbClr val="000000"/>
              </a:solidFill>
              <a:latin typeface="Candara"/>
              <a:ea typeface="Candara"/>
              <a:cs typeface="Candara"/>
              <a:sym typeface="Candara"/>
            </a:endParaRPr>
          </a:p>
          <a:p>
            <a:pPr marL="285750" marR="0" lvl="0" indent="-285750" algn="just" rtl="0">
              <a:lnSpc>
                <a:spcPct val="100000"/>
              </a:lnSpc>
              <a:spcBef>
                <a:spcPts val="0"/>
              </a:spcBef>
              <a:spcAft>
                <a:spcPts val="0"/>
              </a:spcAft>
              <a:buClr>
                <a:srgbClr val="000000"/>
              </a:buClr>
              <a:buSzPts val="1600"/>
              <a:buFont typeface="Arial"/>
              <a:buChar char="•"/>
            </a:pPr>
            <a:r>
              <a:rPr lang="en-GB" sz="1600" b="0" i="0" u="none" strike="noStrike" cap="none" dirty="0">
                <a:solidFill>
                  <a:srgbClr val="000000"/>
                </a:solidFill>
                <a:latin typeface="Candara"/>
                <a:ea typeface="Candara"/>
                <a:cs typeface="Candara"/>
                <a:sym typeface="Candara"/>
              </a:rPr>
              <a:t>La </a:t>
            </a:r>
            <a:r>
              <a:rPr lang="en-GB" sz="1600" b="0" i="0" u="none" strike="noStrike" cap="none" dirty="0" err="1">
                <a:solidFill>
                  <a:srgbClr val="000000"/>
                </a:solidFill>
                <a:latin typeface="Candara"/>
                <a:ea typeface="Candara"/>
                <a:cs typeface="Candara"/>
                <a:sym typeface="Candara"/>
              </a:rPr>
              <a:t>céramique</a:t>
            </a:r>
            <a:r>
              <a:rPr lang="en-GB" sz="1600" b="0" i="0" u="none" strike="noStrike" cap="none" dirty="0">
                <a:solidFill>
                  <a:srgbClr val="000000"/>
                </a:solidFill>
                <a:latin typeface="Candara"/>
                <a:ea typeface="Candara"/>
                <a:cs typeface="Candara"/>
                <a:sym typeface="Candara"/>
              </a:rPr>
              <a:t> de </a:t>
            </a:r>
            <a:r>
              <a:rPr lang="en-GB" sz="1600" b="0" i="0" u="none" strike="noStrike" cap="none" dirty="0" err="1">
                <a:solidFill>
                  <a:srgbClr val="000000"/>
                </a:solidFill>
                <a:latin typeface="Candara"/>
                <a:ea typeface="Candara"/>
                <a:cs typeface="Candara"/>
                <a:sym typeface="Candara"/>
              </a:rPr>
              <a:t>Narva</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avait</a:t>
            </a:r>
            <a:r>
              <a:rPr lang="en-GB" sz="1600" b="0" i="0" u="none" strike="noStrike" cap="none" dirty="0">
                <a:solidFill>
                  <a:srgbClr val="000000"/>
                </a:solidFill>
                <a:latin typeface="Candara"/>
                <a:ea typeface="Candara"/>
                <a:cs typeface="Candara"/>
                <a:sym typeface="Candara"/>
              </a:rPr>
              <a:t> </a:t>
            </a:r>
            <a:r>
              <a:rPr lang="en-GB" sz="1600" b="1" i="0" u="none" strike="noStrike" cap="none" dirty="0">
                <a:solidFill>
                  <a:srgbClr val="000000"/>
                </a:solidFill>
                <a:latin typeface="Candara"/>
                <a:ea typeface="Candara"/>
                <a:cs typeface="Candara"/>
                <a:sym typeface="Candara"/>
              </a:rPr>
              <a:t>un </a:t>
            </a:r>
            <a:r>
              <a:rPr lang="en-GB" sz="1600" b="1" i="0" u="none" strike="noStrike" cap="none" dirty="0" err="1">
                <a:solidFill>
                  <a:srgbClr val="000000"/>
                </a:solidFill>
                <a:latin typeface="Candara"/>
                <a:ea typeface="Candara"/>
                <a:cs typeface="Candara"/>
                <a:sym typeface="Candara"/>
              </a:rPr>
              <a:t>rôle</a:t>
            </a:r>
            <a:r>
              <a:rPr lang="en-GB" sz="1600" b="1" i="0" u="none" strike="noStrike" cap="none" dirty="0">
                <a:solidFill>
                  <a:srgbClr val="000000"/>
                </a:solidFill>
                <a:latin typeface="Candara"/>
                <a:ea typeface="Candara"/>
                <a:cs typeface="Candara"/>
                <a:sym typeface="Candara"/>
              </a:rPr>
              <a:t> à la </a:t>
            </a:r>
            <a:r>
              <a:rPr lang="en-GB" sz="1600" b="1" i="0" u="none" strike="noStrike" cap="none" dirty="0" err="1">
                <a:solidFill>
                  <a:srgbClr val="000000"/>
                </a:solidFill>
                <a:latin typeface="Candara"/>
                <a:ea typeface="Candara"/>
                <a:cs typeface="Candara"/>
                <a:sym typeface="Candara"/>
              </a:rPr>
              <a:t>fois</a:t>
            </a:r>
            <a:r>
              <a:rPr lang="en-GB" sz="1600" b="1" i="0" u="none" strike="noStrike" cap="none" dirty="0">
                <a:solidFill>
                  <a:srgbClr val="000000"/>
                </a:solidFill>
                <a:latin typeface="Candara"/>
                <a:ea typeface="Candara"/>
                <a:cs typeface="Candara"/>
                <a:sym typeface="Candara"/>
              </a:rPr>
              <a:t> </a:t>
            </a:r>
            <a:r>
              <a:rPr lang="en-GB" sz="1600" b="1" i="0" u="none" strike="noStrike" cap="none" dirty="0" err="1">
                <a:solidFill>
                  <a:srgbClr val="000000"/>
                </a:solidFill>
                <a:latin typeface="Candara"/>
                <a:ea typeface="Candara"/>
                <a:cs typeface="Candara"/>
                <a:sym typeface="Candara"/>
              </a:rPr>
              <a:t>fonctionnel</a:t>
            </a:r>
            <a:r>
              <a:rPr lang="en-GB" sz="1600" b="1" i="0" u="none" strike="noStrike" cap="none" dirty="0">
                <a:solidFill>
                  <a:srgbClr val="000000"/>
                </a:solidFill>
                <a:latin typeface="Candara"/>
                <a:ea typeface="Candara"/>
                <a:cs typeface="Candara"/>
                <a:sym typeface="Candara"/>
              </a:rPr>
              <a:t> et </a:t>
            </a:r>
            <a:r>
              <a:rPr lang="en-GB" sz="1600" b="1" i="0" u="none" strike="noStrike" cap="none" dirty="0" err="1">
                <a:solidFill>
                  <a:srgbClr val="000000"/>
                </a:solidFill>
                <a:latin typeface="Candara"/>
                <a:ea typeface="Candara"/>
                <a:cs typeface="Candara"/>
                <a:sym typeface="Candara"/>
              </a:rPr>
              <a:t>culturel</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utilisée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dans</a:t>
            </a:r>
            <a:r>
              <a:rPr lang="en-GB" sz="1600" b="0" i="0" u="none" strike="noStrike" cap="none" dirty="0">
                <a:solidFill>
                  <a:srgbClr val="000000"/>
                </a:solidFill>
                <a:latin typeface="Candara"/>
                <a:ea typeface="Candara"/>
                <a:cs typeface="Candara"/>
                <a:sym typeface="Candara"/>
              </a:rPr>
              <a:t> la vie </a:t>
            </a:r>
            <a:r>
              <a:rPr lang="en-GB" sz="1600" b="0" i="0" u="none" strike="noStrike" cap="none" dirty="0" err="1">
                <a:solidFill>
                  <a:srgbClr val="000000"/>
                </a:solidFill>
                <a:latin typeface="Candara"/>
                <a:ea typeface="Candara"/>
                <a:cs typeface="Candara"/>
                <a:sym typeface="Candara"/>
              </a:rPr>
              <a:t>quotidienne</a:t>
            </a:r>
            <a:r>
              <a:rPr lang="en-GB" sz="1600" b="0" i="0" u="none" strike="noStrike" cap="none" dirty="0">
                <a:solidFill>
                  <a:srgbClr val="000000"/>
                </a:solidFill>
                <a:latin typeface="Candara"/>
                <a:ea typeface="Candara"/>
                <a:cs typeface="Candara"/>
                <a:sym typeface="Candara"/>
              </a:rPr>
              <a:t> pour la cuisine et le </a:t>
            </a:r>
            <a:r>
              <a:rPr lang="en-GB" sz="1600" b="0" i="0" u="none" strike="noStrike" cap="none" dirty="0" err="1">
                <a:solidFill>
                  <a:srgbClr val="000000"/>
                </a:solidFill>
                <a:latin typeface="Candara"/>
                <a:ea typeface="Candara"/>
                <a:cs typeface="Candara"/>
                <a:sym typeface="Candara"/>
              </a:rPr>
              <a:t>stockage</a:t>
            </a:r>
            <a:r>
              <a:rPr lang="en-GB" sz="1600" b="0" i="0" u="none" strike="noStrike" cap="none" dirty="0">
                <a:solidFill>
                  <a:srgbClr val="000000"/>
                </a:solidFill>
                <a:latin typeface="Candara"/>
                <a:ea typeface="Candara"/>
                <a:cs typeface="Candara"/>
                <a:sym typeface="Candara"/>
              </a:rPr>
              <a:t>, et </a:t>
            </a:r>
            <a:r>
              <a:rPr lang="en-GB" sz="1600" b="0" i="0" u="none" strike="noStrike" cap="none" dirty="0" err="1">
                <a:solidFill>
                  <a:srgbClr val="000000"/>
                </a:solidFill>
                <a:latin typeface="Candara"/>
                <a:ea typeface="Candara"/>
                <a:cs typeface="Candara"/>
                <a:sym typeface="Candara"/>
              </a:rPr>
              <a:t>peut-être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dans</a:t>
            </a:r>
            <a:r>
              <a:rPr lang="en-GB" sz="1600" b="0" i="0" u="none" strike="noStrike" cap="none" dirty="0">
                <a:solidFill>
                  <a:srgbClr val="000000"/>
                </a:solidFill>
                <a:latin typeface="Candara"/>
                <a:ea typeface="Candara"/>
                <a:cs typeface="Candara"/>
                <a:sym typeface="Candara"/>
              </a:rPr>
              <a:t> des </a:t>
            </a:r>
            <a:r>
              <a:rPr lang="en-GB" sz="1600" b="0" i="0" u="none" strike="noStrike" cap="none" dirty="0" err="1">
                <a:solidFill>
                  <a:srgbClr val="000000"/>
                </a:solidFill>
                <a:latin typeface="Candara"/>
                <a:ea typeface="Candara"/>
                <a:cs typeface="Candara"/>
                <a:sym typeface="Candara"/>
              </a:rPr>
              <a:t>contextes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cérémoniels</a:t>
            </a:r>
            <a:r>
              <a:rPr lang="en-GB" sz="1600" b="0" i="0" u="none" strike="noStrike" cap="none" dirty="0">
                <a:solidFill>
                  <a:srgbClr val="000000"/>
                </a:solidFill>
                <a:latin typeface="Candara"/>
                <a:ea typeface="Candara"/>
                <a:cs typeface="Candara"/>
                <a:sym typeface="Candara"/>
              </a:rPr>
              <a:t>.</a:t>
            </a:r>
            <a:endParaRPr dirty="0"/>
          </a:p>
        </p:txBody>
      </p:sp>
    </p:spTree>
    <p:extLst>
      <p:ext uri="{BB962C8B-B14F-4D97-AF65-F5344CB8AC3E}">
        <p14:creationId xmlns:p14="http://schemas.microsoft.com/office/powerpoint/2010/main" xmlns="" val="3097134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0" name="Google Shape;130;p10"/>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10"/>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10"/>
          <p:cNvSpPr txBox="1"/>
          <p:nvPr/>
        </p:nvSpPr>
        <p:spPr>
          <a:xfrm>
            <a:off x="-1" y="89588"/>
            <a:ext cx="10751127" cy="52318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2800" b="1" i="0" u="none" strike="noStrike" cap="none" dirty="0">
                <a:solidFill>
                  <a:schemeClr val="lt1"/>
                </a:solidFill>
                <a:latin typeface="Candara"/>
                <a:ea typeface="Candara"/>
                <a:cs typeface="Candara"/>
                <a:sym typeface="Candara"/>
              </a:rPr>
              <a:t>À la </a:t>
            </a:r>
            <a:r>
              <a:rPr lang="en-GB" sz="2800" b="1" i="0" u="none" strike="noStrike" cap="none" dirty="0" err="1">
                <a:solidFill>
                  <a:schemeClr val="lt1"/>
                </a:solidFill>
                <a:latin typeface="Candara"/>
                <a:ea typeface="Candara"/>
                <a:cs typeface="Candara"/>
                <a:sym typeface="Candara"/>
              </a:rPr>
              <a:t>découverte</a:t>
            </a:r>
            <a:r>
              <a:rPr lang="en-GB" sz="2800" b="1" i="0" u="none" strike="noStrike" cap="none" dirty="0">
                <a:solidFill>
                  <a:schemeClr val="lt1"/>
                </a:solidFill>
                <a:latin typeface="Candara"/>
                <a:ea typeface="Candara"/>
                <a:cs typeface="Candara"/>
                <a:sym typeface="Candara"/>
              </a:rPr>
              <a:t> du </a:t>
            </a:r>
            <a:r>
              <a:rPr lang="en-GB" sz="2800" b="1" i="0" u="none" strike="noStrike" cap="none" dirty="0" err="1">
                <a:solidFill>
                  <a:schemeClr val="lt1"/>
                </a:solidFill>
                <a:latin typeface="Candara"/>
                <a:ea typeface="Candara"/>
                <a:cs typeface="Candara"/>
                <a:sym typeface="Candara"/>
              </a:rPr>
              <a:t>patrimoine</a:t>
            </a:r>
            <a:r>
              <a:rPr lang="en-GB" sz="2800" b="1" i="0" u="none" strike="noStrike" cap="none" dirty="0">
                <a:solidFill>
                  <a:schemeClr val="lt1"/>
                </a:solidFill>
                <a:latin typeface="Candara"/>
                <a:ea typeface="Candara"/>
                <a:cs typeface="Candara"/>
                <a:sym typeface="Candara"/>
              </a:rPr>
              <a:t> </a:t>
            </a:r>
            <a:r>
              <a:rPr lang="en-GB" sz="2800" b="1" i="0" u="none" strike="noStrike" cap="none" dirty="0" err="1">
                <a:solidFill>
                  <a:schemeClr val="lt1"/>
                </a:solidFill>
                <a:latin typeface="Candara"/>
                <a:ea typeface="Candara"/>
                <a:cs typeface="Candara"/>
                <a:sym typeface="Candara"/>
              </a:rPr>
              <a:t>céramique</a:t>
            </a:r>
            <a:r>
              <a:rPr lang="en-GB" sz="2800" b="1" i="0" u="none" strike="noStrike" cap="none" dirty="0">
                <a:solidFill>
                  <a:schemeClr val="lt1"/>
                </a:solidFill>
                <a:latin typeface="Candara"/>
                <a:ea typeface="Candara"/>
                <a:cs typeface="Candara"/>
                <a:sym typeface="Candara"/>
              </a:rPr>
              <a:t> local : la culture </a:t>
            </a:r>
            <a:r>
              <a:rPr lang="en-GB" sz="2800" b="1" i="0" u="none" strike="noStrike" cap="none" dirty="0" err="1">
                <a:solidFill>
                  <a:schemeClr val="lt1"/>
                </a:solidFill>
                <a:latin typeface="Candara"/>
                <a:ea typeface="Candara"/>
                <a:cs typeface="Candara"/>
                <a:sym typeface="Candara"/>
              </a:rPr>
              <a:t>Narva</a:t>
            </a:r>
            <a:endParaRPr sz="2800" b="1" i="0" u="none" strike="noStrike" cap="none" dirty="0">
              <a:solidFill>
                <a:schemeClr val="lt1"/>
              </a:solidFill>
              <a:latin typeface="Candara"/>
              <a:ea typeface="Candara"/>
              <a:cs typeface="Candara"/>
              <a:sym typeface="Candara"/>
            </a:endParaRPr>
          </a:p>
        </p:txBody>
      </p:sp>
      <p:sp>
        <p:nvSpPr>
          <p:cNvPr id="133" name="Google Shape;133;p10"/>
          <p:cNvSpPr txBox="1"/>
          <p:nvPr/>
        </p:nvSpPr>
        <p:spPr>
          <a:xfrm>
            <a:off x="598803" y="972237"/>
            <a:ext cx="6613655" cy="477049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600" b="0" i="0" u="none" strike="noStrike" cap="none" dirty="0">
                <a:solidFill>
                  <a:srgbClr val="000000"/>
                </a:solidFill>
                <a:latin typeface="Candara"/>
                <a:ea typeface="Candara"/>
                <a:cs typeface="Candara"/>
                <a:sym typeface="Candara"/>
              </a:rPr>
              <a:t>Il </a:t>
            </a:r>
            <a:r>
              <a:rPr lang="en-GB" sz="1600" b="0" i="0" u="none" strike="noStrike" cap="none" dirty="0" err="1">
                <a:solidFill>
                  <a:srgbClr val="000000"/>
                </a:solidFill>
                <a:latin typeface="Candara"/>
                <a:ea typeface="Candara"/>
                <a:cs typeface="Candara"/>
                <a:sym typeface="Candara"/>
              </a:rPr>
              <a:t>existait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deux</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principaux</a:t>
            </a:r>
            <a:r>
              <a:rPr lang="en-GB" sz="1600" b="0" i="0" u="none" strike="noStrike" cap="none" dirty="0">
                <a:solidFill>
                  <a:srgbClr val="000000"/>
                </a:solidFill>
                <a:latin typeface="Candara"/>
                <a:ea typeface="Candara"/>
                <a:cs typeface="Candara"/>
                <a:sym typeface="Candara"/>
              </a:rPr>
              <a:t> types de </a:t>
            </a:r>
            <a:r>
              <a:rPr lang="en-GB" sz="1600" b="0" i="0" u="none" strike="noStrike" cap="none" dirty="0" err="1">
                <a:solidFill>
                  <a:srgbClr val="000000"/>
                </a:solidFill>
                <a:latin typeface="Candara"/>
                <a:ea typeface="Candara"/>
                <a:cs typeface="Candara"/>
                <a:sym typeface="Candara"/>
              </a:rPr>
              <a:t>récipients</a:t>
            </a:r>
            <a:r>
              <a:rPr lang="en-GB" sz="1600" b="0" i="0" u="none" strike="noStrike" cap="none" dirty="0">
                <a:solidFill>
                  <a:srgbClr val="000000"/>
                </a:solidFill>
                <a:latin typeface="Candara"/>
                <a:ea typeface="Candara"/>
                <a:cs typeface="Candara"/>
                <a:sym typeface="Candara"/>
              </a:rPr>
              <a:t> :</a:t>
            </a:r>
            <a:endParaRPr dirty="0"/>
          </a:p>
          <a:p>
            <a:pPr marL="0" marR="0" lvl="0" indent="-101600" algn="just" rtl="0">
              <a:lnSpc>
                <a:spcPct val="100000"/>
              </a:lnSpc>
              <a:spcBef>
                <a:spcPts val="0"/>
              </a:spcBef>
              <a:spcAft>
                <a:spcPts val="0"/>
              </a:spcAft>
              <a:buClr>
                <a:srgbClr val="000000"/>
              </a:buClr>
              <a:buSzPts val="1600"/>
              <a:buFont typeface="Arial"/>
              <a:buChar char="•"/>
            </a:pPr>
            <a:r>
              <a:rPr lang="en-GB" sz="1600" b="0" i="0" u="none" strike="noStrike" cap="none" dirty="0">
                <a:solidFill>
                  <a:srgbClr val="000000"/>
                </a:solidFill>
                <a:latin typeface="Candara"/>
                <a:ea typeface="Candara"/>
                <a:cs typeface="Candara"/>
                <a:sym typeface="Candara"/>
              </a:rPr>
              <a:t> De grands </a:t>
            </a:r>
            <a:r>
              <a:rPr lang="en-GB" sz="1600" b="0" i="0" u="none" strike="noStrike" cap="none" dirty="0" err="1">
                <a:solidFill>
                  <a:srgbClr val="000000"/>
                </a:solidFill>
                <a:latin typeface="Candara"/>
                <a:ea typeface="Candara"/>
                <a:cs typeface="Candara"/>
                <a:sym typeface="Candara"/>
              </a:rPr>
              <a:t>récipients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coniques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jusqu'à</a:t>
            </a:r>
            <a:r>
              <a:rPr lang="en-GB" sz="1600" b="0" i="0" u="none" strike="noStrike" cap="none" dirty="0">
                <a:solidFill>
                  <a:srgbClr val="000000"/>
                </a:solidFill>
                <a:latin typeface="Candara"/>
                <a:ea typeface="Candara"/>
                <a:cs typeface="Candara"/>
                <a:sym typeface="Candara"/>
              </a:rPr>
              <a:t> 30 litres) — </a:t>
            </a:r>
            <a:r>
              <a:rPr lang="en-GB" sz="1600" b="0" i="0" u="none" strike="noStrike" cap="none" dirty="0" err="1">
                <a:solidFill>
                  <a:srgbClr val="000000"/>
                </a:solidFill>
                <a:latin typeface="Candara"/>
                <a:ea typeface="Candara"/>
                <a:cs typeface="Candara"/>
                <a:sym typeface="Candara"/>
              </a:rPr>
              <a:t>utilisés</a:t>
            </a:r>
            <a:r>
              <a:rPr lang="en-GB" sz="1600" b="0" i="0" u="none" strike="noStrike" cap="none" dirty="0">
                <a:solidFill>
                  <a:srgbClr val="000000"/>
                </a:solidFill>
                <a:latin typeface="Candara"/>
                <a:ea typeface="Candara"/>
                <a:cs typeface="Candara"/>
                <a:sym typeface="Candara"/>
              </a:rPr>
              <a:t> pour stocker de </a:t>
            </a:r>
            <a:r>
              <a:rPr lang="en-GB" sz="1600" b="0" i="0" u="none" strike="noStrike" cap="none" dirty="0" err="1">
                <a:solidFill>
                  <a:srgbClr val="000000"/>
                </a:solidFill>
                <a:latin typeface="Candara"/>
                <a:ea typeface="Candara"/>
                <a:cs typeface="Candara"/>
                <a:sym typeface="Candara"/>
              </a:rPr>
              <a:t>l'eau</a:t>
            </a:r>
            <a:r>
              <a:rPr lang="en-GB" sz="1600" b="0" i="0" u="none" strike="noStrike" cap="none" dirty="0">
                <a:solidFill>
                  <a:srgbClr val="000000"/>
                </a:solidFill>
                <a:latin typeface="Candara"/>
                <a:ea typeface="Candara"/>
                <a:cs typeface="Candara"/>
                <a:sym typeface="Candara"/>
              </a:rPr>
              <a:t>, de la </a:t>
            </a:r>
            <a:r>
              <a:rPr lang="en-GB" sz="1600" b="0" i="0" u="none" strike="noStrike" cap="none" dirty="0" err="1">
                <a:solidFill>
                  <a:srgbClr val="000000"/>
                </a:solidFill>
                <a:latin typeface="Candara"/>
                <a:ea typeface="Candara"/>
                <a:cs typeface="Candara"/>
                <a:sym typeface="Candara"/>
              </a:rPr>
              <a:t>nourriture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ou</a:t>
            </a:r>
            <a:r>
              <a:rPr lang="en-GB" sz="1600" b="0" i="0" u="none" strike="noStrike" cap="none" dirty="0">
                <a:solidFill>
                  <a:srgbClr val="000000"/>
                </a:solidFill>
                <a:latin typeface="Candara"/>
                <a:ea typeface="Candara"/>
                <a:cs typeface="Candara"/>
                <a:sym typeface="Candara"/>
              </a:rPr>
              <a:t> pour </a:t>
            </a:r>
            <a:r>
              <a:rPr lang="en-GB" sz="1600" b="0" i="0" u="none" strike="noStrike" cap="none" dirty="0" err="1">
                <a:solidFill>
                  <a:srgbClr val="000000"/>
                </a:solidFill>
                <a:latin typeface="Candara"/>
                <a:ea typeface="Candara"/>
                <a:cs typeface="Candara"/>
                <a:sym typeface="Candara"/>
              </a:rPr>
              <a:t>cuisiner</a:t>
            </a:r>
            <a:r>
              <a:rPr lang="en-GB" sz="1600" b="0" i="0" u="none" strike="noStrike" cap="none" dirty="0">
                <a:solidFill>
                  <a:srgbClr val="000000"/>
                </a:solidFill>
                <a:latin typeface="Candara"/>
                <a:ea typeface="Candara"/>
                <a:cs typeface="Candara"/>
                <a:sym typeface="Candara"/>
              </a:rPr>
              <a:t>.</a:t>
            </a:r>
            <a:endParaRPr dirty="0"/>
          </a:p>
          <a:p>
            <a:pPr marL="0" marR="0" lvl="0" indent="-101600" algn="just" rtl="0">
              <a:lnSpc>
                <a:spcPct val="100000"/>
              </a:lnSpc>
              <a:spcBef>
                <a:spcPts val="0"/>
              </a:spcBef>
              <a:spcAft>
                <a:spcPts val="0"/>
              </a:spcAft>
              <a:buClr>
                <a:srgbClr val="000000"/>
              </a:buClr>
              <a:buSzPts val="1600"/>
              <a:buFont typeface="Arial"/>
              <a:buChar char="•"/>
            </a:pPr>
            <a:r>
              <a:rPr lang="en-GB" sz="1600" b="0" i="0" u="none" strike="noStrike" cap="none" dirty="0">
                <a:solidFill>
                  <a:srgbClr val="000000"/>
                </a:solidFill>
                <a:latin typeface="Candara"/>
                <a:ea typeface="Candara"/>
                <a:cs typeface="Candara"/>
                <a:sym typeface="Candara"/>
              </a:rPr>
              <a:t> Des </a:t>
            </a:r>
            <a:r>
              <a:rPr lang="en-GB" sz="1600" b="0" i="0" u="none" strike="noStrike" cap="none" dirty="0" err="1">
                <a:solidFill>
                  <a:srgbClr val="000000"/>
                </a:solidFill>
                <a:latin typeface="Candara"/>
                <a:ea typeface="Candara"/>
                <a:cs typeface="Candara"/>
                <a:sym typeface="Candara"/>
              </a:rPr>
              <a:t>bols</a:t>
            </a:r>
            <a:r>
              <a:rPr lang="en-GB" sz="1600" b="0" i="0" u="none" strike="noStrike" cap="none" dirty="0">
                <a:solidFill>
                  <a:srgbClr val="000000"/>
                </a:solidFill>
                <a:latin typeface="Candara"/>
                <a:ea typeface="Candara"/>
                <a:cs typeface="Candara"/>
                <a:sym typeface="Candara"/>
              </a:rPr>
              <a:t> à fond plat — </a:t>
            </a:r>
            <a:r>
              <a:rPr lang="en-GB" sz="1600" b="0" i="0" u="none" strike="noStrike" cap="none" dirty="0" err="1">
                <a:solidFill>
                  <a:srgbClr val="000000"/>
                </a:solidFill>
                <a:latin typeface="Candara"/>
                <a:ea typeface="Candara"/>
                <a:cs typeface="Candara"/>
                <a:sym typeface="Candara"/>
              </a:rPr>
              <a:t>probablement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utilisés</a:t>
            </a:r>
            <a:r>
              <a:rPr lang="en-GB" sz="1600" b="0" i="0" u="none" strike="noStrike" cap="none" dirty="0">
                <a:solidFill>
                  <a:srgbClr val="000000"/>
                </a:solidFill>
                <a:latin typeface="Candara"/>
                <a:ea typeface="Candara"/>
                <a:cs typeface="Candara"/>
                <a:sym typeface="Candara"/>
              </a:rPr>
              <a:t> pour </a:t>
            </a:r>
            <a:r>
              <a:rPr lang="en-GB" sz="1600" b="0" i="0" u="none" strike="noStrike" cap="none" dirty="0" err="1">
                <a:solidFill>
                  <a:srgbClr val="000000"/>
                </a:solidFill>
                <a:latin typeface="Candara"/>
                <a:ea typeface="Candara"/>
                <a:cs typeface="Candara"/>
                <a:sym typeface="Candara"/>
              </a:rPr>
              <a:t>servir</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ou</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préparer</a:t>
            </a:r>
            <a:r>
              <a:rPr lang="en-GB" sz="1600" b="0" i="0" u="none" strike="noStrike" cap="none" dirty="0">
                <a:solidFill>
                  <a:srgbClr val="000000"/>
                </a:solidFill>
                <a:latin typeface="Candara"/>
                <a:ea typeface="Candara"/>
                <a:cs typeface="Candara"/>
                <a:sym typeface="Candara"/>
              </a:rPr>
              <a:t> les </a:t>
            </a:r>
            <a:r>
              <a:rPr lang="en-GB" sz="1600" b="0" i="0" u="none" strike="noStrike" cap="none" dirty="0" err="1">
                <a:solidFill>
                  <a:srgbClr val="000000"/>
                </a:solidFill>
                <a:latin typeface="Candara"/>
                <a:ea typeface="Candara"/>
                <a:cs typeface="Candara"/>
                <a:sym typeface="Candara"/>
              </a:rPr>
              <a:t>repas</a:t>
            </a:r>
            <a:r>
              <a:rPr lang="en-GB" sz="1600" b="0" i="0" u="none" strike="noStrike" cap="none" dirty="0">
                <a:solidFill>
                  <a:srgbClr val="000000"/>
                </a:solidFill>
                <a:latin typeface="Candara"/>
                <a:ea typeface="Candara"/>
                <a:cs typeface="Candara"/>
                <a:sym typeface="Candara"/>
              </a:rPr>
              <a:t>.</a:t>
            </a:r>
            <a:endParaRPr sz="1600" b="0" i="0" u="none" strike="noStrike" cap="none" dirty="0">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en-GB" sz="1600" b="0" i="0" u="none" strike="noStrike" cap="none" dirty="0">
                <a:solidFill>
                  <a:srgbClr val="000000"/>
                </a:solidFill>
                <a:latin typeface="Candara"/>
                <a:ea typeface="Candara"/>
                <a:cs typeface="Candara"/>
                <a:sym typeface="Candara"/>
              </a:rPr>
              <a:t>Ce qui </a:t>
            </a:r>
            <a:r>
              <a:rPr lang="en-GB" sz="1600" b="0" i="0" u="none" strike="noStrike" cap="none" dirty="0" err="1">
                <a:solidFill>
                  <a:srgbClr val="000000"/>
                </a:solidFill>
                <a:latin typeface="Candara"/>
                <a:ea typeface="Candara"/>
                <a:cs typeface="Candara"/>
                <a:sym typeface="Candara"/>
              </a:rPr>
              <a:t>distingue</a:t>
            </a:r>
            <a:r>
              <a:rPr lang="en-GB" sz="1600" b="0" i="0" u="none" strike="noStrike" cap="none" dirty="0">
                <a:solidFill>
                  <a:srgbClr val="000000"/>
                </a:solidFill>
                <a:latin typeface="Candara"/>
                <a:ea typeface="Candara"/>
                <a:cs typeface="Candara"/>
                <a:sym typeface="Candara"/>
              </a:rPr>
              <a:t> la </a:t>
            </a:r>
            <a:r>
              <a:rPr lang="en-GB" sz="1600" b="0" i="0" u="none" strike="noStrike" cap="none" dirty="0" err="1">
                <a:solidFill>
                  <a:srgbClr val="000000"/>
                </a:solidFill>
                <a:latin typeface="Candara"/>
                <a:ea typeface="Candara"/>
                <a:cs typeface="Candara"/>
                <a:sym typeface="Candara"/>
              </a:rPr>
              <a:t>céramique</a:t>
            </a:r>
            <a:r>
              <a:rPr lang="en-GB" sz="1600" b="0" i="0" u="none" strike="noStrike" cap="none" dirty="0">
                <a:solidFill>
                  <a:srgbClr val="000000"/>
                </a:solidFill>
                <a:latin typeface="Candara"/>
                <a:ea typeface="Candara"/>
                <a:cs typeface="Candara"/>
                <a:sym typeface="Candara"/>
              </a:rPr>
              <a:t> de </a:t>
            </a:r>
            <a:r>
              <a:rPr lang="en-GB" sz="1600" b="0" i="0" u="none" strike="noStrike" cap="none" dirty="0" err="1">
                <a:solidFill>
                  <a:srgbClr val="000000"/>
                </a:solidFill>
                <a:latin typeface="Candara"/>
                <a:ea typeface="Candara"/>
                <a:cs typeface="Candara"/>
                <a:sym typeface="Candara"/>
              </a:rPr>
              <a:t>Narva</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c'est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sa</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décoration</a:t>
            </a:r>
            <a:r>
              <a:rPr lang="en-GB" sz="1600" b="0" i="0" u="none" strike="noStrike" cap="none" dirty="0">
                <a:solidFill>
                  <a:srgbClr val="000000"/>
                </a:solidFill>
                <a:latin typeface="Candara"/>
                <a:ea typeface="Candara"/>
                <a:cs typeface="Candara"/>
                <a:sym typeface="Candara"/>
              </a:rPr>
              <a:t>. Au lieu d'être </a:t>
            </a:r>
            <a:r>
              <a:rPr lang="en-GB" sz="1600" b="0" i="0" u="none" strike="noStrike" cap="none" dirty="0" err="1">
                <a:solidFill>
                  <a:srgbClr val="000000"/>
                </a:solidFill>
                <a:latin typeface="Candara"/>
                <a:ea typeface="Candara"/>
                <a:cs typeface="Candara"/>
                <a:sym typeface="Candara"/>
              </a:rPr>
              <a:t>peinte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ou</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émaillée</a:t>
            </a:r>
            <a:r>
              <a:rPr lang="en-GB" sz="1600" b="0" i="0" u="none" strike="noStrike" cap="none" dirty="0">
                <a:solidFill>
                  <a:srgbClr val="000000"/>
                </a:solidFill>
                <a:latin typeface="Candara"/>
                <a:ea typeface="Candara"/>
                <a:cs typeface="Candara"/>
                <a:sym typeface="Candara"/>
              </a:rPr>
              <a:t>, la surface </a:t>
            </a:r>
            <a:r>
              <a:rPr lang="en-GB" sz="1600" b="0" i="0" u="none" strike="noStrike" cap="none" dirty="0" err="1">
                <a:solidFill>
                  <a:srgbClr val="000000"/>
                </a:solidFill>
                <a:latin typeface="Candara"/>
                <a:ea typeface="Candara"/>
                <a:cs typeface="Candara"/>
                <a:sym typeface="Candara"/>
              </a:rPr>
              <a:t>était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marquée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d'impressions</a:t>
            </a:r>
            <a:r>
              <a:rPr lang="en-GB" sz="1600" b="0" i="0" u="none" strike="noStrike" cap="none" dirty="0">
                <a:solidFill>
                  <a:srgbClr val="000000"/>
                </a:solidFill>
                <a:latin typeface="Candara"/>
                <a:ea typeface="Candara"/>
                <a:cs typeface="Candara"/>
                <a:sym typeface="Candara"/>
              </a:rPr>
              <a:t> simples </a:t>
            </a:r>
            <a:r>
              <a:rPr lang="en-GB" sz="1600" b="0" i="0" u="none" strike="noStrike" cap="none" dirty="0" err="1">
                <a:solidFill>
                  <a:srgbClr val="000000"/>
                </a:solidFill>
                <a:latin typeface="Candara"/>
                <a:ea typeface="Candara"/>
                <a:cs typeface="Candara"/>
                <a:sym typeface="Candara"/>
              </a:rPr>
              <a:t>mais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rythmées</a:t>
            </a:r>
            <a:r>
              <a:rPr lang="en-GB" sz="1600" b="0" i="0" u="none" strike="noStrike" cap="none" dirty="0">
                <a:solidFill>
                  <a:srgbClr val="000000"/>
                </a:solidFill>
                <a:latin typeface="Candara"/>
                <a:ea typeface="Candara"/>
                <a:cs typeface="Candara"/>
                <a:sym typeface="Candara"/>
              </a:rPr>
              <a:t> : points, </a:t>
            </a:r>
            <a:r>
              <a:rPr lang="en-GB" sz="1600" b="0" i="0" u="none" strike="noStrike" cap="none" dirty="0" err="1">
                <a:solidFill>
                  <a:srgbClr val="000000"/>
                </a:solidFill>
                <a:latin typeface="Candara"/>
                <a:ea typeface="Candara"/>
                <a:cs typeface="Candara"/>
                <a:sym typeface="Candara"/>
              </a:rPr>
              <a:t>rainures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lignes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peignées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ou</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même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empreintes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digitales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Ces</a:t>
            </a:r>
            <a:r>
              <a:rPr lang="en-GB" sz="1600" b="0" i="0" u="none" strike="noStrike" cap="none" dirty="0">
                <a:solidFill>
                  <a:srgbClr val="000000"/>
                </a:solidFill>
                <a:latin typeface="Candara"/>
                <a:ea typeface="Candara"/>
                <a:cs typeface="Candara"/>
                <a:sym typeface="Candara"/>
              </a:rPr>
              <a:t> motifs </a:t>
            </a:r>
            <a:r>
              <a:rPr lang="en-GB" sz="1600" b="0" i="0" u="none" strike="noStrike" cap="none" dirty="0" err="1">
                <a:solidFill>
                  <a:srgbClr val="000000"/>
                </a:solidFill>
                <a:latin typeface="Candara"/>
                <a:ea typeface="Candara"/>
                <a:cs typeface="Candara"/>
                <a:sym typeface="Candara"/>
              </a:rPr>
              <a:t>pouvaient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avoir</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une</a:t>
            </a:r>
            <a:r>
              <a:rPr lang="en-GB" sz="1600" b="0" i="0" u="none" strike="noStrike" cap="none" dirty="0">
                <a:solidFill>
                  <a:srgbClr val="000000"/>
                </a:solidFill>
                <a:latin typeface="Candara"/>
                <a:ea typeface="Candara"/>
                <a:cs typeface="Candara"/>
                <a:sym typeface="Candara"/>
              </a:rPr>
              <a:t> signification </a:t>
            </a:r>
            <a:r>
              <a:rPr lang="en-GB" sz="1600" b="0" i="0" u="none" strike="noStrike" cap="none" dirty="0" err="1">
                <a:solidFill>
                  <a:srgbClr val="000000"/>
                </a:solidFill>
                <a:latin typeface="Candara"/>
                <a:ea typeface="Candara"/>
                <a:cs typeface="Candara"/>
                <a:sym typeface="Candara"/>
              </a:rPr>
              <a:t>culturelle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ou</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simplement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exprimer</a:t>
            </a:r>
            <a:r>
              <a:rPr lang="en-GB" sz="1600" b="0" i="0" u="none" strike="noStrike" cap="none" dirty="0">
                <a:solidFill>
                  <a:srgbClr val="000000"/>
                </a:solidFill>
                <a:latin typeface="Candara"/>
                <a:ea typeface="Candara"/>
                <a:cs typeface="Candara"/>
                <a:sym typeface="Candara"/>
              </a:rPr>
              <a:t> la </a:t>
            </a:r>
            <a:r>
              <a:rPr lang="en-GB" sz="1600" b="0" i="0" u="none" strike="noStrike" cap="none" dirty="0" err="1">
                <a:solidFill>
                  <a:srgbClr val="000000"/>
                </a:solidFill>
                <a:latin typeface="Candara"/>
                <a:ea typeface="Candara"/>
                <a:cs typeface="Candara"/>
                <a:sym typeface="Candara"/>
              </a:rPr>
              <a:t>créativité</a:t>
            </a:r>
            <a:r>
              <a:rPr lang="en-GB" sz="1600" b="0" i="0" u="none" strike="noStrike" cap="none" dirty="0">
                <a:solidFill>
                  <a:srgbClr val="000000"/>
                </a:solidFill>
                <a:latin typeface="Candara"/>
                <a:ea typeface="Candara"/>
                <a:cs typeface="Candara"/>
                <a:sym typeface="Candara"/>
              </a:rPr>
              <a:t> de </a:t>
            </a:r>
            <a:r>
              <a:rPr lang="en-GB" sz="1600" b="0" i="0" u="none" strike="noStrike" cap="none" dirty="0" err="1">
                <a:solidFill>
                  <a:srgbClr val="000000"/>
                </a:solidFill>
                <a:latin typeface="Candara"/>
                <a:ea typeface="Candara"/>
                <a:cs typeface="Candara"/>
                <a:sym typeface="Candara"/>
              </a:rPr>
              <a:t>leur</a:t>
            </a:r>
            <a:r>
              <a:rPr lang="en-GB" sz="1600" b="0" i="0" u="none" strike="noStrike" cap="none" dirty="0">
                <a:solidFill>
                  <a:srgbClr val="000000"/>
                </a:solidFill>
                <a:latin typeface="Candara"/>
                <a:ea typeface="Candara"/>
                <a:cs typeface="Candara"/>
                <a:sym typeface="Candara"/>
              </a:rPr>
              <a:t> auteur.</a:t>
            </a:r>
            <a:endParaRPr dirty="0"/>
          </a:p>
          <a:p>
            <a:pPr marL="0" marR="0" lvl="0" indent="0" algn="just" rtl="0">
              <a:lnSpc>
                <a:spcPct val="100000"/>
              </a:lnSpc>
              <a:spcBef>
                <a:spcPts val="0"/>
              </a:spcBef>
              <a:spcAft>
                <a:spcPts val="0"/>
              </a:spcAft>
              <a:buNone/>
            </a:pPr>
            <a:endParaRPr sz="1600" b="0" i="0" u="none" strike="noStrike" cap="none" dirty="0">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en-GB" sz="1600" b="0" i="0" u="none" strike="noStrike" cap="none" dirty="0" err="1">
                <a:solidFill>
                  <a:srgbClr val="000000"/>
                </a:solidFill>
                <a:latin typeface="Candara"/>
                <a:ea typeface="Candara"/>
                <a:cs typeface="Candara"/>
                <a:sym typeface="Candara"/>
              </a:rPr>
              <a:t>Même</a:t>
            </a:r>
            <a:r>
              <a:rPr lang="en-GB" sz="1600" b="0" i="0" u="none" strike="noStrike" cap="none" dirty="0">
                <a:solidFill>
                  <a:srgbClr val="000000"/>
                </a:solidFill>
                <a:latin typeface="Candara"/>
                <a:ea typeface="Candara"/>
                <a:cs typeface="Candara"/>
                <a:sym typeface="Candara"/>
              </a:rPr>
              <a:t> des </a:t>
            </a:r>
            <a:r>
              <a:rPr lang="en-GB" sz="1600" b="0" i="0" u="none" strike="noStrike" cap="none" dirty="0" err="1">
                <a:solidFill>
                  <a:srgbClr val="000000"/>
                </a:solidFill>
                <a:latin typeface="Candara"/>
                <a:ea typeface="Candara"/>
                <a:cs typeface="Candara"/>
                <a:sym typeface="Candara"/>
              </a:rPr>
              <a:t>milliers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d'années</a:t>
            </a:r>
            <a:r>
              <a:rPr lang="en-GB" sz="1600" b="0" i="0" u="none" strike="noStrike" cap="none" dirty="0">
                <a:solidFill>
                  <a:srgbClr val="000000"/>
                </a:solidFill>
                <a:latin typeface="Candara"/>
                <a:ea typeface="Candara"/>
                <a:cs typeface="Candara"/>
                <a:sym typeface="Candara"/>
              </a:rPr>
              <a:t> plus </a:t>
            </a:r>
            <a:r>
              <a:rPr lang="en-GB" sz="1600" b="0" i="0" u="none" strike="noStrike" cap="none" dirty="0" err="1">
                <a:solidFill>
                  <a:srgbClr val="000000"/>
                </a:solidFill>
                <a:latin typeface="Candara"/>
                <a:ea typeface="Candara"/>
                <a:cs typeface="Candara"/>
                <a:sym typeface="Candara"/>
              </a:rPr>
              <a:t>tard</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ces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récipients</a:t>
            </a:r>
            <a:r>
              <a:rPr lang="en-GB" sz="1600" b="0" i="0" u="none" strike="noStrike" cap="none" dirty="0">
                <a:solidFill>
                  <a:srgbClr val="000000"/>
                </a:solidFill>
                <a:latin typeface="Candara"/>
                <a:ea typeface="Candara"/>
                <a:cs typeface="Candara"/>
                <a:sym typeface="Candara"/>
              </a:rPr>
              <a:t> nous </a:t>
            </a:r>
            <a:r>
              <a:rPr lang="en-GB" sz="1600" b="0" i="0" u="none" strike="noStrike" cap="none" dirty="0" err="1">
                <a:solidFill>
                  <a:srgbClr val="000000"/>
                </a:solidFill>
                <a:latin typeface="Candara"/>
                <a:ea typeface="Candara"/>
                <a:cs typeface="Candara"/>
                <a:sym typeface="Candara"/>
              </a:rPr>
              <a:t>parlent</a:t>
            </a:r>
            <a:r>
              <a:rPr lang="en-GB" sz="1600" b="0" i="0" u="none" strike="noStrike" cap="none" dirty="0">
                <a:solidFill>
                  <a:srgbClr val="000000"/>
                </a:solidFill>
                <a:latin typeface="Candara"/>
                <a:ea typeface="Candara"/>
                <a:cs typeface="Candara"/>
                <a:sym typeface="Candara"/>
              </a:rPr>
              <a:t> — de la vie </a:t>
            </a:r>
            <a:r>
              <a:rPr lang="en-GB" sz="1600" b="0" i="0" u="none" strike="noStrike" cap="none" dirty="0" err="1">
                <a:solidFill>
                  <a:srgbClr val="000000"/>
                </a:solidFill>
                <a:latin typeface="Candara"/>
                <a:ea typeface="Candara"/>
                <a:cs typeface="Candara"/>
                <a:sym typeface="Candara"/>
              </a:rPr>
              <a:t>quotidienne</a:t>
            </a:r>
            <a:r>
              <a:rPr lang="en-GB" sz="1600" b="0" i="0" u="none" strike="noStrike" cap="none" dirty="0">
                <a:solidFill>
                  <a:srgbClr val="000000"/>
                </a:solidFill>
                <a:latin typeface="Candara"/>
                <a:ea typeface="Candara"/>
                <a:cs typeface="Candara"/>
                <a:sym typeface="Candara"/>
              </a:rPr>
              <a:t>, du </a:t>
            </a:r>
            <a:r>
              <a:rPr lang="en-GB" sz="1600" b="0" i="0" u="none" strike="noStrike" cap="none" dirty="0" err="1">
                <a:solidFill>
                  <a:srgbClr val="000000"/>
                </a:solidFill>
                <a:latin typeface="Candara"/>
                <a:ea typeface="Candara"/>
                <a:cs typeface="Candara"/>
                <a:sym typeface="Candara"/>
              </a:rPr>
              <a:t>rythme</a:t>
            </a:r>
            <a:r>
              <a:rPr lang="en-GB" sz="1600" b="0" i="0" u="none" strike="noStrike" cap="none" dirty="0">
                <a:solidFill>
                  <a:srgbClr val="000000"/>
                </a:solidFill>
                <a:latin typeface="Candara"/>
                <a:ea typeface="Candara"/>
                <a:cs typeface="Candara"/>
                <a:sym typeface="Candara"/>
              </a:rPr>
              <a:t> et de la </a:t>
            </a:r>
            <a:r>
              <a:rPr lang="en-GB" sz="1600" b="0" i="0" u="none" strike="noStrike" cap="none" dirty="0" err="1">
                <a:solidFill>
                  <a:srgbClr val="000000"/>
                </a:solidFill>
                <a:latin typeface="Candara"/>
                <a:ea typeface="Candara"/>
                <a:cs typeface="Candara"/>
                <a:sym typeface="Candara"/>
              </a:rPr>
              <a:t>répétition</a:t>
            </a:r>
            <a:r>
              <a:rPr lang="en-GB" sz="1600" b="0" i="0" u="none" strike="noStrike" cap="none" dirty="0">
                <a:solidFill>
                  <a:srgbClr val="000000"/>
                </a:solidFill>
                <a:latin typeface="Candara"/>
                <a:ea typeface="Candara"/>
                <a:cs typeface="Candara"/>
                <a:sym typeface="Candara"/>
              </a:rPr>
              <a:t>, des mains qui </a:t>
            </a:r>
            <a:r>
              <a:rPr lang="en-GB" sz="1600" b="0" i="0" u="none" strike="noStrike" cap="none" dirty="0" err="1">
                <a:solidFill>
                  <a:srgbClr val="000000"/>
                </a:solidFill>
                <a:latin typeface="Candara"/>
                <a:ea typeface="Candara"/>
                <a:cs typeface="Candara"/>
                <a:sym typeface="Candara"/>
              </a:rPr>
              <a:t>façonnent</a:t>
            </a:r>
            <a:r>
              <a:rPr lang="en-GB" sz="1600" b="0" i="0" u="none" strike="noStrike" cap="none" dirty="0">
                <a:solidFill>
                  <a:srgbClr val="000000"/>
                </a:solidFill>
                <a:latin typeface="Candara"/>
                <a:ea typeface="Candara"/>
                <a:cs typeface="Candara"/>
                <a:sym typeface="Candara"/>
              </a:rPr>
              <a:t> la </a:t>
            </a:r>
            <a:r>
              <a:rPr lang="en-GB" sz="1600" b="0" i="0" u="none" strike="noStrike" cap="none" dirty="0" err="1">
                <a:solidFill>
                  <a:srgbClr val="000000"/>
                </a:solidFill>
                <a:latin typeface="Candara"/>
                <a:ea typeface="Candara"/>
                <a:cs typeface="Candara"/>
                <a:sym typeface="Candara"/>
              </a:rPr>
              <a:t>terre</a:t>
            </a:r>
            <a:r>
              <a:rPr lang="en-GB" sz="1600" b="0" i="0" u="none" strike="noStrike" cap="none" dirty="0">
                <a:solidFill>
                  <a:srgbClr val="000000"/>
                </a:solidFill>
                <a:latin typeface="Candara"/>
                <a:ea typeface="Candara"/>
                <a:cs typeface="Candara"/>
                <a:sym typeface="Candara"/>
              </a:rPr>
              <a:t> pour </a:t>
            </a:r>
            <a:r>
              <a:rPr lang="en-GB" sz="1600" b="0" i="0" u="none" strike="noStrike" cap="none" dirty="0" err="1">
                <a:solidFill>
                  <a:srgbClr val="000000"/>
                </a:solidFill>
                <a:latin typeface="Candara"/>
                <a:ea typeface="Candara"/>
                <a:cs typeface="Candara"/>
                <a:sym typeface="Candara"/>
              </a:rPr>
              <a:t>en</a:t>
            </a:r>
            <a:r>
              <a:rPr lang="en-GB" sz="1600" b="0" i="0" u="none" strike="noStrike" cap="none" dirty="0">
                <a:solidFill>
                  <a:srgbClr val="000000"/>
                </a:solidFill>
                <a:latin typeface="Candara"/>
                <a:ea typeface="Candara"/>
                <a:cs typeface="Candara"/>
                <a:sym typeface="Candara"/>
              </a:rPr>
              <a:t> faire </a:t>
            </a:r>
            <a:r>
              <a:rPr lang="en-GB" sz="1600" b="0" i="0" u="none" strike="noStrike" cap="none" dirty="0" err="1">
                <a:solidFill>
                  <a:srgbClr val="000000"/>
                </a:solidFill>
                <a:latin typeface="Candara"/>
                <a:ea typeface="Candara"/>
                <a:cs typeface="Candara"/>
                <a:sym typeface="Candara"/>
              </a:rPr>
              <a:t>quelque</a:t>
            </a:r>
            <a:r>
              <a:rPr lang="en-GB" sz="1600" b="0" i="0" u="none" strike="noStrike" cap="none" dirty="0">
                <a:solidFill>
                  <a:srgbClr val="000000"/>
                </a:solidFill>
                <a:latin typeface="Candara"/>
                <a:ea typeface="Candara"/>
                <a:cs typeface="Candara"/>
                <a:sym typeface="Candara"/>
              </a:rPr>
              <a:t> chose </a:t>
            </a:r>
            <a:r>
              <a:rPr lang="en-GB" sz="1600" b="0" i="0" u="none" strike="noStrike" cap="none" dirty="0" err="1">
                <a:solidFill>
                  <a:srgbClr val="000000"/>
                </a:solidFill>
                <a:latin typeface="Candara"/>
                <a:ea typeface="Candara"/>
                <a:cs typeface="Candara"/>
                <a:sym typeface="Candara"/>
              </a:rPr>
              <a:t>d'utile</a:t>
            </a:r>
            <a:r>
              <a:rPr lang="en-GB" sz="1600" b="0" i="0" u="none" strike="noStrike" cap="none" dirty="0">
                <a:solidFill>
                  <a:srgbClr val="000000"/>
                </a:solidFill>
                <a:latin typeface="Candara"/>
                <a:ea typeface="Candara"/>
                <a:cs typeface="Candara"/>
                <a:sym typeface="Candara"/>
              </a:rPr>
              <a:t> et de beau.</a:t>
            </a:r>
            <a:endParaRPr dirty="0"/>
          </a:p>
          <a:p>
            <a:pPr marL="0" marR="0" lvl="0" indent="0" algn="just" rtl="0">
              <a:lnSpc>
                <a:spcPct val="100000"/>
              </a:lnSpc>
              <a:spcBef>
                <a:spcPts val="0"/>
              </a:spcBef>
              <a:spcAft>
                <a:spcPts val="0"/>
              </a:spcAft>
              <a:buNone/>
            </a:pPr>
            <a:endParaRPr sz="1600" b="0" i="0" u="none" strike="noStrike" cap="none" dirty="0">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en-GB" sz="1600" b="0" i="0" u="none" strike="noStrike" cap="none" dirty="0" err="1">
                <a:solidFill>
                  <a:srgbClr val="000000"/>
                </a:solidFill>
                <a:latin typeface="Candara"/>
                <a:ea typeface="Candara"/>
                <a:cs typeface="Candara"/>
                <a:sym typeface="Candara"/>
              </a:rPr>
              <a:t>Cette</a:t>
            </a:r>
            <a:r>
              <a:rPr lang="en-GB" sz="1600" b="0" i="0" u="none" strike="noStrike" cap="none" dirty="0">
                <a:solidFill>
                  <a:srgbClr val="000000"/>
                </a:solidFill>
                <a:latin typeface="Candara"/>
                <a:ea typeface="Candara"/>
                <a:cs typeface="Candara"/>
                <a:sym typeface="Candara"/>
              </a:rPr>
              <a:t> introduction </a:t>
            </a:r>
            <a:r>
              <a:rPr lang="en-GB" sz="1600" b="0" i="0" u="none" strike="noStrike" cap="none" dirty="0" err="1">
                <a:solidFill>
                  <a:srgbClr val="000000"/>
                </a:solidFill>
                <a:latin typeface="Candara"/>
                <a:ea typeface="Candara"/>
                <a:cs typeface="Candara"/>
                <a:sym typeface="Candara"/>
              </a:rPr>
              <a:t>fournit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une</a:t>
            </a:r>
            <a:r>
              <a:rPr lang="en-GB" sz="1600" b="0" i="0" u="none" strike="noStrike" cap="none" dirty="0">
                <a:solidFill>
                  <a:srgbClr val="000000"/>
                </a:solidFill>
                <a:latin typeface="Candara"/>
                <a:ea typeface="Candara"/>
                <a:cs typeface="Candara"/>
                <a:sym typeface="Candara"/>
              </a:rPr>
              <a:t> base </a:t>
            </a:r>
            <a:r>
              <a:rPr lang="en-GB" sz="1600" b="0" i="0" u="none" strike="noStrike" cap="none" dirty="0" err="1">
                <a:solidFill>
                  <a:srgbClr val="000000"/>
                </a:solidFill>
                <a:latin typeface="Candara"/>
                <a:ea typeface="Candara"/>
                <a:cs typeface="Candara"/>
                <a:sym typeface="Candara"/>
              </a:rPr>
              <a:t>solide</a:t>
            </a:r>
            <a:r>
              <a:rPr lang="en-GB" sz="1600" b="0" i="0" u="none" strike="noStrike" cap="none" dirty="0">
                <a:solidFill>
                  <a:srgbClr val="000000"/>
                </a:solidFill>
                <a:latin typeface="Candara"/>
                <a:ea typeface="Candara"/>
                <a:cs typeface="Candara"/>
                <a:sym typeface="Candara"/>
              </a:rPr>
              <a:t> pour </a:t>
            </a:r>
            <a:r>
              <a:rPr lang="en-GB" sz="1600" b="0" i="0" u="none" strike="noStrike" cap="none" dirty="0" err="1">
                <a:solidFill>
                  <a:srgbClr val="000000"/>
                </a:solidFill>
                <a:latin typeface="Candara"/>
                <a:ea typeface="Candara"/>
                <a:cs typeface="Candara"/>
                <a:sym typeface="Candara"/>
              </a:rPr>
              <a:t>l'étape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suivante</a:t>
            </a:r>
            <a:r>
              <a:rPr lang="en-GB" sz="1600" b="0" i="0" u="none" strike="noStrike" cap="none" dirty="0">
                <a:solidFill>
                  <a:srgbClr val="000000"/>
                </a:solidFill>
                <a:latin typeface="Candara"/>
                <a:ea typeface="Candara"/>
                <a:cs typeface="Candara"/>
                <a:sym typeface="Candara"/>
              </a:rPr>
              <a:t> : la </a:t>
            </a:r>
            <a:r>
              <a:rPr lang="en-GB" sz="1600" b="0" i="0" u="none" strike="noStrike" cap="none" dirty="0" err="1">
                <a:solidFill>
                  <a:srgbClr val="000000"/>
                </a:solidFill>
                <a:latin typeface="Candara"/>
                <a:ea typeface="Candara"/>
                <a:cs typeface="Candara"/>
                <a:sym typeface="Candara"/>
              </a:rPr>
              <a:t>création</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d'objets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en</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céramique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personnels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inspirés</a:t>
            </a:r>
            <a:r>
              <a:rPr lang="en-GB" sz="1600" b="0" i="0" u="none" strike="noStrike" cap="none" dirty="0">
                <a:solidFill>
                  <a:srgbClr val="000000"/>
                </a:solidFill>
                <a:latin typeface="Candara"/>
                <a:ea typeface="Candara"/>
                <a:cs typeface="Candara"/>
                <a:sym typeface="Candara"/>
              </a:rPr>
              <a:t> par le </a:t>
            </a:r>
            <a:r>
              <a:rPr lang="en-GB" sz="1600" b="0" i="0" u="none" strike="noStrike" cap="none" dirty="0" err="1">
                <a:solidFill>
                  <a:srgbClr val="000000"/>
                </a:solidFill>
                <a:latin typeface="Candara"/>
                <a:ea typeface="Candara"/>
                <a:cs typeface="Candara"/>
                <a:sym typeface="Candara"/>
              </a:rPr>
              <a:t>patrimoine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l'identité</a:t>
            </a:r>
            <a:r>
              <a:rPr lang="en-GB" sz="1600" b="0" i="0" u="none" strike="noStrike" cap="none" dirty="0">
                <a:solidFill>
                  <a:srgbClr val="000000"/>
                </a:solidFill>
                <a:latin typeface="Candara"/>
                <a:ea typeface="Candara"/>
                <a:cs typeface="Candara"/>
                <a:sym typeface="Candara"/>
              </a:rPr>
              <a:t> et </a:t>
            </a:r>
            <a:r>
              <a:rPr lang="en-GB" sz="1600" b="0" i="0" u="none" strike="noStrike" cap="none" dirty="0" err="1">
                <a:solidFill>
                  <a:srgbClr val="000000"/>
                </a:solidFill>
                <a:latin typeface="Candara"/>
                <a:ea typeface="Candara"/>
                <a:cs typeface="Candara"/>
                <a:sym typeface="Candara"/>
              </a:rPr>
              <a:t>l'expression</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créative</a:t>
            </a:r>
            <a:r>
              <a:rPr lang="en-GB" sz="1600" b="0" i="0" u="none" strike="noStrike" cap="none" dirty="0">
                <a:solidFill>
                  <a:srgbClr val="000000"/>
                </a:solidFill>
                <a:latin typeface="Candara"/>
                <a:ea typeface="Candara"/>
                <a:cs typeface="Candara"/>
                <a:sym typeface="Candara"/>
              </a:rPr>
              <a:t>.</a:t>
            </a:r>
            <a:endParaRPr dirty="0"/>
          </a:p>
        </p:txBody>
      </p:sp>
      <p:pic>
        <p:nvPicPr>
          <p:cNvPr id="134" name="Google Shape;134;p10"/>
          <p:cNvPicPr preferRelativeResize="0"/>
          <p:nvPr/>
        </p:nvPicPr>
        <p:blipFill rotWithShape="1">
          <a:blip r:embed="rId4">
            <a:alphaModFix/>
          </a:blip>
          <a:srcRect/>
          <a:stretch/>
        </p:blipFill>
        <p:spPr>
          <a:xfrm>
            <a:off x="7448763" y="1205339"/>
            <a:ext cx="2929991" cy="3626226"/>
          </a:xfrm>
          <a:prstGeom prst="rect">
            <a:avLst/>
          </a:prstGeom>
          <a:noFill/>
          <a:ln>
            <a:noFill/>
          </a:ln>
        </p:spPr>
      </p:pic>
    </p:spTree>
    <p:extLst>
      <p:ext uri="{BB962C8B-B14F-4D97-AF65-F5344CB8AC3E}">
        <p14:creationId xmlns:p14="http://schemas.microsoft.com/office/powerpoint/2010/main" xmlns="" val="71373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Merci pour </a:t>
            </a:r>
            <a:r>
              <a:rPr lang="en-US" sz="2800" b="1" dirty="0" err="1" smtClean="0">
                <a:solidFill>
                  <a:schemeClr val="bg1"/>
                </a:solidFill>
                <a:latin typeface="Candara" pitchFamily="34" charset="0"/>
              </a:rPr>
              <a:t>votre</a:t>
            </a:r>
            <a:r>
              <a:rPr lang="en-US" sz="2800" b="1" dirty="0" smtClean="0">
                <a:solidFill>
                  <a:schemeClr val="bg1"/>
                </a:solidFill>
                <a:latin typeface="Candara" pitchFamily="34" charset="0"/>
              </a:rPr>
              <a:t> attention</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PARTENAIRES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Google Shape;87;p1"/>
          <p:cNvSpPr txBox="1"/>
          <p:nvPr/>
        </p:nvSpPr>
        <p:spPr>
          <a:xfrm>
            <a:off x="2503716" y="6240914"/>
            <a:ext cx="802051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projet</a:t>
            </a:r>
            <a:r>
              <a:rPr lang="en-GB" sz="1050" b="0" i="1" u="none" strike="noStrike" cap="none" dirty="0">
                <a:solidFill>
                  <a:schemeClr val="dk1"/>
                </a:solidFill>
                <a:latin typeface="Arial"/>
                <a:ea typeface="Arial"/>
                <a:cs typeface="Arial"/>
                <a:sym typeface="Arial"/>
              </a:rPr>
              <a:t> a </a:t>
            </a:r>
            <a:r>
              <a:rPr lang="en-GB" sz="1050" b="0" i="1" u="none" strike="noStrike" cap="none" dirty="0" err="1">
                <a:solidFill>
                  <a:schemeClr val="dk1"/>
                </a:solidFill>
                <a:latin typeface="Arial"/>
                <a:ea typeface="Arial"/>
                <a:cs typeface="Arial"/>
                <a:sym typeface="Arial"/>
              </a:rPr>
              <a:t>été</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financé</a:t>
            </a:r>
            <a:r>
              <a:rPr lang="en-GB" sz="1050" b="0" i="1" u="none" strike="noStrike" cap="none" dirty="0">
                <a:solidFill>
                  <a:schemeClr val="dk1"/>
                </a:solidFill>
                <a:latin typeface="Arial"/>
                <a:ea typeface="Arial"/>
                <a:cs typeface="Arial"/>
                <a:sym typeface="Arial"/>
              </a:rPr>
              <a:t> avec le </a:t>
            </a:r>
            <a:r>
              <a:rPr lang="en-GB" sz="1050" b="0" i="1" u="none" strike="noStrike" cap="none" dirty="0" err="1">
                <a:solidFill>
                  <a:schemeClr val="dk1"/>
                </a:solidFill>
                <a:latin typeface="Arial"/>
                <a:ea typeface="Arial"/>
                <a:cs typeface="Arial"/>
                <a:sym typeface="Arial"/>
              </a:rPr>
              <a:t>soutien</a:t>
            </a:r>
            <a:r>
              <a:rPr lang="en-GB" sz="1050" b="0" i="1" u="none" strike="noStrike" cap="none" dirty="0">
                <a:solidFill>
                  <a:schemeClr val="dk1"/>
                </a:solidFill>
                <a:latin typeface="Arial"/>
                <a:ea typeface="Arial"/>
                <a:cs typeface="Arial"/>
                <a:sym typeface="Arial"/>
              </a:rPr>
              <a:t> de la Commission </a:t>
            </a:r>
            <a:r>
              <a:rPr lang="en-GB" sz="1050" b="0" i="1" u="none" strike="noStrike" cap="none" dirty="0" err="1">
                <a:solidFill>
                  <a:schemeClr val="dk1"/>
                </a:solidFill>
                <a:latin typeface="Arial"/>
                <a:ea typeface="Arial"/>
                <a:cs typeface="Arial"/>
                <a:sym typeface="Arial"/>
              </a:rPr>
              <a:t>européenne</a:t>
            </a:r>
            <a:r>
              <a:rPr lang="en-GB" sz="1050" b="0" i="1" u="none" strike="noStrike" cap="none" dirty="0">
                <a:solidFill>
                  <a:schemeClr val="dk1"/>
                </a:solidFill>
                <a:latin typeface="Arial"/>
                <a:ea typeface="Arial"/>
                <a:cs typeface="Arial"/>
                <a:sym typeface="Arial"/>
              </a:rPr>
              <a:t>. Le </a:t>
            </a:r>
            <a:r>
              <a:rPr lang="en-GB" sz="1050" b="0" i="1" u="none" strike="noStrike" cap="none" dirty="0" err="1">
                <a:solidFill>
                  <a:schemeClr val="dk1"/>
                </a:solidFill>
                <a:latin typeface="Arial"/>
                <a:ea typeface="Arial"/>
                <a:cs typeface="Arial"/>
                <a:sym typeface="Arial"/>
              </a:rPr>
              <a:t>contenu</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reflète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uniquement</a:t>
            </a:r>
            <a:r>
              <a:rPr lang="en-GB" sz="1050" b="0" i="1" u="none" strike="noStrike" cap="none" dirty="0">
                <a:solidFill>
                  <a:schemeClr val="dk1"/>
                </a:solidFill>
                <a:latin typeface="Arial"/>
                <a:ea typeface="Arial"/>
                <a:cs typeface="Arial"/>
                <a:sym typeface="Arial"/>
              </a:rPr>
              <a:t> les opinions de </a:t>
            </a:r>
            <a:r>
              <a:rPr lang="en-GB" sz="1050" b="0" i="1" u="none" strike="noStrike" cap="none" dirty="0" err="1">
                <a:solidFill>
                  <a:schemeClr val="dk1"/>
                </a:solidFill>
                <a:latin typeface="Arial"/>
                <a:ea typeface="Arial"/>
                <a:cs typeface="Arial"/>
                <a:sym typeface="Arial"/>
              </a:rPr>
              <a:t>l'auteur</a:t>
            </a:r>
            <a:r>
              <a:rPr lang="en-GB" sz="1050" b="0" i="1" u="none" strike="noStrike" cap="none" dirty="0">
                <a:solidFill>
                  <a:schemeClr val="dk1"/>
                </a:solidFill>
                <a:latin typeface="Arial"/>
                <a:ea typeface="Arial"/>
                <a:cs typeface="Arial"/>
                <a:sym typeface="Arial"/>
              </a:rPr>
              <a:t> et la Commission ne </a:t>
            </a:r>
            <a:r>
              <a:rPr lang="en-GB" sz="1050" b="0" i="1" u="none" strike="noStrike" cap="none" dirty="0" err="1">
                <a:solidFill>
                  <a:schemeClr val="dk1"/>
                </a:solidFill>
                <a:latin typeface="Arial"/>
                <a:ea typeface="Arial"/>
                <a:cs typeface="Arial"/>
                <a:sym typeface="Arial"/>
              </a:rPr>
              <a:t>peut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tenue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responsable</a:t>
            </a:r>
            <a:r>
              <a:rPr lang="en-GB" sz="1050" b="0" i="1" u="none" strike="noStrike" cap="none" dirty="0">
                <a:solidFill>
                  <a:schemeClr val="dk1"/>
                </a:solidFill>
                <a:latin typeface="Arial"/>
                <a:ea typeface="Arial"/>
                <a:cs typeface="Arial"/>
                <a:sym typeface="Arial"/>
              </a:rPr>
              <a:t> de </a:t>
            </a:r>
            <a:r>
              <a:rPr lang="en-GB" sz="1050" b="0" i="1" u="none" strike="noStrike" cap="none" dirty="0" err="1">
                <a:solidFill>
                  <a:schemeClr val="dk1"/>
                </a:solidFill>
                <a:latin typeface="Arial"/>
                <a:ea typeface="Arial"/>
                <a:cs typeface="Arial"/>
                <a:sym typeface="Arial"/>
              </a:rPr>
              <a:t>l'utilisation</a:t>
            </a:r>
            <a:r>
              <a:rPr lang="en-GB" sz="1050" b="0" i="1" u="none" strike="noStrike" cap="none" dirty="0">
                <a:solidFill>
                  <a:schemeClr val="dk1"/>
                </a:solidFill>
                <a:latin typeface="Arial"/>
                <a:ea typeface="Arial"/>
                <a:cs typeface="Arial"/>
                <a:sym typeface="Arial"/>
              </a:rPr>
              <a:t> qui </a:t>
            </a:r>
            <a:r>
              <a:rPr lang="en-GB" sz="1050" b="0" i="1" u="none" strike="noStrike" cap="none" dirty="0" err="1">
                <a:solidFill>
                  <a:schemeClr val="dk1"/>
                </a:solidFill>
                <a:latin typeface="Arial"/>
                <a:ea typeface="Arial"/>
                <a:cs typeface="Arial"/>
                <a:sym typeface="Arial"/>
              </a:rPr>
              <a:t>pourrait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faite</a:t>
            </a:r>
            <a:r>
              <a:rPr lang="en-GB" sz="1050" b="0" i="1" u="none" strike="noStrike" cap="none" dirty="0">
                <a:solidFill>
                  <a:schemeClr val="dk1"/>
                </a:solidFill>
                <a:latin typeface="Arial"/>
                <a:ea typeface="Arial"/>
                <a:cs typeface="Arial"/>
                <a:sym typeface="Arial"/>
              </a:rPr>
              <a:t> des </a:t>
            </a:r>
            <a:r>
              <a:rPr lang="en-GB" sz="1050" b="0" i="1" u="none" strike="noStrike" cap="none" dirty="0" err="1">
                <a:solidFill>
                  <a:schemeClr val="dk1"/>
                </a:solidFill>
                <a:latin typeface="Arial"/>
                <a:ea typeface="Arial"/>
                <a:cs typeface="Arial"/>
                <a:sym typeface="Arial"/>
              </a:rPr>
              <a:t>informations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contenues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dans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document.</a:t>
            </a:r>
            <a:endParaRPr sz="18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FR_Co-fundedbytheEU_RGB_POS.png"/>
          <p:cNvPicPr>
            <a:picLocks noChangeAspect="1"/>
          </p:cNvPicPr>
          <p:nvPr/>
        </p:nvPicPr>
        <p:blipFill>
          <a:blip r:embed="rId12"/>
          <a:stretch>
            <a:fillRect/>
          </a:stretch>
        </p:blipFill>
        <p:spPr>
          <a:xfrm>
            <a:off x="198408" y="6181683"/>
            <a:ext cx="2219864" cy="499157"/>
          </a:xfrm>
          <a:prstGeom prst="rect">
            <a:avLst/>
          </a:prstGeom>
        </p:spPr>
      </p:pic>
      <p:pic>
        <p:nvPicPr>
          <p:cNvPr id="18" name="17 - Εικόνα" descr="cc-brand-1.png"/>
          <p:cNvPicPr>
            <a:picLocks noChangeAspect="1"/>
          </p:cNvPicPr>
          <p:nvPr/>
        </p:nvPicPr>
        <p:blipFill>
          <a:blip r:embed="rId13"/>
          <a:stretch>
            <a:fillRect/>
          </a:stretch>
        </p:blipFill>
        <p:spPr>
          <a:xfrm>
            <a:off x="10680056" y="6093574"/>
            <a:ext cx="1241650" cy="643631"/>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1045</Words>
  <Application>Microsoft Office PowerPoint</Application>
  <PresentationFormat>Προσαρμογή</PresentationFormat>
  <Paragraphs>52</Paragraphs>
  <Slides>7</Slides>
  <Notes>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Maria Fernandez</dc:creator>
  <cp:keywords>, docId:B7D0DFFBCAF2D1B6B9AF01C7F66ADC94</cp:keywords>
  <cp:lastModifiedBy>Νικολέττα</cp:lastModifiedBy>
  <cp:revision>7</cp:revision>
  <dcterms:created xsi:type="dcterms:W3CDTF">2024-06-10T15:48:53Z</dcterms:created>
  <dcterms:modified xsi:type="dcterms:W3CDTF">2026-04-25T07:59:37Z</dcterms:modified>
</cp:coreProperties>
</file>