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</p:sldIdLst>
  <p:sldSz cx="12192000" cy="6858000"/>
  <p:notesSz cx="6858000" cy="9144000"/>
  <p:embeddedFontLst>
    <p:embeddedFont>
      <p:font typeface="Candara" pitchFamily="34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41" roundtripDataSignature="AMtx7mj8cpPyyl3ONgTSlF012XThZf9hM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vier CP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70836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202291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544914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31fbaea0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g3231fbaea0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136987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24db71f72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324db71f72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522474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="" xmlns:a16="http://schemas.microsoft.com/office/drawing/2014/main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="" xmlns:a16="http://schemas.microsoft.com/office/drawing/2014/main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="" xmlns:a16="http://schemas.microsoft.com/office/drawing/2014/main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/>
          <p:cNvSpPr txBox="1"/>
          <p:nvPr/>
        </p:nvSpPr>
        <p:spPr>
          <a:xfrm>
            <a:off x="0" y="2708872"/>
            <a:ext cx="12191999" cy="1815841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PROGRAMME DE FORMATION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UNITÉ D'APPRENTISSAGE 2 : </a:t>
            </a:r>
            <a:r>
              <a:rPr lang="en-GB"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Créativité et éco-conception à travers l'art céramique et le patrimoine</a:t>
            </a:r>
            <a:endParaRPr/>
          </a:p>
        </p:txBody>
      </p:sp>
      <p:sp>
        <p:nvSpPr>
          <p:cNvPr id="80" name="Google Shape;80;p5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/>
          <p:cNvSpPr txBox="1"/>
          <p:nvPr/>
        </p:nvSpPr>
        <p:spPr>
          <a:xfrm>
            <a:off x="2503716" y="6240914"/>
            <a:ext cx="80205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avec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soutien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Commission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reflète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uniquement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opinions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l'auteur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la Commission ne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tenue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responsable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l'utilisation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pourrait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contenues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document.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7 - Εικόνα" descr="FR_Co-fundedbytheEU_RGB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08" y="6181683"/>
            <a:ext cx="2219864" cy="499157"/>
          </a:xfrm>
          <a:prstGeom prst="rect">
            <a:avLst/>
          </a:prstGeom>
        </p:spPr>
      </p:pic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0056" y="6093574"/>
            <a:ext cx="1241650" cy="6436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1004675" y="1907425"/>
            <a:ext cx="102798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LEÇON 3 : L'art de la conception et de la décoration céramiques</a:t>
            </a:r>
            <a:endParaRPr sz="36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68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0" y="89588"/>
            <a:ext cx="9646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OBJECTIFS DE LA LEÇON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555578" y="1079936"/>
            <a:ext cx="10092000" cy="424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Au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cours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cette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dernière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session,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guidez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élèves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vers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conclusion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réfléchie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parcours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domaine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céramique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: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termineront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pièces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émaillant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tout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étant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encouragés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approfondir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réflexion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sur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créativité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durabilité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continuité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culturelle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À la fin de la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leçon</a:t>
            </a:r>
            <a:r>
              <a:rPr lang="en-GB" sz="160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vous</a:t>
            </a:r>
            <a:r>
              <a:rPr lang="en-GB" sz="160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serez</a:t>
            </a:r>
            <a:r>
              <a:rPr lang="en-GB" sz="160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mesure</a:t>
            </a:r>
            <a:r>
              <a:rPr lang="en-GB" sz="160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 de :</a:t>
            </a:r>
            <a:endParaRPr sz="16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Initier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élèves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aux techniques de base du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glaçage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l'aide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d'outils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simples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que 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pinceaux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bâtonnets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bois.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Expliquer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comment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glaçage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améliore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fois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fonctionnalité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l'expression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visuelle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objets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céramique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Guider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élèves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réflexion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sur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parcours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créatif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les aider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exprimer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signification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personnelle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œuvres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finales.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Aider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élèves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établir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lien entre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créations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céramiques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principes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l'éco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-conception et du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culturel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Animer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activité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partage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qui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favorise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l'appréciation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le dialogue et le sentiment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d'appartenance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parmi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participants.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78041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5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0" y="89588"/>
            <a:ext cx="96465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Introduction à l'éco-conception dans le domaine de la céramique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555578" y="1079936"/>
            <a:ext cx="10092000" cy="47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Commencez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 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bref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rappel sur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l'éco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-conception.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céramique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bien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égards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matériau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intrinsèquement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écologique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: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fabriquée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terre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façonnée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la main,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cuite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plus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durabilité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peut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durer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plusieurs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générations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si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bien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entretenue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Sa production ne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nécessite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pas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processus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complexes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polluants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particulier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petits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ateliers) et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céramique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cassée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peut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être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retournée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terre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utilisée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mosaïque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la construction. 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C'est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 moment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idéal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rappeler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votre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l'éco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-conception ne 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limite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pas aux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matériaux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Elle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concerne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également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l'objectif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la conscience qui sous-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tendent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créations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: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réduire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déchets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utiliser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que nous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avons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déjà,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fabriquer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avec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soin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réfléchir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l'ensemble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du cycle de vie d'un objet.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pouvez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résumer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brièvement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idées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principales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Utilisation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matériaux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écologiques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locaux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Réduction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déchets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pendant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processus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création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Conception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axée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sur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durabilité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l'utilité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valeur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émotionnelle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Inspiration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tirée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nature et 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connaissances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traditionnelles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Encouragez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-les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réfléchir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manière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objet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incarne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principes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considérer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vernis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couche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finale qui met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valeur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sans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masquer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caractère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artisanal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l'intention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écologique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pièce.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80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3231fbaea0f_0_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3231fbaea0f_0_4"/>
          <p:cNvSpPr/>
          <p:nvPr/>
        </p:nvSpPr>
        <p:spPr>
          <a:xfrm>
            <a:off x="360486" y="-1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3231fbaea0f_0_4"/>
          <p:cNvSpPr/>
          <p:nvPr/>
        </p:nvSpPr>
        <p:spPr>
          <a:xfrm>
            <a:off x="0" y="0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3231fbaea0f_0_4"/>
          <p:cNvSpPr txBox="1"/>
          <p:nvPr/>
        </p:nvSpPr>
        <p:spPr>
          <a:xfrm>
            <a:off x="0" y="89600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TECHNIQUES ET PROCÉDÉS DE GLAÇAGE DE LA CÉRAMIQUE</a:t>
            </a:r>
            <a:endParaRPr sz="36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8" name="Google Shape;118;g3231fbaea0f_0_4"/>
          <p:cNvSpPr txBox="1"/>
          <p:nvPr/>
        </p:nvSpPr>
        <p:spPr>
          <a:xfrm>
            <a:off x="555578" y="1079936"/>
            <a:ext cx="10092000" cy="463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fois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formes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céramique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terminées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la session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passe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maintenant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au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glaçage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dernière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étape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qui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apporte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couleur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texture et signification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chaque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pièce.</a:t>
            </a:r>
            <a:endParaRPr sz="1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glaçage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un art qui combine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chimie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créativité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savoir-faire pour transformer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simple pièce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céramique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œuvre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d'art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vivante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 sz="1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Qu'est-ce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le </a:t>
            </a:r>
            <a:r>
              <a:rPr lang="en-GB" sz="1600" b="1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glaçage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? 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glaçage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consiste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appliquer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mélange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minéraux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de colorants,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appelé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glaçure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sur la surface 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pièces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céramique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cuites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au biscuit.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Lorsqu'elle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cuite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nouveau,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glaçure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fond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forme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couche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lisse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souvent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vitreuse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Cela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permet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non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seulement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protéger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l'objet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de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rendre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imperméable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alimentaire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mais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aussi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rehausser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beauté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profondeur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couleurs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détails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du design.</a:t>
            </a:r>
            <a:endParaRPr sz="1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Pourquoi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émailler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1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céramique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?</a:t>
            </a:r>
            <a:endParaRPr sz="1600" b="1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Valeur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esthétique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–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glaçage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rehausse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couleur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la texture et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brillance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rendant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chaque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objet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visuellement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unique.</a:t>
            </a:r>
            <a:endParaRPr dirty="0"/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Fonctionnalité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–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céramiques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émaillées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plus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résistantes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l'humidité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aux taches et aux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dommages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Expression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créative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–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glaçage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invite au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jeu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l'expérimentation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avec les couches,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l'opacité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effets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surface.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08721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324db71f721_0_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24db71f721_0_6"/>
          <p:cNvSpPr/>
          <p:nvPr/>
        </p:nvSpPr>
        <p:spPr>
          <a:xfrm>
            <a:off x="360486" y="-1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324db71f721_0_6"/>
          <p:cNvSpPr/>
          <p:nvPr/>
        </p:nvSpPr>
        <p:spPr>
          <a:xfrm>
            <a:off x="0" y="0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324db71f721_0_6"/>
          <p:cNvSpPr txBox="1"/>
          <p:nvPr/>
        </p:nvSpPr>
        <p:spPr>
          <a:xfrm>
            <a:off x="0" y="89600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TECHNIQUES ET PROCÉDÉS DE GLAÇAGE DE LA CÉRAMIQUE</a:t>
            </a:r>
            <a:endParaRPr sz="36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7" name="Google Shape;127;g324db71f721_0_6"/>
          <p:cNvSpPr txBox="1"/>
          <p:nvPr/>
        </p:nvSpPr>
        <p:spPr>
          <a:xfrm>
            <a:off x="555578" y="1079936"/>
            <a:ext cx="10092000" cy="473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Techniques que </a:t>
            </a:r>
            <a:r>
              <a:rPr lang="en-GB" sz="1600" b="1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vous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utiliserez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endParaRPr dirty="0"/>
          </a:p>
          <a:p>
            <a:pPr marL="0" marR="0" lvl="0" indent="0" algn="just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Bien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qu'il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existe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nombreuses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méthodes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glaçage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avancées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telles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que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trempage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coulage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pulvérisation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nous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recommandons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cours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rester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simple et tactile. </a:t>
            </a:r>
            <a:endParaRPr dirty="0"/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Pinceaux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–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Idéaux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application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contrôlée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petits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détails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apprenants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peuvent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superposer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glaçures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motifs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appliquer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blocs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couleur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Bâtons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bois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outils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simples 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–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peuvent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être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utilisés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gratter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glaçage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afin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d'obtenir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effets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décoratifs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imprimer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textures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subtiles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avant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cuisson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L'utilisation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pinceaux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bâtonnets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permet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conserver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caractère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artisanal de la pièce.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Proposez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l'avance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quelques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exemples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références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aux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apprenants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invitez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-les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réfléchir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aux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couleurs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aux motifs qui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reflètent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mieux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l'histoire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 sentiment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qu'ils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souhaitent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exprimer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Rappelez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aux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élèves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que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glaçage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processus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délicat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parfois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imprévisible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Encouragez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-les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expérimenter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à accepter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l'imperfection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: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chaque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pièce sera unique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appartiendra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48324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="" xmlns:a16="http://schemas.microsoft.com/office/drawing/2014/main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="" xmlns:a16="http://schemas.microsoft.com/office/drawing/2014/main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="" xmlns:a16="http://schemas.microsoft.com/office/drawing/2014/main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Merci pour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votre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attention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="" xmlns:a16="http://schemas.microsoft.com/office/drawing/2014/main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="" xmlns:a16="http://schemas.microsoft.com/office/drawing/2014/main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="" xmlns:a16="http://schemas.microsoft.com/office/drawing/2014/main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PARTENAIRES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="" xmlns:a16="http://schemas.microsoft.com/office/drawing/2014/main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="" xmlns:a16="http://schemas.microsoft.com/office/drawing/2014/main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="" xmlns:a16="http://schemas.microsoft.com/office/drawing/2014/main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="" xmlns:a16="http://schemas.microsoft.com/office/drawing/2014/main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87;p1"/>
          <p:cNvSpPr txBox="1"/>
          <p:nvPr/>
        </p:nvSpPr>
        <p:spPr>
          <a:xfrm>
            <a:off x="2503716" y="6240914"/>
            <a:ext cx="80205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avec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soutien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Commission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reflète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uniquement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opinions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l'auteur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la Commission ne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tenue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responsable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l'utilisation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pourrait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contenues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document.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16 - Εικόνα" descr="FR_Co-fundedbytheEU_RGB_PO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408" y="6181683"/>
            <a:ext cx="2219864" cy="499157"/>
          </a:xfrm>
          <a:prstGeom prst="rect">
            <a:avLst/>
          </a:prstGeom>
        </p:spPr>
      </p:pic>
      <p:pic>
        <p:nvPicPr>
          <p:cNvPr id="18" name="1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80056" y="6093574"/>
            <a:ext cx="1241650" cy="643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29119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642342-A6A3-41FC-929D-B0DCF56A518A}:269"/>
  <p:tag name="ISPRING_SLIDE_INDENT_LEVEL" val="1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919</Words>
  <Application>Microsoft Office PowerPoint</Application>
  <PresentationFormat>Προσαρμογή</PresentationFormat>
  <Paragraphs>50</Paragraphs>
  <Slides>7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Maria Fernandez</dc:creator>
  <cp:keywords>, docId:B7D0DFFBCAF2D1B6B9AF01C7F66ADC94</cp:keywords>
  <cp:lastModifiedBy>Νικολέττα</cp:lastModifiedBy>
  <cp:revision>6</cp:revision>
  <dcterms:created xsi:type="dcterms:W3CDTF">2024-06-10T15:48:53Z</dcterms:created>
  <dcterms:modified xsi:type="dcterms:W3CDTF">2026-04-25T08:01:39Z</dcterms:modified>
</cp:coreProperties>
</file>