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</p:sldIdLst>
  <p:sldSz cx="12192000" cy="6858000"/>
  <p:notesSz cx="6858000" cy="9144000"/>
  <p:embeddedFontLst>
    <p:embeddedFont>
      <p:font typeface="Candara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2" roundtripDataSignature="AMtx7mhQ2PIllWblmVsEqk8PO1hWMDAx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142" Type="http://customschemas.google.com/relationships/presentationmetadata" Target="metadata"/><Relationship Id="rId3" Type="http://schemas.openxmlformats.org/officeDocument/2006/relationships/slide" Target="slides/slide2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4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14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77254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4203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607403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70647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89bc2b06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g3089bc2b06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63045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89bc2b06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3089bc2b06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321845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848032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3247463"/>
            <a:ext cx="12192000" cy="156962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en-GB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PROGRAMME DE FORMATION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3200" b="1" i="0" u="none" strike="noStrike" cap="none" dirty="0" smtClea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ctr">
              <a:buSzPts val="3200"/>
            </a:pPr>
            <a:r>
              <a:rPr lang="fr-FR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UNITÉ D'APPRENTISSAGE 3 : L'ESPRIT D'ENTREPRISE 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7 - Εικόνα" descr="FR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59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821858" y="2388872"/>
            <a:ext cx="10709475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LEÇON 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 : </a:t>
            </a:r>
            <a:r>
              <a:rPr lang="en-GB" sz="2800" b="1" i="0" u="none" strike="noStrike" cap="none" dirty="0" err="1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Élaborer</a:t>
            </a:r>
            <a:r>
              <a:rPr lang="en-GB" sz="28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un plan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fondé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sur le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endParaRPr sz="28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85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0" y="89600"/>
            <a:ext cx="1099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DÉFINITION ET COMPOSANTES D'UN PLAN D'AFFAIRES </a:t>
            </a:r>
            <a:r>
              <a:rPr lang="en-GB" sz="30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(1/5)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98499" y="1273128"/>
            <a:ext cx="11311609" cy="54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Définition</a:t>
            </a: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plan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d'affaires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document qui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décrit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objectifs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stratégies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les projections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financières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d'un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d'une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entreprise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afin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d'établir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feuille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route pour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croissance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Pertinence :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L'élaboration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d'un plan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fondé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le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implique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d'axer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modèle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la valorisation,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l'utilisation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durable et la promotion du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qu'il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soit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naturel,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social. </a:t>
            </a:r>
            <a:endParaRPr sz="18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Exemples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8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Paradores</a:t>
            </a:r>
            <a:r>
              <a:rPr lang="en-GB" sz="18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Turismo</a:t>
            </a:r>
            <a:r>
              <a:rPr lang="en-GB" sz="18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España</a:t>
            </a:r>
            <a:r>
              <a:rPr lang="en-GB" sz="18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La Granja de San Ildefonso, Alhambra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Venture,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Ruta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Vino Ribera del Duero, etc.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Présenter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éléments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base d'un plan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: résumé, description de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l'entreprise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, analyse du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marché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stratégie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marketing, plan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d'exploitation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, plan financier.</a:t>
            </a:r>
            <a:endParaRPr sz="20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 dirty="0">
                <a:solidFill>
                  <a:schemeClr val="dk1"/>
                </a:solidFill>
              </a:rPr>
              <a:t>Résumé : </a:t>
            </a:r>
            <a:r>
              <a:rPr lang="en-GB" sz="1800" dirty="0" err="1">
                <a:solidFill>
                  <a:schemeClr val="dk1"/>
                </a:solidFill>
              </a:rPr>
              <a:t>brève</a:t>
            </a:r>
            <a:r>
              <a:rPr lang="en-GB" sz="1800" dirty="0">
                <a:solidFill>
                  <a:schemeClr val="dk1"/>
                </a:solidFill>
              </a:rPr>
              <a:t> description de </a:t>
            </a:r>
            <a:r>
              <a:rPr lang="en-GB" sz="1800" dirty="0" err="1">
                <a:solidFill>
                  <a:schemeClr val="dk1"/>
                </a:solidFill>
              </a:rPr>
              <a:t>l'idée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err="1">
                <a:solidFill>
                  <a:schemeClr val="dk1"/>
                </a:solidFill>
              </a:rPr>
              <a:t>d'entreprise</a:t>
            </a:r>
            <a:r>
              <a:rPr lang="en-GB" sz="1800" dirty="0">
                <a:solidFill>
                  <a:schemeClr val="dk1"/>
                </a:solidFill>
              </a:rPr>
              <a:t>, de </a:t>
            </a:r>
            <a:r>
              <a:rPr lang="en-GB" sz="1800" dirty="0" err="1">
                <a:solidFill>
                  <a:schemeClr val="dk1"/>
                </a:solidFill>
              </a:rPr>
              <a:t>ses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err="1">
                <a:solidFill>
                  <a:schemeClr val="dk1"/>
                </a:solidFill>
              </a:rPr>
              <a:t>objectifs</a:t>
            </a:r>
            <a:r>
              <a:rPr lang="en-GB" sz="1800" dirty="0">
                <a:solidFill>
                  <a:schemeClr val="dk1"/>
                </a:solidFill>
              </a:rPr>
              <a:t> et de la </a:t>
            </a:r>
            <a:r>
              <a:rPr lang="en-GB" sz="1800" dirty="0" err="1">
                <a:solidFill>
                  <a:schemeClr val="dk1"/>
                </a:solidFill>
              </a:rPr>
              <a:t>valeur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err="1">
                <a:solidFill>
                  <a:schemeClr val="dk1"/>
                </a:solidFill>
              </a:rPr>
              <a:t>différentielle</a:t>
            </a:r>
            <a:r>
              <a:rPr lang="en-GB" sz="1800" dirty="0">
                <a:solidFill>
                  <a:schemeClr val="dk1"/>
                </a:solidFill>
              </a:rPr>
              <a:t> que </a:t>
            </a:r>
            <a:r>
              <a:rPr lang="en-GB" sz="1800" dirty="0" err="1">
                <a:solidFill>
                  <a:schemeClr val="dk1"/>
                </a:solidFill>
              </a:rPr>
              <a:t>l'entreprise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err="1">
                <a:solidFill>
                  <a:schemeClr val="dk1"/>
                </a:solidFill>
              </a:rPr>
              <a:t>apporte</a:t>
            </a:r>
            <a:r>
              <a:rPr lang="en-GB" sz="1800" dirty="0">
                <a:solidFill>
                  <a:schemeClr val="dk1"/>
                </a:solidFill>
              </a:rPr>
              <a:t> à la conservation </a:t>
            </a:r>
            <a:r>
              <a:rPr lang="en-GB" sz="1800" dirty="0" err="1">
                <a:solidFill>
                  <a:schemeClr val="dk1"/>
                </a:solidFill>
              </a:rPr>
              <a:t>ou</a:t>
            </a:r>
            <a:r>
              <a:rPr lang="en-GB" sz="1800" dirty="0">
                <a:solidFill>
                  <a:schemeClr val="dk1"/>
                </a:solidFill>
              </a:rPr>
              <a:t> à la promotion du </a:t>
            </a:r>
            <a:r>
              <a:rPr lang="en-GB" sz="1800" dirty="0" err="1">
                <a:solidFill>
                  <a:schemeClr val="dk1"/>
                </a:solidFill>
              </a:rPr>
              <a:t>patrimoine</a:t>
            </a:r>
            <a:r>
              <a:rPr lang="en-GB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 dirty="0">
                <a:solidFill>
                  <a:schemeClr val="dk1"/>
                </a:solidFill>
              </a:rPr>
              <a:t>Description de </a:t>
            </a:r>
            <a:r>
              <a:rPr lang="en-GB" sz="1800" b="1" dirty="0" err="1">
                <a:solidFill>
                  <a:schemeClr val="dk1"/>
                </a:solidFill>
              </a:rPr>
              <a:t>l'entreprise</a:t>
            </a:r>
            <a:r>
              <a:rPr lang="en-GB" sz="1800" b="1" dirty="0">
                <a:solidFill>
                  <a:schemeClr val="dk1"/>
                </a:solidFill>
              </a:rPr>
              <a:t> :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err="1">
                <a:solidFill>
                  <a:schemeClr val="dk1"/>
                </a:solidFill>
              </a:rPr>
              <a:t>Précisez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err="1">
                <a:solidFill>
                  <a:schemeClr val="dk1"/>
                </a:solidFill>
              </a:rPr>
              <a:t>si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err="1">
                <a:solidFill>
                  <a:schemeClr val="dk1"/>
                </a:solidFill>
              </a:rPr>
              <a:t>l'entreprise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err="1">
                <a:solidFill>
                  <a:schemeClr val="dk1"/>
                </a:solidFill>
              </a:rPr>
              <a:t>est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err="1">
                <a:solidFill>
                  <a:schemeClr val="dk1"/>
                </a:solidFill>
              </a:rPr>
              <a:t>basée</a:t>
            </a:r>
            <a:r>
              <a:rPr lang="en-GB" sz="1800" dirty="0">
                <a:solidFill>
                  <a:schemeClr val="dk1"/>
                </a:solidFill>
              </a:rPr>
              <a:t> sur le </a:t>
            </a:r>
            <a:r>
              <a:rPr lang="en-GB" sz="1800" dirty="0" err="1">
                <a:solidFill>
                  <a:schemeClr val="dk1"/>
                </a:solidFill>
              </a:rPr>
              <a:t>patrimoine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err="1">
                <a:solidFill>
                  <a:schemeClr val="dk1"/>
                </a:solidFill>
              </a:rPr>
              <a:t>culturel</a:t>
            </a:r>
            <a:r>
              <a:rPr lang="en-GB" sz="1800" dirty="0">
                <a:solidFill>
                  <a:schemeClr val="dk1"/>
                </a:solidFill>
              </a:rPr>
              <a:t>, </a:t>
            </a:r>
            <a:r>
              <a:rPr lang="en-GB" sz="1800" dirty="0" err="1">
                <a:solidFill>
                  <a:schemeClr val="dk1"/>
                </a:solidFill>
              </a:rPr>
              <a:t>historique</a:t>
            </a:r>
            <a:r>
              <a:rPr lang="en-GB" sz="1800" dirty="0">
                <a:solidFill>
                  <a:schemeClr val="dk1"/>
                </a:solidFill>
              </a:rPr>
              <a:t>, naturel </a:t>
            </a:r>
            <a:r>
              <a:rPr lang="en-GB" sz="1800" dirty="0" err="1">
                <a:solidFill>
                  <a:schemeClr val="dk1"/>
                </a:solidFill>
              </a:rPr>
              <a:t>ou</a:t>
            </a:r>
            <a:r>
              <a:rPr lang="en-GB" sz="1800" dirty="0">
                <a:solidFill>
                  <a:schemeClr val="dk1"/>
                </a:solidFill>
              </a:rPr>
              <a:t> architectural. </a:t>
            </a:r>
            <a:r>
              <a:rPr lang="en-GB" sz="1800" dirty="0" err="1">
                <a:solidFill>
                  <a:schemeClr val="dk1"/>
                </a:solidFill>
              </a:rPr>
              <a:t>Décrivez</a:t>
            </a:r>
            <a:r>
              <a:rPr lang="en-GB" sz="1800" dirty="0">
                <a:solidFill>
                  <a:schemeClr val="dk1"/>
                </a:solidFill>
              </a:rPr>
              <a:t> les </a:t>
            </a:r>
            <a:r>
              <a:rPr lang="en-GB" sz="1800" dirty="0" err="1">
                <a:solidFill>
                  <a:schemeClr val="dk1"/>
                </a:solidFill>
              </a:rPr>
              <a:t>produits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err="1">
                <a:solidFill>
                  <a:schemeClr val="dk1"/>
                </a:solidFill>
              </a:rPr>
              <a:t>ou</a:t>
            </a:r>
            <a:r>
              <a:rPr lang="en-GB" sz="1800" dirty="0">
                <a:solidFill>
                  <a:schemeClr val="dk1"/>
                </a:solidFill>
              </a:rPr>
              <a:t> services </a:t>
            </a:r>
            <a:r>
              <a:rPr lang="en-GB" sz="1800" dirty="0" err="1">
                <a:solidFill>
                  <a:schemeClr val="dk1"/>
                </a:solidFill>
              </a:rPr>
              <a:t>proposés</a:t>
            </a:r>
            <a:r>
              <a:rPr lang="en-GB" sz="1800" dirty="0">
                <a:solidFill>
                  <a:schemeClr val="dk1"/>
                </a:solidFill>
              </a:rPr>
              <a:t> par </a:t>
            </a:r>
            <a:r>
              <a:rPr lang="en-GB" sz="1800" dirty="0" err="1">
                <a:solidFill>
                  <a:schemeClr val="dk1"/>
                </a:solidFill>
              </a:rPr>
              <a:t>l'entreprise</a:t>
            </a:r>
            <a:r>
              <a:rPr lang="en-GB" sz="1800" dirty="0">
                <a:solidFill>
                  <a:schemeClr val="dk1"/>
                </a:solidFill>
              </a:rPr>
              <a:t> (</a:t>
            </a:r>
            <a:r>
              <a:rPr lang="en-GB" sz="1800" dirty="0" err="1">
                <a:solidFill>
                  <a:schemeClr val="dk1"/>
                </a:solidFill>
              </a:rPr>
              <a:t>écotourisme</a:t>
            </a:r>
            <a:r>
              <a:rPr lang="en-GB" sz="1800" dirty="0">
                <a:solidFill>
                  <a:schemeClr val="dk1"/>
                </a:solidFill>
              </a:rPr>
              <a:t>, restauration, </a:t>
            </a:r>
            <a:r>
              <a:rPr lang="en-GB" sz="1800" dirty="0" err="1">
                <a:solidFill>
                  <a:schemeClr val="dk1"/>
                </a:solidFill>
              </a:rPr>
              <a:t>artisanat</a:t>
            </a:r>
            <a:r>
              <a:rPr lang="en-GB" sz="1800" dirty="0">
                <a:solidFill>
                  <a:schemeClr val="dk1"/>
                </a:solidFill>
              </a:rPr>
              <a:t>, etc.) et comment </a:t>
            </a:r>
            <a:r>
              <a:rPr lang="en-GB" sz="1800" dirty="0" err="1">
                <a:solidFill>
                  <a:schemeClr val="dk1"/>
                </a:solidFill>
              </a:rPr>
              <a:t>ils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  <a:r>
              <a:rPr lang="en-GB" sz="1800" dirty="0" err="1">
                <a:solidFill>
                  <a:schemeClr val="dk1"/>
                </a:solidFill>
              </a:rPr>
              <a:t>contribuent</a:t>
            </a:r>
            <a:r>
              <a:rPr lang="en-GB" sz="1800" dirty="0">
                <a:solidFill>
                  <a:schemeClr val="dk1"/>
                </a:solidFill>
              </a:rPr>
              <a:t> à la </a:t>
            </a:r>
            <a:r>
              <a:rPr lang="en-GB" sz="1800" dirty="0" err="1">
                <a:solidFill>
                  <a:schemeClr val="dk1"/>
                </a:solidFill>
              </a:rPr>
              <a:t>préservation</a:t>
            </a:r>
            <a:r>
              <a:rPr lang="en-GB" sz="1800" dirty="0">
                <a:solidFill>
                  <a:schemeClr val="dk1"/>
                </a:solidFill>
              </a:rPr>
              <a:t> de la </a:t>
            </a:r>
            <a:r>
              <a:rPr lang="en-GB" sz="1800" dirty="0" err="1">
                <a:solidFill>
                  <a:schemeClr val="dk1"/>
                </a:solidFill>
              </a:rPr>
              <a:t>valeur</a:t>
            </a:r>
            <a:r>
              <a:rPr lang="en-GB" sz="1800" dirty="0">
                <a:solidFill>
                  <a:schemeClr val="dk1"/>
                </a:solidFill>
              </a:rPr>
              <a:t> du </a:t>
            </a:r>
            <a:r>
              <a:rPr lang="en-GB" sz="1800" dirty="0" err="1">
                <a:solidFill>
                  <a:schemeClr val="dk1"/>
                </a:solidFill>
              </a:rPr>
              <a:t>patrimoine</a:t>
            </a:r>
            <a:r>
              <a:rPr lang="en-GB" sz="1800" dirty="0">
                <a:solidFill>
                  <a:schemeClr val="dk1"/>
                </a:solidFill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237739" y="825518"/>
            <a:ext cx="6098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Définition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d'un plan </a:t>
            </a:r>
            <a:r>
              <a:rPr lang="en-GB" sz="2000" b="1" i="0" u="none" strike="noStrike" cap="none" dirty="0" err="1" smtClean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d‘affaires</a:t>
            </a:r>
            <a:endParaRPr sz="20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04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0" y="89600"/>
            <a:ext cx="10751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DÉFINITION ET COMPOSANTES D'UN PLAN D'AFFAIRES (2/5)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83900" y="1083375"/>
            <a:ext cx="11476800" cy="516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Analyse de </a:t>
            </a:r>
            <a:r>
              <a:rPr lang="en-GB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marché</a:t>
            </a: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Identifiez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principaux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consommateurs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offre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évaluez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l'intérêt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le type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d'actifs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ciblez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Identifiez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concurrents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opérant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le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même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créneau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forces et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faiblesses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et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mettez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évidence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manière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entreprise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différencie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d'eux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Stratégie</a:t>
            </a: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marketing :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Concevez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campagnes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soulignent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l'importance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proposez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manière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entreprise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Utilisez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moyens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tels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médias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sociaux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partenariats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avec des institutions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la participation à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événements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locaux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régionaux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etc. 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 </a:t>
            </a:r>
            <a:r>
              <a:rPr lang="en-GB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d'exploitation</a:t>
            </a: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Expliquer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comment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activités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quotidiennes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l'entreprise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seront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menées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depuis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conservation et la restauration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jusqu'à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vente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produits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services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touristiques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Définissez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mise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œuvre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plateformes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solutions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technologiques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gérer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réservations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ventes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guides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virtuels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catalogues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produits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 financier :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Baser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revenus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demande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attendue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produits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services.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d'une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entreprise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patrimoniale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cela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peut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dépendre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saisonnalité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tourisme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), de subventions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partenariats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avec des institutions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outre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décomposez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coûts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d'exploitation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tels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la conservation, la restauration, le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paiement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experts,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matériaux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traditionnels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 marketing, etc. </a:t>
            </a:r>
            <a:endParaRPr sz="18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3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089bc2b067_0_6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089bc2b067_0_63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089bc2b067_0_63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089bc2b067_0_63"/>
          <p:cNvSpPr txBox="1"/>
          <p:nvPr/>
        </p:nvSpPr>
        <p:spPr>
          <a:xfrm>
            <a:off x="0" y="89600"/>
            <a:ext cx="10751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DÉFINITION ET COMPOSANTES D'UN PLAN D'AFFAIRES (3/5)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3" name="Google Shape;123;g3089bc2b067_0_63"/>
          <p:cNvSpPr txBox="1"/>
          <p:nvPr/>
        </p:nvSpPr>
        <p:spPr>
          <a:xfrm>
            <a:off x="262227" y="899486"/>
            <a:ext cx="11476800" cy="595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Organisation et </a:t>
            </a:r>
            <a:r>
              <a:rPr lang="en-GB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gestion</a:t>
            </a: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Décrire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l'équipement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nécessaire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gestion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l'entreprise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Établissez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relations avec les organisations locales,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musées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institutions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gouvernementales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communautaires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soutiennent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conservation du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Enfin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définissez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comment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l'entreprise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contribuera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durabilité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encourageant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son respect et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conservation.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Produit</a:t>
            </a: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service 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Expliquez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quel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type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valeur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(restauration et conservation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biens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architecturaux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création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circuits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touristiques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zones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vente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produits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utilisant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méthodes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traditionnelles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).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L'innovation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se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différencier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doit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soulignée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que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soit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technologie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expériences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immersives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l'utilisation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plateformes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numériques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la diffusion.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Analyse des </a:t>
            </a:r>
            <a:r>
              <a:rPr lang="en-GB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risques</a:t>
            </a:r>
            <a:r>
              <a:rPr lang="en-GB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Il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existe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risques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liés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l'usure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naturelle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au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manque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ressources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la conservation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aux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dommages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causés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 le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tourisme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masse. Il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existe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également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risques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financiers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tels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les fluctuations de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demande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tourisme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dépendance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l'égard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financements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extérieurs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Il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important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développer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stratégies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minimiser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risques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l'établissement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partenariats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avec des institutions de conservation, la diversification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revenus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l'utilisation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pratiques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touristiques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responsables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Conclusions :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Ce plan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axé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le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non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seulement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viabilité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économique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mais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aussi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la transmission des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valeurs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naturelles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qui font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l'identité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région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laquelle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il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établi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74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3089bc2b067_0_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089bc2b067_0_5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089bc2b067_0_5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089bc2b067_0_5"/>
          <p:cNvSpPr txBox="1"/>
          <p:nvPr/>
        </p:nvSpPr>
        <p:spPr>
          <a:xfrm>
            <a:off x="0" y="89600"/>
            <a:ext cx="1099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DÉFINITION ET COMPOSANTES D'UN PLAN D'AFFAIRES </a:t>
            </a:r>
            <a:r>
              <a:rPr lang="en-GB" sz="30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(4/5)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g3089bc2b067_0_5"/>
          <p:cNvSpPr txBox="1"/>
          <p:nvPr/>
        </p:nvSpPr>
        <p:spPr>
          <a:xfrm>
            <a:off x="274102" y="1315298"/>
            <a:ext cx="11363716" cy="554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Route du vin de Ribera del Duero (</a:t>
            </a:r>
            <a:r>
              <a:rPr lang="en-GB" sz="17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Castilla</a:t>
            </a:r>
            <a:r>
              <a:rPr lang="en-GB" sz="17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León). 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Initiative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visant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promouvoir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l'œnotourisme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Ribera del Duero,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associant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dégustation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vins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visite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caves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de châteaux et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d'autres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biens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région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7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Contribution au </a:t>
            </a:r>
            <a:r>
              <a:rPr lang="en-GB" sz="1700" b="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Promotion du vin et du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Ribera del Duero.</a:t>
            </a:r>
            <a:endParaRPr sz="17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7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Granja de San Ildefonso (</a:t>
            </a:r>
            <a:r>
              <a:rPr lang="en-GB" sz="17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Ségovie</a:t>
            </a:r>
            <a:r>
              <a:rPr lang="en-GB" sz="17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palais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royal du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VIIIe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siècle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transformé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attraction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touristique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avec des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visites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jardins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de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fontaines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de la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Verrerie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royale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qui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tradition du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verre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artisanal.</a:t>
            </a:r>
            <a:endParaRPr sz="17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7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Contribution au </a:t>
            </a:r>
            <a:r>
              <a:rPr lang="en-GB" sz="1700" b="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Conservation du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royal et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techniques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artisanales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7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Alhambra Venture (Grenade).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Promouvoir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start-ups et les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projets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basés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le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Grenade. Le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projet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lié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l'Alhambra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à la promotion de la culture locale.</a:t>
            </a:r>
            <a:endParaRPr sz="17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7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Contribution au </a:t>
            </a:r>
            <a:r>
              <a:rPr lang="en-GB" sz="1700" b="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Développement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d'initiatives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entrepreneuriales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valorisent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protègent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Grenade.</a:t>
            </a:r>
            <a:endParaRPr sz="17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7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Ville </a:t>
            </a:r>
            <a:r>
              <a:rPr lang="en-GB" sz="17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monumentale</a:t>
            </a:r>
            <a:r>
              <a:rPr lang="en-GB" sz="17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Mérida (</a:t>
            </a:r>
            <a:r>
              <a:rPr lang="en-GB" sz="17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Estrémadure</a:t>
            </a:r>
            <a:r>
              <a:rPr lang="en-GB" sz="17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). 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 site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archéologique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Mérida,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inscrit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au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mondial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l'humanité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gère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richesses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 le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biais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visites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guidées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et </a:t>
            </a:r>
            <a:r>
              <a:rPr lang="en-GB" sz="17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événements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tels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le Festival international de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théâtre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7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Contribution au </a:t>
            </a:r>
            <a:r>
              <a:rPr lang="en-GB" sz="1700" b="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 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Conservation et diffusion du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romain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 le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biais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tourisme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7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d'événements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33" name="Google Shape;133;g3089bc2b067_0_5"/>
          <p:cNvSpPr txBox="1"/>
          <p:nvPr/>
        </p:nvSpPr>
        <p:spPr>
          <a:xfrm>
            <a:off x="271617" y="825499"/>
            <a:ext cx="823507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Fournir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exemples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d'entreprises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basées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sur le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20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93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0" y="1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0" y="89588"/>
            <a:ext cx="1091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Meilleures pratiques en matière de gestion du patrimoine </a:t>
            </a:r>
            <a:endParaRPr sz="3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360502" y="1479046"/>
            <a:ext cx="10911000" cy="620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mission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Paradores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promouvoir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tourisme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naturel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Espagne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 la conservation et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gestion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bâtiments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tels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des châteaux,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monastères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couvents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palais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transformant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hôtels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grande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classe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8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 </a:t>
            </a:r>
            <a:r>
              <a:rPr lang="en-GB" sz="18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philosophie</a:t>
            </a:r>
            <a:r>
              <a:rPr lang="en-GB" sz="18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basée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: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Gestion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bâtiments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naturels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valorisant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architectural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l'Espagne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Transformer des monuments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hébergements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luxe,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promouvoir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tourisme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durable, la cuisine locale et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activités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traditionnelles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Promouvoir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conservation du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récupérer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réhabiliter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bâtiments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stimuler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tourisme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régions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moins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visitées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d'Espagne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Engagement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faveur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pratiques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durables,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gestion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l'hôtel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l'environnement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Promouvoir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tourisme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responsable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l'utilisation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produits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locaux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réduction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l'impact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l'environnement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Conclusion 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modèle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Paradores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exemple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réussi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manière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entreprise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peut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s'appuyer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le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créer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activité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rentable et durable, tout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remplissant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fonction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sociale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importante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l'histoire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de la culture d'un pays.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235732" y="862761"/>
            <a:ext cx="4511759" cy="7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Paradores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Turismo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España</a:t>
            </a:r>
            <a:endParaRPr sz="20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96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Merci pour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votre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attention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PARTENAIRES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FR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1304</Words>
  <Application>Microsoft Office PowerPoint</Application>
  <PresentationFormat>Προσαρμογή</PresentationFormat>
  <Paragraphs>52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docId:D7AF7824601E6FF64185B8EBAE3C4341</cp:keywords>
  <cp:lastModifiedBy>Νικολέττα</cp:lastModifiedBy>
  <cp:revision>17</cp:revision>
  <dcterms:created xsi:type="dcterms:W3CDTF">2024-06-10T15:48:53Z</dcterms:created>
  <dcterms:modified xsi:type="dcterms:W3CDTF">2026-04-25T07:20:28Z</dcterms:modified>
</cp:coreProperties>
</file>