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41" r:id="rId2"/>
    <p:sldId id="344" r:id="rId3"/>
    <p:sldId id="364" r:id="rId4"/>
    <p:sldId id="365" r:id="rId5"/>
    <p:sldId id="366" r:id="rId6"/>
    <p:sldId id="367" r:id="rId7"/>
    <p:sldId id="368" r:id="rId8"/>
    <p:sldId id="369" r:id="rId9"/>
  </p:sldIdLst>
  <p:sldSz cx="12192000" cy="6858000"/>
  <p:notesSz cx="6858000" cy="9144000"/>
  <p:embeddedFontLst>
    <p:embeddedFont>
      <p:font typeface="Candara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2" roundtripDataSignature="AMtx7mhQ2PIllWblmVsEqk8PO1hWMDAx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142" Type="http://customschemas.google.com/relationships/presentationmetadata" Target="metadata"/><Relationship Id="rId3" Type="http://schemas.openxmlformats.org/officeDocument/2006/relationships/slide" Target="slides/slide2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4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14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1208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98108f8f6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198108f8f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6469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5492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0403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7154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74292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4083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freepik.com/free-vector/passport-with-flight-tickets-white-background_24459631.htm" TargetMode="External"/><Relationship Id="rId4" Type="http://schemas.openxmlformats.org/officeDocument/2006/relationships/hyperlink" Target="https://www.freepik.com/free-vector/creative-people-flat-design-concept-with-human-hands-holding-brushes-drawing-little-persons-involved-art-music-dancing-vector-illustration_37421460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s://www.freepik.com/free-vector/people-talking-arguing_9176206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0" y="3247463"/>
            <a:ext cx="12192000" cy="2062063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fr-FR" sz="32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PROGRAMME DE FORMATION</a:t>
            </a:r>
          </a:p>
          <a:p>
            <a:pPr lvl="0" algn="ctr"/>
            <a:endParaRPr lang="fr-FR" sz="3200" b="1" dirty="0" smtClea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algn="ctr"/>
            <a:r>
              <a:rPr lang="fr-FR" sz="32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UNITÉ </a:t>
            </a:r>
            <a:r>
              <a:rPr lang="fr-FR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D'APPRENTISSAGE 4 : Communication interculturelle et intergénérationnelle</a:t>
            </a:r>
          </a:p>
        </p:txBody>
      </p:sp>
      <p:sp>
        <p:nvSpPr>
          <p:cNvPr id="90" name="Google Shape;90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7 - Εικόνα" descr="FR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34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3198108f8f6_0_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1" cy="50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198108f8f6_0_10"/>
          <p:cNvSpPr/>
          <p:nvPr/>
        </p:nvSpPr>
        <p:spPr>
          <a:xfrm>
            <a:off x="738554" y="1590682"/>
            <a:ext cx="10876200" cy="28581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198108f8f6_0_10"/>
          <p:cNvSpPr txBox="1"/>
          <p:nvPr/>
        </p:nvSpPr>
        <p:spPr>
          <a:xfrm>
            <a:off x="1052945" y="2074783"/>
            <a:ext cx="9716655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LEÇON 1 :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valeur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culturelle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différences</a:t>
            </a:r>
            <a:endParaRPr sz="28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38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2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2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2"/>
          <p:cNvSpPr txBox="1"/>
          <p:nvPr/>
        </p:nvSpPr>
        <p:spPr>
          <a:xfrm>
            <a:off x="180243" y="89587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interactive 1) "Passeport du citoyen européen".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33" name="Google Shape;333;p22"/>
          <p:cNvSpPr txBox="1"/>
          <p:nvPr/>
        </p:nvSpPr>
        <p:spPr>
          <a:xfrm>
            <a:off x="820725" y="1082200"/>
            <a:ext cx="8838300" cy="58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Passeport</a:t>
            </a:r>
            <a:r>
              <a:rPr lang="en-US" sz="22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"</a:t>
            </a:r>
            <a:r>
              <a:rPr lang="en-US" sz="22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citoyen</a:t>
            </a:r>
            <a:r>
              <a:rPr lang="en-US" sz="22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européen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Il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s'agit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d'une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activité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créative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 les participants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sont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invités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créer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passeport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citoyen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européen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Ici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plus de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données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personnelles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ils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décriront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entrant des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informations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pays,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culture,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artistique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historique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etc.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Ils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peuvent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également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s'exprimer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manière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graphique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créative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200" i="0" u="sng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Matériel</a:t>
            </a:r>
            <a:r>
              <a:rPr lang="en-US" sz="2200" i="0" u="sng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sng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nécessaire</a:t>
            </a:r>
            <a:r>
              <a:rPr lang="en-US" sz="2200" i="0" u="sng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Projecteur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écran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accès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Internet, tableau blanc et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marqueurs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2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documents sur les concepts </a:t>
            </a:r>
            <a:r>
              <a:rPr lang="en-US" sz="22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clés</a:t>
            </a:r>
            <a:r>
              <a:rPr lang="en-US" sz="22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/>
          </a:p>
          <a:p>
            <a:pPr marL="0" marR="0" lvl="0" indent="0" algn="just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Les participants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peuvent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créer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passeport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seuls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petits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groupes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dernière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option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préférable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stimuler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créativité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peut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s'avérer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utile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cas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participants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ayant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origine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langue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culture commune. </a:t>
            </a:r>
            <a:endParaRPr sz="22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36" name="Google Shape;336;p22"/>
          <p:cNvSpPr txBox="1"/>
          <p:nvPr/>
        </p:nvSpPr>
        <p:spPr>
          <a:xfrm>
            <a:off x="9590467" y="5785810"/>
            <a:ext cx="2721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 : </a:t>
            </a:r>
            <a:r>
              <a:rPr lang="en-US" dirty="0" err="1"/>
              <a:t>Freepik</a:t>
            </a:r>
            <a:r>
              <a:rPr lang="en-US" dirty="0"/>
              <a:t>, par </a:t>
            </a:r>
            <a:r>
              <a:rPr lang="en-US" dirty="0" err="1"/>
              <a:t>macrovector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="" val="tx"/>
                    </a:ext>
                  </a:extLst>
                </a:hlinkClick>
              </a:rPr>
              <a:t>https://www.freepik.com/free-vector/creative-people-flat-design-concept-with-human-hands-holding-brushes-drawing-little-persons-involved-art-music-dancing-vector-illustration_37421460.htm#fromView=search&amp;page=1&amp;position=3&amp;uuid=0d99e143-8f99-442d-ba97-4ed4e83f8ea4</a:t>
            </a:r>
            <a:endParaRPr sz="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  <p:sp>
        <p:nvSpPr>
          <p:cNvPr id="337" name="Google Shape;337;p22"/>
          <p:cNvSpPr txBox="1"/>
          <p:nvPr/>
        </p:nvSpPr>
        <p:spPr>
          <a:xfrm>
            <a:off x="9966900" y="2940779"/>
            <a:ext cx="2099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 dirty="0">
                <a:solidFill>
                  <a:schemeClr val="hlink"/>
                </a:solidFill>
                <a:hlinkClick r:id="rId5"/>
              </a:rPr>
              <a:t>https://www.freepik.com/free-vector/passport-with-flight-tickets-white-background_24459631.htm#fromView=search&amp;page=1&amp;position=7&amp;uuid=1ecf90dc-5acd-42af-978b-3a79b3ede379 </a:t>
            </a:r>
            <a:endParaRPr sz="700" dirty="0"/>
          </a:p>
        </p:txBody>
      </p:sp>
      <p:pic>
        <p:nvPicPr>
          <p:cNvPr id="9" name="Google Shape;33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32751" y="950751"/>
            <a:ext cx="1612475" cy="197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16725" y="3737882"/>
            <a:ext cx="2249375" cy="20758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1237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3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3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3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interactive 2 </a:t>
            </a:r>
            <a:r>
              <a:rPr lang="en-US" sz="36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film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46" name="Google Shape;346;p23"/>
          <p:cNvSpPr txBox="1"/>
          <p:nvPr/>
        </p:nvSpPr>
        <p:spPr>
          <a:xfrm>
            <a:off x="501625" y="1305350"/>
            <a:ext cx="79446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Regarder un film</a:t>
            </a:r>
            <a:endParaRPr sz="16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Cette activité est une activité calmante, mais elle peut être utile </a:t>
            </a: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 la discussion qu'elle peut susciter. Elle consiste à regarder un court métrage. Pour l'Italie, le film peut être "</a:t>
            </a: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Zoran il mio nipote scemo" (lien vers le film).</a:t>
            </a:r>
            <a:endParaRPr sz="16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 film doit aborder les problèmes et les questions de communication interculturelle ou intergénérationnelle.</a:t>
            </a:r>
            <a:endParaRPr sz="16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La vidéo sera suivie d'une discussion sur les principaux thèmes abordés.</a:t>
            </a:r>
            <a:endParaRPr sz="16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Les formateurs stimulent la discussion en essayant d'inclure tout le monde et de recueillir les différents points de vue.</a:t>
            </a:r>
            <a:endParaRPr sz="16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 formateur peut utiliser un écran avec des marqueurs pour créer un graphique à bulles avec les points de vue recueillis.</a:t>
            </a:r>
            <a:endParaRPr sz="16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sng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Matériel nécessaire </a:t>
            </a: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Projecteur et écran, accès à Internet, tableau blanc et marqueurs.</a:t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7" name="Google Shape;3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8725" y="1746350"/>
            <a:ext cx="3190200" cy="1993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426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4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4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interactive 3 Jeu de rôle : deviner l'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origine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6" name="Google Shape;356;p24"/>
          <p:cNvSpPr txBox="1"/>
          <p:nvPr/>
        </p:nvSpPr>
        <p:spPr>
          <a:xfrm>
            <a:off x="148296" y="825505"/>
            <a:ext cx="11510303" cy="5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Devinez</a:t>
            </a:r>
            <a:r>
              <a:rPr lang="en-US" sz="2000" b="1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l'origine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 </a:t>
            </a:r>
            <a:r>
              <a:rPr lang="en-US" sz="20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activité</a:t>
            </a: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 </a:t>
            </a:r>
            <a:r>
              <a:rPr lang="en-US" sz="20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sera </a:t>
            </a:r>
            <a:r>
              <a:rPr lang="en-US" sz="20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divisé</a:t>
            </a: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petits</a:t>
            </a: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groupes</a:t>
            </a: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4/5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chacun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 </a:t>
            </a:r>
            <a:r>
              <a:rPr lang="en-US" sz="20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principe</a:t>
            </a: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ne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connaît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l'origine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géographique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autres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doit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raconter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épisode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vie,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décrire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objet, </a:t>
            </a:r>
            <a:endParaRPr sz="20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 plat qui fait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référence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des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éléments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son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(le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matin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je </a:t>
            </a:r>
            <a:endParaRPr sz="20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Nous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sommes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allés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prier à la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mosquée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....e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déjeuner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nous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avons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mangé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du pain et de la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panelle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 et les </a:t>
            </a:r>
            <a:endParaRPr sz="20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les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autres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doivent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deviner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d'où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il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elle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vient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 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sng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Matériel</a:t>
            </a:r>
            <a:r>
              <a:rPr lang="en-US" sz="2000" i="0" u="sng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sng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nécessaire</a:t>
            </a:r>
            <a:r>
              <a:rPr lang="en-US" sz="2000" i="0" u="sng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Projecteur</a:t>
            </a: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20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écran</a:t>
            </a: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accès</a:t>
            </a: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Internet, tableau blanc et </a:t>
            </a:r>
            <a:r>
              <a:rPr lang="en-US" sz="20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marqueurs</a:t>
            </a: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(*)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deux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 1er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 Les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hôtes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affichent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images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d'œuvres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d'art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différents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pays (le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Colisée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 Tour Eiffel....).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image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d'images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fait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référence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plusieurs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originaires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lieu.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2 : on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demande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aux voyageurs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lequel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monuments les frappe et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lequel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ils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aimeraient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visiter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lors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d'un prochain voyage. Sur la base de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l'image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indiquée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du premier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d'hôtes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donnent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informations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le lieu et le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associé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1800" dirty="0"/>
          </a:p>
        </p:txBody>
      </p:sp>
      <p:pic>
        <p:nvPicPr>
          <p:cNvPr id="7" name="Google Shape;3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7806" y="825504"/>
            <a:ext cx="3007724" cy="1720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0513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5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5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5"/>
          <p:cNvSpPr txBox="1"/>
          <p:nvPr/>
        </p:nvSpPr>
        <p:spPr>
          <a:xfrm>
            <a:off x="0" y="89588"/>
            <a:ext cx="109110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interactive 4 Jeu de rôle : où aimeriez-vous voyager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? </a:t>
            </a:r>
            <a:endParaRPr sz="24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6" name="Google Shape;366;p25"/>
          <p:cNvSpPr txBox="1"/>
          <p:nvPr/>
        </p:nvSpPr>
        <p:spPr>
          <a:xfrm>
            <a:off x="360486" y="1359771"/>
            <a:ext cx="109110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Où aimeriez-vous voyager ?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 cette activité, le groupe doit être divisé </a:t>
            </a: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 deux groupes : 1er groupe : Les hôtes et les voyageurs. 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hôtes exposeront chacun une collection de 4/5 images, œuvres d'art ou patrimoine culturel </a:t>
            </a: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représentant </a:t>
            </a: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 pays (le Colisée, la Tour Eiffel....). Il y aura d'autres collections d'images.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i="0" u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Les voyageurs doivent choisir, parmi les photos, le pays qu'ils aimeraient </a:t>
            </a: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visiter lors de leur prochain voyage. 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Sur la base de l'image indiquée, les voyageurs seront accueillis par des hôtes qui leur feront visiter leur pays en décrivant et en montrant leur patrimoine naturel et culturel.  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Matériel nécessaire : </a:t>
            </a: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Projecteur et écran, accès à Internet, tableau blanc et marqueurs</a:t>
            </a:r>
            <a:r>
              <a:rPr lang="en-U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Cette activité est liée à la leçon 2 et à la construction de la carte de la paroisse.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i="0" u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43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6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6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6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 et réflexion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5" name="Google Shape;375;p26"/>
          <p:cNvSpPr txBox="1"/>
          <p:nvPr/>
        </p:nvSpPr>
        <p:spPr>
          <a:xfrm>
            <a:off x="280002" y="727100"/>
            <a:ext cx="8651286" cy="57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u="none" strike="noStrik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Questions </a:t>
            </a:r>
            <a:r>
              <a:rPr lang="en-US" sz="18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 la discussion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8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US" sz="18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8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Veuillez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ajouter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5 à 6 </a:t>
            </a:r>
            <a:r>
              <a:rPr lang="en-US" sz="1800" i="0" u="none" strike="noStrike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questions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342900" marR="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AutoNum type="arabicParenR"/>
            </a:pP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Avez-vous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déjà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rencontré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problèmes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communication ? (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multiculturel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interculturel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interculturel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sz="1800" dirty="0"/>
          </a:p>
          <a:p>
            <a:pPr marL="342900" marR="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AutoNum type="arabicParenR"/>
            </a:pP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Quels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selon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autres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obstacles à la communication et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pourquoi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 </a:t>
            </a:r>
            <a:endParaRPr sz="1800" i="0" u="none" strike="noStrik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AutoNum type="arabicParenR"/>
            </a:pP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Pensez-vous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les technologies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modernes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représentent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obstacle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chance pour la communication ? </a:t>
            </a:r>
            <a:endParaRPr sz="1800" dirty="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AutoNum type="arabicParenR"/>
            </a:pP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Quel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meilleur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moyen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communication pour la transmission du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naturel ? (verbal,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graphique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musical...)</a:t>
            </a:r>
            <a:endParaRPr sz="1800" dirty="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AutoNum type="arabicParenR"/>
            </a:pP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Pensez-vous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qu'une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communication entre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générations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éloignées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soit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possible ?</a:t>
            </a:r>
            <a:endParaRPr sz="18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b="1" i="0" u="none" strike="noStrike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u="none" strike="noStrike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Conclusion </a:t>
            </a:r>
            <a:r>
              <a:rPr lang="en-US" sz="1800" b="1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rue de la communication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chemin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sans fin. La communication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doit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changer et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s'adapter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exprimer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nouveaux concepts,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idées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sentiments et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émotions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liés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aux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nouvelles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sociétés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Le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défi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d'être capable de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communiquer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l'héritage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 passé, de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préserver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identités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sans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créer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barrières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avec les </a:t>
            </a:r>
            <a:r>
              <a:rPr lang="en-US" sz="1800" i="0" u="none" strike="noStrik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différentes</a:t>
            </a:r>
            <a:r>
              <a:rPr lang="en-US" sz="18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cultures. </a:t>
            </a:r>
            <a:endParaRPr sz="1800" dirty="0"/>
          </a:p>
        </p:txBody>
      </p:sp>
      <p:sp>
        <p:nvSpPr>
          <p:cNvPr id="377" name="Google Shape;377;p26"/>
          <p:cNvSpPr txBox="1"/>
          <p:nvPr/>
        </p:nvSpPr>
        <p:spPr>
          <a:xfrm>
            <a:off x="8931288" y="360545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Source,Freepik, image gratuite par pch.vector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="" val="tx"/>
                    </a:ext>
                  </a:extLst>
                </a:hlinkClick>
              </a:rPr>
              <a:t>https://www.freepik.com/free-vector/people-talking-arguing_9176206.htm#fromView=search&amp;page=1&amp;position=32&amp;uuid=9ec0301a-dddf-4d25-a241-a5349c9e3205 </a:t>
            </a:r>
            <a:endParaRPr sz="700"/>
          </a:p>
        </p:txBody>
      </p:sp>
      <p:pic>
        <p:nvPicPr>
          <p:cNvPr id="8" name="Google Shape;37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31300" y="1348600"/>
            <a:ext cx="3137951" cy="20500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023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Merci pour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votre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attention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PARTENAIRES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FR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937</Words>
  <Application>Microsoft Office PowerPoint</Application>
  <PresentationFormat>Προσαρμογή</PresentationFormat>
  <Paragraphs>68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docId:D7AF7824601E6FF64185B8EBAE3C4341</cp:keywords>
  <cp:lastModifiedBy>Νικολέττα</cp:lastModifiedBy>
  <cp:revision>15</cp:revision>
  <dcterms:created xsi:type="dcterms:W3CDTF">2024-06-10T15:48:53Z</dcterms:created>
  <dcterms:modified xsi:type="dcterms:W3CDTF">2026-04-25T07:27:01Z</dcterms:modified>
</cp:coreProperties>
</file>