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341"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Lst>
  <p:sldSz cx="12192000" cy="6858000"/>
  <p:notesSz cx="6858000" cy="9144000"/>
  <p:embeddedFontLst>
    <p:embeddedFont>
      <p:font typeface="Candara" pitchFamily="34"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2" roundtripDataSignature="AMtx7mhQ2PIllWblmVsEqk8PO1hWMDAx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142"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14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14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14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1208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8863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5968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9014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1736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13059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6604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19318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43664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388426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8831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75066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3460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8716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22e7c633f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22e7c633f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322e7c633f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a:p>
        </p:txBody>
      </p:sp>
    </p:spTree>
    <p:extLst>
      <p:ext uri="{BB962C8B-B14F-4D97-AF65-F5344CB8AC3E}">
        <p14:creationId xmlns:p14="http://schemas.microsoft.com/office/powerpoint/2010/main" xmlns="" val="212481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98108f8f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3198108f8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26469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198108f8f6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3198108f8f6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20412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7228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7288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56711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9416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4363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hyperlink" Target="https://www.skillsyouneed.com/num/graphs-chart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skillsyouneed.com/writing-skills.html" TargetMode="External"/><Relationship Id="rId5" Type="http://schemas.openxmlformats.org/officeDocument/2006/relationships/hyperlink" Target="https://www.skillsyouneed.com/ips/nonverbal-communication.html" TargetMode="External"/><Relationship Id="rId4" Type="http://schemas.openxmlformats.org/officeDocument/2006/relationships/hyperlink" Target="https://www.skillsyouneed.com/ips/verbal-communicatio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hyperlink" Target="https://www.facebook.com/PISHproject/" TargetMode="External"/><Relationship Id="rId4" Type="http://schemas.openxmlformats.org/officeDocument/2006/relationships/hyperlink" Target="https://asnor.it/it-schede-588-studenti_stranieri_e_universita_un_progetto_europeo_per_favorire_la_comunicazione_intercultural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png"/><Relationship Id="rId3" Type="http://schemas.openxmlformats.org/officeDocument/2006/relationships/notesSlide" Target="../notesSlides/notesSlide23.xml"/><Relationship Id="rId7" Type="http://schemas.openxmlformats.org/officeDocument/2006/relationships/image" Target="../media/image3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png"/><Relationship Id="rId9"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9" name="Google Shape;89;p1"/>
          <p:cNvSpPr txBox="1"/>
          <p:nvPr/>
        </p:nvSpPr>
        <p:spPr>
          <a:xfrm>
            <a:off x="0" y="3247463"/>
            <a:ext cx="12192000" cy="2062063"/>
          </a:xfrm>
          <a:prstGeom prst="rect">
            <a:avLst/>
          </a:prstGeom>
          <a:solidFill>
            <a:srgbClr val="72BC59"/>
          </a:solidFill>
          <a:ln>
            <a:noFill/>
          </a:ln>
        </p:spPr>
        <p:txBody>
          <a:bodyPr spcFirstLastPara="1" wrap="square" lIns="91425" tIns="45700" rIns="91425" bIns="45700" anchor="t" anchorCtr="0">
            <a:spAutoFit/>
          </a:bodyPr>
          <a:lstStyle/>
          <a:p>
            <a:pPr lvl="0" algn="ctr"/>
            <a:r>
              <a:rPr lang="fr-FR" sz="3200" b="1" dirty="0" smtClean="0">
                <a:solidFill>
                  <a:srgbClr val="FFFFFF"/>
                </a:solidFill>
                <a:latin typeface="Candara"/>
                <a:ea typeface="Candara"/>
                <a:cs typeface="Candara"/>
                <a:sym typeface="Candara"/>
              </a:rPr>
              <a:t>PROGRAMME DE FORMATION</a:t>
            </a:r>
          </a:p>
          <a:p>
            <a:pPr lvl="0" algn="ctr"/>
            <a:endParaRPr lang="fr-FR" sz="3200" b="1" dirty="0" smtClean="0">
              <a:solidFill>
                <a:srgbClr val="FFFFFF"/>
              </a:solidFill>
              <a:latin typeface="Candara"/>
              <a:ea typeface="Candara"/>
              <a:cs typeface="Candara"/>
              <a:sym typeface="Candara"/>
            </a:endParaRPr>
          </a:p>
          <a:p>
            <a:pPr lvl="0" algn="ctr"/>
            <a:r>
              <a:rPr lang="fr-FR" sz="3200" b="1" dirty="0" smtClean="0">
                <a:solidFill>
                  <a:srgbClr val="FFFFFF"/>
                </a:solidFill>
                <a:latin typeface="Candara"/>
                <a:ea typeface="Candara"/>
                <a:cs typeface="Candara"/>
                <a:sym typeface="Candara"/>
              </a:rPr>
              <a:t>UNITÉ </a:t>
            </a:r>
            <a:r>
              <a:rPr lang="fr-FR" sz="3200" b="1" dirty="0">
                <a:solidFill>
                  <a:srgbClr val="FFFFFF"/>
                </a:solidFill>
                <a:latin typeface="Candara"/>
                <a:ea typeface="Candara"/>
                <a:cs typeface="Candara"/>
                <a:sym typeface="Candara"/>
              </a:rPr>
              <a:t>D'APPRENTISSAGE 4 : Communication interculturelle et intergénérationnelle</a:t>
            </a:r>
          </a:p>
        </p:txBody>
      </p:sp>
      <p:sp>
        <p:nvSpPr>
          <p:cNvPr id="90" name="Google Shape;90;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extLst>
      <p:ext uri="{BB962C8B-B14F-4D97-AF65-F5344CB8AC3E}">
        <p14:creationId xmlns:p14="http://schemas.microsoft.com/office/powerpoint/2010/main" xmlns="" val="304834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181" name="Google Shape;181;p9"/>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a:t>
            </a:r>
            <a:endParaRPr/>
          </a:p>
        </p:txBody>
      </p:sp>
      <p:pic>
        <p:nvPicPr>
          <p:cNvPr id="182" name="Google Shape;182;p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3" name="Google Shape;183;p9"/>
          <p:cNvSpPr txBox="1">
            <a:spLocks noGrp="1"/>
          </p:cNvSpPr>
          <p:nvPr>
            <p:ph type="title"/>
          </p:nvPr>
        </p:nvSpPr>
        <p:spPr>
          <a:xfrm>
            <a:off x="838200" y="1287463"/>
            <a:ext cx="10515600" cy="7359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ndara"/>
              <a:buNone/>
            </a:pPr>
            <a:r>
              <a:rPr lang="en-US" sz="2400">
                <a:latin typeface="Candara"/>
                <a:ea typeface="Candara"/>
                <a:cs typeface="Candara"/>
                <a:sym typeface="Candara"/>
              </a:rPr>
              <a:t>Tout ce qui est communiqué ne parvient pas au destinataire :</a:t>
            </a:r>
            <a:br>
              <a:rPr lang="en-US" sz="2400">
                <a:latin typeface="Candara"/>
                <a:ea typeface="Candara"/>
                <a:cs typeface="Candara"/>
                <a:sym typeface="Candara"/>
              </a:rPr>
            </a:br>
            <a:endParaRPr sz="2400">
              <a:latin typeface="Candara"/>
              <a:ea typeface="Candara"/>
              <a:cs typeface="Candara"/>
              <a:sym typeface="Candara"/>
            </a:endParaRPr>
          </a:p>
        </p:txBody>
      </p:sp>
      <p:sp>
        <p:nvSpPr>
          <p:cNvPr id="184" name="Google Shape;184;p9"/>
          <p:cNvSpPr/>
          <p:nvPr/>
        </p:nvSpPr>
        <p:spPr>
          <a:xfrm>
            <a:off x="501475" y="2096249"/>
            <a:ext cx="1538400" cy="19050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1" dirty="0">
                <a:solidFill>
                  <a:schemeClr val="lt1"/>
                </a:solidFill>
                <a:latin typeface="Calibri"/>
                <a:ea typeface="Calibri"/>
                <a:cs typeface="Calibri"/>
                <a:sym typeface="Calibri"/>
              </a:rPr>
              <a:t>Vous voulez dire 100</a:t>
            </a:r>
            <a:endParaRPr b="1" dirty="0"/>
          </a:p>
        </p:txBody>
      </p:sp>
      <p:sp>
        <p:nvSpPr>
          <p:cNvPr id="185" name="Google Shape;185;p9"/>
          <p:cNvSpPr/>
          <p:nvPr/>
        </p:nvSpPr>
        <p:spPr>
          <a:xfrm>
            <a:off x="2193908" y="2667740"/>
            <a:ext cx="461400" cy="761700"/>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800" b="1">
              <a:solidFill>
                <a:schemeClr val="lt1"/>
              </a:solidFill>
              <a:latin typeface="Calibri"/>
              <a:ea typeface="Calibri"/>
              <a:cs typeface="Calibri"/>
              <a:sym typeface="Calibri"/>
            </a:endParaRPr>
          </a:p>
        </p:txBody>
      </p:sp>
      <p:sp>
        <p:nvSpPr>
          <p:cNvPr id="186" name="Google Shape;186;p9"/>
          <p:cNvSpPr/>
          <p:nvPr/>
        </p:nvSpPr>
        <p:spPr>
          <a:xfrm>
            <a:off x="2809338" y="2096249"/>
            <a:ext cx="1538400" cy="19050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1">
                <a:solidFill>
                  <a:schemeClr val="lt1"/>
                </a:solidFill>
                <a:latin typeface="Calibri"/>
                <a:ea typeface="Calibri"/>
                <a:cs typeface="Calibri"/>
                <a:sym typeface="Calibri"/>
              </a:rPr>
              <a:t>Vous dites en fait 80</a:t>
            </a:r>
            <a:endParaRPr b="1"/>
          </a:p>
        </p:txBody>
      </p:sp>
      <p:sp>
        <p:nvSpPr>
          <p:cNvPr id="187" name="Google Shape;187;p9"/>
          <p:cNvSpPr/>
          <p:nvPr/>
        </p:nvSpPr>
        <p:spPr>
          <a:xfrm>
            <a:off x="4501770" y="2667740"/>
            <a:ext cx="461400" cy="761700"/>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800" b="1">
              <a:solidFill>
                <a:schemeClr val="lt1"/>
              </a:solidFill>
              <a:latin typeface="Calibri"/>
              <a:ea typeface="Calibri"/>
              <a:cs typeface="Calibri"/>
              <a:sym typeface="Calibri"/>
            </a:endParaRPr>
          </a:p>
        </p:txBody>
      </p:sp>
      <p:sp>
        <p:nvSpPr>
          <p:cNvPr id="188" name="Google Shape;188;p9"/>
          <p:cNvSpPr/>
          <p:nvPr/>
        </p:nvSpPr>
        <p:spPr>
          <a:xfrm>
            <a:off x="5117200" y="2096249"/>
            <a:ext cx="1538400" cy="19050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1">
                <a:solidFill>
                  <a:schemeClr val="lt1"/>
                </a:solidFill>
                <a:latin typeface="Calibri"/>
                <a:ea typeface="Calibri"/>
                <a:cs typeface="Calibri"/>
                <a:sym typeface="Calibri"/>
              </a:rPr>
              <a:t>Les récepteurs entendent 50</a:t>
            </a:r>
            <a:endParaRPr b="1"/>
          </a:p>
        </p:txBody>
      </p:sp>
      <p:sp>
        <p:nvSpPr>
          <p:cNvPr id="189" name="Google Shape;189;p9"/>
          <p:cNvSpPr/>
          <p:nvPr/>
        </p:nvSpPr>
        <p:spPr>
          <a:xfrm>
            <a:off x="6809633" y="2667740"/>
            <a:ext cx="461400" cy="761700"/>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800" b="1">
              <a:solidFill>
                <a:schemeClr val="lt1"/>
              </a:solidFill>
              <a:latin typeface="Calibri"/>
              <a:ea typeface="Calibri"/>
              <a:cs typeface="Calibri"/>
              <a:sym typeface="Calibri"/>
            </a:endParaRPr>
          </a:p>
        </p:txBody>
      </p:sp>
      <p:sp>
        <p:nvSpPr>
          <p:cNvPr id="190" name="Google Shape;190;p9"/>
          <p:cNvSpPr/>
          <p:nvPr/>
        </p:nvSpPr>
        <p:spPr>
          <a:xfrm>
            <a:off x="7425063" y="2096249"/>
            <a:ext cx="1538400" cy="19050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1">
                <a:solidFill>
                  <a:schemeClr val="lt1"/>
                </a:solidFill>
                <a:latin typeface="Calibri"/>
                <a:ea typeface="Calibri"/>
                <a:cs typeface="Calibri"/>
                <a:sym typeface="Calibri"/>
              </a:rPr>
              <a:t>Il/elle comprend 30</a:t>
            </a:r>
            <a:endParaRPr b="1"/>
          </a:p>
        </p:txBody>
      </p:sp>
      <p:sp>
        <p:nvSpPr>
          <p:cNvPr id="191" name="Google Shape;191;p9"/>
          <p:cNvSpPr/>
          <p:nvPr/>
        </p:nvSpPr>
        <p:spPr>
          <a:xfrm>
            <a:off x="9117496" y="2667740"/>
            <a:ext cx="461400" cy="761700"/>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800" b="1">
              <a:solidFill>
                <a:schemeClr val="lt1"/>
              </a:solidFill>
              <a:latin typeface="Calibri"/>
              <a:ea typeface="Calibri"/>
              <a:cs typeface="Calibri"/>
              <a:sym typeface="Calibri"/>
            </a:endParaRPr>
          </a:p>
        </p:txBody>
      </p:sp>
      <p:sp>
        <p:nvSpPr>
          <p:cNvPr id="192" name="Google Shape;192;p9"/>
          <p:cNvSpPr/>
          <p:nvPr/>
        </p:nvSpPr>
        <p:spPr>
          <a:xfrm>
            <a:off x="9732925" y="2096249"/>
            <a:ext cx="1538400" cy="19050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1">
                <a:solidFill>
                  <a:schemeClr val="lt1"/>
                </a:solidFill>
                <a:latin typeface="Calibri"/>
                <a:ea typeface="Calibri"/>
                <a:cs typeface="Calibri"/>
                <a:sym typeface="Calibri"/>
              </a:rPr>
              <a:t>Il/elle se souvient de 20</a:t>
            </a:r>
            <a:endParaRPr b="1"/>
          </a:p>
        </p:txBody>
      </p:sp>
      <p:sp>
        <p:nvSpPr>
          <p:cNvPr id="193" name="Google Shape;193;p9"/>
          <p:cNvSpPr txBox="1"/>
          <p:nvPr/>
        </p:nvSpPr>
        <p:spPr>
          <a:xfrm>
            <a:off x="903700" y="4489775"/>
            <a:ext cx="10249200" cy="80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a:solidFill>
                  <a:schemeClr val="dk1"/>
                </a:solidFill>
                <a:latin typeface="Candara"/>
                <a:ea typeface="Candara"/>
                <a:cs typeface="Candara"/>
                <a:sym typeface="Candara"/>
              </a:rPr>
              <a:t>Les malentendus peuvent survenir à n'importe quel stade du processus de communication !</a:t>
            </a:r>
            <a:br>
              <a:rPr lang="en-US" sz="2300">
                <a:solidFill>
                  <a:schemeClr val="dk1"/>
                </a:solidFill>
                <a:latin typeface="Candara"/>
                <a:ea typeface="Candara"/>
                <a:cs typeface="Candara"/>
                <a:sym typeface="Candara"/>
              </a:rPr>
            </a:br>
            <a:endParaRPr sz="2300">
              <a:solidFill>
                <a:schemeClr val="dk1"/>
              </a:solidFill>
              <a:latin typeface="Candara"/>
              <a:ea typeface="Candara"/>
              <a:cs typeface="Candara"/>
              <a:sym typeface="Candara"/>
            </a:endParaRPr>
          </a:p>
        </p:txBody>
      </p:sp>
    </p:spTree>
    <p:extLst>
      <p:ext uri="{BB962C8B-B14F-4D97-AF65-F5344CB8AC3E}">
        <p14:creationId xmlns:p14="http://schemas.microsoft.com/office/powerpoint/2010/main" xmlns="" val="20851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199" name="Google Shape;199;p10"/>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a:t>
            </a:r>
            <a:endParaRPr/>
          </a:p>
        </p:txBody>
      </p:sp>
      <p:pic>
        <p:nvPicPr>
          <p:cNvPr id="200" name="Google Shape;200;p1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1" name="Google Shape;201;p10"/>
          <p:cNvSpPr txBox="1">
            <a:spLocks noGrp="1"/>
          </p:cNvSpPr>
          <p:nvPr>
            <p:ph type="title"/>
          </p:nvPr>
        </p:nvSpPr>
        <p:spPr>
          <a:xfrm>
            <a:off x="838200" y="942069"/>
            <a:ext cx="10515600" cy="9629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ndara"/>
              <a:buNone/>
            </a:pPr>
            <a:r>
              <a:rPr lang="en-US">
                <a:latin typeface="Candara"/>
                <a:ea typeface="Candara"/>
                <a:cs typeface="Candara"/>
                <a:sym typeface="Candara"/>
              </a:rPr>
              <a:t>Catégories de communication</a:t>
            </a:r>
            <a:endParaRPr/>
          </a:p>
        </p:txBody>
      </p:sp>
      <p:sp>
        <p:nvSpPr>
          <p:cNvPr id="202" name="Google Shape;202;p10"/>
          <p:cNvSpPr txBox="1">
            <a:spLocks noGrp="1"/>
          </p:cNvSpPr>
          <p:nvPr>
            <p:ph type="body" idx="1"/>
          </p:nvPr>
        </p:nvSpPr>
        <p:spPr>
          <a:xfrm>
            <a:off x="568325" y="1903426"/>
            <a:ext cx="6973500" cy="3870300"/>
          </a:xfrm>
          <a:prstGeom prst="rect">
            <a:avLst/>
          </a:prstGeom>
          <a:noFill/>
          <a:ln>
            <a:noFill/>
          </a:ln>
        </p:spPr>
        <p:txBody>
          <a:bodyPr spcFirstLastPara="1" wrap="square" lIns="91425" tIns="45700" rIns="91425" bIns="45700" anchor="t" anchorCtr="0">
            <a:noAutofit/>
          </a:bodyPr>
          <a:lstStyle/>
          <a:p>
            <a:pPr marL="228600" lvl="0" indent="-246380" algn="just" rtl="0">
              <a:lnSpc>
                <a:spcPct val="80000"/>
              </a:lnSpc>
              <a:spcBef>
                <a:spcPts val="0"/>
              </a:spcBef>
              <a:spcAft>
                <a:spcPts val="0"/>
              </a:spcAft>
              <a:buClr>
                <a:schemeClr val="dk1"/>
              </a:buClr>
              <a:buSzPts val="2500"/>
              <a:buChar char="•"/>
            </a:pPr>
            <a:r>
              <a:rPr lang="en-US" sz="2500" u="sng">
                <a:solidFill>
                  <a:schemeClr val="hlink"/>
                </a:solidFill>
                <a:latin typeface="Candara"/>
                <a:ea typeface="Candara"/>
                <a:cs typeface="Candara"/>
                <a:sym typeface="Candara"/>
                <a:hlinkClick r:id="rId4"/>
              </a:rPr>
              <a:t>Communication </a:t>
            </a:r>
            <a:r>
              <a:rPr lang="en-US" sz="2500">
                <a:latin typeface="Candara"/>
                <a:ea typeface="Candara"/>
                <a:cs typeface="Candara"/>
                <a:sym typeface="Candara"/>
              </a:rPr>
              <a:t>orale ou </a:t>
            </a:r>
            <a:r>
              <a:rPr lang="en-US" sz="2500" u="sng">
                <a:solidFill>
                  <a:schemeClr val="hlink"/>
                </a:solidFill>
                <a:latin typeface="Candara"/>
                <a:ea typeface="Candara"/>
                <a:cs typeface="Candara"/>
                <a:sym typeface="Candara"/>
                <a:hlinkClick r:id="rId4"/>
              </a:rPr>
              <a:t>verbale </a:t>
            </a:r>
            <a:r>
              <a:rPr lang="en-US" sz="2500">
                <a:latin typeface="Candara"/>
                <a:ea typeface="Candara"/>
                <a:cs typeface="Candara"/>
                <a:sym typeface="Candara"/>
              </a:rPr>
              <a:t>: face à face, téléphone, radio ou télévision et autres médias.  </a:t>
            </a:r>
            <a:endParaRPr sz="2900"/>
          </a:p>
          <a:p>
            <a:pPr marL="228600" lvl="0" indent="-246380" algn="just" rtl="0">
              <a:lnSpc>
                <a:spcPct val="80000"/>
              </a:lnSpc>
              <a:spcBef>
                <a:spcPts val="1000"/>
              </a:spcBef>
              <a:spcAft>
                <a:spcPts val="0"/>
              </a:spcAft>
              <a:buClr>
                <a:schemeClr val="dk1"/>
              </a:buClr>
              <a:buSzPts val="2500"/>
              <a:buChar char="•"/>
            </a:pPr>
            <a:r>
              <a:rPr lang="en-US" sz="2500" u="sng">
                <a:solidFill>
                  <a:schemeClr val="hlink"/>
                </a:solidFill>
                <a:latin typeface="Candara"/>
                <a:ea typeface="Candara"/>
                <a:cs typeface="Candara"/>
                <a:sym typeface="Candara"/>
                <a:hlinkClick r:id="rId5"/>
              </a:rPr>
              <a:t>Communication non verbale </a:t>
            </a:r>
            <a:r>
              <a:rPr lang="en-US" sz="2500">
                <a:latin typeface="Candara"/>
                <a:ea typeface="Candara"/>
                <a:cs typeface="Candara"/>
                <a:sym typeface="Candara"/>
              </a:rPr>
              <a:t>: le langage corporel, les gestes, la façon de s'habiller ou d'agir, et même l'odeur.</a:t>
            </a:r>
            <a:endParaRPr sz="2900"/>
          </a:p>
          <a:p>
            <a:pPr marL="228600" lvl="0" indent="-246380" algn="just" rtl="0">
              <a:lnSpc>
                <a:spcPct val="80000"/>
              </a:lnSpc>
              <a:spcBef>
                <a:spcPts val="1000"/>
              </a:spcBef>
              <a:spcAft>
                <a:spcPts val="0"/>
              </a:spcAft>
              <a:buClr>
                <a:schemeClr val="dk1"/>
              </a:buClr>
              <a:buSzPts val="2500"/>
              <a:buChar char="•"/>
            </a:pPr>
            <a:r>
              <a:rPr lang="en-US" sz="2500" u="sng">
                <a:solidFill>
                  <a:schemeClr val="hlink"/>
                </a:solidFill>
                <a:latin typeface="Candara"/>
                <a:ea typeface="Candara"/>
                <a:cs typeface="Candara"/>
                <a:sym typeface="Candara"/>
                <a:hlinkClick r:id="rId6"/>
              </a:rPr>
              <a:t>Communication écrite </a:t>
            </a:r>
            <a:r>
              <a:rPr lang="en-US" sz="2500">
                <a:latin typeface="Candara"/>
                <a:ea typeface="Candara"/>
                <a:cs typeface="Candara"/>
                <a:sym typeface="Candara"/>
              </a:rPr>
              <a:t>: lettres, courriels, livres, magazines, Internet ou autres médias.</a:t>
            </a:r>
            <a:endParaRPr sz="2900"/>
          </a:p>
          <a:p>
            <a:pPr marL="228600" lvl="0" indent="-246380" algn="just" rtl="0">
              <a:lnSpc>
                <a:spcPct val="80000"/>
              </a:lnSpc>
              <a:spcBef>
                <a:spcPts val="1000"/>
              </a:spcBef>
              <a:spcAft>
                <a:spcPts val="0"/>
              </a:spcAft>
              <a:buClr>
                <a:schemeClr val="dk1"/>
              </a:buClr>
              <a:buSzPts val="2500"/>
              <a:buChar char="•"/>
            </a:pPr>
            <a:r>
              <a:rPr lang="en-US" sz="2500">
                <a:latin typeface="Candara"/>
                <a:ea typeface="Candara"/>
                <a:cs typeface="Candara"/>
                <a:sym typeface="Candara"/>
              </a:rPr>
              <a:t>Visualisations : les </a:t>
            </a:r>
            <a:r>
              <a:rPr lang="en-US" sz="2500" u="sng">
                <a:solidFill>
                  <a:schemeClr val="hlink"/>
                </a:solidFill>
                <a:latin typeface="Candara"/>
                <a:ea typeface="Candara"/>
                <a:cs typeface="Candara"/>
                <a:sym typeface="Candara"/>
                <a:hlinkClick r:id="rId7"/>
              </a:rPr>
              <a:t>graphiques et les tableaux</a:t>
            </a:r>
            <a:r>
              <a:rPr lang="en-US" sz="2500">
                <a:latin typeface="Candara"/>
                <a:ea typeface="Candara"/>
                <a:cs typeface="Candara"/>
                <a:sym typeface="Candara"/>
              </a:rPr>
              <a:t>, les cartes, les logos et autres visualisations permettent de communiquer des messages. </a:t>
            </a:r>
            <a:endParaRPr sz="2900"/>
          </a:p>
          <a:p>
            <a:pPr marL="228600" lvl="0" indent="-87629" algn="just" rtl="0">
              <a:lnSpc>
                <a:spcPct val="80000"/>
              </a:lnSpc>
              <a:spcBef>
                <a:spcPts val="1000"/>
              </a:spcBef>
              <a:spcAft>
                <a:spcPts val="0"/>
              </a:spcAft>
              <a:buClr>
                <a:schemeClr val="dk1"/>
              </a:buClr>
              <a:buSzPts val="2400"/>
              <a:buNone/>
            </a:pPr>
            <a:endParaRPr sz="2500">
              <a:solidFill>
                <a:srgbClr val="148FB3"/>
              </a:solidFill>
            </a:endParaRPr>
          </a:p>
          <a:p>
            <a:pPr marL="0" lvl="0" indent="0" algn="just" rtl="0">
              <a:lnSpc>
                <a:spcPct val="80000"/>
              </a:lnSpc>
              <a:spcBef>
                <a:spcPts val="1000"/>
              </a:spcBef>
              <a:spcAft>
                <a:spcPts val="0"/>
              </a:spcAft>
              <a:buClr>
                <a:schemeClr val="dk1"/>
              </a:buClr>
              <a:buSzPts val="2400"/>
              <a:buFont typeface="Arial"/>
              <a:buNone/>
            </a:pPr>
            <a:endParaRPr sz="2500">
              <a:solidFill>
                <a:srgbClr val="148FB3"/>
              </a:solidFill>
            </a:endParaRPr>
          </a:p>
        </p:txBody>
      </p:sp>
      <p:pic>
        <p:nvPicPr>
          <p:cNvPr id="7" name="Google Shape;203;p10" descr="Comunicazione non verbale - Upbility.it"/>
          <p:cNvPicPr preferRelativeResize="0"/>
          <p:nvPr/>
        </p:nvPicPr>
        <p:blipFill rotWithShape="1">
          <a:blip r:embed="rId8">
            <a:alphaModFix/>
          </a:blip>
          <a:srcRect/>
          <a:stretch/>
        </p:blipFill>
        <p:spPr>
          <a:xfrm>
            <a:off x="7767145" y="2031763"/>
            <a:ext cx="3391457" cy="2921237"/>
          </a:xfrm>
          <a:prstGeom prst="rect">
            <a:avLst/>
          </a:prstGeom>
          <a:noFill/>
          <a:ln>
            <a:noFill/>
          </a:ln>
        </p:spPr>
      </p:pic>
    </p:spTree>
    <p:extLst>
      <p:ext uri="{BB962C8B-B14F-4D97-AF65-F5344CB8AC3E}">
        <p14:creationId xmlns:p14="http://schemas.microsoft.com/office/powerpoint/2010/main" xmlns="" val="300246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209" name="Google Shape;209;p11"/>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a:t>
            </a:r>
            <a:endParaRPr/>
          </a:p>
        </p:txBody>
      </p:sp>
      <p:pic>
        <p:nvPicPr>
          <p:cNvPr id="210" name="Google Shape;210;p1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pic>
        <p:nvPicPr>
          <p:cNvPr id="6" name="Google Shape;211;p11" descr="Three Types of Communication"/>
          <p:cNvPicPr preferRelativeResize="0">
            <a:picLocks noGrp="1"/>
          </p:cNvPicPr>
          <p:nvPr>
            <p:ph type="body" idx="1"/>
          </p:nvPr>
        </p:nvPicPr>
        <p:blipFill rotWithShape="1">
          <a:blip r:embed="rId4">
            <a:alphaModFix/>
          </a:blip>
          <a:srcRect/>
          <a:stretch/>
        </p:blipFill>
        <p:spPr>
          <a:xfrm>
            <a:off x="838200" y="1306273"/>
            <a:ext cx="9850800" cy="4994400"/>
          </a:xfrm>
          <a:prstGeom prst="rect">
            <a:avLst/>
          </a:prstGeom>
          <a:noFill/>
          <a:ln>
            <a:noFill/>
          </a:ln>
        </p:spPr>
      </p:pic>
    </p:spTree>
    <p:extLst>
      <p:ext uri="{BB962C8B-B14F-4D97-AF65-F5344CB8AC3E}">
        <p14:creationId xmlns:p14="http://schemas.microsoft.com/office/powerpoint/2010/main" xmlns="" val="398689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217" name="Google Shape;217;p12"/>
          <p:cNvSpPr/>
          <p:nvPr/>
        </p:nvSpPr>
        <p:spPr>
          <a:xfrm>
            <a:off x="289995" y="104711"/>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 : contenu et relations</a:t>
            </a:r>
            <a:endParaRPr sz="3600" b="1">
              <a:solidFill>
                <a:schemeClr val="lt1"/>
              </a:solidFill>
              <a:latin typeface="Candara"/>
              <a:ea typeface="Candara"/>
              <a:cs typeface="Candara"/>
              <a:sym typeface="Candara"/>
            </a:endParaRPr>
          </a:p>
        </p:txBody>
      </p:sp>
      <p:pic>
        <p:nvPicPr>
          <p:cNvPr id="218" name="Google Shape;218;p1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19" name="Google Shape;219;p12"/>
          <p:cNvSpPr txBox="1">
            <a:spLocks noGrp="1"/>
          </p:cNvSpPr>
          <p:nvPr>
            <p:ph type="title"/>
          </p:nvPr>
        </p:nvSpPr>
        <p:spPr>
          <a:xfrm>
            <a:off x="568325" y="1093788"/>
            <a:ext cx="10515600" cy="68421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Objectifs de la communication</a:t>
            </a:r>
            <a:endParaRPr/>
          </a:p>
        </p:txBody>
      </p:sp>
      <p:sp>
        <p:nvSpPr>
          <p:cNvPr id="220" name="Google Shape;220;p12"/>
          <p:cNvSpPr txBox="1">
            <a:spLocks noGrp="1"/>
          </p:cNvSpPr>
          <p:nvPr>
            <p:ph type="body" idx="1"/>
          </p:nvPr>
        </p:nvSpPr>
        <p:spPr>
          <a:xfrm>
            <a:off x="461975" y="2646378"/>
            <a:ext cx="5511900" cy="3060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400"/>
              <a:buFont typeface="Arial"/>
              <a:buNone/>
            </a:pPr>
            <a:r>
              <a:rPr lang="en-US" sz="2700"/>
              <a:t>La définition de l'objectif est la première étape du processus de communication. </a:t>
            </a:r>
            <a:endParaRPr sz="2700"/>
          </a:p>
          <a:p>
            <a:pPr marL="0" lvl="0" indent="0" algn="just" rtl="0">
              <a:lnSpc>
                <a:spcPct val="90000"/>
              </a:lnSpc>
              <a:spcBef>
                <a:spcPts val="0"/>
              </a:spcBef>
              <a:spcAft>
                <a:spcPts val="0"/>
              </a:spcAft>
              <a:buClr>
                <a:schemeClr val="dk1"/>
              </a:buClr>
              <a:buSzPts val="2400"/>
              <a:buFont typeface="Arial"/>
              <a:buNone/>
            </a:pPr>
            <a:endParaRPr sz="2700"/>
          </a:p>
          <a:p>
            <a:pPr marL="0" lvl="0" indent="0" algn="just" rtl="0">
              <a:lnSpc>
                <a:spcPct val="90000"/>
              </a:lnSpc>
              <a:spcBef>
                <a:spcPts val="0"/>
              </a:spcBef>
              <a:spcAft>
                <a:spcPts val="0"/>
              </a:spcAft>
              <a:buClr>
                <a:schemeClr val="dk1"/>
              </a:buClr>
              <a:buSzPts val="2400"/>
              <a:buFont typeface="Arial"/>
              <a:buNone/>
            </a:pPr>
            <a:r>
              <a:rPr lang="en-US" sz="2700"/>
              <a:t>Avant de se demander quoi dire, il est important de savoir : </a:t>
            </a:r>
            <a:endParaRPr sz="3100"/>
          </a:p>
          <a:p>
            <a:pPr marL="0" lvl="0" indent="0" algn="just" rtl="0">
              <a:lnSpc>
                <a:spcPct val="90000"/>
              </a:lnSpc>
              <a:spcBef>
                <a:spcPts val="1000"/>
              </a:spcBef>
              <a:spcAft>
                <a:spcPts val="0"/>
              </a:spcAft>
              <a:buClr>
                <a:schemeClr val="dk1"/>
              </a:buClr>
              <a:buSzPts val="2400"/>
              <a:buFont typeface="Arial"/>
              <a:buNone/>
            </a:pPr>
            <a:endParaRPr sz="2700"/>
          </a:p>
          <a:p>
            <a:pPr marL="0" lvl="0" indent="0" algn="ctr" rtl="0">
              <a:lnSpc>
                <a:spcPct val="90000"/>
              </a:lnSpc>
              <a:spcBef>
                <a:spcPts val="1000"/>
              </a:spcBef>
              <a:spcAft>
                <a:spcPts val="0"/>
              </a:spcAft>
              <a:buClr>
                <a:schemeClr val="dk1"/>
              </a:buClr>
              <a:buSzPts val="2400"/>
              <a:buFont typeface="Arial"/>
              <a:buNone/>
            </a:pPr>
            <a:r>
              <a:rPr lang="en-US" sz="2700" b="1"/>
              <a:t>QUELS SONT MES OBJECTIFS ?</a:t>
            </a:r>
            <a:r>
              <a:rPr lang="en-US" sz="2700">
                <a:solidFill>
                  <a:srgbClr val="767171"/>
                </a:solidFill>
              </a:rPr>
              <a:t/>
            </a:r>
            <a:br>
              <a:rPr lang="en-US" sz="2700">
                <a:solidFill>
                  <a:srgbClr val="767171"/>
                </a:solidFill>
              </a:rPr>
            </a:br>
            <a:endParaRPr sz="2700"/>
          </a:p>
        </p:txBody>
      </p:sp>
      <p:pic>
        <p:nvPicPr>
          <p:cNvPr id="7" name="Google Shape;221;p12"/>
          <p:cNvPicPr preferRelativeResize="0"/>
          <p:nvPr/>
        </p:nvPicPr>
        <p:blipFill rotWithShape="1">
          <a:blip r:embed="rId4">
            <a:alphaModFix/>
          </a:blip>
          <a:srcRect/>
          <a:stretch/>
        </p:blipFill>
        <p:spPr>
          <a:xfrm>
            <a:off x="6448908" y="2031158"/>
            <a:ext cx="5511800" cy="3800475"/>
          </a:xfrm>
          <a:prstGeom prst="rect">
            <a:avLst/>
          </a:prstGeom>
          <a:noFill/>
          <a:ln>
            <a:noFill/>
          </a:ln>
        </p:spPr>
      </p:pic>
    </p:spTree>
    <p:extLst>
      <p:ext uri="{BB962C8B-B14F-4D97-AF65-F5344CB8AC3E}">
        <p14:creationId xmlns:p14="http://schemas.microsoft.com/office/powerpoint/2010/main" xmlns="" val="470039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227" name="Google Shape;227;p13"/>
          <p:cNvSpPr/>
          <p:nvPr/>
        </p:nvSpPr>
        <p:spPr>
          <a:xfrm>
            <a:off x="289995" y="104711"/>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 : contenu et relations</a:t>
            </a:r>
            <a:endParaRPr sz="3600" b="1">
              <a:solidFill>
                <a:schemeClr val="lt1"/>
              </a:solidFill>
              <a:latin typeface="Candara"/>
              <a:ea typeface="Candara"/>
              <a:cs typeface="Candara"/>
              <a:sym typeface="Candara"/>
            </a:endParaRPr>
          </a:p>
        </p:txBody>
      </p:sp>
      <p:pic>
        <p:nvPicPr>
          <p:cNvPr id="228" name="Google Shape;228;p1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9" name="Google Shape;229;p13"/>
          <p:cNvSpPr txBox="1">
            <a:spLocks noGrp="1"/>
          </p:cNvSpPr>
          <p:nvPr>
            <p:ph type="title"/>
          </p:nvPr>
        </p:nvSpPr>
        <p:spPr>
          <a:xfrm>
            <a:off x="838200" y="1287463"/>
            <a:ext cx="10515600" cy="7461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Font typeface="Candara"/>
              <a:buNone/>
            </a:pPr>
            <a:r>
              <a:rPr lang="en-US" sz="2800" b="1">
                <a:latin typeface="Candara"/>
                <a:ea typeface="Candara"/>
                <a:cs typeface="Candara"/>
                <a:sym typeface="Candara"/>
              </a:rPr>
              <a:t>Objectifs de la communication</a:t>
            </a:r>
            <a:endParaRPr sz="4800" b="1"/>
          </a:p>
        </p:txBody>
      </p:sp>
      <p:sp>
        <p:nvSpPr>
          <p:cNvPr id="230" name="Google Shape;230;p13"/>
          <p:cNvSpPr txBox="1">
            <a:spLocks noGrp="1"/>
          </p:cNvSpPr>
          <p:nvPr>
            <p:ph type="body" idx="1"/>
          </p:nvPr>
        </p:nvSpPr>
        <p:spPr>
          <a:xfrm>
            <a:off x="838200" y="2147888"/>
            <a:ext cx="10515600" cy="4029075"/>
          </a:xfrm>
          <a:prstGeom prst="rect">
            <a:avLst/>
          </a:prstGeom>
          <a:noFill/>
          <a:ln>
            <a:noFill/>
          </a:ln>
        </p:spPr>
        <p:txBody>
          <a:bodyPr spcFirstLastPara="1" wrap="square" lIns="91425" tIns="45700" rIns="91425" bIns="45700" anchor="t" anchorCtr="0">
            <a:normAutofit/>
          </a:bodyPr>
          <a:lstStyle/>
          <a:p>
            <a:pPr marL="228600" lvl="0" indent="-254000" algn="just" rtl="0">
              <a:lnSpc>
                <a:spcPct val="90000"/>
              </a:lnSpc>
              <a:spcBef>
                <a:spcPts val="0"/>
              </a:spcBef>
              <a:spcAft>
                <a:spcPts val="0"/>
              </a:spcAft>
              <a:buClr>
                <a:schemeClr val="dk1"/>
              </a:buClr>
              <a:buSzPts val="2400"/>
              <a:buChar char="•"/>
            </a:pPr>
            <a:r>
              <a:rPr lang="en-US" sz="2400">
                <a:latin typeface="Candara"/>
                <a:ea typeface="Candara"/>
                <a:cs typeface="Candara"/>
                <a:sym typeface="Candara"/>
              </a:rPr>
              <a:t>L'objectif de la communication est l'expression du résultat que l'on souhaite obtenir dans l'interaction.</a:t>
            </a:r>
            <a:endParaRPr sz="3200"/>
          </a:p>
          <a:p>
            <a:pPr marL="228600" lvl="0" indent="-254000" algn="l"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L'objectif doit être :</a:t>
            </a:r>
            <a:endParaRPr sz="2400">
              <a:latin typeface="Candara"/>
              <a:ea typeface="Candara"/>
              <a:cs typeface="Candara"/>
              <a:sym typeface="Candara"/>
            </a:endParaRPr>
          </a:p>
        </p:txBody>
      </p:sp>
      <p:pic>
        <p:nvPicPr>
          <p:cNvPr id="7" name="Google Shape;231;p13" descr="Keep your Home Care Team Engaged by Setting SMART Goals"/>
          <p:cNvPicPr preferRelativeResize="0"/>
          <p:nvPr/>
        </p:nvPicPr>
        <p:blipFill rotWithShape="1">
          <a:blip r:embed="rId4">
            <a:alphaModFix/>
          </a:blip>
          <a:srcRect/>
          <a:stretch/>
        </p:blipFill>
        <p:spPr>
          <a:xfrm>
            <a:off x="4330700" y="2944826"/>
            <a:ext cx="7188702" cy="3706874"/>
          </a:xfrm>
          <a:prstGeom prst="rect">
            <a:avLst/>
          </a:prstGeom>
          <a:noFill/>
          <a:ln>
            <a:noFill/>
          </a:ln>
        </p:spPr>
      </p:pic>
    </p:spTree>
    <p:extLst>
      <p:ext uri="{BB962C8B-B14F-4D97-AF65-F5344CB8AC3E}">
        <p14:creationId xmlns:p14="http://schemas.microsoft.com/office/powerpoint/2010/main" xmlns="" val="117542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p:nvPr/>
        </p:nvSpPr>
        <p:spPr>
          <a:xfrm>
            <a:off x="0" y="70734"/>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237" name="Google Shape;237;p14"/>
          <p:cNvSpPr/>
          <p:nvPr/>
        </p:nvSpPr>
        <p:spPr>
          <a:xfrm>
            <a:off x="289995" y="9976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 : contenu et relations</a:t>
            </a:r>
            <a:endParaRPr sz="3600" b="1">
              <a:solidFill>
                <a:schemeClr val="lt1"/>
              </a:solidFill>
              <a:latin typeface="Candara"/>
              <a:ea typeface="Candara"/>
              <a:cs typeface="Candara"/>
              <a:sym typeface="Candara"/>
            </a:endParaRPr>
          </a:p>
        </p:txBody>
      </p:sp>
      <p:pic>
        <p:nvPicPr>
          <p:cNvPr id="238" name="Google Shape;238;p1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9" name="Google Shape;239;p14"/>
          <p:cNvSpPr txBox="1">
            <a:spLocks noGrp="1"/>
          </p:cNvSpPr>
          <p:nvPr>
            <p:ph type="title"/>
          </p:nvPr>
        </p:nvSpPr>
        <p:spPr>
          <a:xfrm>
            <a:off x="496888" y="1120775"/>
            <a:ext cx="10515600" cy="7461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andara"/>
              <a:buNone/>
            </a:pPr>
            <a:r>
              <a:rPr lang="en-US" sz="3200" b="1">
                <a:latin typeface="Candara"/>
                <a:ea typeface="Candara"/>
                <a:cs typeface="Candara"/>
                <a:sym typeface="Candara"/>
              </a:rPr>
              <a:t>Obstacles courants à une communication efficace</a:t>
            </a:r>
            <a:endParaRPr b="1"/>
          </a:p>
        </p:txBody>
      </p:sp>
      <p:sp>
        <p:nvSpPr>
          <p:cNvPr id="240" name="Google Shape;240;p14"/>
          <p:cNvSpPr txBox="1">
            <a:spLocks noGrp="1"/>
          </p:cNvSpPr>
          <p:nvPr>
            <p:ph type="body" idx="1"/>
          </p:nvPr>
        </p:nvSpPr>
        <p:spPr>
          <a:xfrm>
            <a:off x="685411" y="1917399"/>
            <a:ext cx="10515600" cy="302320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000"/>
              <a:buChar char="•"/>
            </a:pPr>
            <a:r>
              <a:rPr lang="en-US" sz="2000" b="1">
                <a:latin typeface="Candara"/>
                <a:ea typeface="Candara"/>
                <a:cs typeface="Candara"/>
                <a:sym typeface="Candara"/>
              </a:rPr>
              <a:t>L'utilisation du jargon.</a:t>
            </a:r>
            <a:r>
              <a:rPr lang="en-US" sz="2000">
                <a:latin typeface="Candara"/>
                <a:ea typeface="Candara"/>
                <a:cs typeface="Candara"/>
                <a:sym typeface="Candara"/>
              </a:rPr>
              <a:t> Des termes trop compliqués, peu familiers et/ou techniques.</a:t>
            </a:r>
            <a:endParaRPr/>
          </a:p>
          <a:p>
            <a:pPr marL="228600" lvl="0" indent="-228600" algn="just" rtl="0">
              <a:lnSpc>
                <a:spcPct val="90000"/>
              </a:lnSpc>
              <a:spcBef>
                <a:spcPts val="1000"/>
              </a:spcBef>
              <a:spcAft>
                <a:spcPts val="0"/>
              </a:spcAft>
              <a:buClr>
                <a:schemeClr val="dk1"/>
              </a:buClr>
              <a:buSzPts val="2000"/>
              <a:buChar char="•"/>
            </a:pPr>
            <a:r>
              <a:rPr lang="en-US" sz="2000" b="1">
                <a:latin typeface="Candara"/>
                <a:ea typeface="Candara"/>
                <a:cs typeface="Candara"/>
                <a:sym typeface="Candara"/>
              </a:rPr>
              <a:t>Barrières émotionnelles et tabous.</a:t>
            </a:r>
            <a:r>
              <a:rPr lang="en-US" sz="2000">
                <a:latin typeface="Candara"/>
                <a:ea typeface="Candara"/>
                <a:cs typeface="Candara"/>
                <a:sym typeface="Candara"/>
              </a:rPr>
              <a:t> Certaines personnes peuvent éprouver des difficultés à exprimer leurs émotions et certains sujets peuvent être totalement "interdits" ou tabous. Les sujets tabous ou difficiles peuvent inclure, sans s'y limiter, la politique, la religion, les handicaps (mentaux et physiques), la sexualité et le sexe, le racisme et toute opinion pouvant être considérée comme impopulaire.</a:t>
            </a:r>
            <a:endParaRPr/>
          </a:p>
          <a:p>
            <a:pPr marL="228600" lvl="0" indent="-228600" algn="l" rtl="0">
              <a:lnSpc>
                <a:spcPct val="90000"/>
              </a:lnSpc>
              <a:spcBef>
                <a:spcPts val="1000"/>
              </a:spcBef>
              <a:spcAft>
                <a:spcPts val="0"/>
              </a:spcAft>
              <a:buClr>
                <a:schemeClr val="dk1"/>
              </a:buClr>
              <a:buSzPts val="2000"/>
              <a:buChar char="•"/>
            </a:pPr>
            <a:r>
              <a:rPr lang="en-US" sz="2000" b="1">
                <a:latin typeface="Candara"/>
                <a:ea typeface="Candara"/>
                <a:cs typeface="Candara"/>
                <a:sym typeface="Candara"/>
              </a:rPr>
              <a:t>Manque d'attention, désintérêt, distractions ou manque de pertinence du sujet pour le destinataire.</a:t>
            </a:r>
            <a:endParaRPr sz="2000">
              <a:latin typeface="Candara"/>
              <a:ea typeface="Candara"/>
              <a:cs typeface="Candara"/>
              <a:sym typeface="Candara"/>
            </a:endParaRPr>
          </a:p>
          <a:p>
            <a:pPr marL="228600" lvl="0" indent="-228600" algn="l" rtl="0">
              <a:lnSpc>
                <a:spcPct val="90000"/>
              </a:lnSpc>
              <a:spcBef>
                <a:spcPts val="1000"/>
              </a:spcBef>
              <a:spcAft>
                <a:spcPts val="0"/>
              </a:spcAft>
              <a:buClr>
                <a:schemeClr val="dk1"/>
              </a:buClr>
              <a:buSzPts val="2000"/>
              <a:buChar char="•"/>
            </a:pPr>
            <a:r>
              <a:rPr lang="en-US" sz="2000" b="1">
                <a:latin typeface="Candara"/>
                <a:ea typeface="Candara"/>
                <a:cs typeface="Candara"/>
                <a:sym typeface="Candara"/>
              </a:rPr>
              <a:t>Différences de perception et de point de vue.</a:t>
            </a:r>
            <a:endParaRPr sz="2000">
              <a:latin typeface="Candara"/>
              <a:ea typeface="Candara"/>
              <a:cs typeface="Candara"/>
              <a:sym typeface="Candara"/>
            </a:endParaRPr>
          </a:p>
          <a:p>
            <a:pPr marL="228600" lvl="0" indent="-228600" algn="l" rtl="0">
              <a:lnSpc>
                <a:spcPct val="90000"/>
              </a:lnSpc>
              <a:spcBef>
                <a:spcPts val="1000"/>
              </a:spcBef>
              <a:spcAft>
                <a:spcPts val="0"/>
              </a:spcAft>
              <a:buClr>
                <a:schemeClr val="dk1"/>
              </a:buClr>
              <a:buSzPts val="2000"/>
              <a:buChar char="•"/>
            </a:pPr>
            <a:r>
              <a:rPr lang="en-US" sz="2000" b="1">
                <a:latin typeface="Candara"/>
                <a:ea typeface="Candara"/>
                <a:cs typeface="Candara"/>
                <a:sym typeface="Candara"/>
              </a:rPr>
              <a:t>Les handicaps physiques tels que les problèmes d'audition ou d'élocution.</a:t>
            </a:r>
            <a:endParaRPr sz="2000">
              <a:solidFill>
                <a:srgbClr val="767171"/>
              </a:solidFill>
              <a:latin typeface="Candara"/>
              <a:ea typeface="Candara"/>
              <a:cs typeface="Candara"/>
              <a:sym typeface="Candara"/>
            </a:endParaRPr>
          </a:p>
        </p:txBody>
      </p:sp>
      <p:pic>
        <p:nvPicPr>
          <p:cNvPr id="7" name="Google Shape;241;p14" descr="Communication: Taking it to a deeper ..."/>
          <p:cNvPicPr preferRelativeResize="0"/>
          <p:nvPr/>
        </p:nvPicPr>
        <p:blipFill rotWithShape="1">
          <a:blip r:embed="rId4">
            <a:alphaModFix/>
          </a:blip>
          <a:srcRect/>
          <a:stretch/>
        </p:blipFill>
        <p:spPr>
          <a:xfrm>
            <a:off x="8174895" y="5039913"/>
            <a:ext cx="2943225" cy="1552575"/>
          </a:xfrm>
          <a:prstGeom prst="rect">
            <a:avLst/>
          </a:prstGeom>
          <a:noFill/>
          <a:ln>
            <a:noFill/>
          </a:ln>
        </p:spPr>
      </p:pic>
      <p:pic>
        <p:nvPicPr>
          <p:cNvPr id="8" name="Google Shape;242;p14" descr="Good Communication Skills"/>
          <p:cNvPicPr preferRelativeResize="0"/>
          <p:nvPr/>
        </p:nvPicPr>
        <p:blipFill rotWithShape="1">
          <a:blip r:embed="rId5">
            <a:alphaModFix/>
          </a:blip>
          <a:srcRect/>
          <a:stretch/>
        </p:blipFill>
        <p:spPr>
          <a:xfrm>
            <a:off x="4393325" y="5039913"/>
            <a:ext cx="2783374" cy="1476502"/>
          </a:xfrm>
          <a:prstGeom prst="rect">
            <a:avLst/>
          </a:prstGeom>
          <a:noFill/>
          <a:ln>
            <a:noFill/>
          </a:ln>
        </p:spPr>
      </p:pic>
      <p:pic>
        <p:nvPicPr>
          <p:cNvPr id="9" name="Google Shape;243;p14" descr="Communication Skills for Leaders are ..."/>
          <p:cNvPicPr preferRelativeResize="0"/>
          <p:nvPr/>
        </p:nvPicPr>
        <p:blipFill rotWithShape="1">
          <a:blip r:embed="rId6">
            <a:alphaModFix/>
          </a:blip>
          <a:srcRect/>
          <a:stretch/>
        </p:blipFill>
        <p:spPr>
          <a:xfrm>
            <a:off x="990989" y="4944663"/>
            <a:ext cx="2619375" cy="1647826"/>
          </a:xfrm>
          <a:prstGeom prst="rect">
            <a:avLst/>
          </a:prstGeom>
          <a:noFill/>
          <a:ln>
            <a:noFill/>
          </a:ln>
        </p:spPr>
      </p:pic>
    </p:spTree>
    <p:extLst>
      <p:ext uri="{BB962C8B-B14F-4D97-AF65-F5344CB8AC3E}">
        <p14:creationId xmlns:p14="http://schemas.microsoft.com/office/powerpoint/2010/main" xmlns="" val="127315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49" name="Google Shape;249;p1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Communication intergénérationnelle</a:t>
            </a:r>
            <a:endParaRPr sz="3600" b="0" i="0" u="none" strike="noStrike" cap="none">
              <a:solidFill>
                <a:schemeClr val="dk1"/>
              </a:solidFill>
              <a:latin typeface="Times New Roman"/>
              <a:ea typeface="Times New Roman"/>
              <a:cs typeface="Times New Roman"/>
              <a:sym typeface="Times New Roman"/>
            </a:endParaRPr>
          </a:p>
        </p:txBody>
      </p:sp>
      <p:sp>
        <p:nvSpPr>
          <p:cNvPr id="252" name="Google Shape;252;p16"/>
          <p:cNvSpPr txBox="1"/>
          <p:nvPr/>
        </p:nvSpPr>
        <p:spPr>
          <a:xfrm>
            <a:off x="924899" y="864925"/>
            <a:ext cx="10134300" cy="1662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100" b="1" i="0">
                <a:solidFill>
                  <a:schemeClr val="dk1"/>
                </a:solidFill>
                <a:latin typeface="Candara"/>
                <a:ea typeface="Candara"/>
                <a:cs typeface="Candara"/>
                <a:sym typeface="Candara"/>
              </a:rPr>
              <a:t>La communication intergénérationnelle </a:t>
            </a:r>
            <a:r>
              <a:rPr lang="en-US" sz="2000">
                <a:solidFill>
                  <a:schemeClr val="dk1"/>
                </a:solidFill>
                <a:latin typeface="Candara"/>
                <a:ea typeface="Candara"/>
                <a:cs typeface="Candara"/>
                <a:sym typeface="Candara"/>
              </a:rPr>
              <a:t>fait référence à la connexion entre des individus de différents groupes d'âge (générations), dans le but de promouvoir la compréhension mutuelle et l'échange de connaissances. </a:t>
            </a:r>
            <a:endParaRPr sz="2000">
              <a:solidFill>
                <a:schemeClr val="dk1"/>
              </a:solidFill>
              <a:latin typeface="Candara"/>
              <a:ea typeface="Candara"/>
              <a:cs typeface="Candara"/>
              <a:sym typeface="Candara"/>
            </a:endParaRPr>
          </a:p>
          <a:p>
            <a:pPr marL="0" marR="0" lvl="0" indent="0" algn="just" rtl="0">
              <a:spcBef>
                <a:spcPts val="0"/>
              </a:spcBef>
              <a:spcAft>
                <a:spcPts val="0"/>
              </a:spcAft>
              <a:buNone/>
            </a:pPr>
            <a:endParaRPr sz="2000">
              <a:solidFill>
                <a:schemeClr val="dk1"/>
              </a:solidFill>
              <a:latin typeface="Candara"/>
              <a:ea typeface="Candara"/>
              <a:cs typeface="Candara"/>
              <a:sym typeface="Candara"/>
            </a:endParaRPr>
          </a:p>
          <a:p>
            <a:pPr marL="0" marR="0" lvl="0" indent="0" algn="just" rtl="0">
              <a:spcBef>
                <a:spcPts val="0"/>
              </a:spcBef>
              <a:spcAft>
                <a:spcPts val="0"/>
              </a:spcAft>
              <a:buNone/>
            </a:pPr>
            <a:r>
              <a:rPr lang="en-US" sz="2100" i="0">
                <a:solidFill>
                  <a:schemeClr val="dk1"/>
                </a:solidFill>
                <a:latin typeface="Candara"/>
                <a:ea typeface="Candara"/>
                <a:cs typeface="Candara"/>
                <a:sym typeface="Candara"/>
              </a:rPr>
              <a:t>Par génération, on entend un groupe d'individus d'une même classe d'âge ou d'une même cohorte.</a:t>
            </a:r>
            <a:endParaRPr sz="2100">
              <a:solidFill>
                <a:schemeClr val="dk1"/>
              </a:solidFill>
              <a:latin typeface="Candara"/>
              <a:ea typeface="Candara"/>
              <a:cs typeface="Candara"/>
              <a:sym typeface="Candara"/>
            </a:endParaRPr>
          </a:p>
        </p:txBody>
      </p:sp>
      <p:sp>
        <p:nvSpPr>
          <p:cNvPr id="253" name="Google Shape;253;p16"/>
          <p:cNvSpPr txBox="1"/>
          <p:nvPr/>
        </p:nvSpPr>
        <p:spPr>
          <a:xfrm>
            <a:off x="1028850" y="2743675"/>
            <a:ext cx="10134300" cy="1323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A0A0C"/>
                </a:solidFill>
                <a:latin typeface="Candara"/>
                <a:ea typeface="Candara"/>
                <a:cs typeface="Candara"/>
                <a:sym typeface="Candara"/>
              </a:rPr>
              <a:t>Une génération n'est pas seulement liée à l'âge, mais aussi à l'</a:t>
            </a:r>
            <a:r>
              <a:rPr lang="en-US" sz="2000" b="0" i="0">
                <a:solidFill>
                  <a:srgbClr val="0A0A0C"/>
                </a:solidFill>
                <a:latin typeface="Candara"/>
                <a:ea typeface="Candara"/>
                <a:cs typeface="Candara"/>
                <a:sym typeface="Candara"/>
              </a:rPr>
              <a:t>environnement culturel, aux connaissances technologiques et aux habitudes de communication. Ces éléments peuvent présenter des différences légères ou fortes arrivant à être l'opposé l'un de l'autre.</a:t>
            </a:r>
            <a:endParaRPr sz="1600"/>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54" name="Google Shape;254;p16"/>
          <p:cNvSpPr txBox="1"/>
          <p:nvPr/>
        </p:nvSpPr>
        <p:spPr>
          <a:xfrm>
            <a:off x="924899" y="3655375"/>
            <a:ext cx="101343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rgbClr val="0A0A0C"/>
              </a:solidFill>
              <a:latin typeface="Candara"/>
              <a:ea typeface="Candara"/>
              <a:cs typeface="Candara"/>
              <a:sym typeface="Candara"/>
            </a:endParaRPr>
          </a:p>
          <a:p>
            <a:pPr marL="0" marR="0" lvl="0" indent="0" algn="l" rtl="0">
              <a:spcBef>
                <a:spcPts val="0"/>
              </a:spcBef>
              <a:spcAft>
                <a:spcPts val="0"/>
              </a:spcAft>
              <a:buNone/>
            </a:pPr>
            <a:r>
              <a:rPr lang="en-US" sz="2000" b="0" i="0">
                <a:solidFill>
                  <a:srgbClr val="0A0A0C"/>
                </a:solidFill>
                <a:latin typeface="Candara"/>
                <a:ea typeface="Candara"/>
                <a:cs typeface="Candara"/>
                <a:sym typeface="Candara"/>
              </a:rPr>
              <a:t>Les différences générationnelles sont dues à des événements marquants, des progrès, des évolutions, des changements de valeurs ou de normes sociales. </a:t>
            </a:r>
            <a:endParaRPr sz="1600"/>
          </a:p>
          <a:p>
            <a:pPr marL="0" marR="0" lvl="0" indent="0" algn="l" rtl="0">
              <a:spcBef>
                <a:spcPts val="0"/>
              </a:spcBef>
              <a:spcAft>
                <a:spcPts val="0"/>
              </a:spcAft>
              <a:buNone/>
            </a:pPr>
            <a:endParaRPr sz="2000">
              <a:solidFill>
                <a:srgbClr val="0A0A0C"/>
              </a:solidFill>
              <a:latin typeface="Candara"/>
              <a:ea typeface="Candara"/>
              <a:cs typeface="Candara"/>
              <a:sym typeface="Candara"/>
            </a:endParaRPr>
          </a:p>
          <a:p>
            <a:pPr marL="0" marR="0" lvl="0" indent="0" algn="l" rtl="0">
              <a:spcBef>
                <a:spcPts val="0"/>
              </a:spcBef>
              <a:spcAft>
                <a:spcPts val="0"/>
              </a:spcAft>
              <a:buNone/>
            </a:pPr>
            <a:r>
              <a:rPr lang="en-US" sz="2000">
                <a:solidFill>
                  <a:srgbClr val="0A0A0C"/>
                </a:solidFill>
                <a:latin typeface="Candara"/>
                <a:ea typeface="Candara"/>
                <a:cs typeface="Candara"/>
                <a:sym typeface="Candara"/>
              </a:rPr>
              <a:t>Ces différences ont un impact important sur les modes de communication.</a:t>
            </a:r>
            <a:endParaRPr sz="2000">
              <a:solidFill>
                <a:schemeClr val="dk1"/>
              </a:solidFill>
              <a:latin typeface="Candara"/>
              <a:ea typeface="Candara"/>
              <a:cs typeface="Candara"/>
              <a:sym typeface="Candara"/>
            </a:endParaRPr>
          </a:p>
        </p:txBody>
      </p:sp>
      <p:pic>
        <p:nvPicPr>
          <p:cNvPr id="9" name="Google Shape;255;p16" descr="Intergenerational Communication"/>
          <p:cNvPicPr preferRelativeResize="0"/>
          <p:nvPr/>
        </p:nvPicPr>
        <p:blipFill rotWithShape="1">
          <a:blip r:embed="rId4">
            <a:alphaModFix/>
          </a:blip>
          <a:srcRect/>
          <a:stretch/>
        </p:blipFill>
        <p:spPr>
          <a:xfrm>
            <a:off x="8945550" y="4534982"/>
            <a:ext cx="3246450" cy="2085075"/>
          </a:xfrm>
          <a:prstGeom prst="rect">
            <a:avLst/>
          </a:prstGeom>
          <a:noFill/>
          <a:ln>
            <a:noFill/>
          </a:ln>
        </p:spPr>
      </p:pic>
    </p:spTree>
    <p:extLst>
      <p:ext uri="{BB962C8B-B14F-4D97-AF65-F5344CB8AC3E}">
        <p14:creationId xmlns:p14="http://schemas.microsoft.com/office/powerpoint/2010/main" xmlns="" val="226491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1" name="Google Shape;261;p1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Communication intergénérationnelle</a:t>
            </a:r>
            <a:endParaRPr sz="3600" b="0" i="0" u="none" strike="noStrike" cap="none">
              <a:solidFill>
                <a:schemeClr val="dk1"/>
              </a:solidFill>
              <a:latin typeface="Times New Roman"/>
              <a:ea typeface="Times New Roman"/>
              <a:cs typeface="Times New Roman"/>
              <a:sym typeface="Times New Roman"/>
            </a:endParaRPr>
          </a:p>
        </p:txBody>
      </p:sp>
      <p:sp>
        <p:nvSpPr>
          <p:cNvPr id="264" name="Google Shape;264;p17"/>
          <p:cNvSpPr txBox="1"/>
          <p:nvPr/>
        </p:nvSpPr>
        <p:spPr>
          <a:xfrm>
            <a:off x="773075" y="1219950"/>
            <a:ext cx="10286100" cy="708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0" i="0">
                <a:solidFill>
                  <a:srgbClr val="0A0A0C"/>
                </a:solidFill>
                <a:latin typeface="Candara"/>
                <a:ea typeface="Candara"/>
                <a:cs typeface="Candara"/>
                <a:sym typeface="Candara"/>
              </a:rPr>
              <a:t>En 2023, cinq générations ou plus coexistent simultanément : Les traditionalistes (génération silencieuse), les baby-boomers, la génération X, les milléniaux (génération Y) et la génération Z. </a:t>
            </a:r>
            <a:endParaRPr sz="2000">
              <a:solidFill>
                <a:schemeClr val="dk1"/>
              </a:solidFill>
              <a:latin typeface="Candara"/>
              <a:ea typeface="Candara"/>
              <a:cs typeface="Candara"/>
              <a:sym typeface="Candara"/>
            </a:endParaRPr>
          </a:p>
        </p:txBody>
      </p:sp>
      <p:sp>
        <p:nvSpPr>
          <p:cNvPr id="266" name="Google Shape;266;p17"/>
          <p:cNvSpPr txBox="1"/>
          <p:nvPr/>
        </p:nvSpPr>
        <p:spPr>
          <a:xfrm>
            <a:off x="773075" y="6150000"/>
            <a:ext cx="10231200" cy="708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A0A0C"/>
                </a:solidFill>
                <a:latin typeface="Candara"/>
                <a:ea typeface="Candara"/>
                <a:cs typeface="Candara"/>
                <a:sym typeface="Candara"/>
              </a:rPr>
              <a:t>Les conflits, les malentendus et le manque de communication sont souvent le résultat des différences entre </a:t>
            </a:r>
            <a:r>
              <a:rPr lang="en-US" sz="2000" b="0" i="0">
                <a:solidFill>
                  <a:srgbClr val="0A0A0C"/>
                </a:solidFill>
                <a:latin typeface="Candara"/>
                <a:ea typeface="Candara"/>
                <a:cs typeface="Candara"/>
                <a:sym typeface="Candara"/>
              </a:rPr>
              <a:t>les générations.</a:t>
            </a:r>
            <a:endParaRPr sz="2000">
              <a:solidFill>
                <a:schemeClr val="dk1"/>
              </a:solidFill>
              <a:latin typeface="Candara"/>
              <a:ea typeface="Candara"/>
              <a:cs typeface="Candara"/>
              <a:sym typeface="Candara"/>
            </a:endParaRPr>
          </a:p>
        </p:txBody>
      </p:sp>
      <p:sp>
        <p:nvSpPr>
          <p:cNvPr id="267" name="Google Shape;267;p17"/>
          <p:cNvSpPr txBox="1"/>
          <p:nvPr/>
        </p:nvSpPr>
        <p:spPr>
          <a:xfrm>
            <a:off x="8960700" y="5367150"/>
            <a:ext cx="3000000" cy="446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700" dirty="0">
                <a:solidFill>
                  <a:srgbClr val="0A0A0C"/>
                </a:solidFill>
                <a:latin typeface="Candara"/>
                <a:ea typeface="Candara"/>
                <a:cs typeface="Candara"/>
                <a:sym typeface="Candara"/>
              </a:rPr>
              <a:t>Image </a:t>
            </a:r>
            <a:r>
              <a:rPr lang="en-US" sz="1700" dirty="0" err="1">
                <a:solidFill>
                  <a:srgbClr val="0A0A0C"/>
                </a:solidFill>
                <a:latin typeface="Candara"/>
                <a:ea typeface="Candara"/>
                <a:cs typeface="Candara"/>
                <a:sym typeface="Candara"/>
              </a:rPr>
              <a:t>Freepik</a:t>
            </a:r>
            <a:endParaRPr sz="1100" dirty="0"/>
          </a:p>
        </p:txBody>
      </p:sp>
      <p:pic>
        <p:nvPicPr>
          <p:cNvPr id="9" name="Google Shape;265;p17"/>
          <p:cNvPicPr preferRelativeResize="0"/>
          <p:nvPr/>
        </p:nvPicPr>
        <p:blipFill>
          <a:blip r:embed="rId4">
            <a:alphaModFix/>
          </a:blip>
          <a:stretch>
            <a:fillRect/>
          </a:stretch>
        </p:blipFill>
        <p:spPr>
          <a:xfrm>
            <a:off x="2601226" y="2213200"/>
            <a:ext cx="6217301" cy="3760300"/>
          </a:xfrm>
          <a:prstGeom prst="rect">
            <a:avLst/>
          </a:prstGeom>
          <a:noFill/>
          <a:ln>
            <a:noFill/>
          </a:ln>
        </p:spPr>
      </p:pic>
    </p:spTree>
    <p:extLst>
      <p:ext uri="{BB962C8B-B14F-4D97-AF65-F5344CB8AC3E}">
        <p14:creationId xmlns:p14="http://schemas.microsoft.com/office/powerpoint/2010/main" xmlns="" val="281860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3" name="Google Shape;273;p1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8"/>
          <p:cNvSpPr txBox="1"/>
          <p:nvPr/>
        </p:nvSpPr>
        <p:spPr>
          <a:xfrm>
            <a:off x="0" y="89600"/>
            <a:ext cx="10911000" cy="5388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900" b="1" i="0" u="none" strike="noStrike" cap="none">
                <a:solidFill>
                  <a:srgbClr val="FFFFFF"/>
                </a:solidFill>
                <a:latin typeface="Candara"/>
                <a:ea typeface="Candara"/>
                <a:cs typeface="Candara"/>
                <a:sym typeface="Candara"/>
              </a:rPr>
              <a:t>Multiculturel, interculturel, communication interculturelle</a:t>
            </a:r>
            <a:endParaRPr sz="2900" b="0" i="0" u="none" strike="noStrike" cap="none">
              <a:solidFill>
                <a:schemeClr val="dk1"/>
              </a:solidFill>
              <a:latin typeface="Times New Roman"/>
              <a:ea typeface="Times New Roman"/>
              <a:cs typeface="Times New Roman"/>
              <a:sym typeface="Times New Roman"/>
            </a:endParaRPr>
          </a:p>
        </p:txBody>
      </p:sp>
      <p:sp>
        <p:nvSpPr>
          <p:cNvPr id="276" name="Google Shape;276;p18"/>
          <p:cNvSpPr txBox="1"/>
          <p:nvPr/>
        </p:nvSpPr>
        <p:spPr>
          <a:xfrm>
            <a:off x="534600" y="1025725"/>
            <a:ext cx="10698900" cy="3032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Candara"/>
                <a:ea typeface="Candara"/>
                <a:cs typeface="Candara"/>
                <a:sym typeface="Candara"/>
              </a:rPr>
              <a:t>La </a:t>
            </a:r>
            <a:r>
              <a:rPr lang="en-US" sz="1900" b="1" dirty="0">
                <a:solidFill>
                  <a:srgbClr val="4A4A4A"/>
                </a:solidFill>
                <a:latin typeface="Candara"/>
                <a:ea typeface="Candara"/>
                <a:cs typeface="Candara"/>
                <a:sym typeface="Candara"/>
              </a:rPr>
              <a:t>communication </a:t>
            </a:r>
            <a:r>
              <a:rPr lang="en-US" sz="1900" b="1" dirty="0" err="1">
                <a:solidFill>
                  <a:srgbClr val="4A4A4A"/>
                </a:solidFill>
                <a:latin typeface="Candara"/>
                <a:ea typeface="Candara"/>
                <a:cs typeface="Candara"/>
                <a:sym typeface="Candara"/>
              </a:rPr>
              <a:t>interculturelle</a:t>
            </a:r>
            <a:r>
              <a:rPr lang="en-US" sz="1900" b="1" dirty="0">
                <a:solidFill>
                  <a:srgbClr val="4A4A4A"/>
                </a:solidFill>
                <a:latin typeface="Candara"/>
                <a:ea typeface="Candara"/>
                <a:cs typeface="Candara"/>
                <a:sym typeface="Candara"/>
              </a:rPr>
              <a:t> </a:t>
            </a:r>
            <a:r>
              <a:rPr lang="en-US" sz="2000" dirty="0" err="1">
                <a:solidFill>
                  <a:schemeClr val="dk1"/>
                </a:solidFill>
                <a:latin typeface="Candara"/>
                <a:ea typeface="Candara"/>
                <a:cs typeface="Candara"/>
                <a:sym typeface="Candara"/>
              </a:rPr>
              <a:t>est</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l'échange</a:t>
            </a:r>
            <a:r>
              <a:rPr lang="en-US" sz="2000" dirty="0">
                <a:solidFill>
                  <a:schemeClr val="dk1"/>
                </a:solidFill>
                <a:latin typeface="Candara"/>
                <a:ea typeface="Candara"/>
                <a:cs typeface="Candara"/>
                <a:sym typeface="Candara"/>
              </a:rPr>
              <a:t> entre des </a:t>
            </a:r>
            <a:r>
              <a:rPr lang="en-US" sz="2000" dirty="0" err="1">
                <a:solidFill>
                  <a:schemeClr val="dk1"/>
                </a:solidFill>
                <a:latin typeface="Candara"/>
                <a:ea typeface="Candara"/>
                <a:cs typeface="Candara"/>
                <a:sym typeface="Candara"/>
              </a:rPr>
              <a:t>individus</a:t>
            </a:r>
            <a:r>
              <a:rPr lang="en-US" sz="2000" dirty="0">
                <a:solidFill>
                  <a:schemeClr val="dk1"/>
                </a:solidFill>
                <a:latin typeface="Candara"/>
                <a:ea typeface="Candara"/>
                <a:cs typeface="Candara"/>
                <a:sym typeface="Candara"/>
              </a:rPr>
              <a:t> de cultures </a:t>
            </a:r>
            <a:r>
              <a:rPr lang="en-US" sz="2000" dirty="0" err="1">
                <a:solidFill>
                  <a:schemeClr val="dk1"/>
                </a:solidFill>
                <a:latin typeface="Candara"/>
                <a:ea typeface="Candara"/>
                <a:cs typeface="Candara"/>
                <a:sym typeface="Candara"/>
              </a:rPr>
              <a:t>différentes</a:t>
            </a:r>
            <a:r>
              <a:rPr lang="en-US" sz="1900" dirty="0">
                <a:solidFill>
                  <a:srgbClr val="4A4A4A"/>
                </a:solidFill>
                <a:latin typeface="Candara"/>
                <a:ea typeface="Candara"/>
                <a:cs typeface="Candara"/>
                <a:sym typeface="Candara"/>
              </a:rPr>
              <a:t>. Par culture, on </a:t>
            </a:r>
            <a:r>
              <a:rPr lang="en-US" sz="1900" dirty="0" err="1">
                <a:solidFill>
                  <a:srgbClr val="4A4A4A"/>
                </a:solidFill>
                <a:latin typeface="Candara"/>
                <a:ea typeface="Candara"/>
                <a:cs typeface="Candara"/>
                <a:sym typeface="Candara"/>
              </a:rPr>
              <a:t>entend</a:t>
            </a:r>
            <a:r>
              <a:rPr lang="en-US" sz="1900" dirty="0">
                <a:solidFill>
                  <a:srgbClr val="4A4A4A"/>
                </a:solidFill>
                <a:latin typeface="Candara"/>
                <a:ea typeface="Candara"/>
                <a:cs typeface="Candara"/>
                <a:sym typeface="Candara"/>
              </a:rPr>
              <a:t> </a:t>
            </a:r>
            <a:r>
              <a:rPr lang="en-US" sz="1900" dirty="0">
                <a:solidFill>
                  <a:srgbClr val="1F1F1F"/>
                </a:solidFill>
                <a:latin typeface="Candara"/>
                <a:ea typeface="Candara"/>
                <a:cs typeface="Candara"/>
                <a:sym typeface="Candara"/>
              </a:rPr>
              <a:t>les </a:t>
            </a:r>
            <a:r>
              <a:rPr lang="en-US" sz="1900" dirty="0" err="1">
                <a:solidFill>
                  <a:srgbClr val="1F1F1F"/>
                </a:solidFill>
                <a:latin typeface="Candara"/>
                <a:ea typeface="Candara"/>
                <a:cs typeface="Candara"/>
                <a:sym typeface="Candara"/>
              </a:rPr>
              <a:t>idées</a:t>
            </a:r>
            <a:r>
              <a:rPr lang="en-US" sz="1900" dirty="0">
                <a:solidFill>
                  <a:srgbClr val="1F1F1F"/>
                </a:solidFill>
                <a:latin typeface="Candara"/>
                <a:ea typeface="Candara"/>
                <a:cs typeface="Candara"/>
                <a:sym typeface="Candara"/>
              </a:rPr>
              <a:t>, les </a:t>
            </a:r>
            <a:r>
              <a:rPr lang="en-US" sz="1900" dirty="0" err="1">
                <a:solidFill>
                  <a:srgbClr val="1F1F1F"/>
                </a:solidFill>
                <a:latin typeface="Candara"/>
                <a:ea typeface="Candara"/>
                <a:cs typeface="Candara"/>
                <a:sym typeface="Candara"/>
              </a:rPr>
              <a:t>coutumes</a:t>
            </a:r>
            <a:r>
              <a:rPr lang="en-US" sz="1900" dirty="0">
                <a:solidFill>
                  <a:srgbClr val="1F1F1F"/>
                </a:solidFill>
                <a:latin typeface="Candara"/>
                <a:ea typeface="Candara"/>
                <a:cs typeface="Candara"/>
                <a:sym typeface="Candara"/>
              </a:rPr>
              <a:t> et le </a:t>
            </a:r>
            <a:r>
              <a:rPr lang="en-US" sz="1900" dirty="0" err="1">
                <a:solidFill>
                  <a:srgbClr val="1F1F1F"/>
                </a:solidFill>
                <a:latin typeface="Candara"/>
                <a:ea typeface="Candara"/>
                <a:cs typeface="Candara"/>
                <a:sym typeface="Candara"/>
              </a:rPr>
              <a:t>comportement</a:t>
            </a:r>
            <a:r>
              <a:rPr lang="en-US" sz="1900" dirty="0">
                <a:solidFill>
                  <a:srgbClr val="1F1F1F"/>
                </a:solidFill>
                <a:latin typeface="Candara"/>
                <a:ea typeface="Candara"/>
                <a:cs typeface="Candara"/>
                <a:sym typeface="Candara"/>
              </a:rPr>
              <a:t> social d'un </a:t>
            </a:r>
            <a:r>
              <a:rPr lang="en-US" sz="1900" dirty="0" err="1">
                <a:solidFill>
                  <a:srgbClr val="1F1F1F"/>
                </a:solidFill>
                <a:latin typeface="Candara"/>
                <a:ea typeface="Candara"/>
                <a:cs typeface="Candara"/>
                <a:sym typeface="Candara"/>
              </a:rPr>
              <a:t>peuple</a:t>
            </a:r>
            <a:r>
              <a:rPr lang="en-US" sz="1900" dirty="0">
                <a:solidFill>
                  <a:srgbClr val="1F1F1F"/>
                </a:solidFill>
                <a:latin typeface="Candara"/>
                <a:ea typeface="Candara"/>
                <a:cs typeface="Candara"/>
                <a:sym typeface="Candara"/>
              </a:rPr>
              <a:t> </a:t>
            </a:r>
            <a:r>
              <a:rPr lang="en-US" sz="1900" dirty="0" err="1">
                <a:solidFill>
                  <a:srgbClr val="1F1F1F"/>
                </a:solidFill>
                <a:latin typeface="Candara"/>
                <a:ea typeface="Candara"/>
                <a:cs typeface="Candara"/>
                <a:sym typeface="Candara"/>
              </a:rPr>
              <a:t>ou</a:t>
            </a:r>
            <a:r>
              <a:rPr lang="en-US" sz="1900" dirty="0">
                <a:solidFill>
                  <a:srgbClr val="1F1F1F"/>
                </a:solidFill>
                <a:latin typeface="Candara"/>
                <a:ea typeface="Candara"/>
                <a:cs typeface="Candara"/>
                <a:sym typeface="Candara"/>
              </a:rPr>
              <a:t> </a:t>
            </a:r>
            <a:r>
              <a:rPr lang="en-US" sz="1900" dirty="0" err="1">
                <a:solidFill>
                  <a:srgbClr val="1F1F1F"/>
                </a:solidFill>
                <a:latin typeface="Candara"/>
                <a:ea typeface="Candara"/>
                <a:cs typeface="Candara"/>
                <a:sym typeface="Candara"/>
              </a:rPr>
              <a:t>d'une</a:t>
            </a:r>
            <a:r>
              <a:rPr lang="en-US" sz="1900" dirty="0">
                <a:solidFill>
                  <a:srgbClr val="1F1F1F"/>
                </a:solidFill>
                <a:latin typeface="Candara"/>
                <a:ea typeface="Candara"/>
                <a:cs typeface="Candara"/>
                <a:sym typeface="Candara"/>
              </a:rPr>
              <a:t> </a:t>
            </a:r>
            <a:r>
              <a:rPr lang="en-US" sz="1900" dirty="0" err="1">
                <a:solidFill>
                  <a:srgbClr val="1F1F1F"/>
                </a:solidFill>
                <a:latin typeface="Candara"/>
                <a:ea typeface="Candara"/>
                <a:cs typeface="Candara"/>
                <a:sym typeface="Candara"/>
              </a:rPr>
              <a:t>société</a:t>
            </a:r>
            <a:r>
              <a:rPr lang="en-US" sz="1900" dirty="0">
                <a:solidFill>
                  <a:srgbClr val="1F1F1F"/>
                </a:solidFill>
                <a:latin typeface="Candara"/>
                <a:ea typeface="Candara"/>
                <a:cs typeface="Candara"/>
                <a:sym typeface="Candara"/>
              </a:rPr>
              <a:t> </a:t>
            </a:r>
            <a:r>
              <a:rPr lang="en-US" sz="1900" dirty="0" err="1">
                <a:solidFill>
                  <a:srgbClr val="1F1F1F"/>
                </a:solidFill>
                <a:latin typeface="Candara"/>
                <a:ea typeface="Candara"/>
                <a:cs typeface="Candara"/>
                <a:sym typeface="Candara"/>
              </a:rPr>
              <a:t>particulière</a:t>
            </a:r>
            <a:r>
              <a:rPr lang="en-US" sz="1900" dirty="0">
                <a:solidFill>
                  <a:srgbClr val="1F1F1F"/>
                </a:solidFill>
                <a:latin typeface="Candara"/>
                <a:ea typeface="Candara"/>
                <a:cs typeface="Candara"/>
                <a:sym typeface="Candara"/>
              </a:rPr>
              <a:t> </a:t>
            </a:r>
            <a:r>
              <a:rPr lang="en-US" sz="1900" dirty="0">
                <a:solidFill>
                  <a:srgbClr val="4A4A4A"/>
                </a:solidFill>
                <a:latin typeface="Candara"/>
                <a:ea typeface="Candara"/>
                <a:cs typeface="Candara"/>
                <a:sym typeface="Candara"/>
              </a:rPr>
              <a:t>(Oxford Languages). </a:t>
            </a:r>
            <a:endParaRPr sz="1900" dirty="0">
              <a:solidFill>
                <a:srgbClr val="4A4A4A"/>
              </a:solidFill>
              <a:latin typeface="Candara"/>
              <a:ea typeface="Candara"/>
              <a:cs typeface="Candara"/>
              <a:sym typeface="Candara"/>
            </a:endParaRPr>
          </a:p>
          <a:p>
            <a:pPr marL="0" marR="0" lvl="0" indent="0" algn="just" rtl="0">
              <a:spcBef>
                <a:spcPts val="0"/>
              </a:spcBef>
              <a:spcAft>
                <a:spcPts val="0"/>
              </a:spcAft>
              <a:buNone/>
            </a:pPr>
            <a:endParaRPr sz="1900" b="1" dirty="0">
              <a:solidFill>
                <a:srgbClr val="4A4A4A"/>
              </a:solidFill>
              <a:latin typeface="Candara"/>
              <a:ea typeface="Candara"/>
              <a:cs typeface="Candara"/>
              <a:sym typeface="Candara"/>
            </a:endParaRPr>
          </a:p>
          <a:p>
            <a:pPr marL="0" marR="0" lvl="0" indent="0" algn="just" rtl="0">
              <a:spcBef>
                <a:spcPts val="0"/>
              </a:spcBef>
              <a:spcAft>
                <a:spcPts val="0"/>
              </a:spcAft>
              <a:buNone/>
            </a:pPr>
            <a:r>
              <a:rPr lang="en-US" sz="1900" b="1" i="0" dirty="0">
                <a:solidFill>
                  <a:srgbClr val="4A4A4A"/>
                </a:solidFill>
                <a:latin typeface="Candara"/>
                <a:ea typeface="Candara"/>
                <a:cs typeface="Candara"/>
                <a:sym typeface="Candara"/>
              </a:rPr>
              <a:t>La communication </a:t>
            </a:r>
            <a:r>
              <a:rPr lang="en-US" sz="1900" b="1" i="0" dirty="0" err="1">
                <a:solidFill>
                  <a:srgbClr val="4A4A4A"/>
                </a:solidFill>
                <a:latin typeface="Candara"/>
                <a:ea typeface="Candara"/>
                <a:cs typeface="Candara"/>
                <a:sym typeface="Candara"/>
              </a:rPr>
              <a:t>multiculturelle</a:t>
            </a:r>
            <a:r>
              <a:rPr lang="en-US" sz="1900" b="1" i="0" dirty="0">
                <a:solidFill>
                  <a:srgbClr val="4A4A4A"/>
                </a:solidFill>
                <a:latin typeface="Candara"/>
                <a:ea typeface="Candara"/>
                <a:cs typeface="Candara"/>
                <a:sym typeface="Candara"/>
              </a:rPr>
              <a:t> </a:t>
            </a:r>
            <a:r>
              <a:rPr lang="en-US" sz="1900" i="0" dirty="0">
                <a:solidFill>
                  <a:srgbClr val="4A4A4A"/>
                </a:solidFill>
                <a:latin typeface="Candara"/>
                <a:ea typeface="Candara"/>
                <a:cs typeface="Candara"/>
                <a:sym typeface="Candara"/>
              </a:rPr>
              <a:t>se </a:t>
            </a:r>
            <a:r>
              <a:rPr lang="en-US" sz="1900" i="0" dirty="0" err="1">
                <a:solidFill>
                  <a:srgbClr val="4A4A4A"/>
                </a:solidFill>
                <a:latin typeface="Candara"/>
                <a:ea typeface="Candara"/>
                <a:cs typeface="Candara"/>
                <a:sym typeface="Candara"/>
              </a:rPr>
              <a:t>produit</a:t>
            </a:r>
            <a:r>
              <a:rPr lang="en-US" sz="1900" i="0" dirty="0">
                <a:solidFill>
                  <a:srgbClr val="4A4A4A"/>
                </a:solidFill>
                <a:latin typeface="Candara"/>
                <a:ea typeface="Candara"/>
                <a:cs typeface="Candara"/>
                <a:sym typeface="Candara"/>
              </a:rPr>
              <a:t> entre des </a:t>
            </a:r>
            <a:r>
              <a:rPr lang="en-US" sz="1900" i="0" dirty="0" err="1">
                <a:solidFill>
                  <a:srgbClr val="4A4A4A"/>
                </a:solidFill>
                <a:latin typeface="Candara"/>
                <a:ea typeface="Candara"/>
                <a:cs typeface="Candara"/>
                <a:sym typeface="Candara"/>
              </a:rPr>
              <a:t>personnes</a:t>
            </a:r>
            <a:r>
              <a:rPr lang="en-US" sz="1900" i="0" dirty="0">
                <a:solidFill>
                  <a:srgbClr val="4A4A4A"/>
                </a:solidFill>
                <a:latin typeface="Candara"/>
                <a:ea typeface="Candara"/>
                <a:cs typeface="Candara"/>
                <a:sym typeface="Candara"/>
              </a:rPr>
              <a:t> </a:t>
            </a:r>
            <a:r>
              <a:rPr lang="en-US" sz="1900" i="0" dirty="0" err="1">
                <a:solidFill>
                  <a:srgbClr val="4A4A4A"/>
                </a:solidFill>
                <a:latin typeface="Candara"/>
                <a:ea typeface="Candara"/>
                <a:cs typeface="Candara"/>
                <a:sym typeface="Candara"/>
              </a:rPr>
              <a:t>ayant</a:t>
            </a:r>
            <a:r>
              <a:rPr lang="en-US" sz="1900" i="0" dirty="0">
                <a:solidFill>
                  <a:srgbClr val="4A4A4A"/>
                </a:solidFill>
                <a:latin typeface="Candara"/>
                <a:ea typeface="Candara"/>
                <a:cs typeface="Candara"/>
                <a:sym typeface="Candara"/>
              </a:rPr>
              <a:t> des </a:t>
            </a:r>
            <a:r>
              <a:rPr lang="en-US" sz="1900" i="0" dirty="0" err="1">
                <a:solidFill>
                  <a:srgbClr val="4A4A4A"/>
                </a:solidFill>
                <a:latin typeface="Candara"/>
                <a:ea typeface="Candara"/>
                <a:cs typeface="Candara"/>
                <a:sym typeface="Candara"/>
              </a:rPr>
              <a:t>antécédents</a:t>
            </a:r>
            <a:r>
              <a:rPr lang="en-US" sz="1900" i="0" dirty="0">
                <a:solidFill>
                  <a:srgbClr val="4A4A4A"/>
                </a:solidFill>
                <a:latin typeface="Candara"/>
                <a:ea typeface="Candara"/>
                <a:cs typeface="Candara"/>
                <a:sym typeface="Candara"/>
              </a:rPr>
              <a:t> </a:t>
            </a:r>
            <a:r>
              <a:rPr lang="en-US" sz="1900" i="0" dirty="0" err="1">
                <a:solidFill>
                  <a:srgbClr val="4A4A4A"/>
                </a:solidFill>
                <a:latin typeface="Candara"/>
                <a:ea typeface="Candara"/>
                <a:cs typeface="Candara"/>
                <a:sym typeface="Candara"/>
              </a:rPr>
              <a:t>culturels</a:t>
            </a:r>
            <a:r>
              <a:rPr lang="en-US" sz="1900" i="0" dirty="0">
                <a:solidFill>
                  <a:srgbClr val="4A4A4A"/>
                </a:solidFill>
                <a:latin typeface="Candara"/>
                <a:ea typeface="Candara"/>
                <a:cs typeface="Candara"/>
                <a:sym typeface="Candara"/>
              </a:rPr>
              <a:t> </a:t>
            </a:r>
            <a:r>
              <a:rPr lang="en-US" sz="1900" i="0" dirty="0" err="1">
                <a:solidFill>
                  <a:srgbClr val="4A4A4A"/>
                </a:solidFill>
                <a:latin typeface="Candara"/>
                <a:ea typeface="Candara"/>
                <a:cs typeface="Candara"/>
                <a:sym typeface="Candara"/>
              </a:rPr>
              <a:t>différents</a:t>
            </a:r>
            <a:r>
              <a:rPr lang="en-US" sz="1900" dirty="0">
                <a:solidFill>
                  <a:srgbClr val="4A4A4A"/>
                </a:solidFill>
                <a:latin typeface="Candara"/>
                <a:ea typeface="Candara"/>
                <a:cs typeface="Candara"/>
                <a:sym typeface="Candara"/>
              </a:rPr>
              <a:t>, y </a:t>
            </a:r>
            <a:r>
              <a:rPr lang="en-US" sz="1900" dirty="0" err="1">
                <a:solidFill>
                  <a:srgbClr val="4A4A4A"/>
                </a:solidFill>
                <a:latin typeface="Candara"/>
                <a:ea typeface="Candara"/>
                <a:cs typeface="Candara"/>
                <a:sym typeface="Candara"/>
              </a:rPr>
              <a:t>compris</a:t>
            </a:r>
            <a:r>
              <a:rPr lang="en-US" sz="1900" dirty="0">
                <a:solidFill>
                  <a:srgbClr val="4A4A4A"/>
                </a:solidFill>
                <a:latin typeface="Candara"/>
                <a:ea typeface="Candara"/>
                <a:cs typeface="Candara"/>
                <a:sym typeface="Candara"/>
              </a:rPr>
              <a:t> des </a:t>
            </a:r>
            <a:r>
              <a:rPr lang="en-US" sz="1900" i="0" dirty="0" err="1">
                <a:solidFill>
                  <a:srgbClr val="4A4A4A"/>
                </a:solidFill>
                <a:latin typeface="Candara"/>
                <a:ea typeface="Candara"/>
                <a:cs typeface="Candara"/>
                <a:sym typeface="Candara"/>
              </a:rPr>
              <a:t>ethnies</a:t>
            </a:r>
            <a:r>
              <a:rPr lang="en-US" sz="1900" i="0" dirty="0">
                <a:solidFill>
                  <a:srgbClr val="4A4A4A"/>
                </a:solidFill>
                <a:latin typeface="Candara"/>
                <a:ea typeface="Candara"/>
                <a:cs typeface="Candara"/>
                <a:sym typeface="Candara"/>
              </a:rPr>
              <a:t> et des religions </a:t>
            </a:r>
            <a:r>
              <a:rPr lang="en-US" sz="1900" dirty="0" err="1">
                <a:solidFill>
                  <a:srgbClr val="4A4A4A"/>
                </a:solidFill>
                <a:latin typeface="Candara"/>
                <a:ea typeface="Candara"/>
                <a:cs typeface="Candara"/>
                <a:sym typeface="Candara"/>
              </a:rPr>
              <a:t>différentes</a:t>
            </a:r>
            <a:r>
              <a:rPr lang="en-US" sz="1900" dirty="0">
                <a:solidFill>
                  <a:srgbClr val="4A4A4A"/>
                </a:solidFill>
                <a:latin typeface="Candara"/>
                <a:ea typeface="Candara"/>
                <a:cs typeface="Candara"/>
                <a:sym typeface="Candara"/>
              </a:rPr>
              <a:t>.</a:t>
            </a:r>
            <a:endParaRPr sz="1500" dirty="0">
              <a:latin typeface="Candara"/>
              <a:ea typeface="Candara"/>
              <a:cs typeface="Candara"/>
              <a:sym typeface="Candara"/>
            </a:endParaRPr>
          </a:p>
          <a:p>
            <a:pPr marL="0" marR="0" lvl="0" indent="0" algn="just" rtl="0">
              <a:spcBef>
                <a:spcPts val="0"/>
              </a:spcBef>
              <a:spcAft>
                <a:spcPts val="0"/>
              </a:spcAft>
              <a:buNone/>
            </a:pPr>
            <a:endParaRPr sz="1900" i="0" dirty="0">
              <a:solidFill>
                <a:srgbClr val="4A4A4A"/>
              </a:solidFill>
              <a:latin typeface="Candara"/>
              <a:ea typeface="Candara"/>
              <a:cs typeface="Candara"/>
              <a:sym typeface="Candara"/>
            </a:endParaRPr>
          </a:p>
          <a:p>
            <a:pPr marL="0" marR="0" lvl="0" indent="0" algn="just" rtl="0">
              <a:spcBef>
                <a:spcPts val="0"/>
              </a:spcBef>
              <a:spcAft>
                <a:spcPts val="0"/>
              </a:spcAft>
              <a:buNone/>
            </a:pPr>
            <a:r>
              <a:rPr lang="en-US" sz="1900" b="1" i="0" dirty="0">
                <a:solidFill>
                  <a:srgbClr val="4A4A4A"/>
                </a:solidFill>
                <a:latin typeface="Candara"/>
                <a:ea typeface="Candara"/>
                <a:cs typeface="Candara"/>
                <a:sym typeface="Candara"/>
              </a:rPr>
              <a:t>La communication </a:t>
            </a:r>
            <a:r>
              <a:rPr lang="en-US" sz="1900" b="1" i="0" dirty="0" err="1">
                <a:solidFill>
                  <a:srgbClr val="4A4A4A"/>
                </a:solidFill>
                <a:latin typeface="Candara"/>
                <a:ea typeface="Candara"/>
                <a:cs typeface="Candara"/>
                <a:sym typeface="Candara"/>
              </a:rPr>
              <a:t>interculturelle</a:t>
            </a:r>
            <a:r>
              <a:rPr lang="en-US" sz="1900" b="1" i="0" dirty="0">
                <a:solidFill>
                  <a:srgbClr val="4A4A4A"/>
                </a:solidFill>
                <a:latin typeface="Candara"/>
                <a:ea typeface="Candara"/>
                <a:cs typeface="Candara"/>
                <a:sym typeface="Candara"/>
              </a:rPr>
              <a:t> </a:t>
            </a:r>
            <a:r>
              <a:rPr lang="en-US" sz="1900" i="0" dirty="0" err="1">
                <a:solidFill>
                  <a:srgbClr val="4A4A4A"/>
                </a:solidFill>
                <a:latin typeface="Candara"/>
                <a:ea typeface="Candara"/>
                <a:cs typeface="Candara"/>
                <a:sym typeface="Candara"/>
              </a:rPr>
              <a:t>va</a:t>
            </a:r>
            <a:r>
              <a:rPr lang="en-US" sz="1900" i="0" dirty="0">
                <a:solidFill>
                  <a:srgbClr val="4A4A4A"/>
                </a:solidFill>
                <a:latin typeface="Candara"/>
                <a:ea typeface="Candara"/>
                <a:cs typeface="Candara"/>
                <a:sym typeface="Candara"/>
              </a:rPr>
              <a:t> plus loin que la communication </a:t>
            </a:r>
            <a:r>
              <a:rPr lang="en-US" sz="1900" i="0" dirty="0" err="1">
                <a:solidFill>
                  <a:srgbClr val="4A4A4A"/>
                </a:solidFill>
                <a:latin typeface="Candara"/>
                <a:ea typeface="Candara"/>
                <a:cs typeface="Candara"/>
                <a:sym typeface="Candara"/>
              </a:rPr>
              <a:t>interculturelle</a:t>
            </a:r>
            <a:r>
              <a:rPr lang="en-US" sz="1900" i="0" dirty="0">
                <a:solidFill>
                  <a:srgbClr val="4A4A4A"/>
                </a:solidFill>
                <a:latin typeface="Candara"/>
                <a:ea typeface="Candara"/>
                <a:cs typeface="Candara"/>
                <a:sym typeface="Candara"/>
              </a:rPr>
              <a:t> et se </a:t>
            </a:r>
            <a:r>
              <a:rPr lang="en-US" sz="1900" i="0" dirty="0" err="1">
                <a:solidFill>
                  <a:srgbClr val="4A4A4A"/>
                </a:solidFill>
                <a:latin typeface="Candara"/>
                <a:ea typeface="Candara"/>
                <a:cs typeface="Candara"/>
                <a:sym typeface="Candara"/>
              </a:rPr>
              <a:t>produit</a:t>
            </a:r>
            <a:r>
              <a:rPr lang="en-US" sz="1900" i="0" dirty="0">
                <a:solidFill>
                  <a:srgbClr val="4A4A4A"/>
                </a:solidFill>
                <a:latin typeface="Candara"/>
                <a:ea typeface="Candara"/>
                <a:cs typeface="Candara"/>
                <a:sym typeface="Candara"/>
              </a:rPr>
              <a:t> entre des </a:t>
            </a:r>
            <a:r>
              <a:rPr lang="en-US" sz="1900" i="0" dirty="0" err="1">
                <a:solidFill>
                  <a:srgbClr val="4A4A4A"/>
                </a:solidFill>
                <a:latin typeface="Candara"/>
                <a:ea typeface="Candara"/>
                <a:cs typeface="Candara"/>
                <a:sym typeface="Candara"/>
              </a:rPr>
              <a:t>personnes</a:t>
            </a:r>
            <a:r>
              <a:rPr lang="en-US" sz="1900" i="0" dirty="0">
                <a:solidFill>
                  <a:srgbClr val="4A4A4A"/>
                </a:solidFill>
                <a:latin typeface="Candara"/>
                <a:ea typeface="Candara"/>
                <a:cs typeface="Candara"/>
                <a:sym typeface="Candara"/>
              </a:rPr>
              <a:t> qui </a:t>
            </a:r>
            <a:r>
              <a:rPr lang="en-US" sz="1900" i="0" dirty="0" err="1">
                <a:solidFill>
                  <a:srgbClr val="4A4A4A"/>
                </a:solidFill>
                <a:latin typeface="Candara"/>
                <a:ea typeface="Candara"/>
                <a:cs typeface="Candara"/>
                <a:sym typeface="Candara"/>
              </a:rPr>
              <a:t>ont</a:t>
            </a:r>
            <a:r>
              <a:rPr lang="en-US" sz="1900" i="0" dirty="0">
                <a:solidFill>
                  <a:srgbClr val="4A4A4A"/>
                </a:solidFill>
                <a:latin typeface="Candara"/>
                <a:ea typeface="Candara"/>
                <a:cs typeface="Candara"/>
                <a:sym typeface="Candara"/>
              </a:rPr>
              <a:t> des </a:t>
            </a:r>
            <a:r>
              <a:rPr lang="en-US" sz="1900" i="0" dirty="0" err="1">
                <a:solidFill>
                  <a:srgbClr val="4A4A4A"/>
                </a:solidFill>
                <a:latin typeface="Candara"/>
                <a:ea typeface="Candara"/>
                <a:cs typeface="Candara"/>
                <a:sym typeface="Candara"/>
              </a:rPr>
              <a:t>différences</a:t>
            </a:r>
            <a:r>
              <a:rPr lang="en-US" sz="1900" i="0" dirty="0">
                <a:solidFill>
                  <a:srgbClr val="4A4A4A"/>
                </a:solidFill>
                <a:latin typeface="Candara"/>
                <a:ea typeface="Candara"/>
                <a:cs typeface="Candara"/>
                <a:sym typeface="Candara"/>
              </a:rPr>
              <a:t> </a:t>
            </a:r>
            <a:r>
              <a:rPr lang="en-US" sz="1900" i="0" dirty="0" err="1">
                <a:solidFill>
                  <a:srgbClr val="4A4A4A"/>
                </a:solidFill>
                <a:latin typeface="Candara"/>
                <a:ea typeface="Candara"/>
                <a:cs typeface="Candara"/>
                <a:sym typeface="Candara"/>
              </a:rPr>
              <a:t>culturelles</a:t>
            </a:r>
            <a:r>
              <a:rPr lang="en-US" sz="1900" i="0" dirty="0">
                <a:solidFill>
                  <a:srgbClr val="4A4A4A"/>
                </a:solidFill>
                <a:latin typeface="Candara"/>
                <a:ea typeface="Candara"/>
                <a:cs typeface="Candara"/>
                <a:sym typeface="Candara"/>
              </a:rPr>
              <a:t> et </a:t>
            </a:r>
            <a:r>
              <a:rPr lang="en-US" sz="1900" i="0" dirty="0" err="1">
                <a:solidFill>
                  <a:srgbClr val="4A4A4A"/>
                </a:solidFill>
                <a:latin typeface="Candara"/>
                <a:ea typeface="Candara"/>
                <a:cs typeface="Candara"/>
                <a:sym typeface="Candara"/>
              </a:rPr>
              <a:t>sociales</a:t>
            </a:r>
            <a:r>
              <a:rPr lang="en-US" sz="1900" i="0" dirty="0">
                <a:solidFill>
                  <a:srgbClr val="4A4A4A"/>
                </a:solidFill>
                <a:latin typeface="Candara"/>
                <a:ea typeface="Candara"/>
                <a:cs typeface="Candara"/>
                <a:sym typeface="Candara"/>
              </a:rPr>
              <a:t> </a:t>
            </a:r>
            <a:r>
              <a:rPr lang="en-US" sz="1900" i="0" dirty="0" err="1">
                <a:solidFill>
                  <a:srgbClr val="4A4A4A"/>
                </a:solidFill>
                <a:latin typeface="Candara"/>
                <a:ea typeface="Candara"/>
                <a:cs typeface="Candara"/>
                <a:sym typeface="Candara"/>
              </a:rPr>
              <a:t>significatives</a:t>
            </a:r>
            <a:r>
              <a:rPr lang="en-US" sz="1900" i="0" dirty="0">
                <a:solidFill>
                  <a:srgbClr val="4A4A4A"/>
                </a:solidFill>
                <a:latin typeface="Candara"/>
                <a:ea typeface="Candara"/>
                <a:cs typeface="Candara"/>
                <a:sym typeface="Candara"/>
              </a:rPr>
              <a:t>. Elle </a:t>
            </a:r>
            <a:r>
              <a:rPr lang="en-US" sz="1900" dirty="0">
                <a:solidFill>
                  <a:srgbClr val="474747"/>
                </a:solidFill>
                <a:latin typeface="Candara"/>
                <a:ea typeface="Candara"/>
                <a:cs typeface="Candara"/>
                <a:sym typeface="Candara"/>
              </a:rPr>
              <a:t>se </a:t>
            </a:r>
            <a:r>
              <a:rPr lang="en-US" sz="1900" dirty="0" err="1">
                <a:solidFill>
                  <a:srgbClr val="474747"/>
                </a:solidFill>
                <a:latin typeface="Candara"/>
                <a:ea typeface="Candara"/>
                <a:cs typeface="Candara"/>
                <a:sym typeface="Candara"/>
              </a:rPr>
              <a:t>produit</a:t>
            </a:r>
            <a:r>
              <a:rPr lang="en-US" sz="1900" dirty="0">
                <a:solidFill>
                  <a:srgbClr val="474747"/>
                </a:solidFill>
                <a:latin typeface="Candara"/>
                <a:ea typeface="Candara"/>
                <a:cs typeface="Candara"/>
                <a:sym typeface="Candara"/>
              </a:rPr>
              <a:t> entre des </a:t>
            </a:r>
            <a:r>
              <a:rPr lang="en-US" sz="1900" dirty="0" err="1">
                <a:solidFill>
                  <a:srgbClr val="474747"/>
                </a:solidFill>
                <a:latin typeface="Candara"/>
                <a:ea typeface="Candara"/>
                <a:cs typeface="Candara"/>
                <a:sym typeface="Candara"/>
              </a:rPr>
              <a:t>personnes</a:t>
            </a:r>
            <a:r>
              <a:rPr lang="en-US" sz="1900" dirty="0">
                <a:solidFill>
                  <a:srgbClr val="474747"/>
                </a:solidFill>
                <a:latin typeface="Candara"/>
                <a:ea typeface="Candara"/>
                <a:cs typeface="Candara"/>
                <a:sym typeface="Candara"/>
              </a:rPr>
              <a:t> issues de </a:t>
            </a:r>
            <a:r>
              <a:rPr lang="en-US" sz="1900" dirty="0" err="1">
                <a:solidFill>
                  <a:srgbClr val="474747"/>
                </a:solidFill>
                <a:latin typeface="Candara"/>
                <a:ea typeface="Candara"/>
                <a:cs typeface="Candara"/>
                <a:sym typeface="Candara"/>
              </a:rPr>
              <a:t>milieux</a:t>
            </a:r>
            <a:r>
              <a:rPr lang="en-US" sz="1900" dirty="0">
                <a:solidFill>
                  <a:srgbClr val="474747"/>
                </a:solidFill>
                <a:latin typeface="Candara"/>
                <a:ea typeface="Candara"/>
                <a:cs typeface="Candara"/>
                <a:sym typeface="Candara"/>
              </a:rPr>
              <a:t> </a:t>
            </a:r>
            <a:r>
              <a:rPr lang="en-US" sz="1900" dirty="0" err="1">
                <a:solidFill>
                  <a:srgbClr val="474747"/>
                </a:solidFill>
                <a:latin typeface="Candara"/>
                <a:ea typeface="Candara"/>
                <a:cs typeface="Candara"/>
                <a:sym typeface="Candara"/>
              </a:rPr>
              <a:t>culturels</a:t>
            </a:r>
            <a:r>
              <a:rPr lang="en-US" sz="1900" dirty="0">
                <a:solidFill>
                  <a:srgbClr val="474747"/>
                </a:solidFill>
                <a:latin typeface="Candara"/>
                <a:ea typeface="Candara"/>
                <a:cs typeface="Candara"/>
                <a:sym typeface="Candara"/>
              </a:rPr>
              <a:t> </a:t>
            </a:r>
            <a:r>
              <a:rPr lang="en-US" sz="1900" dirty="0" err="1">
                <a:solidFill>
                  <a:srgbClr val="474747"/>
                </a:solidFill>
                <a:latin typeface="Candara"/>
                <a:ea typeface="Candara"/>
                <a:cs typeface="Candara"/>
                <a:sym typeface="Candara"/>
              </a:rPr>
              <a:t>différents</a:t>
            </a:r>
            <a:r>
              <a:rPr lang="en-US" sz="1900" dirty="0">
                <a:solidFill>
                  <a:srgbClr val="474747"/>
                </a:solidFill>
                <a:latin typeface="Candara"/>
                <a:ea typeface="Candara"/>
                <a:cs typeface="Candara"/>
                <a:sym typeface="Candara"/>
              </a:rPr>
              <a:t>, de </a:t>
            </a:r>
            <a:r>
              <a:rPr lang="en-US" sz="1900" dirty="0" err="1">
                <a:solidFill>
                  <a:srgbClr val="474747"/>
                </a:solidFill>
                <a:latin typeface="Candara"/>
                <a:ea typeface="Candara"/>
                <a:cs typeface="Candara"/>
                <a:sym typeface="Candara"/>
              </a:rPr>
              <a:t>sorte</a:t>
            </a:r>
            <a:r>
              <a:rPr lang="en-US" sz="1900" dirty="0">
                <a:solidFill>
                  <a:srgbClr val="474747"/>
                </a:solidFill>
                <a:latin typeface="Candara"/>
                <a:ea typeface="Candara"/>
                <a:cs typeface="Candara"/>
                <a:sym typeface="Candara"/>
              </a:rPr>
              <a:t> que la communication </a:t>
            </a:r>
            <a:r>
              <a:rPr lang="en-US" sz="1900" dirty="0" err="1">
                <a:solidFill>
                  <a:srgbClr val="474747"/>
                </a:solidFill>
                <a:latin typeface="Candara"/>
                <a:ea typeface="Candara"/>
                <a:cs typeface="Candara"/>
                <a:sym typeface="Candara"/>
              </a:rPr>
              <a:t>transcende</a:t>
            </a:r>
            <a:r>
              <a:rPr lang="en-US" sz="1900" dirty="0">
                <a:solidFill>
                  <a:srgbClr val="474747"/>
                </a:solidFill>
                <a:latin typeface="Candara"/>
                <a:ea typeface="Candara"/>
                <a:cs typeface="Candara"/>
                <a:sym typeface="Candara"/>
              </a:rPr>
              <a:t> les cultures. </a:t>
            </a:r>
            <a:endParaRPr sz="1900" i="0" dirty="0">
              <a:solidFill>
                <a:srgbClr val="4A4A4A"/>
              </a:solidFill>
              <a:latin typeface="Candara"/>
              <a:ea typeface="Candara"/>
              <a:cs typeface="Candara"/>
              <a:sym typeface="Candara"/>
            </a:endParaRPr>
          </a:p>
        </p:txBody>
      </p:sp>
      <p:pic>
        <p:nvPicPr>
          <p:cNvPr id="7" name="Google Shape;277;p18" descr="Intercultural Communication | Examples ..."/>
          <p:cNvPicPr preferRelativeResize="0"/>
          <p:nvPr/>
        </p:nvPicPr>
        <p:blipFill rotWithShape="1">
          <a:blip r:embed="rId4">
            <a:alphaModFix/>
          </a:blip>
          <a:srcRect/>
          <a:stretch/>
        </p:blipFill>
        <p:spPr>
          <a:xfrm>
            <a:off x="4208549" y="4177824"/>
            <a:ext cx="2976076" cy="1955400"/>
          </a:xfrm>
          <a:prstGeom prst="rect">
            <a:avLst/>
          </a:prstGeom>
          <a:noFill/>
          <a:ln>
            <a:noFill/>
          </a:ln>
        </p:spPr>
      </p:pic>
      <p:pic>
        <p:nvPicPr>
          <p:cNvPr id="8" name="Google Shape;278;p18" descr="Multicultural or Intercultural? The ..."/>
          <p:cNvPicPr preferRelativeResize="0"/>
          <p:nvPr/>
        </p:nvPicPr>
        <p:blipFill rotWithShape="1">
          <a:blip r:embed="rId5">
            <a:alphaModFix/>
          </a:blip>
          <a:srcRect/>
          <a:stretch/>
        </p:blipFill>
        <p:spPr>
          <a:xfrm>
            <a:off x="7326350" y="4058125"/>
            <a:ext cx="4634350" cy="2454975"/>
          </a:xfrm>
          <a:prstGeom prst="rect">
            <a:avLst/>
          </a:prstGeom>
          <a:noFill/>
          <a:ln>
            <a:noFill/>
          </a:ln>
        </p:spPr>
      </p:pic>
      <p:pic>
        <p:nvPicPr>
          <p:cNvPr id="9" name="Google Shape;279;p18" descr="Cross Cultural Communication - BauenAd"/>
          <p:cNvPicPr preferRelativeResize="0"/>
          <p:nvPr/>
        </p:nvPicPr>
        <p:blipFill rotWithShape="1">
          <a:blip r:embed="rId6">
            <a:alphaModFix/>
          </a:blip>
          <a:srcRect/>
          <a:stretch/>
        </p:blipFill>
        <p:spPr>
          <a:xfrm>
            <a:off x="360478" y="4237699"/>
            <a:ext cx="3416200" cy="1955401"/>
          </a:xfrm>
          <a:prstGeom prst="rect">
            <a:avLst/>
          </a:prstGeom>
          <a:noFill/>
          <a:ln>
            <a:noFill/>
          </a:ln>
        </p:spPr>
      </p:pic>
    </p:spTree>
    <p:extLst>
      <p:ext uri="{BB962C8B-B14F-4D97-AF65-F5344CB8AC3E}">
        <p14:creationId xmlns:p14="http://schemas.microsoft.com/office/powerpoint/2010/main" xmlns="" val="350729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85" name="Google Shape;285;p19"/>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9"/>
          <p:cNvSpPr txBox="1"/>
          <p:nvPr/>
        </p:nvSpPr>
        <p:spPr>
          <a:xfrm>
            <a:off x="0" y="89588"/>
            <a:ext cx="9646508" cy="52322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800" b="1" i="0" u="none" strike="noStrike" cap="none">
                <a:solidFill>
                  <a:srgbClr val="FFFFFF"/>
                </a:solidFill>
                <a:latin typeface="Candara"/>
                <a:ea typeface="Candara"/>
                <a:cs typeface="Candara"/>
                <a:sym typeface="Candara"/>
              </a:rPr>
              <a:t>Multiculturel, interculturel, communication interculturelle</a:t>
            </a:r>
            <a:endParaRPr sz="2800" b="0" i="0" u="none" strike="noStrike" cap="none">
              <a:solidFill>
                <a:schemeClr val="dk1"/>
              </a:solidFill>
              <a:latin typeface="Times New Roman"/>
              <a:ea typeface="Times New Roman"/>
              <a:cs typeface="Times New Roman"/>
              <a:sym typeface="Times New Roman"/>
            </a:endParaRPr>
          </a:p>
        </p:txBody>
      </p:sp>
      <p:sp>
        <p:nvSpPr>
          <p:cNvPr id="288" name="Google Shape;288;p19"/>
          <p:cNvSpPr txBox="1"/>
          <p:nvPr/>
        </p:nvSpPr>
        <p:spPr>
          <a:xfrm>
            <a:off x="360475" y="943200"/>
            <a:ext cx="10698900" cy="1631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0" i="0">
                <a:solidFill>
                  <a:srgbClr val="474747"/>
                </a:solidFill>
                <a:latin typeface="Arial"/>
                <a:ea typeface="Arial"/>
                <a:cs typeface="Arial"/>
                <a:sym typeface="Arial"/>
              </a:rPr>
              <a:t>Les principaux problèmes qui affectent ces trois formes de communication sont essentiellement les suivants : </a:t>
            </a:r>
            <a:endParaRPr sz="1600"/>
          </a:p>
          <a:p>
            <a:pPr marL="0" marR="0" lvl="0" indent="0" algn="just" rtl="0">
              <a:spcBef>
                <a:spcPts val="0"/>
              </a:spcBef>
              <a:spcAft>
                <a:spcPts val="0"/>
              </a:spcAft>
              <a:buNone/>
            </a:pPr>
            <a:r>
              <a:rPr lang="en-US" sz="2000" b="0" i="0">
                <a:solidFill>
                  <a:srgbClr val="040C28"/>
                </a:solidFill>
                <a:latin typeface="Arial"/>
                <a:ea typeface="Arial"/>
                <a:cs typeface="Arial"/>
                <a:sym typeface="Arial"/>
              </a:rPr>
              <a:t>1) la langue </a:t>
            </a:r>
            <a:r>
              <a:rPr lang="en-US" sz="2000">
                <a:solidFill>
                  <a:srgbClr val="040C28"/>
                </a:solidFill>
                <a:latin typeface="Arial"/>
                <a:ea typeface="Arial"/>
                <a:cs typeface="Arial"/>
                <a:sym typeface="Arial"/>
              </a:rPr>
              <a:t>2) les </a:t>
            </a:r>
            <a:r>
              <a:rPr lang="en-US" sz="2000" b="0" i="0">
                <a:solidFill>
                  <a:srgbClr val="040C28"/>
                </a:solidFill>
                <a:latin typeface="Arial"/>
                <a:ea typeface="Arial"/>
                <a:cs typeface="Arial"/>
                <a:sym typeface="Arial"/>
              </a:rPr>
              <a:t>barrières culturelles 3) l</a:t>
            </a:r>
            <a:r>
              <a:rPr lang="en-US" sz="2000">
                <a:solidFill>
                  <a:srgbClr val="040C28"/>
                </a:solidFill>
                <a:latin typeface="Arial"/>
                <a:ea typeface="Arial"/>
                <a:cs typeface="Arial"/>
                <a:sym typeface="Arial"/>
              </a:rPr>
              <a:t>'</a:t>
            </a:r>
            <a:r>
              <a:rPr lang="en-US" sz="2000" b="0" i="0">
                <a:solidFill>
                  <a:srgbClr val="040C28"/>
                </a:solidFill>
                <a:latin typeface="Arial"/>
                <a:ea typeface="Arial"/>
                <a:cs typeface="Arial"/>
                <a:sym typeface="Arial"/>
              </a:rPr>
              <a:t>ethnocentrisme. </a:t>
            </a:r>
            <a:endParaRPr sz="1600"/>
          </a:p>
          <a:p>
            <a:pPr marL="0" marR="0" lvl="0" indent="0" algn="just" rtl="0">
              <a:spcBef>
                <a:spcPts val="0"/>
              </a:spcBef>
              <a:spcAft>
                <a:spcPts val="0"/>
              </a:spcAft>
              <a:buNone/>
            </a:pPr>
            <a:endParaRPr sz="2000">
              <a:solidFill>
                <a:srgbClr val="040C28"/>
              </a:solidFill>
              <a:latin typeface="Arial"/>
              <a:ea typeface="Arial"/>
              <a:cs typeface="Arial"/>
              <a:sym typeface="Arial"/>
            </a:endParaRPr>
          </a:p>
          <a:p>
            <a:pPr marL="0" marR="0" lvl="0" indent="0" algn="just" rtl="0">
              <a:spcBef>
                <a:spcPts val="0"/>
              </a:spcBef>
              <a:spcAft>
                <a:spcPts val="0"/>
              </a:spcAft>
              <a:buNone/>
            </a:pPr>
            <a:r>
              <a:rPr lang="en-US" sz="2000" b="0" i="0">
                <a:solidFill>
                  <a:srgbClr val="040C28"/>
                </a:solidFill>
                <a:latin typeface="Arial"/>
                <a:ea typeface="Arial"/>
                <a:cs typeface="Arial"/>
                <a:sym typeface="Arial"/>
              </a:rPr>
              <a:t>1) La langue </a:t>
            </a:r>
            <a:r>
              <a:rPr lang="en-US" sz="2000" b="0" i="0">
                <a:solidFill>
                  <a:srgbClr val="474747"/>
                </a:solidFill>
                <a:latin typeface="Arial"/>
                <a:ea typeface="Arial"/>
                <a:cs typeface="Arial"/>
                <a:sym typeface="Arial"/>
              </a:rPr>
              <a:t>peut être un problème lorsque l'expéditeur et le destinataire ne parlent pas ou ne comprennent pas une langue commune.</a:t>
            </a:r>
            <a:endParaRPr sz="2000">
              <a:solidFill>
                <a:schemeClr val="dk1"/>
              </a:solidFill>
              <a:latin typeface="Arial"/>
              <a:ea typeface="Arial"/>
              <a:cs typeface="Arial"/>
              <a:sym typeface="Arial"/>
            </a:endParaRPr>
          </a:p>
        </p:txBody>
      </p:sp>
      <p:sp>
        <p:nvSpPr>
          <p:cNvPr id="289" name="Google Shape;289;p19"/>
          <p:cNvSpPr txBox="1"/>
          <p:nvPr/>
        </p:nvSpPr>
        <p:spPr>
          <a:xfrm>
            <a:off x="360475" y="2782175"/>
            <a:ext cx="10797300" cy="1262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900" b="0" i="0">
                <a:solidFill>
                  <a:srgbClr val="040C28"/>
                </a:solidFill>
                <a:latin typeface="Arial"/>
                <a:ea typeface="Arial"/>
                <a:cs typeface="Arial"/>
                <a:sym typeface="Arial"/>
              </a:rPr>
              <a:t>2) Les barrières culturelles sont représentées par la tendance des gens à filtrer leurs pensées et leurs expériences à travers le prisme de leur propre culture</a:t>
            </a:r>
            <a:r>
              <a:rPr lang="en-US" sz="1900" b="0" i="0">
                <a:solidFill>
                  <a:srgbClr val="474747"/>
                </a:solidFill>
                <a:latin typeface="Arial"/>
                <a:ea typeface="Arial"/>
                <a:cs typeface="Arial"/>
                <a:sym typeface="Arial"/>
              </a:rPr>
              <a:t>. </a:t>
            </a:r>
            <a:r>
              <a:rPr lang="en-US" sz="1900">
                <a:solidFill>
                  <a:srgbClr val="474747"/>
                </a:solidFill>
                <a:latin typeface="Arial"/>
                <a:ea typeface="Arial"/>
                <a:cs typeface="Arial"/>
                <a:sym typeface="Arial"/>
              </a:rPr>
              <a:t>Chaque individu est exposé à différentes cultures, coutumes et croyances qui influencent sa façon d'interagir et de voir le monde. </a:t>
            </a:r>
            <a:r>
              <a:rPr lang="en-US" sz="1900" b="0" i="0">
                <a:solidFill>
                  <a:srgbClr val="474747"/>
                </a:solidFill>
                <a:latin typeface="Arial"/>
                <a:ea typeface="Arial"/>
                <a:cs typeface="Arial"/>
                <a:sym typeface="Arial"/>
              </a:rPr>
              <a:t>Cela conduit souvent à des malentendus et à une mauvaise communication.</a:t>
            </a:r>
            <a:endParaRPr sz="1900">
              <a:solidFill>
                <a:schemeClr val="dk1"/>
              </a:solidFill>
              <a:latin typeface="Arial"/>
              <a:ea typeface="Arial"/>
              <a:cs typeface="Arial"/>
              <a:sym typeface="Arial"/>
            </a:endParaRPr>
          </a:p>
        </p:txBody>
      </p:sp>
      <p:sp>
        <p:nvSpPr>
          <p:cNvPr id="290" name="Google Shape;290;p19"/>
          <p:cNvSpPr txBox="1"/>
          <p:nvPr/>
        </p:nvSpPr>
        <p:spPr>
          <a:xfrm>
            <a:off x="360475" y="4182075"/>
            <a:ext cx="109110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1F1F1F"/>
                </a:solidFill>
                <a:latin typeface="Arial"/>
                <a:ea typeface="Arial"/>
                <a:cs typeface="Arial"/>
                <a:sym typeface="Arial"/>
              </a:rPr>
              <a:t>3) L'ethnocentrisme est représenté par une évaluation croissante </a:t>
            </a:r>
            <a:r>
              <a:rPr lang="en-US" sz="1900" b="0" i="0">
                <a:solidFill>
                  <a:srgbClr val="1F1F1F"/>
                </a:solidFill>
                <a:latin typeface="Arial"/>
                <a:ea typeface="Arial"/>
                <a:cs typeface="Arial"/>
                <a:sym typeface="Arial"/>
              </a:rPr>
              <a:t>des autres cultures à travers le prisme de sa propre culture. Cela conduit à des idées préconçues et à des stéréotypes qui altèrent la communication. </a:t>
            </a:r>
            <a:endParaRPr sz="1500"/>
          </a:p>
        </p:txBody>
      </p:sp>
      <p:pic>
        <p:nvPicPr>
          <p:cNvPr id="9" name="Google Shape;291;p19" descr="What is Culture and Ethnocentrism?"/>
          <p:cNvPicPr preferRelativeResize="0"/>
          <p:nvPr/>
        </p:nvPicPr>
        <p:blipFill rotWithShape="1">
          <a:blip r:embed="rId4">
            <a:alphaModFix/>
          </a:blip>
          <a:srcRect/>
          <a:stretch/>
        </p:blipFill>
        <p:spPr>
          <a:xfrm>
            <a:off x="7730836" y="4826170"/>
            <a:ext cx="2938254" cy="2008812"/>
          </a:xfrm>
          <a:prstGeom prst="rect">
            <a:avLst/>
          </a:prstGeom>
          <a:noFill/>
          <a:ln>
            <a:noFill/>
          </a:ln>
        </p:spPr>
      </p:pic>
      <p:pic>
        <p:nvPicPr>
          <p:cNvPr id="10" name="Google Shape;292;p19" descr="Cultural Barriers to Communication"/>
          <p:cNvPicPr preferRelativeResize="0"/>
          <p:nvPr/>
        </p:nvPicPr>
        <p:blipFill rotWithShape="1">
          <a:blip r:embed="rId5">
            <a:alphaModFix/>
          </a:blip>
          <a:srcRect/>
          <a:stretch/>
        </p:blipFill>
        <p:spPr>
          <a:xfrm>
            <a:off x="1187224" y="5073339"/>
            <a:ext cx="3028950" cy="1514475"/>
          </a:xfrm>
          <a:prstGeom prst="rect">
            <a:avLst/>
          </a:prstGeom>
          <a:noFill/>
          <a:ln>
            <a:noFill/>
          </a:ln>
        </p:spPr>
      </p:pic>
    </p:spTree>
    <p:extLst>
      <p:ext uri="{BB962C8B-B14F-4D97-AF65-F5344CB8AC3E}">
        <p14:creationId xmlns:p14="http://schemas.microsoft.com/office/powerpoint/2010/main" xmlns="" val="401193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6" name="Google Shape;106;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100"/>
              <a:buNone/>
            </a:pPr>
            <a:endParaRPr sz="3200" b="1">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3200" b="1">
                <a:solidFill>
                  <a:srgbClr val="FFFFFF"/>
                </a:solidFill>
                <a:latin typeface="Calibri"/>
                <a:ea typeface="Calibri"/>
                <a:cs typeface="Calibri"/>
                <a:sym typeface="Calibri"/>
              </a:rPr>
              <a:t>Communication interculturelle et intergénérationnelle</a:t>
            </a:r>
            <a:endParaRPr sz="3200" b="1">
              <a:solidFill>
                <a:srgbClr val="FFFFFF"/>
              </a:solidFill>
              <a:latin typeface="Calibri"/>
              <a:ea typeface="Calibri"/>
              <a:cs typeface="Calibri"/>
              <a:sym typeface="Calibri"/>
            </a:endParaRPr>
          </a:p>
          <a:p>
            <a:pPr marL="0" marR="0" lvl="0" indent="0" algn="l" rtl="0">
              <a:spcBef>
                <a:spcPts val="0"/>
              </a:spcBef>
              <a:spcAft>
                <a:spcPts val="0"/>
              </a:spcAft>
              <a:buNone/>
            </a:pPr>
            <a:endParaRPr sz="3200" b="1">
              <a:solidFill>
                <a:schemeClr val="lt1"/>
              </a:solidFill>
              <a:latin typeface="Calibri"/>
              <a:ea typeface="Calibri"/>
              <a:cs typeface="Calibri"/>
              <a:sym typeface="Calibri"/>
            </a:endParaRPr>
          </a:p>
        </p:txBody>
      </p:sp>
      <p:sp>
        <p:nvSpPr>
          <p:cNvPr id="108" name="Google Shape;108;p3"/>
          <p:cNvSpPr txBox="1"/>
          <p:nvPr/>
        </p:nvSpPr>
        <p:spPr>
          <a:xfrm>
            <a:off x="262800" y="1635625"/>
            <a:ext cx="11666400" cy="4725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000" b="1" dirty="0" err="1">
                <a:solidFill>
                  <a:srgbClr val="548235"/>
                </a:solidFill>
                <a:latin typeface="Candara"/>
                <a:ea typeface="Candara"/>
                <a:cs typeface="Candara"/>
                <a:sym typeface="Candara"/>
              </a:rPr>
              <a:t>Objectif</a:t>
            </a:r>
            <a:r>
              <a:rPr lang="en-US" sz="2000" b="1" dirty="0">
                <a:solidFill>
                  <a:srgbClr val="548235"/>
                </a:solidFill>
                <a:latin typeface="Candara"/>
                <a:ea typeface="Candara"/>
                <a:cs typeface="Candara"/>
                <a:sym typeface="Candara"/>
              </a:rPr>
              <a:t> de </a:t>
            </a:r>
            <a:r>
              <a:rPr lang="en-US" sz="2000" b="1" dirty="0" err="1">
                <a:solidFill>
                  <a:srgbClr val="548235"/>
                </a:solidFill>
                <a:latin typeface="Candara"/>
                <a:ea typeface="Candara"/>
                <a:cs typeface="Candara"/>
                <a:sym typeface="Candara"/>
              </a:rPr>
              <a:t>l'unité</a:t>
            </a:r>
            <a:endParaRPr sz="2000" b="1" dirty="0">
              <a:solidFill>
                <a:srgbClr val="548235"/>
              </a:solidFill>
              <a:latin typeface="Candara"/>
              <a:ea typeface="Candara"/>
              <a:cs typeface="Candara"/>
              <a:sym typeface="Candara"/>
            </a:endParaRPr>
          </a:p>
          <a:p>
            <a:pPr marL="0" lvl="0" indent="0" algn="ctr" rtl="0">
              <a:lnSpc>
                <a:spcPct val="90000"/>
              </a:lnSpc>
              <a:spcBef>
                <a:spcPts val="1000"/>
              </a:spcBef>
              <a:spcAft>
                <a:spcPts val="0"/>
              </a:spcAft>
              <a:buNone/>
            </a:pPr>
            <a:r>
              <a:rPr lang="en-US" sz="2000" dirty="0" err="1">
                <a:solidFill>
                  <a:schemeClr val="dk1"/>
                </a:solidFill>
                <a:latin typeface="Candara"/>
                <a:ea typeface="Candara"/>
                <a:cs typeface="Candara"/>
                <a:sym typeface="Candara"/>
              </a:rPr>
              <a:t>Comprendre</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l'interaction</a:t>
            </a:r>
            <a:r>
              <a:rPr lang="en-US" sz="2000" dirty="0">
                <a:solidFill>
                  <a:schemeClr val="dk1"/>
                </a:solidFill>
                <a:latin typeface="Candara"/>
                <a:ea typeface="Candara"/>
                <a:cs typeface="Candara"/>
                <a:sym typeface="Candara"/>
              </a:rPr>
              <a:t> entre la communication </a:t>
            </a:r>
            <a:r>
              <a:rPr lang="en-US" sz="2000" dirty="0" err="1">
                <a:solidFill>
                  <a:schemeClr val="dk1"/>
                </a:solidFill>
                <a:latin typeface="Candara"/>
                <a:ea typeface="Candara"/>
                <a:cs typeface="Candara"/>
                <a:sym typeface="Candara"/>
              </a:rPr>
              <a:t>intergénérationnelle</a:t>
            </a:r>
            <a:r>
              <a:rPr lang="en-US" sz="2000" dirty="0">
                <a:solidFill>
                  <a:schemeClr val="dk1"/>
                </a:solidFill>
                <a:latin typeface="Candara"/>
                <a:ea typeface="Candara"/>
                <a:cs typeface="Candara"/>
                <a:sym typeface="Candara"/>
              </a:rPr>
              <a:t> et la communication </a:t>
            </a:r>
            <a:r>
              <a:rPr lang="en-US" sz="2000" dirty="0" err="1">
                <a:solidFill>
                  <a:schemeClr val="dk1"/>
                </a:solidFill>
                <a:latin typeface="Candara"/>
                <a:ea typeface="Candara"/>
                <a:cs typeface="Candara"/>
                <a:sym typeface="Candara"/>
              </a:rPr>
              <a:t>interculturelle</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en</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tant</a:t>
            </a:r>
            <a:r>
              <a:rPr lang="en-US" sz="2000" dirty="0">
                <a:solidFill>
                  <a:schemeClr val="dk1"/>
                </a:solidFill>
                <a:latin typeface="Candara"/>
                <a:ea typeface="Candara"/>
                <a:cs typeface="Candara"/>
                <a:sym typeface="Candara"/>
              </a:rPr>
              <a:t> que </a:t>
            </a:r>
            <a:r>
              <a:rPr lang="en-US" sz="2000" dirty="0" err="1">
                <a:solidFill>
                  <a:schemeClr val="dk1"/>
                </a:solidFill>
                <a:latin typeface="Candara"/>
                <a:ea typeface="Candara"/>
                <a:cs typeface="Candara"/>
                <a:sym typeface="Candara"/>
              </a:rPr>
              <a:t>moyen</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d'une</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approche</a:t>
            </a:r>
            <a:r>
              <a:rPr lang="en-US" sz="2000" dirty="0">
                <a:solidFill>
                  <a:schemeClr val="dk1"/>
                </a:solidFill>
                <a:latin typeface="Candara"/>
                <a:ea typeface="Candara"/>
                <a:cs typeface="Candara"/>
                <a:sym typeface="Candara"/>
              </a:rPr>
              <a:t> large et </a:t>
            </a:r>
            <a:r>
              <a:rPr lang="en-US" sz="2000" dirty="0" err="1">
                <a:solidFill>
                  <a:schemeClr val="dk1"/>
                </a:solidFill>
                <a:latin typeface="Candara"/>
                <a:ea typeface="Candara"/>
                <a:cs typeface="Candara"/>
                <a:sym typeface="Candara"/>
              </a:rPr>
              <a:t>partagée</a:t>
            </a:r>
            <a:r>
              <a:rPr lang="en-US" sz="2000" dirty="0">
                <a:solidFill>
                  <a:schemeClr val="dk1"/>
                </a:solidFill>
                <a:latin typeface="Candara"/>
                <a:ea typeface="Candara"/>
                <a:cs typeface="Candara"/>
                <a:sym typeface="Candara"/>
              </a:rPr>
              <a:t> du </a:t>
            </a:r>
            <a:r>
              <a:rPr lang="en-US" sz="2000" dirty="0" err="1">
                <a:solidFill>
                  <a:schemeClr val="dk1"/>
                </a:solidFill>
                <a:latin typeface="Candara"/>
                <a:ea typeface="Candara"/>
                <a:cs typeface="Candara"/>
                <a:sym typeface="Candara"/>
              </a:rPr>
              <a:t>patrimoine</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culturel</a:t>
            </a:r>
            <a:r>
              <a:rPr lang="en-US" sz="2000" dirty="0">
                <a:solidFill>
                  <a:schemeClr val="dk1"/>
                </a:solidFill>
                <a:latin typeface="Candara"/>
                <a:ea typeface="Candara"/>
                <a:cs typeface="Candara"/>
                <a:sym typeface="Candara"/>
              </a:rPr>
              <a:t> et naturel.</a:t>
            </a:r>
            <a:endParaRPr sz="2000" dirty="0">
              <a:solidFill>
                <a:schemeClr val="dk1"/>
              </a:solidFill>
              <a:latin typeface="Candara"/>
              <a:ea typeface="Candara"/>
              <a:cs typeface="Candara"/>
              <a:sym typeface="Candara"/>
            </a:endParaRPr>
          </a:p>
          <a:p>
            <a:pPr marL="0" lvl="0" indent="0" algn="ctr" rtl="0">
              <a:lnSpc>
                <a:spcPct val="90000"/>
              </a:lnSpc>
              <a:spcBef>
                <a:spcPts val="1000"/>
              </a:spcBef>
              <a:spcAft>
                <a:spcPts val="0"/>
              </a:spcAft>
              <a:buNone/>
            </a:pPr>
            <a:r>
              <a:rPr lang="en-US" sz="2000" b="1" dirty="0" err="1">
                <a:solidFill>
                  <a:srgbClr val="548235"/>
                </a:solidFill>
                <a:latin typeface="Candara"/>
                <a:ea typeface="Candara"/>
                <a:cs typeface="Candara"/>
                <a:sym typeface="Candara"/>
              </a:rPr>
              <a:t>L'unité</a:t>
            </a:r>
            <a:r>
              <a:rPr lang="en-US" sz="2000" b="1" dirty="0">
                <a:solidFill>
                  <a:srgbClr val="548235"/>
                </a:solidFill>
                <a:latin typeface="Candara"/>
                <a:ea typeface="Candara"/>
                <a:cs typeface="Candara"/>
                <a:sym typeface="Candara"/>
              </a:rPr>
              <a:t> 4 </a:t>
            </a:r>
            <a:r>
              <a:rPr lang="en-US" sz="2000" b="1" dirty="0" err="1">
                <a:solidFill>
                  <a:srgbClr val="548235"/>
                </a:solidFill>
                <a:latin typeface="Candara"/>
                <a:ea typeface="Candara"/>
                <a:cs typeface="Candara"/>
                <a:sym typeface="Candara"/>
              </a:rPr>
              <a:t>est</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composée</a:t>
            </a:r>
            <a:r>
              <a:rPr lang="en-US" sz="2000" b="1" dirty="0">
                <a:solidFill>
                  <a:srgbClr val="548235"/>
                </a:solidFill>
                <a:latin typeface="Candara"/>
                <a:ea typeface="Candara"/>
                <a:cs typeface="Candara"/>
                <a:sym typeface="Candara"/>
              </a:rPr>
              <a:t> de 2 </a:t>
            </a:r>
            <a:r>
              <a:rPr lang="en-US" sz="2000" b="1" dirty="0" err="1">
                <a:solidFill>
                  <a:srgbClr val="548235"/>
                </a:solidFill>
                <a:latin typeface="Candara"/>
                <a:ea typeface="Candara"/>
                <a:cs typeface="Candara"/>
                <a:sym typeface="Candara"/>
              </a:rPr>
              <a:t>leçons</a:t>
            </a:r>
            <a:r>
              <a:rPr lang="en-US" sz="2000" b="1" dirty="0">
                <a:solidFill>
                  <a:srgbClr val="548235"/>
                </a:solidFill>
                <a:latin typeface="Candara"/>
                <a:ea typeface="Candara"/>
                <a:cs typeface="Candara"/>
                <a:sym typeface="Candara"/>
              </a:rPr>
              <a:t> pour un total de 5 </a:t>
            </a:r>
            <a:r>
              <a:rPr lang="en-US" sz="2000" b="1" dirty="0" err="1">
                <a:solidFill>
                  <a:srgbClr val="548235"/>
                </a:solidFill>
                <a:latin typeface="Candara"/>
                <a:ea typeface="Candara"/>
                <a:cs typeface="Candara"/>
                <a:sym typeface="Candara"/>
              </a:rPr>
              <a:t>heures</a:t>
            </a:r>
            <a:r>
              <a:rPr lang="en-US" sz="2000" b="1" dirty="0">
                <a:solidFill>
                  <a:srgbClr val="548235"/>
                </a:solidFill>
                <a:latin typeface="Candara"/>
                <a:ea typeface="Candara"/>
                <a:cs typeface="Candara"/>
                <a:sym typeface="Candara"/>
              </a:rPr>
              <a:t> :</a:t>
            </a:r>
            <a:endParaRPr sz="2000" b="1" dirty="0">
              <a:solidFill>
                <a:srgbClr val="548235"/>
              </a:solidFill>
              <a:latin typeface="Candara"/>
              <a:ea typeface="Candara"/>
              <a:cs typeface="Candara"/>
              <a:sym typeface="Candara"/>
            </a:endParaRPr>
          </a:p>
          <a:p>
            <a:pPr marL="0" lvl="0" indent="0" algn="l" rtl="0">
              <a:lnSpc>
                <a:spcPct val="90000"/>
              </a:lnSpc>
              <a:spcBef>
                <a:spcPts val="1000"/>
              </a:spcBef>
              <a:spcAft>
                <a:spcPts val="0"/>
              </a:spcAft>
              <a:buNone/>
            </a:pPr>
            <a:r>
              <a:rPr lang="en-US" sz="2000" b="1" dirty="0">
                <a:solidFill>
                  <a:srgbClr val="548235"/>
                </a:solidFill>
                <a:latin typeface="Candara"/>
                <a:ea typeface="Candara"/>
                <a:cs typeface="Candara"/>
                <a:sym typeface="Candara"/>
              </a:rPr>
              <a:t>LEÇON 1 - La </a:t>
            </a:r>
            <a:r>
              <a:rPr lang="en-US" sz="2000" b="1" dirty="0" err="1">
                <a:solidFill>
                  <a:srgbClr val="548235"/>
                </a:solidFill>
                <a:latin typeface="Candara"/>
                <a:ea typeface="Candara"/>
                <a:cs typeface="Candara"/>
                <a:sym typeface="Candara"/>
              </a:rPr>
              <a:t>valeur</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culturelle</a:t>
            </a:r>
            <a:r>
              <a:rPr lang="en-US" sz="2000" b="1" dirty="0">
                <a:solidFill>
                  <a:srgbClr val="548235"/>
                </a:solidFill>
                <a:latin typeface="Candara"/>
                <a:ea typeface="Candara"/>
                <a:cs typeface="Candara"/>
                <a:sym typeface="Candara"/>
              </a:rPr>
              <a:t> des </a:t>
            </a:r>
            <a:r>
              <a:rPr lang="en-US" sz="2000" b="1" dirty="0" err="1">
                <a:solidFill>
                  <a:srgbClr val="548235"/>
                </a:solidFill>
                <a:latin typeface="Candara"/>
                <a:ea typeface="Candara"/>
                <a:cs typeface="Candara"/>
                <a:sym typeface="Candara"/>
              </a:rPr>
              <a:t>différences</a:t>
            </a:r>
            <a:endParaRPr sz="2000" b="1" dirty="0">
              <a:solidFill>
                <a:srgbClr val="548235"/>
              </a:solidFill>
              <a:latin typeface="Candara"/>
              <a:ea typeface="Candara"/>
              <a:cs typeface="Candara"/>
              <a:sym typeface="Candara"/>
            </a:endParaRPr>
          </a:p>
          <a:p>
            <a:pPr marL="0" lvl="0" indent="0" algn="l" rtl="0">
              <a:lnSpc>
                <a:spcPct val="90000"/>
              </a:lnSpc>
              <a:spcBef>
                <a:spcPts val="1000"/>
              </a:spcBef>
              <a:spcAft>
                <a:spcPts val="0"/>
              </a:spcAft>
              <a:buNone/>
            </a:pPr>
            <a:r>
              <a:rPr lang="en-US" sz="2000" b="1" dirty="0">
                <a:solidFill>
                  <a:srgbClr val="548235"/>
                </a:solidFill>
                <a:latin typeface="Candara"/>
                <a:ea typeface="Candara"/>
                <a:cs typeface="Candara"/>
                <a:sym typeface="Candara"/>
              </a:rPr>
              <a:t>LEÇON 2 - Les </a:t>
            </a:r>
            <a:r>
              <a:rPr lang="en-US" sz="2000" b="1" dirty="0" err="1">
                <a:solidFill>
                  <a:srgbClr val="548235"/>
                </a:solidFill>
                <a:latin typeface="Candara"/>
                <a:ea typeface="Candara"/>
                <a:cs typeface="Candara"/>
                <a:sym typeface="Candara"/>
              </a:rPr>
              <a:t>cartes</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paroissiales</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comme</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outil</a:t>
            </a:r>
            <a:r>
              <a:rPr lang="en-US" sz="2000" b="1" dirty="0">
                <a:solidFill>
                  <a:srgbClr val="548235"/>
                </a:solidFill>
                <a:latin typeface="Candara"/>
                <a:ea typeface="Candara"/>
                <a:cs typeface="Candara"/>
                <a:sym typeface="Candara"/>
              </a:rPr>
              <a:t> de </a:t>
            </a:r>
            <a:r>
              <a:rPr lang="en-US" sz="2000" b="1" dirty="0" err="1">
                <a:solidFill>
                  <a:srgbClr val="548235"/>
                </a:solidFill>
                <a:latin typeface="Candara"/>
                <a:ea typeface="Candara"/>
                <a:cs typeface="Candara"/>
                <a:sym typeface="Candara"/>
              </a:rPr>
              <a:t>découverte</a:t>
            </a:r>
            <a:r>
              <a:rPr lang="en-US" sz="2000" b="1" dirty="0">
                <a:solidFill>
                  <a:srgbClr val="548235"/>
                </a:solidFill>
                <a:latin typeface="Candara"/>
                <a:ea typeface="Candara"/>
                <a:cs typeface="Candara"/>
                <a:sym typeface="Candara"/>
              </a:rPr>
              <a:t> du </a:t>
            </a:r>
            <a:r>
              <a:rPr lang="en-US" sz="2000" b="1" dirty="0" err="1">
                <a:solidFill>
                  <a:srgbClr val="548235"/>
                </a:solidFill>
                <a:latin typeface="Candara"/>
                <a:ea typeface="Candara"/>
                <a:cs typeface="Candara"/>
                <a:sym typeface="Candara"/>
              </a:rPr>
              <a:t>patrimoine</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culturel</a:t>
            </a:r>
            <a:r>
              <a:rPr lang="en-US" sz="2000" b="1" dirty="0">
                <a:solidFill>
                  <a:srgbClr val="548235"/>
                </a:solidFill>
                <a:latin typeface="Candara"/>
                <a:ea typeface="Candara"/>
                <a:cs typeface="Candara"/>
                <a:sym typeface="Candara"/>
              </a:rPr>
              <a:t> et naturel </a:t>
            </a:r>
            <a:r>
              <a:rPr lang="en-US" sz="2000" b="1" dirty="0" err="1">
                <a:solidFill>
                  <a:srgbClr val="548235"/>
                </a:solidFill>
                <a:latin typeface="Candara"/>
                <a:ea typeface="Candara"/>
                <a:cs typeface="Candara"/>
                <a:sym typeface="Candara"/>
              </a:rPr>
              <a:t>en</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mettant</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en</a:t>
            </a:r>
            <a:r>
              <a:rPr lang="en-US" sz="2000" b="1" dirty="0">
                <a:solidFill>
                  <a:srgbClr val="548235"/>
                </a:solidFill>
                <a:latin typeface="Candara"/>
                <a:ea typeface="Candara"/>
                <a:cs typeface="Candara"/>
                <a:sym typeface="Candara"/>
              </a:rPr>
              <a:t> </a:t>
            </a:r>
            <a:r>
              <a:rPr lang="en-US" sz="2000" b="1" dirty="0" err="1">
                <a:solidFill>
                  <a:srgbClr val="548235"/>
                </a:solidFill>
                <a:latin typeface="Candara"/>
                <a:ea typeface="Candara"/>
                <a:cs typeface="Candara"/>
                <a:sym typeface="Candara"/>
              </a:rPr>
              <a:t>évidence</a:t>
            </a:r>
            <a:r>
              <a:rPr lang="en-US" sz="2000" b="1" dirty="0">
                <a:solidFill>
                  <a:srgbClr val="548235"/>
                </a:solidFill>
                <a:latin typeface="Candara"/>
                <a:ea typeface="Candara"/>
                <a:cs typeface="Candara"/>
                <a:sym typeface="Candara"/>
              </a:rPr>
              <a:t> les </a:t>
            </a:r>
            <a:r>
              <a:rPr lang="en-US" sz="2000" b="1" dirty="0" err="1">
                <a:solidFill>
                  <a:srgbClr val="548235"/>
                </a:solidFill>
                <a:latin typeface="Candara"/>
                <a:ea typeface="Candara"/>
                <a:cs typeface="Candara"/>
                <a:sym typeface="Candara"/>
              </a:rPr>
              <a:t>différences</a:t>
            </a:r>
            <a:endParaRPr sz="2000" b="1" dirty="0">
              <a:solidFill>
                <a:srgbClr val="548235"/>
              </a:solidFill>
              <a:latin typeface="Candara"/>
              <a:ea typeface="Candara"/>
              <a:cs typeface="Candara"/>
              <a:sym typeface="Candara"/>
            </a:endParaRPr>
          </a:p>
          <a:p>
            <a:pPr marL="0" lvl="0" indent="0" algn="ctr" rtl="0">
              <a:lnSpc>
                <a:spcPct val="90000"/>
              </a:lnSpc>
              <a:spcBef>
                <a:spcPts val="1000"/>
              </a:spcBef>
              <a:spcAft>
                <a:spcPts val="0"/>
              </a:spcAft>
              <a:buNone/>
            </a:pPr>
            <a:r>
              <a:rPr lang="en-US" sz="2000" b="1" dirty="0" err="1">
                <a:solidFill>
                  <a:schemeClr val="dk1"/>
                </a:solidFill>
                <a:latin typeface="Candara"/>
                <a:ea typeface="Candara"/>
                <a:cs typeface="Candara"/>
                <a:sym typeface="Candara"/>
              </a:rPr>
              <a:t>L'unité</a:t>
            </a:r>
            <a:r>
              <a:rPr lang="en-US" sz="2000" b="1" dirty="0">
                <a:solidFill>
                  <a:schemeClr val="dk1"/>
                </a:solidFill>
                <a:latin typeface="Candara"/>
                <a:ea typeface="Candara"/>
                <a:cs typeface="Candara"/>
                <a:sym typeface="Candara"/>
              </a:rPr>
              <a:t> </a:t>
            </a:r>
            <a:r>
              <a:rPr lang="en-US" sz="2000" b="1" dirty="0" err="1">
                <a:solidFill>
                  <a:schemeClr val="dk1"/>
                </a:solidFill>
                <a:latin typeface="Candara"/>
                <a:ea typeface="Candara"/>
                <a:cs typeface="Candara"/>
                <a:sym typeface="Candara"/>
              </a:rPr>
              <a:t>prévoit</a:t>
            </a:r>
            <a:r>
              <a:rPr lang="en-US" sz="2000" b="1" dirty="0">
                <a:solidFill>
                  <a:schemeClr val="dk1"/>
                </a:solidFill>
                <a:latin typeface="Candara"/>
                <a:ea typeface="Candara"/>
                <a:cs typeface="Candara"/>
                <a:sym typeface="Candara"/>
              </a:rPr>
              <a:t> :</a:t>
            </a:r>
            <a:endParaRPr sz="2000" b="1" dirty="0">
              <a:solidFill>
                <a:schemeClr val="dk1"/>
              </a:solidFill>
              <a:latin typeface="Candara"/>
              <a:ea typeface="Candara"/>
              <a:cs typeface="Candara"/>
              <a:sym typeface="Candara"/>
            </a:endParaRPr>
          </a:p>
          <a:p>
            <a:pPr marL="12700" lvl="0" indent="0" algn="ctr" rtl="0">
              <a:lnSpc>
                <a:spcPct val="90000"/>
              </a:lnSpc>
              <a:spcBef>
                <a:spcPts val="1000"/>
              </a:spcBef>
              <a:spcAft>
                <a:spcPts val="0"/>
              </a:spcAft>
              <a:buNone/>
            </a:pPr>
            <a:r>
              <a:rPr lang="en-US" sz="1800" dirty="0">
                <a:solidFill>
                  <a:schemeClr val="dk1"/>
                </a:solidFill>
              </a:rPr>
              <a:t>-donner </a:t>
            </a:r>
            <a:r>
              <a:rPr lang="en-US" sz="2000" b="1" dirty="0">
                <a:solidFill>
                  <a:schemeClr val="dk1"/>
                </a:solidFill>
                <a:latin typeface="Candara"/>
                <a:ea typeface="Candara"/>
                <a:cs typeface="Candara"/>
                <a:sym typeface="Candara"/>
              </a:rPr>
              <a:t>des </a:t>
            </a:r>
            <a:r>
              <a:rPr lang="en-US" sz="2000" b="1" dirty="0" err="1">
                <a:solidFill>
                  <a:schemeClr val="dk1"/>
                </a:solidFill>
                <a:latin typeface="Candara"/>
                <a:ea typeface="Candara"/>
                <a:cs typeface="Candara"/>
                <a:sym typeface="Candara"/>
              </a:rPr>
              <a:t>cours</a:t>
            </a:r>
            <a:r>
              <a:rPr lang="en-US" sz="2000" b="1" dirty="0">
                <a:solidFill>
                  <a:schemeClr val="dk1"/>
                </a:solidFill>
                <a:latin typeface="Candara"/>
                <a:ea typeface="Candara"/>
                <a:cs typeface="Candara"/>
                <a:sym typeface="Candara"/>
              </a:rPr>
              <a:t>/</a:t>
            </a:r>
            <a:r>
              <a:rPr lang="en-US" sz="2000" b="1" dirty="0" err="1">
                <a:solidFill>
                  <a:schemeClr val="dk1"/>
                </a:solidFill>
                <a:latin typeface="Candara"/>
                <a:ea typeface="Candara"/>
                <a:cs typeface="Candara"/>
                <a:sym typeface="Candara"/>
              </a:rPr>
              <a:t>conférences</a:t>
            </a:r>
            <a:endParaRPr sz="2000" b="1" dirty="0">
              <a:solidFill>
                <a:schemeClr val="dk1"/>
              </a:solidFill>
              <a:latin typeface="Candara"/>
              <a:ea typeface="Candara"/>
              <a:cs typeface="Candara"/>
              <a:sym typeface="Candara"/>
            </a:endParaRPr>
          </a:p>
          <a:p>
            <a:pPr marL="12700" lvl="0" indent="0" algn="ctr" rtl="0">
              <a:lnSpc>
                <a:spcPct val="90000"/>
              </a:lnSpc>
              <a:spcBef>
                <a:spcPts val="1000"/>
              </a:spcBef>
              <a:spcAft>
                <a:spcPts val="0"/>
              </a:spcAft>
              <a:buNone/>
            </a:pPr>
            <a:r>
              <a:rPr lang="en-US" sz="2000" b="1" dirty="0">
                <a:solidFill>
                  <a:schemeClr val="dk1"/>
                </a:solidFill>
                <a:latin typeface="Candara"/>
                <a:ea typeface="Candara"/>
                <a:cs typeface="Candara"/>
                <a:sym typeface="Candara"/>
              </a:rPr>
              <a:t>-travail </a:t>
            </a:r>
            <a:r>
              <a:rPr lang="en-US" sz="2000" b="1" dirty="0" err="1">
                <a:solidFill>
                  <a:schemeClr val="dk1"/>
                </a:solidFill>
                <a:latin typeface="Candara"/>
                <a:ea typeface="Candara"/>
                <a:cs typeface="Candara"/>
                <a:sym typeface="Candara"/>
              </a:rPr>
              <a:t>en</a:t>
            </a:r>
            <a:r>
              <a:rPr lang="en-US" sz="2000" b="1" dirty="0">
                <a:solidFill>
                  <a:schemeClr val="dk1"/>
                </a:solidFill>
                <a:latin typeface="Candara"/>
                <a:ea typeface="Candara"/>
                <a:cs typeface="Candara"/>
                <a:sym typeface="Candara"/>
              </a:rPr>
              <a:t> </a:t>
            </a:r>
            <a:r>
              <a:rPr lang="en-US" sz="1800" dirty="0" err="1">
                <a:solidFill>
                  <a:schemeClr val="dk1"/>
                </a:solidFill>
              </a:rPr>
              <a:t>groupe</a:t>
            </a:r>
            <a:endParaRPr sz="2000" b="1" dirty="0">
              <a:solidFill>
                <a:schemeClr val="dk1"/>
              </a:solidFill>
              <a:latin typeface="Candara"/>
              <a:ea typeface="Candara"/>
              <a:cs typeface="Candara"/>
              <a:sym typeface="Candara"/>
            </a:endParaRPr>
          </a:p>
          <a:p>
            <a:pPr marL="12700" lvl="0" indent="0" algn="ctr" rtl="0">
              <a:lnSpc>
                <a:spcPct val="90000"/>
              </a:lnSpc>
              <a:spcBef>
                <a:spcPts val="1000"/>
              </a:spcBef>
              <a:spcAft>
                <a:spcPts val="0"/>
              </a:spcAft>
              <a:buNone/>
            </a:pPr>
            <a:r>
              <a:rPr lang="en-US" sz="2000" b="1" dirty="0">
                <a:solidFill>
                  <a:schemeClr val="dk1"/>
                </a:solidFill>
                <a:latin typeface="Candara"/>
                <a:ea typeface="Candara"/>
                <a:cs typeface="Candara"/>
                <a:sym typeface="Candara"/>
              </a:rPr>
              <a:t>-</a:t>
            </a:r>
            <a:r>
              <a:rPr lang="en-US" sz="2000" b="1" dirty="0" err="1">
                <a:solidFill>
                  <a:schemeClr val="dk1"/>
                </a:solidFill>
                <a:latin typeface="Candara"/>
                <a:ea typeface="Candara"/>
                <a:cs typeface="Candara"/>
                <a:sym typeface="Candara"/>
              </a:rPr>
              <a:t>exercices</a:t>
            </a:r>
            <a:r>
              <a:rPr lang="en-US" sz="2000" b="1" dirty="0">
                <a:solidFill>
                  <a:schemeClr val="dk1"/>
                </a:solidFill>
                <a:latin typeface="Candara"/>
                <a:ea typeface="Candara"/>
                <a:cs typeface="Candara"/>
                <a:sym typeface="Candara"/>
              </a:rPr>
              <a:t>/manipulations</a:t>
            </a:r>
            <a:endParaRPr sz="2000" b="1" dirty="0">
              <a:solidFill>
                <a:schemeClr val="dk1"/>
              </a:solidFill>
              <a:latin typeface="Candara"/>
              <a:ea typeface="Candara"/>
              <a:cs typeface="Candara"/>
              <a:sym typeface="Candara"/>
            </a:endParaRPr>
          </a:p>
          <a:p>
            <a:pPr marL="12700" lvl="0" indent="0" algn="ctr" rtl="0">
              <a:lnSpc>
                <a:spcPct val="90000"/>
              </a:lnSpc>
              <a:spcBef>
                <a:spcPts val="1000"/>
              </a:spcBef>
              <a:spcAft>
                <a:spcPts val="0"/>
              </a:spcAft>
              <a:buNone/>
            </a:pPr>
            <a:r>
              <a:rPr lang="en-US" sz="2000" b="1" dirty="0">
                <a:solidFill>
                  <a:schemeClr val="dk1"/>
                </a:solidFill>
                <a:latin typeface="Candara"/>
                <a:ea typeface="Candara"/>
                <a:cs typeface="Candara"/>
                <a:sym typeface="Candara"/>
              </a:rPr>
              <a:t>-Sorties </a:t>
            </a:r>
            <a:r>
              <a:rPr lang="en-US" sz="1800" dirty="0" err="1">
                <a:solidFill>
                  <a:schemeClr val="dk1"/>
                </a:solidFill>
              </a:rPr>
              <a:t>éducatives</a:t>
            </a:r>
            <a:r>
              <a:rPr lang="en-US" sz="1800" dirty="0">
                <a:solidFill>
                  <a:schemeClr val="dk1"/>
                </a:solidFill>
              </a:rPr>
              <a:t>           </a:t>
            </a:r>
            <a:endParaRPr sz="2000" b="1" dirty="0">
              <a:solidFill>
                <a:schemeClr val="dk1"/>
              </a:solidFill>
              <a:latin typeface="Candara"/>
              <a:ea typeface="Candara"/>
              <a:cs typeface="Candara"/>
              <a:sym typeface="Candara"/>
            </a:endParaRPr>
          </a:p>
        </p:txBody>
      </p:sp>
      <p:sp>
        <p:nvSpPr>
          <p:cNvPr id="110" name="Google Shape;110;p3"/>
          <p:cNvSpPr txBox="1"/>
          <p:nvPr/>
        </p:nvSpPr>
        <p:spPr>
          <a:xfrm>
            <a:off x="0" y="915686"/>
            <a:ext cx="3803100" cy="55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400" b="1" dirty="0">
                <a:solidFill>
                  <a:srgbClr val="548235"/>
                </a:solidFill>
                <a:latin typeface="Candara"/>
                <a:ea typeface="Candara"/>
                <a:cs typeface="Candara"/>
                <a:sym typeface="Candara"/>
              </a:rPr>
              <a:t>Introduction à </a:t>
            </a:r>
            <a:r>
              <a:rPr lang="en-US" sz="2400" b="1" dirty="0" err="1">
                <a:solidFill>
                  <a:srgbClr val="548235"/>
                </a:solidFill>
                <a:latin typeface="Candara"/>
                <a:ea typeface="Candara"/>
                <a:cs typeface="Candara"/>
                <a:sym typeface="Candara"/>
              </a:rPr>
              <a:t>l'unité</a:t>
            </a:r>
            <a:r>
              <a:rPr lang="en-US" sz="2400" b="1" dirty="0">
                <a:solidFill>
                  <a:srgbClr val="548235"/>
                </a:solidFill>
                <a:latin typeface="Candara"/>
                <a:ea typeface="Candara"/>
                <a:cs typeface="Candara"/>
                <a:sym typeface="Candara"/>
              </a:rPr>
              <a:t> 4</a:t>
            </a:r>
            <a:endParaRPr sz="1800" b="1" dirty="0"/>
          </a:p>
        </p:txBody>
      </p:sp>
      <p:pic>
        <p:nvPicPr>
          <p:cNvPr id="7" name="Google Shape;109;p3"/>
          <p:cNvPicPr preferRelativeResize="0"/>
          <p:nvPr/>
        </p:nvPicPr>
        <p:blipFill>
          <a:blip r:embed="rId4">
            <a:alphaModFix/>
          </a:blip>
          <a:stretch>
            <a:fillRect/>
          </a:stretch>
        </p:blipFill>
        <p:spPr>
          <a:xfrm>
            <a:off x="7950675" y="4292800"/>
            <a:ext cx="4241325" cy="2565200"/>
          </a:xfrm>
          <a:prstGeom prst="rect">
            <a:avLst/>
          </a:prstGeom>
          <a:noFill/>
          <a:ln>
            <a:noFill/>
          </a:ln>
        </p:spPr>
      </p:pic>
    </p:spTree>
    <p:extLst>
      <p:ext uri="{BB962C8B-B14F-4D97-AF65-F5344CB8AC3E}">
        <p14:creationId xmlns:p14="http://schemas.microsoft.com/office/powerpoint/2010/main" xmlns="" val="223094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2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8" name="Google Shape;298;p2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20"/>
          <p:cNvSpPr/>
          <p:nvPr/>
        </p:nvSpPr>
        <p:spPr>
          <a:xfrm>
            <a:off x="0" y="-9425"/>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20"/>
          <p:cNvSpPr txBox="1"/>
          <p:nvPr/>
        </p:nvSpPr>
        <p:spPr>
          <a:xfrm>
            <a:off x="0" y="89588"/>
            <a:ext cx="10911016" cy="55395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000" b="1" dirty="0" err="1" smtClean="0">
                <a:solidFill>
                  <a:srgbClr val="FFFFFF"/>
                </a:solidFill>
                <a:latin typeface="Candara"/>
                <a:ea typeface="Candara"/>
                <a:cs typeface="Candara"/>
                <a:sym typeface="Candara"/>
              </a:rPr>
              <a:t>Bonnes</a:t>
            </a:r>
            <a:r>
              <a:rPr lang="en-US" sz="3000" b="1" i="0" u="none" strike="noStrike" cap="none" dirty="0" smtClean="0">
                <a:solidFill>
                  <a:srgbClr val="FFFFFF"/>
                </a:solidFill>
                <a:latin typeface="Candara"/>
                <a:ea typeface="Candara"/>
                <a:cs typeface="Candara"/>
                <a:sym typeface="Candara"/>
              </a:rPr>
              <a:t> </a:t>
            </a:r>
            <a:r>
              <a:rPr lang="en-US" sz="3000" b="1" i="0" u="none" strike="noStrike" cap="none" dirty="0" err="1">
                <a:solidFill>
                  <a:srgbClr val="FFFFFF"/>
                </a:solidFill>
                <a:latin typeface="Candara"/>
                <a:ea typeface="Candara"/>
                <a:cs typeface="Candara"/>
                <a:sym typeface="Candara"/>
              </a:rPr>
              <a:t>pratiques</a:t>
            </a:r>
            <a:r>
              <a:rPr lang="en-US" sz="3000" b="1" i="0" u="none" strike="noStrike" cap="none" dirty="0">
                <a:solidFill>
                  <a:srgbClr val="FFFFFF"/>
                </a:solidFill>
                <a:latin typeface="Candara"/>
                <a:ea typeface="Candara"/>
                <a:cs typeface="Candara"/>
                <a:sym typeface="Candara"/>
              </a:rPr>
              <a:t> </a:t>
            </a:r>
            <a:r>
              <a:rPr lang="en-US" sz="3000" b="1" i="0" u="none" strike="noStrike" cap="none" dirty="0" err="1">
                <a:solidFill>
                  <a:srgbClr val="FFFFFF"/>
                </a:solidFill>
                <a:latin typeface="Candara"/>
                <a:ea typeface="Candara"/>
                <a:cs typeface="Candara"/>
                <a:sym typeface="Candara"/>
              </a:rPr>
              <a:t>en</a:t>
            </a:r>
            <a:r>
              <a:rPr lang="en-US" sz="3000" b="1" i="0" u="none" strike="noStrike" cap="none" dirty="0">
                <a:solidFill>
                  <a:srgbClr val="FFFFFF"/>
                </a:solidFill>
                <a:latin typeface="Candara"/>
                <a:ea typeface="Candara"/>
                <a:cs typeface="Candara"/>
                <a:sym typeface="Candara"/>
              </a:rPr>
              <a:t> </a:t>
            </a:r>
            <a:r>
              <a:rPr lang="en-US" sz="3000" b="1" i="0" u="none" strike="noStrike" cap="none" dirty="0" err="1">
                <a:solidFill>
                  <a:srgbClr val="FFFFFF"/>
                </a:solidFill>
                <a:latin typeface="Candara"/>
                <a:ea typeface="Candara"/>
                <a:cs typeface="Candara"/>
                <a:sym typeface="Candara"/>
              </a:rPr>
              <a:t>matière</a:t>
            </a:r>
            <a:r>
              <a:rPr lang="en-US" sz="3000" b="1" i="0" u="none" strike="noStrike" cap="none" dirty="0">
                <a:solidFill>
                  <a:srgbClr val="FFFFFF"/>
                </a:solidFill>
                <a:latin typeface="Candara"/>
                <a:ea typeface="Candara"/>
                <a:cs typeface="Candara"/>
                <a:sym typeface="Candara"/>
              </a:rPr>
              <a:t> de communication </a:t>
            </a:r>
            <a:r>
              <a:rPr lang="en-US" sz="3000" b="1" i="0" u="none" strike="noStrike" cap="none" dirty="0" err="1">
                <a:solidFill>
                  <a:srgbClr val="FFFFFF"/>
                </a:solidFill>
                <a:latin typeface="Candara"/>
                <a:ea typeface="Candara"/>
                <a:cs typeface="Candara"/>
                <a:sym typeface="Candara"/>
              </a:rPr>
              <a:t>interculturelle</a:t>
            </a:r>
            <a:endParaRPr sz="3000" b="0" i="0" u="none" strike="noStrike" cap="none" dirty="0">
              <a:solidFill>
                <a:schemeClr val="dk1"/>
              </a:solidFill>
              <a:latin typeface="Times New Roman"/>
              <a:ea typeface="Times New Roman"/>
              <a:cs typeface="Times New Roman"/>
              <a:sym typeface="Times New Roman"/>
            </a:endParaRPr>
          </a:p>
        </p:txBody>
      </p:sp>
      <p:sp>
        <p:nvSpPr>
          <p:cNvPr id="301" name="Google Shape;301;p20"/>
          <p:cNvSpPr txBox="1"/>
          <p:nvPr/>
        </p:nvSpPr>
        <p:spPr>
          <a:xfrm>
            <a:off x="156599" y="3078966"/>
            <a:ext cx="84799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Un </a:t>
            </a:r>
            <a:r>
              <a:rPr lang="en-US" sz="18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projet</a:t>
            </a: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 </a:t>
            </a:r>
            <a:r>
              <a:rPr lang="en-US" sz="18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européen</a:t>
            </a: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 pour </a:t>
            </a:r>
            <a:r>
              <a:rPr lang="en-US" sz="18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favoriser</a:t>
            </a: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 la communication </a:t>
            </a:r>
            <a:r>
              <a:rPr lang="en-US" sz="18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interculturelle</a:t>
            </a: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 val="tx"/>
                    </a:ext>
                  </a:extLst>
                </a:hlinkClick>
              </a:rPr>
              <a:t> (asnor.it)</a:t>
            </a:r>
            <a:endParaRPr sz="1800" dirty="0">
              <a:solidFill>
                <a:schemeClr val="dk1"/>
              </a:solidFill>
              <a:latin typeface="Calibri"/>
              <a:ea typeface="Calibri"/>
              <a:cs typeface="Calibri"/>
              <a:sym typeface="Calibri"/>
            </a:endParaRPr>
          </a:p>
        </p:txBody>
      </p:sp>
      <p:sp>
        <p:nvSpPr>
          <p:cNvPr id="302" name="Google Shape;302;p20"/>
          <p:cNvSpPr txBox="1"/>
          <p:nvPr/>
        </p:nvSpPr>
        <p:spPr>
          <a:xfrm>
            <a:off x="102826" y="799467"/>
            <a:ext cx="10911016" cy="25852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i="0" dirty="0" err="1">
                <a:solidFill>
                  <a:srgbClr val="333333"/>
                </a:solidFill>
                <a:latin typeface="Candara"/>
                <a:ea typeface="Candara"/>
                <a:cs typeface="Candara"/>
                <a:sym typeface="Candara"/>
              </a:rPr>
              <a:t>Comme</a:t>
            </a:r>
            <a:r>
              <a:rPr lang="en-US" sz="1800" i="0" dirty="0">
                <a:solidFill>
                  <a:srgbClr val="333333"/>
                </a:solidFill>
                <a:latin typeface="Candara"/>
                <a:ea typeface="Candara"/>
                <a:cs typeface="Candara"/>
                <a:sym typeface="Candara"/>
              </a:rPr>
              <a:t> </a:t>
            </a:r>
            <a:r>
              <a:rPr lang="en-US" sz="1800" i="0" dirty="0" err="1">
                <a:solidFill>
                  <a:srgbClr val="333333"/>
                </a:solidFill>
                <a:latin typeface="Candara"/>
                <a:ea typeface="Candara"/>
                <a:cs typeface="Candara"/>
                <a:sym typeface="Candara"/>
              </a:rPr>
              <a:t>meilleure</a:t>
            </a:r>
            <a:r>
              <a:rPr lang="en-US" sz="1800" i="0" dirty="0">
                <a:solidFill>
                  <a:srgbClr val="333333"/>
                </a:solidFill>
                <a:latin typeface="Candara"/>
                <a:ea typeface="Candara"/>
                <a:cs typeface="Candara"/>
                <a:sym typeface="Candara"/>
              </a:rPr>
              <a:t> </a:t>
            </a:r>
            <a:r>
              <a:rPr lang="en-US" sz="1800" i="0" dirty="0" err="1">
                <a:solidFill>
                  <a:srgbClr val="333333"/>
                </a:solidFill>
                <a:latin typeface="Candara"/>
                <a:ea typeface="Candara"/>
                <a:cs typeface="Candara"/>
                <a:sym typeface="Candara"/>
              </a:rPr>
              <a:t>pratique</a:t>
            </a:r>
            <a:r>
              <a:rPr lang="en-US" sz="1800" i="0" dirty="0">
                <a:solidFill>
                  <a:srgbClr val="333333"/>
                </a:solidFill>
                <a:latin typeface="Candara"/>
                <a:ea typeface="Candara"/>
                <a:cs typeface="Candara"/>
                <a:sym typeface="Candara"/>
              </a:rPr>
              <a:t>, nous </a:t>
            </a:r>
            <a:r>
              <a:rPr lang="en-US" sz="1800" i="0" dirty="0" err="1">
                <a:solidFill>
                  <a:srgbClr val="333333"/>
                </a:solidFill>
                <a:latin typeface="Candara"/>
                <a:ea typeface="Candara"/>
                <a:cs typeface="Candara"/>
                <a:sym typeface="Candara"/>
              </a:rPr>
              <a:t>avons</a:t>
            </a:r>
            <a:r>
              <a:rPr lang="en-US" sz="1800" i="0" dirty="0">
                <a:solidFill>
                  <a:srgbClr val="333333"/>
                </a:solidFill>
                <a:latin typeface="Candara"/>
                <a:ea typeface="Candara"/>
                <a:cs typeface="Candara"/>
                <a:sym typeface="Candara"/>
              </a:rPr>
              <a:t> </a:t>
            </a:r>
            <a:r>
              <a:rPr lang="en-US" sz="1800" i="0" dirty="0" err="1">
                <a:solidFill>
                  <a:srgbClr val="333333"/>
                </a:solidFill>
                <a:latin typeface="Candara"/>
                <a:ea typeface="Candara"/>
                <a:cs typeface="Candara"/>
                <a:sym typeface="Candara"/>
              </a:rPr>
              <a:t>choisi</a:t>
            </a:r>
            <a:r>
              <a:rPr lang="en-US" sz="1800" i="0" dirty="0">
                <a:solidFill>
                  <a:srgbClr val="333333"/>
                </a:solidFill>
                <a:latin typeface="Candara"/>
                <a:ea typeface="Candara"/>
                <a:cs typeface="Candara"/>
                <a:sym typeface="Candara"/>
              </a:rPr>
              <a:t> de </a:t>
            </a:r>
            <a:r>
              <a:rPr lang="en-US" sz="1800" i="0" dirty="0" err="1">
                <a:solidFill>
                  <a:srgbClr val="333333"/>
                </a:solidFill>
                <a:latin typeface="Candara"/>
                <a:ea typeface="Candara"/>
                <a:cs typeface="Candara"/>
                <a:sym typeface="Candara"/>
              </a:rPr>
              <a:t>mentionner</a:t>
            </a:r>
            <a:r>
              <a:rPr lang="en-US" sz="1800" i="0" dirty="0">
                <a:solidFill>
                  <a:srgbClr val="333333"/>
                </a:solidFill>
                <a:latin typeface="Candara"/>
                <a:ea typeface="Candara"/>
                <a:cs typeface="Candara"/>
                <a:sym typeface="Candara"/>
              </a:rPr>
              <a:t> le </a:t>
            </a:r>
            <a:r>
              <a:rPr lang="en-US" sz="1800" i="0" dirty="0" err="1">
                <a:solidFill>
                  <a:srgbClr val="333333"/>
                </a:solidFill>
                <a:latin typeface="Candara"/>
                <a:ea typeface="Candara"/>
                <a:cs typeface="Candara"/>
                <a:sym typeface="Candara"/>
              </a:rPr>
              <a:t>projet</a:t>
            </a:r>
            <a:r>
              <a:rPr lang="en-US" sz="1800" i="0" dirty="0">
                <a:solidFill>
                  <a:srgbClr val="333333"/>
                </a:solidFill>
                <a:latin typeface="Candara"/>
                <a:ea typeface="Candara"/>
                <a:cs typeface="Candara"/>
                <a:sym typeface="Candara"/>
              </a:rPr>
              <a:t> </a:t>
            </a:r>
            <a:r>
              <a:rPr lang="en-US" sz="1800" b="1" i="0" dirty="0">
                <a:solidFill>
                  <a:srgbClr val="333333"/>
                </a:solidFill>
                <a:latin typeface="Candara"/>
                <a:ea typeface="Candara"/>
                <a:cs typeface="Candara"/>
                <a:sym typeface="Candara"/>
              </a:rPr>
              <a:t>PISH : Problem-Based Learning, Intercultural Communications and STEM in Higher Education (</a:t>
            </a:r>
            <a:r>
              <a:rPr lang="en-US" sz="1800" b="1" i="0" dirty="0" err="1">
                <a:solidFill>
                  <a:srgbClr val="333333"/>
                </a:solidFill>
                <a:latin typeface="Candara"/>
                <a:ea typeface="Candara"/>
                <a:cs typeface="Candara"/>
                <a:sym typeface="Candara"/>
              </a:rPr>
              <a:t>Apprentissage</a:t>
            </a:r>
            <a:r>
              <a:rPr lang="en-US" sz="1800" b="1" i="0" dirty="0">
                <a:solidFill>
                  <a:srgbClr val="333333"/>
                </a:solidFill>
                <a:latin typeface="Candara"/>
                <a:ea typeface="Candara"/>
                <a:cs typeface="Candara"/>
                <a:sym typeface="Candara"/>
              </a:rPr>
              <a:t> </a:t>
            </a:r>
            <a:r>
              <a:rPr lang="en-US" sz="1800" b="1" i="0" dirty="0" err="1">
                <a:solidFill>
                  <a:srgbClr val="333333"/>
                </a:solidFill>
                <a:latin typeface="Candara"/>
                <a:ea typeface="Candara"/>
                <a:cs typeface="Candara"/>
                <a:sym typeface="Candara"/>
              </a:rPr>
              <a:t>basé</a:t>
            </a:r>
            <a:r>
              <a:rPr lang="en-US" sz="1800" b="1" i="0" dirty="0">
                <a:solidFill>
                  <a:srgbClr val="333333"/>
                </a:solidFill>
                <a:latin typeface="Candara"/>
                <a:ea typeface="Candara"/>
                <a:cs typeface="Candara"/>
                <a:sym typeface="Candara"/>
              </a:rPr>
              <a:t> sur les </a:t>
            </a:r>
            <a:r>
              <a:rPr lang="en-US" sz="1800" b="1" i="0" dirty="0" err="1">
                <a:solidFill>
                  <a:srgbClr val="333333"/>
                </a:solidFill>
                <a:latin typeface="Candara"/>
                <a:ea typeface="Candara"/>
                <a:cs typeface="Candara"/>
                <a:sym typeface="Candara"/>
              </a:rPr>
              <a:t>problèmes</a:t>
            </a:r>
            <a:r>
              <a:rPr lang="en-US" sz="1800" b="1" i="0" dirty="0">
                <a:solidFill>
                  <a:srgbClr val="333333"/>
                </a:solidFill>
                <a:latin typeface="Candara"/>
                <a:ea typeface="Candara"/>
                <a:cs typeface="Candara"/>
                <a:sym typeface="Candara"/>
              </a:rPr>
              <a:t>, communications </a:t>
            </a:r>
            <a:r>
              <a:rPr lang="en-US" sz="1800" b="1" i="0" dirty="0" err="1">
                <a:solidFill>
                  <a:srgbClr val="333333"/>
                </a:solidFill>
                <a:latin typeface="Candara"/>
                <a:ea typeface="Candara"/>
                <a:cs typeface="Candara"/>
                <a:sym typeface="Candara"/>
              </a:rPr>
              <a:t>interculturelles</a:t>
            </a:r>
            <a:r>
              <a:rPr lang="en-US" sz="1800" b="1" i="0" dirty="0">
                <a:solidFill>
                  <a:srgbClr val="333333"/>
                </a:solidFill>
                <a:latin typeface="Candara"/>
                <a:ea typeface="Candara"/>
                <a:cs typeface="Candara"/>
                <a:sym typeface="Candara"/>
              </a:rPr>
              <a:t> et STEM </a:t>
            </a:r>
            <a:r>
              <a:rPr lang="en-US" sz="1800" b="1" i="0" dirty="0" err="1">
                <a:solidFill>
                  <a:srgbClr val="333333"/>
                </a:solidFill>
                <a:latin typeface="Candara"/>
                <a:ea typeface="Candara"/>
                <a:cs typeface="Candara"/>
                <a:sym typeface="Candara"/>
              </a:rPr>
              <a:t>dans</a:t>
            </a:r>
            <a:r>
              <a:rPr lang="en-US" sz="1800" b="1" i="0" dirty="0">
                <a:solidFill>
                  <a:srgbClr val="333333"/>
                </a:solidFill>
                <a:latin typeface="Candara"/>
                <a:ea typeface="Candara"/>
                <a:cs typeface="Candara"/>
                <a:sym typeface="Candara"/>
              </a:rPr>
              <a:t> </a:t>
            </a:r>
            <a:r>
              <a:rPr lang="en-US" sz="1800" b="1" i="0" dirty="0" err="1">
                <a:solidFill>
                  <a:srgbClr val="333333"/>
                </a:solidFill>
                <a:latin typeface="Candara"/>
                <a:ea typeface="Candara"/>
                <a:cs typeface="Candara"/>
                <a:sym typeface="Candara"/>
              </a:rPr>
              <a:t>l'enseignement</a:t>
            </a:r>
            <a:r>
              <a:rPr lang="en-US" sz="1800" b="1" i="0" dirty="0">
                <a:solidFill>
                  <a:srgbClr val="333333"/>
                </a:solidFill>
                <a:latin typeface="Candara"/>
                <a:ea typeface="Candara"/>
                <a:cs typeface="Candara"/>
                <a:sym typeface="Candara"/>
              </a:rPr>
              <a:t> </a:t>
            </a:r>
            <a:r>
              <a:rPr lang="en-US" sz="1800" b="1" i="0" dirty="0" err="1">
                <a:solidFill>
                  <a:srgbClr val="333333"/>
                </a:solidFill>
                <a:latin typeface="Candara"/>
                <a:ea typeface="Candara"/>
                <a:cs typeface="Candara"/>
                <a:sym typeface="Candara"/>
              </a:rPr>
              <a:t>supérieur</a:t>
            </a:r>
            <a:r>
              <a:rPr lang="en-US" sz="1800" b="1" i="0" dirty="0">
                <a:solidFill>
                  <a:srgbClr val="333333"/>
                </a:solidFill>
                <a:latin typeface="Candara"/>
                <a:ea typeface="Candara"/>
                <a:cs typeface="Candara"/>
                <a:sym typeface="Candara"/>
              </a:rPr>
              <a:t>)</a:t>
            </a:r>
            <a:r>
              <a:rPr lang="en-US" sz="1800" b="1" dirty="0">
                <a:solidFill>
                  <a:srgbClr val="333333"/>
                </a:solidFill>
                <a:latin typeface="Candara"/>
                <a:ea typeface="Candara"/>
                <a:cs typeface="Candara"/>
                <a:sym typeface="Candara"/>
              </a:rPr>
              <a:t>. </a:t>
            </a:r>
            <a:r>
              <a:rPr lang="en-US" sz="1800" dirty="0">
                <a:solidFill>
                  <a:srgbClr val="333333"/>
                </a:solidFill>
                <a:latin typeface="Candara"/>
                <a:ea typeface="Candara"/>
                <a:cs typeface="Candara"/>
                <a:sym typeface="Candara"/>
              </a:rPr>
              <a:t>PISH a </a:t>
            </a:r>
            <a:r>
              <a:rPr lang="en-US" sz="1800" dirty="0" err="1">
                <a:solidFill>
                  <a:srgbClr val="333333"/>
                </a:solidFill>
                <a:latin typeface="Candara"/>
                <a:ea typeface="Candara"/>
                <a:cs typeface="Candara"/>
                <a:sym typeface="Candara"/>
              </a:rPr>
              <a:t>été</a:t>
            </a:r>
            <a:r>
              <a:rPr lang="en-US" sz="1800" dirty="0">
                <a:solidFill>
                  <a:srgbClr val="333333"/>
                </a:solidFill>
                <a:latin typeface="Candara"/>
                <a:ea typeface="Candara"/>
                <a:cs typeface="Candara"/>
                <a:sym typeface="Candara"/>
              </a:rPr>
              <a:t> </a:t>
            </a:r>
            <a:r>
              <a:rPr lang="en-US" sz="1800" dirty="0" err="1">
                <a:solidFill>
                  <a:srgbClr val="333333"/>
                </a:solidFill>
                <a:latin typeface="Candara"/>
                <a:ea typeface="Candara"/>
                <a:cs typeface="Candara"/>
                <a:sym typeface="Candara"/>
              </a:rPr>
              <a:t>cofinancé</a:t>
            </a:r>
            <a:r>
              <a:rPr lang="en-US" sz="1800" dirty="0">
                <a:solidFill>
                  <a:srgbClr val="333333"/>
                </a:solidFill>
                <a:latin typeface="Candara"/>
                <a:ea typeface="Candara"/>
                <a:cs typeface="Candara"/>
                <a:sym typeface="Candara"/>
              </a:rPr>
              <a:t> par le </a:t>
            </a:r>
            <a:r>
              <a:rPr lang="en-US" sz="1800" dirty="0" err="1">
                <a:solidFill>
                  <a:srgbClr val="333333"/>
                </a:solidFill>
                <a:latin typeface="Candara"/>
                <a:ea typeface="Candara"/>
                <a:cs typeface="Candara"/>
                <a:sym typeface="Candara"/>
              </a:rPr>
              <a:t>programme</a:t>
            </a:r>
            <a:r>
              <a:rPr lang="en-US" sz="1800" dirty="0">
                <a:solidFill>
                  <a:srgbClr val="333333"/>
                </a:solidFill>
                <a:latin typeface="Candara"/>
                <a:ea typeface="Candara"/>
                <a:cs typeface="Candara"/>
                <a:sym typeface="Candara"/>
              </a:rPr>
              <a:t> </a:t>
            </a:r>
            <a:r>
              <a:rPr lang="en-US" sz="1800" dirty="0" err="1">
                <a:solidFill>
                  <a:srgbClr val="333333"/>
                </a:solidFill>
                <a:latin typeface="Candara"/>
                <a:ea typeface="Candara"/>
                <a:cs typeface="Candara"/>
                <a:sym typeface="Candara"/>
              </a:rPr>
              <a:t>européen</a:t>
            </a:r>
            <a:r>
              <a:rPr lang="en-US" sz="1800" dirty="0">
                <a:solidFill>
                  <a:srgbClr val="333333"/>
                </a:solidFill>
                <a:latin typeface="Candara"/>
                <a:ea typeface="Candara"/>
                <a:cs typeface="Candara"/>
                <a:sym typeface="Candara"/>
              </a:rPr>
              <a:t> </a:t>
            </a:r>
            <a:r>
              <a:rPr lang="en-US" sz="1800" b="1" i="0" dirty="0">
                <a:solidFill>
                  <a:srgbClr val="333333"/>
                </a:solidFill>
                <a:latin typeface="Candara"/>
                <a:ea typeface="Candara"/>
                <a:cs typeface="Candara"/>
                <a:sym typeface="Candara"/>
              </a:rPr>
              <a:t>Erasmus Plus </a:t>
            </a:r>
            <a:r>
              <a:rPr lang="en-US" sz="1800" i="0" dirty="0" err="1">
                <a:solidFill>
                  <a:srgbClr val="333333"/>
                </a:solidFill>
                <a:latin typeface="Candara"/>
                <a:ea typeface="Candara"/>
                <a:cs typeface="Candara"/>
                <a:sym typeface="Candara"/>
              </a:rPr>
              <a:t>dans</a:t>
            </a:r>
            <a:r>
              <a:rPr lang="en-US" sz="1800" i="0" dirty="0">
                <a:solidFill>
                  <a:srgbClr val="333333"/>
                </a:solidFill>
                <a:latin typeface="Candara"/>
                <a:ea typeface="Candara"/>
                <a:cs typeface="Candara"/>
                <a:sym typeface="Candara"/>
              </a:rPr>
              <a:t> le </a:t>
            </a:r>
            <a:r>
              <a:rPr lang="en-US" sz="1800" i="0" dirty="0" err="1">
                <a:solidFill>
                  <a:srgbClr val="333333"/>
                </a:solidFill>
                <a:latin typeface="Candara"/>
                <a:ea typeface="Candara"/>
                <a:cs typeface="Candara"/>
                <a:sym typeface="Candara"/>
              </a:rPr>
              <a:t>domaine</a:t>
            </a:r>
            <a:r>
              <a:rPr lang="en-US" sz="1800" i="0" dirty="0">
                <a:solidFill>
                  <a:srgbClr val="333333"/>
                </a:solidFill>
                <a:latin typeface="Candara"/>
                <a:ea typeface="Candara"/>
                <a:cs typeface="Candara"/>
                <a:sym typeface="Candara"/>
              </a:rPr>
              <a:t> de la communication </a:t>
            </a:r>
            <a:r>
              <a:rPr lang="en-US" sz="1800" i="0" dirty="0" err="1">
                <a:solidFill>
                  <a:srgbClr val="333333"/>
                </a:solidFill>
                <a:latin typeface="Candara"/>
                <a:ea typeface="Candara"/>
                <a:cs typeface="Candara"/>
                <a:sym typeface="Candara"/>
              </a:rPr>
              <a:t>interculturelle</a:t>
            </a:r>
            <a:r>
              <a:rPr lang="en-US" sz="1800" i="0" dirty="0">
                <a:solidFill>
                  <a:srgbClr val="333333"/>
                </a:solidFill>
                <a:latin typeface="Candara"/>
                <a:ea typeface="Candara"/>
                <a:cs typeface="Candara"/>
                <a:sym typeface="Candara"/>
              </a:rPr>
              <a:t> pour les </a:t>
            </a:r>
            <a:r>
              <a:rPr lang="en-US" sz="1800" i="0" dirty="0" err="1">
                <a:solidFill>
                  <a:srgbClr val="333333"/>
                </a:solidFill>
                <a:latin typeface="Candara"/>
                <a:ea typeface="Candara"/>
                <a:cs typeface="Candara"/>
                <a:sym typeface="Candara"/>
              </a:rPr>
              <a:t>activités</a:t>
            </a:r>
            <a:r>
              <a:rPr lang="en-US" sz="1800" i="0" dirty="0">
                <a:solidFill>
                  <a:srgbClr val="333333"/>
                </a:solidFill>
                <a:latin typeface="Candara"/>
                <a:ea typeface="Candara"/>
                <a:cs typeface="Candara"/>
                <a:sym typeface="Candara"/>
              </a:rPr>
              <a:t> </a:t>
            </a:r>
            <a:r>
              <a:rPr lang="en-US" sz="1800" b="1" i="0" dirty="0">
                <a:solidFill>
                  <a:srgbClr val="333333"/>
                </a:solidFill>
                <a:latin typeface="Candara"/>
                <a:ea typeface="Candara"/>
                <a:cs typeface="Candara"/>
                <a:sym typeface="Candara"/>
              </a:rPr>
              <a:t>entre pairs </a:t>
            </a:r>
            <a:r>
              <a:rPr lang="en-US" sz="1800" i="0" dirty="0">
                <a:solidFill>
                  <a:srgbClr val="333333"/>
                </a:solidFill>
                <a:latin typeface="Candara"/>
                <a:ea typeface="Candara"/>
                <a:cs typeface="Candara"/>
                <a:sym typeface="Candara"/>
              </a:rPr>
              <a:t>des </a:t>
            </a:r>
            <a:r>
              <a:rPr lang="en-US" sz="1800" i="0" dirty="0" err="1">
                <a:solidFill>
                  <a:srgbClr val="333333"/>
                </a:solidFill>
                <a:latin typeface="Candara"/>
                <a:ea typeface="Candara"/>
                <a:cs typeface="Candara"/>
                <a:sym typeface="Candara"/>
              </a:rPr>
              <a:t>étudiants</a:t>
            </a:r>
            <a:r>
              <a:rPr lang="en-US" sz="1800" i="0" dirty="0">
                <a:solidFill>
                  <a:srgbClr val="333333"/>
                </a:solidFill>
                <a:latin typeface="Candara"/>
                <a:ea typeface="Candara"/>
                <a:cs typeface="Candara"/>
                <a:sym typeface="Candara"/>
              </a:rPr>
              <a:t> STEM (</a:t>
            </a:r>
            <a:r>
              <a:rPr lang="en-US" sz="1800" b="1" i="0" dirty="0">
                <a:solidFill>
                  <a:srgbClr val="333333"/>
                </a:solidFill>
                <a:latin typeface="Candara"/>
                <a:ea typeface="Candara"/>
                <a:cs typeface="Candara"/>
                <a:sym typeface="Candara"/>
              </a:rPr>
              <a:t>sciences, </a:t>
            </a:r>
            <a:r>
              <a:rPr lang="en-US" sz="1800" b="1" i="0" dirty="0" err="1">
                <a:solidFill>
                  <a:srgbClr val="333333"/>
                </a:solidFill>
                <a:latin typeface="Candara"/>
                <a:ea typeface="Candara"/>
                <a:cs typeface="Candara"/>
                <a:sym typeface="Candara"/>
              </a:rPr>
              <a:t>technologie</a:t>
            </a:r>
            <a:r>
              <a:rPr lang="en-US" sz="1800" b="1" i="0" dirty="0">
                <a:solidFill>
                  <a:srgbClr val="333333"/>
                </a:solidFill>
                <a:latin typeface="Candara"/>
                <a:ea typeface="Candara"/>
                <a:cs typeface="Candara"/>
                <a:sym typeface="Candara"/>
              </a:rPr>
              <a:t>, </a:t>
            </a:r>
            <a:r>
              <a:rPr lang="en-US" sz="1800" b="1" i="0" dirty="0" err="1">
                <a:solidFill>
                  <a:srgbClr val="333333"/>
                </a:solidFill>
                <a:latin typeface="Candara"/>
                <a:ea typeface="Candara"/>
                <a:cs typeface="Candara"/>
                <a:sym typeface="Candara"/>
              </a:rPr>
              <a:t>ingénierie</a:t>
            </a:r>
            <a:r>
              <a:rPr lang="en-US" sz="1800" b="1" i="0" dirty="0">
                <a:solidFill>
                  <a:srgbClr val="333333"/>
                </a:solidFill>
                <a:latin typeface="Candara"/>
                <a:ea typeface="Candara"/>
                <a:cs typeface="Candara"/>
                <a:sym typeface="Candara"/>
              </a:rPr>
              <a:t> et </a:t>
            </a:r>
            <a:r>
              <a:rPr lang="en-US" sz="1800" b="1" i="0" dirty="0" err="1">
                <a:solidFill>
                  <a:srgbClr val="333333"/>
                </a:solidFill>
                <a:latin typeface="Candara"/>
                <a:ea typeface="Candara"/>
                <a:cs typeface="Candara"/>
                <a:sym typeface="Candara"/>
              </a:rPr>
              <a:t>mathématiques</a:t>
            </a:r>
            <a:r>
              <a:rPr lang="en-US" sz="1800" b="1" i="0" dirty="0">
                <a:solidFill>
                  <a:srgbClr val="333333"/>
                </a:solidFill>
                <a:latin typeface="Candara"/>
                <a:ea typeface="Candara"/>
                <a:cs typeface="Candara"/>
                <a:sym typeface="Candara"/>
              </a:rPr>
              <a:t>) </a:t>
            </a:r>
            <a:r>
              <a:rPr lang="en-US" sz="1800" i="0" dirty="0" err="1">
                <a:solidFill>
                  <a:srgbClr val="333333"/>
                </a:solidFill>
                <a:latin typeface="Candara"/>
                <a:ea typeface="Candara"/>
                <a:cs typeface="Candara"/>
                <a:sym typeface="Candara"/>
              </a:rPr>
              <a:t>dans</a:t>
            </a:r>
            <a:r>
              <a:rPr lang="en-US" sz="1800" i="0" dirty="0">
                <a:solidFill>
                  <a:srgbClr val="333333"/>
                </a:solidFill>
                <a:latin typeface="Candara"/>
                <a:ea typeface="Candara"/>
                <a:cs typeface="Candara"/>
                <a:sym typeface="Candara"/>
              </a:rPr>
              <a:t> les </a:t>
            </a:r>
            <a:r>
              <a:rPr lang="en-US" sz="1800" i="0" dirty="0" err="1">
                <a:solidFill>
                  <a:srgbClr val="333333"/>
                </a:solidFill>
                <a:latin typeface="Candara"/>
                <a:ea typeface="Candara"/>
                <a:cs typeface="Candara"/>
                <a:sym typeface="Candara"/>
              </a:rPr>
              <a:t>instituts</a:t>
            </a:r>
            <a:r>
              <a:rPr lang="en-US" sz="1800" i="0" dirty="0">
                <a:solidFill>
                  <a:srgbClr val="333333"/>
                </a:solidFill>
                <a:latin typeface="Candara"/>
                <a:ea typeface="Candara"/>
                <a:cs typeface="Candara"/>
                <a:sym typeface="Candara"/>
              </a:rPr>
              <a:t> </a:t>
            </a:r>
            <a:r>
              <a:rPr lang="en-US" sz="1800" i="0" dirty="0" err="1">
                <a:solidFill>
                  <a:srgbClr val="333333"/>
                </a:solidFill>
                <a:latin typeface="Candara"/>
                <a:ea typeface="Candara"/>
                <a:cs typeface="Candara"/>
                <a:sym typeface="Candara"/>
              </a:rPr>
              <a:t>d'enseignement</a:t>
            </a:r>
            <a:r>
              <a:rPr lang="en-US" sz="1800" i="0" dirty="0">
                <a:solidFill>
                  <a:srgbClr val="333333"/>
                </a:solidFill>
                <a:latin typeface="Candara"/>
                <a:ea typeface="Candara"/>
                <a:cs typeface="Candara"/>
                <a:sym typeface="Candara"/>
              </a:rPr>
              <a:t> </a:t>
            </a:r>
            <a:r>
              <a:rPr lang="en-US" sz="1800" i="0" dirty="0" err="1">
                <a:solidFill>
                  <a:srgbClr val="333333"/>
                </a:solidFill>
                <a:latin typeface="Candara"/>
                <a:ea typeface="Candara"/>
                <a:cs typeface="Candara"/>
                <a:sym typeface="Candara"/>
              </a:rPr>
              <a:t>supérieur</a:t>
            </a:r>
            <a:r>
              <a:rPr lang="en-US" sz="1800" i="0" dirty="0">
                <a:solidFill>
                  <a:srgbClr val="333333"/>
                </a:solidFill>
                <a:latin typeface="Candara"/>
                <a:ea typeface="Candara"/>
                <a:cs typeface="Candara"/>
                <a:sym typeface="Candara"/>
              </a:rPr>
              <a:t>. </a:t>
            </a:r>
            <a:endParaRPr sz="1800" dirty="0">
              <a:latin typeface="Candara"/>
              <a:ea typeface="Candara"/>
              <a:cs typeface="Candara"/>
              <a:sym typeface="Candara"/>
            </a:endParaRPr>
          </a:p>
          <a:p>
            <a:pPr marL="0" marR="0" lvl="0" indent="0" algn="just" rtl="0">
              <a:spcBef>
                <a:spcPts val="0"/>
              </a:spcBef>
              <a:spcAft>
                <a:spcPts val="0"/>
              </a:spcAft>
              <a:buNone/>
            </a:pPr>
            <a:endParaRPr sz="1800" dirty="0">
              <a:solidFill>
                <a:srgbClr val="333333"/>
              </a:solidFill>
              <a:latin typeface="Candara"/>
              <a:ea typeface="Candara"/>
              <a:cs typeface="Candara"/>
              <a:sym typeface="Candara"/>
            </a:endParaRPr>
          </a:p>
          <a:p>
            <a:pPr marL="0" marR="0" lvl="0" indent="0" algn="just" rtl="0">
              <a:spcBef>
                <a:spcPts val="0"/>
              </a:spcBef>
              <a:spcAft>
                <a:spcPts val="0"/>
              </a:spcAft>
              <a:buNone/>
            </a:pPr>
            <a:r>
              <a:rPr lang="en-US" sz="1800" dirty="0">
                <a:solidFill>
                  <a:srgbClr val="333333"/>
                </a:solidFill>
                <a:latin typeface="Candara"/>
                <a:ea typeface="Candara"/>
                <a:cs typeface="Candara"/>
                <a:sym typeface="Candara"/>
              </a:rPr>
              <a:t>Les liens </a:t>
            </a:r>
            <a:r>
              <a:rPr lang="en-US" sz="1800" dirty="0" err="1">
                <a:solidFill>
                  <a:srgbClr val="333333"/>
                </a:solidFill>
                <a:latin typeface="Candara"/>
                <a:ea typeface="Candara"/>
                <a:cs typeface="Candara"/>
                <a:sym typeface="Candara"/>
              </a:rPr>
              <a:t>vers</a:t>
            </a:r>
            <a:r>
              <a:rPr lang="en-US" sz="1800" dirty="0">
                <a:solidFill>
                  <a:srgbClr val="333333"/>
                </a:solidFill>
                <a:latin typeface="Candara"/>
                <a:ea typeface="Candara"/>
                <a:cs typeface="Candara"/>
                <a:sym typeface="Candara"/>
              </a:rPr>
              <a:t> le </a:t>
            </a:r>
            <a:r>
              <a:rPr lang="en-US" sz="1800" dirty="0" err="1">
                <a:solidFill>
                  <a:srgbClr val="333333"/>
                </a:solidFill>
                <a:latin typeface="Candara"/>
                <a:ea typeface="Candara"/>
                <a:cs typeface="Candara"/>
                <a:sym typeface="Candara"/>
              </a:rPr>
              <a:t>projet</a:t>
            </a:r>
            <a:r>
              <a:rPr lang="en-US" sz="1800" dirty="0">
                <a:solidFill>
                  <a:srgbClr val="333333"/>
                </a:solidFill>
                <a:latin typeface="Candara"/>
                <a:ea typeface="Candara"/>
                <a:cs typeface="Candara"/>
                <a:sym typeface="Candara"/>
              </a:rPr>
              <a:t> </a:t>
            </a:r>
            <a:r>
              <a:rPr lang="en-US" sz="1800" dirty="0" err="1">
                <a:solidFill>
                  <a:srgbClr val="333333"/>
                </a:solidFill>
                <a:latin typeface="Candara"/>
                <a:ea typeface="Candara"/>
                <a:cs typeface="Candara"/>
                <a:sym typeface="Candara"/>
              </a:rPr>
              <a:t>sont</a:t>
            </a:r>
            <a:r>
              <a:rPr lang="en-US" sz="1800" dirty="0">
                <a:solidFill>
                  <a:srgbClr val="333333"/>
                </a:solidFill>
                <a:latin typeface="Candara"/>
                <a:ea typeface="Candara"/>
                <a:cs typeface="Candara"/>
                <a:sym typeface="Candara"/>
              </a:rPr>
              <a:t> les </a:t>
            </a:r>
            <a:r>
              <a:rPr lang="en-US" sz="1800" dirty="0" err="1">
                <a:solidFill>
                  <a:srgbClr val="333333"/>
                </a:solidFill>
                <a:latin typeface="Candara"/>
                <a:ea typeface="Candara"/>
                <a:cs typeface="Candara"/>
                <a:sym typeface="Candara"/>
              </a:rPr>
              <a:t>suivants</a:t>
            </a:r>
            <a:r>
              <a:rPr lang="en-US" sz="1800" dirty="0">
                <a:solidFill>
                  <a:srgbClr val="333333"/>
                </a:solidFill>
                <a:latin typeface="Candara"/>
                <a:ea typeface="Candara"/>
                <a:cs typeface="Candara"/>
                <a:sym typeface="Candara"/>
              </a:rPr>
              <a:t> </a:t>
            </a:r>
            <a:r>
              <a:rPr lang="en-US" sz="1800" u="sng" dirty="0">
                <a:solidFill>
                  <a:srgbClr val="333333"/>
                </a:solidFill>
                <a:latin typeface="Candara"/>
                <a:ea typeface="Candara"/>
                <a:cs typeface="Candara"/>
                <a:sym typeface="Candara"/>
                <a:hlinkClick r:id="rId5">
                  <a:extLst>
                    <a:ext uri="{A12FA001-AC4F-418D-AE19-62706E023703}">
                      <ahyp:hlinkClr xmlns:ahyp="http://schemas.microsoft.com/office/drawing/2018/hyperlinkcolor" xmlns:p14="http://schemas.microsoft.com/office/powerpoint/2010/main" xmlns="" val="tx"/>
                    </a:ext>
                  </a:extLst>
                </a:hlinkClick>
              </a:rPr>
              <a:t>: </a:t>
            </a:r>
            <a:r>
              <a:rPr lang="en-US" sz="1800" u="sng" dirty="0" smtClean="0">
                <a:solidFill>
                  <a:srgbClr val="333333"/>
                </a:solidFill>
                <a:latin typeface="Candara"/>
                <a:ea typeface="Candara"/>
                <a:cs typeface="Candara"/>
                <a:sym typeface="Candara"/>
              </a:rPr>
              <a:t> </a:t>
            </a:r>
            <a:r>
              <a:rPr lang="en-US" sz="1800" dirty="0" smtClean="0">
                <a:solidFill>
                  <a:srgbClr val="333333"/>
                </a:solidFill>
                <a:latin typeface="Candara"/>
                <a:ea typeface="Candara"/>
                <a:cs typeface="Candara"/>
                <a:sym typeface="Candara"/>
              </a:rPr>
              <a:t>https</a:t>
            </a:r>
            <a:r>
              <a:rPr lang="en-US" sz="1800" dirty="0">
                <a:solidFill>
                  <a:srgbClr val="333333"/>
                </a:solidFill>
                <a:latin typeface="Candara"/>
                <a:ea typeface="Candara"/>
                <a:cs typeface="Candara"/>
                <a:sym typeface="Candara"/>
              </a:rPr>
              <a:t>://www.facebook.com/PISHproject/ </a:t>
            </a:r>
            <a:r>
              <a:rPr lang="en-US" sz="1800" dirty="0" smtClean="0">
                <a:solidFill>
                  <a:srgbClr val="333333"/>
                </a:solidFill>
                <a:latin typeface="Candara"/>
                <a:ea typeface="Candara"/>
                <a:cs typeface="Candara"/>
                <a:sym typeface="Candara"/>
              </a:rPr>
              <a:t> </a:t>
            </a:r>
          </a:p>
          <a:p>
            <a:pPr marL="0" marR="0" lvl="0" indent="0" algn="just" rtl="0">
              <a:spcBef>
                <a:spcPts val="0"/>
              </a:spcBef>
              <a:spcAft>
                <a:spcPts val="0"/>
              </a:spcAft>
              <a:buNone/>
            </a:pPr>
            <a:endParaRPr sz="1800" dirty="0">
              <a:solidFill>
                <a:schemeClr val="dk1"/>
              </a:solidFill>
              <a:latin typeface="Candara"/>
              <a:ea typeface="Candara"/>
              <a:cs typeface="Candara"/>
              <a:sym typeface="Candara"/>
            </a:endParaRPr>
          </a:p>
        </p:txBody>
      </p:sp>
      <p:pic>
        <p:nvPicPr>
          <p:cNvPr id="8" name="Google Shape;303;p20"/>
          <p:cNvPicPr preferRelativeResize="0"/>
          <p:nvPr/>
        </p:nvPicPr>
        <p:blipFill rotWithShape="1">
          <a:blip r:embed="rId6">
            <a:alphaModFix/>
          </a:blip>
          <a:srcRect/>
          <a:stretch/>
        </p:blipFill>
        <p:spPr>
          <a:xfrm>
            <a:off x="1810125" y="3531025"/>
            <a:ext cx="8613925" cy="3091975"/>
          </a:xfrm>
          <a:prstGeom prst="rect">
            <a:avLst/>
          </a:prstGeom>
          <a:noFill/>
          <a:ln>
            <a:noFill/>
          </a:ln>
        </p:spPr>
      </p:pic>
    </p:spTree>
    <p:extLst>
      <p:ext uri="{BB962C8B-B14F-4D97-AF65-F5344CB8AC3E}">
        <p14:creationId xmlns:p14="http://schemas.microsoft.com/office/powerpoint/2010/main" xmlns="" val="1677817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2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09" name="Google Shape;309;p2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1"/>
          <p:cNvSpPr/>
          <p:nvPr/>
        </p:nvSpPr>
        <p:spPr>
          <a:xfrm>
            <a:off x="0" y="-9425"/>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chemeClr val="lt1"/>
                </a:solidFill>
                <a:latin typeface="Candara"/>
                <a:ea typeface="Candara"/>
                <a:cs typeface="Candara"/>
                <a:sym typeface="Candara"/>
              </a:rPr>
              <a:t>Communication et patrimoine</a:t>
            </a:r>
            <a:endParaRPr sz="3200" b="1">
              <a:solidFill>
                <a:schemeClr val="lt1"/>
              </a:solidFill>
              <a:latin typeface="Candara"/>
              <a:ea typeface="Candara"/>
              <a:cs typeface="Candara"/>
              <a:sym typeface="Candara"/>
            </a:endParaRPr>
          </a:p>
        </p:txBody>
      </p:sp>
      <p:sp>
        <p:nvSpPr>
          <p:cNvPr id="311" name="Google Shape;311;p21"/>
          <p:cNvSpPr txBox="1"/>
          <p:nvPr/>
        </p:nvSpPr>
        <p:spPr>
          <a:xfrm>
            <a:off x="534600" y="929500"/>
            <a:ext cx="10737000" cy="221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300" b="1" i="0">
                <a:solidFill>
                  <a:schemeClr val="dk1"/>
                </a:solidFill>
                <a:latin typeface="Candara"/>
                <a:ea typeface="Candara"/>
                <a:cs typeface="Candara"/>
                <a:sym typeface="Candara"/>
              </a:rPr>
              <a:t>La communication et le patrimoine </a:t>
            </a:r>
            <a:r>
              <a:rPr lang="en-US" sz="2300" b="0" i="0">
                <a:solidFill>
                  <a:schemeClr val="dk1"/>
                </a:solidFill>
                <a:latin typeface="Candara"/>
                <a:ea typeface="Candara"/>
                <a:cs typeface="Candara"/>
                <a:sym typeface="Candara"/>
              </a:rPr>
              <a:t>sont deux concepts </a:t>
            </a:r>
            <a:r>
              <a:rPr lang="en-US" sz="2300">
                <a:solidFill>
                  <a:schemeClr val="dk1"/>
                </a:solidFill>
                <a:latin typeface="Candara"/>
                <a:ea typeface="Candara"/>
                <a:cs typeface="Candara"/>
                <a:sym typeface="Candara"/>
              </a:rPr>
              <a:t>fortement </a:t>
            </a:r>
            <a:r>
              <a:rPr lang="en-US" sz="2300" b="0" i="0">
                <a:solidFill>
                  <a:schemeClr val="dk1"/>
                </a:solidFill>
                <a:latin typeface="Candara"/>
                <a:ea typeface="Candara"/>
                <a:cs typeface="Candara"/>
                <a:sym typeface="Candara"/>
              </a:rPr>
              <a:t>liés l'un à l'</a:t>
            </a:r>
            <a:r>
              <a:rPr lang="en-US" sz="2300">
                <a:solidFill>
                  <a:schemeClr val="dk1"/>
                </a:solidFill>
                <a:latin typeface="Candara"/>
                <a:ea typeface="Candara"/>
                <a:cs typeface="Candara"/>
                <a:sym typeface="Candara"/>
              </a:rPr>
              <a:t>autre</a:t>
            </a:r>
            <a:r>
              <a:rPr lang="en-US" sz="2300" b="0" i="0">
                <a:solidFill>
                  <a:schemeClr val="dk1"/>
                </a:solidFill>
                <a:latin typeface="Candara"/>
                <a:ea typeface="Candara"/>
                <a:cs typeface="Candara"/>
                <a:sym typeface="Candara"/>
              </a:rPr>
              <a:t>. </a:t>
            </a:r>
            <a:endParaRPr sz="1900"/>
          </a:p>
          <a:p>
            <a:pPr marL="0" marR="0" lvl="0" indent="0" algn="just" rtl="0">
              <a:spcBef>
                <a:spcPts val="0"/>
              </a:spcBef>
              <a:spcAft>
                <a:spcPts val="0"/>
              </a:spcAft>
              <a:buNone/>
            </a:pPr>
            <a:r>
              <a:rPr lang="en-US" sz="2300">
                <a:solidFill>
                  <a:schemeClr val="dk1"/>
                </a:solidFill>
                <a:latin typeface="Candara"/>
                <a:ea typeface="Candara"/>
                <a:cs typeface="Candara"/>
                <a:sym typeface="Candara"/>
              </a:rPr>
              <a:t>La</a:t>
            </a:r>
            <a:r>
              <a:rPr lang="en-US" sz="2300" b="0" i="0" u="sng">
                <a:solidFill>
                  <a:schemeClr val="dk1"/>
                </a:solidFill>
                <a:latin typeface="Candara"/>
                <a:ea typeface="Candara"/>
                <a:cs typeface="Candara"/>
                <a:sym typeface="Candara"/>
              </a:rPr>
              <a:t> communication </a:t>
            </a:r>
            <a:r>
              <a:rPr lang="en-US" sz="2300" b="0" i="0">
                <a:solidFill>
                  <a:schemeClr val="dk1"/>
                </a:solidFill>
                <a:latin typeface="Candara"/>
                <a:ea typeface="Candara"/>
                <a:cs typeface="Candara"/>
                <a:sym typeface="Candara"/>
              </a:rPr>
              <a:t>est la capacité à partager des idées, des sentiments, des émotions par différents moyens : mots, sons, images etc..... est la base de tout contact humain.</a:t>
            </a:r>
            <a:endParaRPr sz="1900"/>
          </a:p>
          <a:p>
            <a:pPr marL="0" marR="0" lvl="0" indent="0" algn="just" rtl="0">
              <a:spcBef>
                <a:spcPts val="0"/>
              </a:spcBef>
              <a:spcAft>
                <a:spcPts val="0"/>
              </a:spcAft>
              <a:buNone/>
            </a:pPr>
            <a:r>
              <a:rPr lang="en-US" sz="2300" b="0" i="0">
                <a:solidFill>
                  <a:schemeClr val="dk1"/>
                </a:solidFill>
                <a:latin typeface="Candara"/>
                <a:ea typeface="Candara"/>
                <a:cs typeface="Candara"/>
                <a:sym typeface="Candara"/>
              </a:rPr>
              <a:t>Le </a:t>
            </a:r>
            <a:r>
              <a:rPr lang="en-US" sz="2300" b="0" i="0" u="sng">
                <a:solidFill>
                  <a:schemeClr val="dk1"/>
                </a:solidFill>
                <a:latin typeface="Candara"/>
                <a:ea typeface="Candara"/>
                <a:cs typeface="Candara"/>
                <a:sym typeface="Candara"/>
              </a:rPr>
              <a:t>patrimoine </a:t>
            </a:r>
            <a:r>
              <a:rPr lang="en-US" sz="2300" b="0" i="0">
                <a:solidFill>
                  <a:schemeClr val="dk1"/>
                </a:solidFill>
                <a:latin typeface="Candara"/>
                <a:ea typeface="Candara"/>
                <a:cs typeface="Candara"/>
                <a:sym typeface="Candara"/>
              </a:rPr>
              <a:t>est l'ensemble des traditions, des pratiques et des connaissances d'un pays, d'une société ou d'un groupe de personnes qui existent depuis le passé et qui continuent d'être importantes.</a:t>
            </a:r>
            <a:endParaRPr sz="1900"/>
          </a:p>
          <a:p>
            <a:pPr marL="0" marR="0" lvl="0" indent="0" algn="ctr" rtl="0">
              <a:spcBef>
                <a:spcPts val="0"/>
              </a:spcBef>
              <a:spcAft>
                <a:spcPts val="0"/>
              </a:spcAft>
              <a:buNone/>
            </a:pPr>
            <a:r>
              <a:rPr lang="en-US" sz="2300">
                <a:solidFill>
                  <a:schemeClr val="dk1"/>
                </a:solidFill>
                <a:latin typeface="Candara"/>
                <a:ea typeface="Candara"/>
                <a:cs typeface="Candara"/>
                <a:sym typeface="Candara"/>
              </a:rPr>
              <a:t>Le patrimoine s'apprend, se transmet et se préserve </a:t>
            </a:r>
            <a:r>
              <a:rPr lang="en-US" sz="2300" b="0" i="0">
                <a:solidFill>
                  <a:schemeClr val="dk1"/>
                </a:solidFill>
                <a:latin typeface="Candara"/>
                <a:ea typeface="Candara"/>
                <a:cs typeface="Candara"/>
                <a:sym typeface="Candara"/>
              </a:rPr>
              <a:t>par la communication.</a:t>
            </a:r>
            <a:endParaRPr sz="2300">
              <a:solidFill>
                <a:schemeClr val="dk1"/>
              </a:solidFill>
              <a:latin typeface="Candara"/>
              <a:ea typeface="Candara"/>
              <a:cs typeface="Candara"/>
              <a:sym typeface="Candara"/>
            </a:endParaRPr>
          </a:p>
        </p:txBody>
      </p:sp>
      <p:pic>
        <p:nvPicPr>
          <p:cNvPr id="6" name="Google Shape;312;p21" descr="Digital Communication for Cultural ..."/>
          <p:cNvPicPr preferRelativeResize="0"/>
          <p:nvPr/>
        </p:nvPicPr>
        <p:blipFill rotWithShape="1">
          <a:blip r:embed="rId4">
            <a:alphaModFix/>
          </a:blip>
          <a:srcRect/>
          <a:stretch/>
        </p:blipFill>
        <p:spPr>
          <a:xfrm>
            <a:off x="6372876" y="3620476"/>
            <a:ext cx="4402800" cy="2434875"/>
          </a:xfrm>
          <a:prstGeom prst="rect">
            <a:avLst/>
          </a:prstGeom>
          <a:noFill/>
          <a:ln>
            <a:noFill/>
          </a:ln>
        </p:spPr>
      </p:pic>
      <p:pic>
        <p:nvPicPr>
          <p:cNvPr id="7" name="Google Shape;313;p21" descr="Cultural Heritage Communication ..."/>
          <p:cNvPicPr preferRelativeResize="0"/>
          <p:nvPr/>
        </p:nvPicPr>
        <p:blipFill rotWithShape="1">
          <a:blip r:embed="rId5">
            <a:alphaModFix/>
          </a:blip>
          <a:srcRect/>
          <a:stretch/>
        </p:blipFill>
        <p:spPr>
          <a:xfrm>
            <a:off x="1001474" y="3703301"/>
            <a:ext cx="4896601" cy="2269225"/>
          </a:xfrm>
          <a:prstGeom prst="rect">
            <a:avLst/>
          </a:prstGeom>
          <a:noFill/>
          <a:ln>
            <a:noFill/>
          </a:ln>
        </p:spPr>
      </p:pic>
    </p:spTree>
    <p:extLst>
      <p:ext uri="{BB962C8B-B14F-4D97-AF65-F5344CB8AC3E}">
        <p14:creationId xmlns:p14="http://schemas.microsoft.com/office/powerpoint/2010/main" xmlns="" val="374619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g322e7c633f1_0_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20" name="Google Shape;320;g322e7c633f1_0_1"/>
          <p:cNvSpPr/>
          <p:nvPr/>
        </p:nvSpPr>
        <p:spPr>
          <a:xfrm>
            <a:off x="360486" y="-1"/>
            <a:ext cx="10698900" cy="8088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g322e7c633f1_0_1"/>
          <p:cNvSpPr/>
          <p:nvPr/>
        </p:nvSpPr>
        <p:spPr>
          <a:xfrm>
            <a:off x="0" y="-9425"/>
            <a:ext cx="10911000" cy="8088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chemeClr val="lt1"/>
                </a:solidFill>
                <a:latin typeface="Candara"/>
                <a:ea typeface="Candara"/>
                <a:cs typeface="Candara"/>
                <a:sym typeface="Candara"/>
              </a:rPr>
              <a:t>Communication et patrimoine</a:t>
            </a:r>
            <a:endParaRPr sz="3200" b="1">
              <a:solidFill>
                <a:schemeClr val="lt1"/>
              </a:solidFill>
              <a:latin typeface="Candara"/>
              <a:ea typeface="Candara"/>
              <a:cs typeface="Candara"/>
              <a:sym typeface="Candara"/>
            </a:endParaRPr>
          </a:p>
        </p:txBody>
      </p:sp>
      <p:sp>
        <p:nvSpPr>
          <p:cNvPr id="322" name="Google Shape;322;g322e7c633f1_0_1"/>
          <p:cNvSpPr txBox="1"/>
          <p:nvPr/>
        </p:nvSpPr>
        <p:spPr>
          <a:xfrm>
            <a:off x="281599" y="2302349"/>
            <a:ext cx="5694327" cy="2712995"/>
          </a:xfrm>
          <a:prstGeom prst="rect">
            <a:avLst/>
          </a:prstGeom>
          <a:noFill/>
          <a:ln w="9525" cap="flat" cmpd="sng">
            <a:solidFill>
              <a:srgbClr val="548235"/>
            </a:solidFill>
            <a:prstDash val="solid"/>
            <a:round/>
            <a:headEnd type="none" w="sm" len="sm"/>
            <a:tailEnd type="none" w="sm" len="sm"/>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en-US" sz="2400" b="1" dirty="0">
                <a:solidFill>
                  <a:schemeClr val="dk1"/>
                </a:solidFill>
              </a:rPr>
              <a:t>La communication </a:t>
            </a:r>
            <a:r>
              <a:rPr lang="en-US" sz="2400" b="1" dirty="0" err="1">
                <a:solidFill>
                  <a:schemeClr val="dk1"/>
                </a:solidFill>
              </a:rPr>
              <a:t>intergénérationnelle</a:t>
            </a:r>
            <a:r>
              <a:rPr lang="en-US" sz="2400" b="1" dirty="0">
                <a:solidFill>
                  <a:schemeClr val="dk1"/>
                </a:solidFill>
              </a:rPr>
              <a:t> </a:t>
            </a:r>
            <a:r>
              <a:rPr lang="en-US" sz="2400" dirty="0" err="1">
                <a:solidFill>
                  <a:schemeClr val="dk1"/>
                </a:solidFill>
              </a:rPr>
              <a:t>est</a:t>
            </a:r>
            <a:r>
              <a:rPr lang="en-US" sz="2400" dirty="0">
                <a:solidFill>
                  <a:schemeClr val="dk1"/>
                </a:solidFill>
              </a:rPr>
              <a:t> </a:t>
            </a:r>
            <a:r>
              <a:rPr lang="en-US" sz="2400" dirty="0" err="1">
                <a:solidFill>
                  <a:schemeClr val="dk1"/>
                </a:solidFill>
              </a:rPr>
              <a:t>cruciale</a:t>
            </a:r>
            <a:r>
              <a:rPr lang="en-US" sz="2400" dirty="0">
                <a:solidFill>
                  <a:schemeClr val="dk1"/>
                </a:solidFill>
              </a:rPr>
              <a:t> pour le </a:t>
            </a:r>
            <a:r>
              <a:rPr lang="en-US" sz="2400" dirty="0" err="1">
                <a:solidFill>
                  <a:schemeClr val="dk1"/>
                </a:solidFill>
              </a:rPr>
              <a:t>transfert</a:t>
            </a:r>
            <a:r>
              <a:rPr lang="en-US" sz="2400" dirty="0">
                <a:solidFill>
                  <a:schemeClr val="dk1"/>
                </a:solidFill>
              </a:rPr>
              <a:t> des traditions, des </a:t>
            </a:r>
            <a:r>
              <a:rPr lang="en-US" sz="2400" dirty="0" err="1">
                <a:solidFill>
                  <a:schemeClr val="dk1"/>
                </a:solidFill>
              </a:rPr>
              <a:t>histoires</a:t>
            </a:r>
            <a:r>
              <a:rPr lang="en-US" sz="2400" dirty="0">
                <a:solidFill>
                  <a:schemeClr val="dk1"/>
                </a:solidFill>
              </a:rPr>
              <a:t>, des </a:t>
            </a:r>
            <a:r>
              <a:rPr lang="en-US" sz="2400" dirty="0" err="1">
                <a:solidFill>
                  <a:schemeClr val="dk1"/>
                </a:solidFill>
              </a:rPr>
              <a:t>pratiques</a:t>
            </a:r>
            <a:r>
              <a:rPr lang="en-US" sz="2400" dirty="0">
                <a:solidFill>
                  <a:schemeClr val="dk1"/>
                </a:solidFill>
              </a:rPr>
              <a:t> et des </a:t>
            </a:r>
            <a:r>
              <a:rPr lang="en-US" sz="2400" dirty="0" err="1">
                <a:solidFill>
                  <a:schemeClr val="dk1"/>
                </a:solidFill>
              </a:rPr>
              <a:t>connaissances</a:t>
            </a:r>
            <a:r>
              <a:rPr lang="en-US" sz="2400" dirty="0">
                <a:solidFill>
                  <a:schemeClr val="dk1"/>
                </a:solidFill>
              </a:rPr>
              <a:t> qui </a:t>
            </a:r>
            <a:r>
              <a:rPr lang="en-US" sz="2400" dirty="0" err="1">
                <a:solidFill>
                  <a:schemeClr val="dk1"/>
                </a:solidFill>
              </a:rPr>
              <a:t>sont</a:t>
            </a:r>
            <a:r>
              <a:rPr lang="en-US" sz="2400" dirty="0">
                <a:solidFill>
                  <a:schemeClr val="dk1"/>
                </a:solidFill>
              </a:rPr>
              <a:t> </a:t>
            </a:r>
            <a:r>
              <a:rPr lang="en-US" sz="2400" dirty="0" err="1">
                <a:solidFill>
                  <a:schemeClr val="dk1"/>
                </a:solidFill>
              </a:rPr>
              <a:t>souvent</a:t>
            </a:r>
            <a:r>
              <a:rPr lang="en-US" sz="2400" dirty="0">
                <a:solidFill>
                  <a:schemeClr val="dk1"/>
                </a:solidFill>
              </a:rPr>
              <a:t> </a:t>
            </a:r>
            <a:r>
              <a:rPr lang="en-US" sz="2400" dirty="0" err="1">
                <a:solidFill>
                  <a:schemeClr val="dk1"/>
                </a:solidFill>
              </a:rPr>
              <a:t>transmises</a:t>
            </a:r>
            <a:r>
              <a:rPr lang="en-US" sz="2400" dirty="0">
                <a:solidFill>
                  <a:schemeClr val="dk1"/>
                </a:solidFill>
              </a:rPr>
              <a:t> </a:t>
            </a:r>
            <a:r>
              <a:rPr lang="en-US" sz="2400" dirty="0" err="1">
                <a:solidFill>
                  <a:schemeClr val="dk1"/>
                </a:solidFill>
              </a:rPr>
              <a:t>d'une</a:t>
            </a:r>
            <a:r>
              <a:rPr lang="en-US" sz="2400" dirty="0">
                <a:solidFill>
                  <a:schemeClr val="dk1"/>
                </a:solidFill>
              </a:rPr>
              <a:t> </a:t>
            </a:r>
            <a:r>
              <a:rPr lang="en-US" sz="2400" dirty="0" err="1">
                <a:solidFill>
                  <a:schemeClr val="dk1"/>
                </a:solidFill>
              </a:rPr>
              <a:t>génération</a:t>
            </a:r>
            <a:r>
              <a:rPr lang="en-US" sz="2400" dirty="0">
                <a:solidFill>
                  <a:schemeClr val="dk1"/>
                </a:solidFill>
              </a:rPr>
              <a:t> à </a:t>
            </a:r>
            <a:r>
              <a:rPr lang="en-US" sz="2400" dirty="0" err="1">
                <a:solidFill>
                  <a:schemeClr val="dk1"/>
                </a:solidFill>
              </a:rPr>
              <a:t>l'autre</a:t>
            </a:r>
            <a:r>
              <a:rPr lang="en-US" sz="2400" dirty="0">
                <a:solidFill>
                  <a:schemeClr val="dk1"/>
                </a:solidFill>
              </a:rPr>
              <a:t>. </a:t>
            </a:r>
            <a:endParaRPr dirty="0"/>
          </a:p>
        </p:txBody>
      </p:sp>
      <p:sp>
        <p:nvSpPr>
          <p:cNvPr id="323" name="Google Shape;323;g322e7c633f1_0_1"/>
          <p:cNvSpPr txBox="1"/>
          <p:nvPr/>
        </p:nvSpPr>
        <p:spPr>
          <a:xfrm>
            <a:off x="6067400" y="2302350"/>
            <a:ext cx="5416800" cy="20319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114300" lvl="0" indent="0" rtl="0">
              <a:lnSpc>
                <a:spcPct val="90000"/>
              </a:lnSpc>
              <a:spcBef>
                <a:spcPts val="1000"/>
              </a:spcBef>
              <a:spcAft>
                <a:spcPts val="0"/>
              </a:spcAft>
              <a:buNone/>
            </a:pPr>
            <a:r>
              <a:rPr lang="en-US" sz="2400" b="1" dirty="0">
                <a:solidFill>
                  <a:schemeClr val="dk1"/>
                </a:solidFill>
              </a:rPr>
              <a:t>La communication </a:t>
            </a:r>
            <a:r>
              <a:rPr lang="en-US" sz="2400" b="1" dirty="0" err="1">
                <a:solidFill>
                  <a:schemeClr val="dk1"/>
                </a:solidFill>
              </a:rPr>
              <a:t>interculturelle</a:t>
            </a:r>
            <a:r>
              <a:rPr lang="en-US" sz="2400" b="1" dirty="0">
                <a:solidFill>
                  <a:schemeClr val="dk1"/>
                </a:solidFill>
              </a:rPr>
              <a:t> </a:t>
            </a:r>
            <a:r>
              <a:rPr lang="en-US" sz="2400" dirty="0" err="1">
                <a:solidFill>
                  <a:schemeClr val="dk1"/>
                </a:solidFill>
              </a:rPr>
              <a:t>facilite</a:t>
            </a:r>
            <a:r>
              <a:rPr lang="en-US" sz="2400" dirty="0">
                <a:solidFill>
                  <a:schemeClr val="dk1"/>
                </a:solidFill>
              </a:rPr>
              <a:t> </a:t>
            </a:r>
            <a:r>
              <a:rPr lang="en-US" sz="2400" dirty="0" err="1">
                <a:solidFill>
                  <a:schemeClr val="dk1"/>
                </a:solidFill>
              </a:rPr>
              <a:t>l'intégration</a:t>
            </a:r>
            <a:r>
              <a:rPr lang="en-US" sz="2400" dirty="0">
                <a:solidFill>
                  <a:schemeClr val="dk1"/>
                </a:solidFill>
              </a:rPr>
              <a:t> de perspectives et de visions du monde </a:t>
            </a:r>
            <a:r>
              <a:rPr lang="en-US" sz="2400" dirty="0" err="1">
                <a:solidFill>
                  <a:schemeClr val="dk1"/>
                </a:solidFill>
              </a:rPr>
              <a:t>différentes</a:t>
            </a:r>
            <a:r>
              <a:rPr lang="en-US" sz="2400" dirty="0">
                <a:solidFill>
                  <a:schemeClr val="dk1"/>
                </a:solidFill>
              </a:rPr>
              <a:t>, </a:t>
            </a:r>
            <a:r>
              <a:rPr lang="en-US" sz="2400" dirty="0" err="1">
                <a:solidFill>
                  <a:schemeClr val="dk1"/>
                </a:solidFill>
              </a:rPr>
              <a:t>créant</a:t>
            </a:r>
            <a:r>
              <a:rPr lang="en-US" sz="2400" dirty="0">
                <a:solidFill>
                  <a:schemeClr val="dk1"/>
                </a:solidFill>
              </a:rPr>
              <a:t> </a:t>
            </a:r>
            <a:r>
              <a:rPr lang="en-US" sz="2400" dirty="0" err="1">
                <a:solidFill>
                  <a:schemeClr val="dk1"/>
                </a:solidFill>
              </a:rPr>
              <a:t>ainsi</a:t>
            </a:r>
            <a:r>
              <a:rPr lang="en-US" sz="2400" dirty="0">
                <a:solidFill>
                  <a:schemeClr val="dk1"/>
                </a:solidFill>
              </a:rPr>
              <a:t> des </a:t>
            </a:r>
            <a:r>
              <a:rPr lang="en-US" sz="2400" dirty="0" err="1">
                <a:solidFill>
                  <a:schemeClr val="dk1"/>
                </a:solidFill>
              </a:rPr>
              <a:t>opportunités</a:t>
            </a:r>
            <a:r>
              <a:rPr lang="en-US" sz="2400" dirty="0">
                <a:solidFill>
                  <a:schemeClr val="dk1"/>
                </a:solidFill>
              </a:rPr>
              <a:t> </a:t>
            </a:r>
            <a:r>
              <a:rPr lang="en-US" sz="2400" dirty="0" err="1">
                <a:solidFill>
                  <a:schemeClr val="dk1"/>
                </a:solidFill>
              </a:rPr>
              <a:t>d'enrichissement</a:t>
            </a:r>
            <a:r>
              <a:rPr lang="en-US" sz="2400" dirty="0">
                <a:solidFill>
                  <a:schemeClr val="dk1"/>
                </a:solidFill>
              </a:rPr>
              <a:t> </a:t>
            </a:r>
            <a:r>
              <a:rPr lang="en-US" sz="2400" dirty="0" err="1">
                <a:solidFill>
                  <a:schemeClr val="dk1"/>
                </a:solidFill>
              </a:rPr>
              <a:t>mutuel</a:t>
            </a:r>
            <a:r>
              <a:rPr lang="en-US" sz="2400" dirty="0">
                <a:solidFill>
                  <a:schemeClr val="dk1"/>
                </a:solidFill>
              </a:rPr>
              <a:t>. </a:t>
            </a:r>
            <a:endParaRPr sz="2400" dirty="0">
              <a:solidFill>
                <a:schemeClr val="dk1"/>
              </a:solidFill>
            </a:endParaRPr>
          </a:p>
        </p:txBody>
      </p:sp>
      <p:sp>
        <p:nvSpPr>
          <p:cNvPr id="324" name="Google Shape;324;g322e7c633f1_0_1"/>
          <p:cNvSpPr txBox="1"/>
          <p:nvPr/>
        </p:nvSpPr>
        <p:spPr>
          <a:xfrm>
            <a:off x="1076725" y="1431650"/>
            <a:ext cx="9508148" cy="60936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2400" dirty="0" err="1">
                <a:solidFill>
                  <a:schemeClr val="dk1"/>
                </a:solidFill>
              </a:rPr>
              <a:t>En</a:t>
            </a:r>
            <a:r>
              <a:rPr lang="en-US" sz="2400" dirty="0">
                <a:solidFill>
                  <a:schemeClr val="dk1"/>
                </a:solidFill>
              </a:rPr>
              <a:t> </a:t>
            </a:r>
            <a:r>
              <a:rPr lang="en-US" sz="2400" dirty="0" err="1">
                <a:solidFill>
                  <a:schemeClr val="dk1"/>
                </a:solidFill>
              </a:rPr>
              <a:t>ce</a:t>
            </a:r>
            <a:r>
              <a:rPr lang="en-US" sz="2400" dirty="0">
                <a:solidFill>
                  <a:schemeClr val="dk1"/>
                </a:solidFill>
              </a:rPr>
              <a:t> qui </a:t>
            </a:r>
            <a:r>
              <a:rPr lang="en-US" sz="2400" dirty="0" err="1">
                <a:solidFill>
                  <a:schemeClr val="dk1"/>
                </a:solidFill>
              </a:rPr>
              <a:t>concerne</a:t>
            </a:r>
            <a:r>
              <a:rPr lang="en-US" sz="2400" dirty="0">
                <a:solidFill>
                  <a:schemeClr val="dk1"/>
                </a:solidFill>
              </a:rPr>
              <a:t> le </a:t>
            </a:r>
            <a:r>
              <a:rPr lang="en-US" sz="2400" dirty="0" err="1">
                <a:solidFill>
                  <a:schemeClr val="dk1"/>
                </a:solidFill>
              </a:rPr>
              <a:t>patrimoine</a:t>
            </a:r>
            <a:r>
              <a:rPr lang="en-US" sz="2400" dirty="0">
                <a:solidFill>
                  <a:schemeClr val="dk1"/>
                </a:solidFill>
              </a:rPr>
              <a:t> </a:t>
            </a:r>
            <a:r>
              <a:rPr lang="en-US" sz="2400" dirty="0" err="1">
                <a:solidFill>
                  <a:schemeClr val="dk1"/>
                </a:solidFill>
              </a:rPr>
              <a:t>culturel</a:t>
            </a:r>
            <a:r>
              <a:rPr lang="en-US" sz="2400" dirty="0">
                <a:solidFill>
                  <a:schemeClr val="dk1"/>
                </a:solidFill>
              </a:rPr>
              <a:t> et naturel,</a:t>
            </a:r>
            <a:endParaRPr dirty="0"/>
          </a:p>
        </p:txBody>
      </p:sp>
    </p:spTree>
    <p:extLst>
      <p:ext uri="{BB962C8B-B14F-4D97-AF65-F5344CB8AC3E}">
        <p14:creationId xmlns:p14="http://schemas.microsoft.com/office/powerpoint/2010/main" xmlns="" val="3769718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3198108f8f6_0_10" descr="A logo with a tree in the middle&#10;&#10;Description automatically generated"/>
          <p:cNvPicPr preferRelativeResize="0"/>
          <p:nvPr/>
        </p:nvPicPr>
        <p:blipFill rotWithShape="1">
          <a:blip r:embed="rId3">
            <a:alphaModFix/>
          </a:blip>
          <a:srcRect/>
          <a:stretch/>
        </p:blipFill>
        <p:spPr>
          <a:xfrm>
            <a:off x="105509" y="6258460"/>
            <a:ext cx="509951" cy="509951"/>
          </a:xfrm>
          <a:prstGeom prst="rect">
            <a:avLst/>
          </a:prstGeom>
          <a:noFill/>
          <a:ln>
            <a:noFill/>
          </a:ln>
        </p:spPr>
      </p:pic>
      <p:sp>
        <p:nvSpPr>
          <p:cNvPr id="116" name="Google Shape;116;g3198108f8f6_0_10"/>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g3198108f8f6_0_10"/>
          <p:cNvSpPr txBox="1"/>
          <p:nvPr/>
        </p:nvSpPr>
        <p:spPr>
          <a:xfrm>
            <a:off x="1052945" y="2074783"/>
            <a:ext cx="9716655"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endParaRPr dirty="0"/>
          </a:p>
          <a:p>
            <a:pPr marL="0" marR="0" lvl="0" indent="0" algn="ctr" rtl="0">
              <a:spcBef>
                <a:spcPts val="1200"/>
              </a:spcBef>
              <a:spcAft>
                <a:spcPts val="0"/>
              </a:spcAft>
              <a:buNone/>
            </a:pPr>
            <a:r>
              <a:rPr lang="en-US" sz="2800" b="1" i="0" u="none" strike="noStrike" cap="none" dirty="0">
                <a:solidFill>
                  <a:srgbClr val="FFFFFF"/>
                </a:solidFill>
                <a:latin typeface="Candara"/>
                <a:ea typeface="Candara"/>
                <a:cs typeface="Candara"/>
                <a:sym typeface="Candara"/>
              </a:rPr>
              <a:t>LEÇON 1 : </a:t>
            </a:r>
            <a:r>
              <a:rPr lang="en-US" sz="2800" b="1" i="0" u="none" strike="noStrike" cap="none" dirty="0">
                <a:solidFill>
                  <a:schemeClr val="lt1"/>
                </a:solidFill>
                <a:latin typeface="Candara"/>
                <a:ea typeface="Candara"/>
                <a:cs typeface="Candara"/>
                <a:sym typeface="Candara"/>
              </a:rPr>
              <a:t>La </a:t>
            </a:r>
            <a:r>
              <a:rPr lang="en-US" sz="2800" b="1" i="0" u="none" strike="noStrike" cap="none" dirty="0" err="1">
                <a:solidFill>
                  <a:schemeClr val="lt1"/>
                </a:solidFill>
                <a:latin typeface="Candara"/>
                <a:ea typeface="Candara"/>
                <a:cs typeface="Candara"/>
                <a:sym typeface="Candara"/>
              </a:rPr>
              <a:t>valeur</a:t>
            </a:r>
            <a:r>
              <a:rPr lang="en-US" sz="2800" b="1" i="0" u="none" strike="noStrike" cap="none" dirty="0">
                <a:solidFill>
                  <a:schemeClr val="lt1"/>
                </a:solidFill>
                <a:latin typeface="Candara"/>
                <a:ea typeface="Candara"/>
                <a:cs typeface="Candara"/>
                <a:sym typeface="Candara"/>
              </a:rPr>
              <a:t> </a:t>
            </a:r>
            <a:r>
              <a:rPr lang="en-US" sz="2800" b="1" i="0" u="none" strike="noStrike" cap="none" dirty="0" err="1">
                <a:solidFill>
                  <a:schemeClr val="lt1"/>
                </a:solidFill>
                <a:latin typeface="Candara"/>
                <a:ea typeface="Candara"/>
                <a:cs typeface="Candara"/>
                <a:sym typeface="Candara"/>
              </a:rPr>
              <a:t>culturelle</a:t>
            </a:r>
            <a:r>
              <a:rPr lang="en-US" sz="2800" b="1" i="0" u="none" strike="noStrike" cap="none" dirty="0">
                <a:solidFill>
                  <a:schemeClr val="lt1"/>
                </a:solidFill>
                <a:latin typeface="Candara"/>
                <a:ea typeface="Candara"/>
                <a:cs typeface="Candara"/>
                <a:sym typeface="Candara"/>
              </a:rPr>
              <a:t> des </a:t>
            </a:r>
            <a:r>
              <a:rPr lang="en-US" sz="2800" b="1" i="0" u="none" strike="noStrike" cap="none" dirty="0" err="1">
                <a:solidFill>
                  <a:schemeClr val="lt1"/>
                </a:solidFill>
                <a:latin typeface="Candara"/>
                <a:ea typeface="Candara"/>
                <a:cs typeface="Candara"/>
                <a:sym typeface="Candara"/>
              </a:rPr>
              <a:t>différences</a:t>
            </a:r>
            <a:endParaRPr sz="2800" b="1" i="0" u="none" strike="noStrike" cap="none" dirty="0">
              <a:solidFill>
                <a:schemeClr val="lt1"/>
              </a:solidFill>
              <a:latin typeface="Candara"/>
              <a:ea typeface="Candara"/>
              <a:cs typeface="Candara"/>
              <a:sym typeface="Candara"/>
            </a:endParaRPr>
          </a:p>
          <a:p>
            <a:pPr marL="0" marR="0" lvl="0" indent="0" algn="ctr" rtl="0">
              <a:spcBef>
                <a:spcPts val="1200"/>
              </a:spcBef>
              <a:spcAft>
                <a:spcPts val="0"/>
              </a:spcAft>
              <a:buNone/>
            </a:pPr>
            <a:endParaRPr sz="28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121838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198108f8f6_0_1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24" name="Google Shape;124;g3198108f8f6_0_17"/>
          <p:cNvSpPr/>
          <p:nvPr/>
        </p:nvSpPr>
        <p:spPr>
          <a:xfrm>
            <a:off x="392448"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g3198108f8f6_0_17"/>
          <p:cNvSpPr/>
          <p:nvPr/>
        </p:nvSpPr>
        <p:spPr>
          <a:xfrm>
            <a:off x="0" y="3043"/>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i="0" u="none" strike="noStrike" cap="none">
                <a:solidFill>
                  <a:schemeClr val="lt1"/>
                </a:solidFill>
                <a:latin typeface="Calibri"/>
                <a:ea typeface="Calibri"/>
                <a:cs typeface="Calibri"/>
                <a:sym typeface="Calibri"/>
              </a:rPr>
              <a:t>La valeur culturelle des différences</a:t>
            </a:r>
            <a:endParaRPr sz="3200" b="1">
              <a:solidFill>
                <a:schemeClr val="lt1"/>
              </a:solidFill>
              <a:latin typeface="Calibri"/>
              <a:ea typeface="Calibri"/>
              <a:cs typeface="Calibri"/>
              <a:sym typeface="Calibri"/>
            </a:endParaRPr>
          </a:p>
        </p:txBody>
      </p:sp>
      <p:sp>
        <p:nvSpPr>
          <p:cNvPr id="126" name="Google Shape;126;g3198108f8f6_0_17"/>
          <p:cNvSpPr txBox="1"/>
          <p:nvPr/>
        </p:nvSpPr>
        <p:spPr>
          <a:xfrm>
            <a:off x="484054" y="1608653"/>
            <a:ext cx="6242700" cy="461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dirty="0">
                <a:solidFill>
                  <a:srgbClr val="000000"/>
                </a:solidFill>
                <a:latin typeface="Candara"/>
                <a:ea typeface="Candara"/>
                <a:cs typeface="Candara"/>
                <a:sym typeface="Candara"/>
              </a:rPr>
              <a:t>La leçon 1 abordera quatre sujets de la plus haute importance :</a:t>
            </a:r>
            <a:endParaRPr sz="1700" dirty="0"/>
          </a:p>
          <a:p>
            <a:pPr marL="0" marR="0" lvl="0" indent="0" algn="l" rtl="0">
              <a:spcBef>
                <a:spcPts val="0"/>
              </a:spcBef>
              <a:spcAft>
                <a:spcPts val="0"/>
              </a:spcAft>
              <a:buNone/>
            </a:pPr>
            <a:endParaRPr sz="2100" dirty="0">
              <a:solidFill>
                <a:srgbClr val="000000"/>
              </a:solidFill>
              <a:latin typeface="Candara"/>
              <a:ea typeface="Candara"/>
              <a:cs typeface="Candara"/>
              <a:sym typeface="Candara"/>
            </a:endParaRPr>
          </a:p>
          <a:p>
            <a:pPr marL="342900" marR="0" lvl="0" indent="-361950" algn="just" rtl="0">
              <a:spcBef>
                <a:spcPts val="0"/>
              </a:spcBef>
              <a:spcAft>
                <a:spcPts val="0"/>
              </a:spcAft>
              <a:buClr>
                <a:srgbClr val="000000"/>
              </a:buClr>
              <a:buSzPts val="2100"/>
              <a:buFont typeface="Calibri"/>
              <a:buAutoNum type="arabicParenR"/>
            </a:pPr>
            <a:r>
              <a:rPr lang="en-US" sz="2100" b="1" dirty="0">
                <a:solidFill>
                  <a:srgbClr val="000000"/>
                </a:solidFill>
                <a:latin typeface="Candara"/>
                <a:ea typeface="Candara"/>
                <a:cs typeface="Candara"/>
                <a:sym typeface="Candara"/>
              </a:rPr>
              <a:t>Communication </a:t>
            </a:r>
            <a:r>
              <a:rPr lang="en-US" sz="2100" dirty="0">
                <a:solidFill>
                  <a:srgbClr val="000000"/>
                </a:solidFill>
                <a:latin typeface="Candara"/>
                <a:ea typeface="Candara"/>
                <a:cs typeface="Candara"/>
                <a:sym typeface="Candara"/>
              </a:rPr>
              <a:t>: Définir le concept de communication et les différents codes et processus de communication. </a:t>
            </a:r>
            <a:endParaRPr sz="1700" dirty="0"/>
          </a:p>
          <a:p>
            <a:pPr marL="342900" marR="0" lvl="0" indent="-361950" algn="just" rtl="0">
              <a:spcBef>
                <a:spcPts val="0"/>
              </a:spcBef>
              <a:spcAft>
                <a:spcPts val="0"/>
              </a:spcAft>
              <a:buClr>
                <a:srgbClr val="000000"/>
              </a:buClr>
              <a:buSzPts val="2100"/>
              <a:buFont typeface="Calibri"/>
              <a:buAutoNum type="arabicParenR"/>
            </a:pPr>
            <a:r>
              <a:rPr lang="en-US" sz="2100" b="1" dirty="0">
                <a:solidFill>
                  <a:srgbClr val="000000"/>
                </a:solidFill>
                <a:latin typeface="Candara"/>
                <a:ea typeface="Candara"/>
                <a:cs typeface="Candara"/>
                <a:sym typeface="Candara"/>
              </a:rPr>
              <a:t>Communication intergénérationnelle : </a:t>
            </a:r>
            <a:r>
              <a:rPr lang="en-US" sz="2100" dirty="0">
                <a:solidFill>
                  <a:srgbClr val="000000"/>
                </a:solidFill>
                <a:latin typeface="Candara"/>
                <a:ea typeface="Candara"/>
                <a:cs typeface="Candara"/>
                <a:sym typeface="Candara"/>
              </a:rPr>
              <a:t>définition et enjeux.</a:t>
            </a:r>
            <a:endParaRPr sz="2100" dirty="0">
              <a:solidFill>
                <a:srgbClr val="000000"/>
              </a:solidFill>
              <a:latin typeface="Candara"/>
              <a:ea typeface="Candara"/>
              <a:cs typeface="Candara"/>
              <a:sym typeface="Candara"/>
            </a:endParaRPr>
          </a:p>
          <a:p>
            <a:pPr marL="342900" marR="0" lvl="0" indent="-361950" algn="just" rtl="0">
              <a:spcBef>
                <a:spcPts val="0"/>
              </a:spcBef>
              <a:spcAft>
                <a:spcPts val="0"/>
              </a:spcAft>
              <a:buClr>
                <a:srgbClr val="000000"/>
              </a:buClr>
              <a:buSzPts val="2100"/>
              <a:buFont typeface="Calibri"/>
              <a:buAutoNum type="arabicParenR"/>
            </a:pPr>
            <a:r>
              <a:rPr lang="en-US" sz="2100" b="1" dirty="0">
                <a:solidFill>
                  <a:srgbClr val="000000"/>
                </a:solidFill>
                <a:latin typeface="Candara"/>
                <a:ea typeface="Candara"/>
                <a:cs typeface="Candara"/>
                <a:sym typeface="Candara"/>
              </a:rPr>
              <a:t>Communication interculturelle, multiculturelle et transculturelle </a:t>
            </a:r>
            <a:r>
              <a:rPr lang="en-US" sz="2100" dirty="0">
                <a:solidFill>
                  <a:srgbClr val="000000"/>
                </a:solidFill>
                <a:latin typeface="Candara"/>
                <a:ea typeface="Candara"/>
                <a:cs typeface="Candara"/>
                <a:sym typeface="Candara"/>
              </a:rPr>
              <a:t>: Différences et enjeux.</a:t>
            </a:r>
            <a:endParaRPr sz="2100" dirty="0">
              <a:solidFill>
                <a:srgbClr val="000000"/>
              </a:solidFill>
              <a:latin typeface="Candara"/>
              <a:ea typeface="Candara"/>
              <a:cs typeface="Candara"/>
              <a:sym typeface="Candara"/>
            </a:endParaRPr>
          </a:p>
          <a:p>
            <a:pPr marL="342900" marR="0" lvl="0" indent="-361950" algn="just" rtl="0">
              <a:spcBef>
                <a:spcPts val="0"/>
              </a:spcBef>
              <a:spcAft>
                <a:spcPts val="0"/>
              </a:spcAft>
              <a:buClr>
                <a:srgbClr val="000000"/>
              </a:buClr>
              <a:buSzPts val="2100"/>
              <a:buFont typeface="Calibri"/>
              <a:buAutoNum type="arabicParenR"/>
            </a:pPr>
            <a:r>
              <a:rPr lang="en-US" sz="2100" b="1" dirty="0">
                <a:solidFill>
                  <a:srgbClr val="000000"/>
                </a:solidFill>
                <a:latin typeface="Candara"/>
                <a:ea typeface="Candara"/>
                <a:cs typeface="Candara"/>
                <a:sym typeface="Candara"/>
              </a:rPr>
              <a:t>Communication et patrimoine </a:t>
            </a:r>
            <a:r>
              <a:rPr lang="en-US" sz="2100" dirty="0">
                <a:solidFill>
                  <a:srgbClr val="000000"/>
                </a:solidFill>
                <a:latin typeface="Candara"/>
                <a:ea typeface="Candara"/>
                <a:cs typeface="Candara"/>
                <a:sym typeface="Candara"/>
              </a:rPr>
              <a:t>: souligner le rôle de la communication intergénérationnelle et interculturelle dans la mise en valeur du patrimoine culturel et naturel. </a:t>
            </a:r>
            <a:endParaRPr sz="2100" dirty="0">
              <a:solidFill>
                <a:srgbClr val="000000"/>
              </a:solidFill>
              <a:latin typeface="Candara"/>
              <a:ea typeface="Candara"/>
              <a:cs typeface="Candara"/>
              <a:sym typeface="Candara"/>
            </a:endParaRPr>
          </a:p>
          <a:p>
            <a:pPr marL="0" marR="0" lvl="0" indent="0" algn="l" rtl="0">
              <a:spcBef>
                <a:spcPts val="0"/>
              </a:spcBef>
              <a:spcAft>
                <a:spcPts val="0"/>
              </a:spcAft>
              <a:buNone/>
            </a:pPr>
            <a:endParaRPr sz="2100" i="0" u="none" strike="noStrike" dirty="0">
              <a:solidFill>
                <a:srgbClr val="3F3F3F"/>
              </a:solidFill>
              <a:latin typeface="Candara"/>
              <a:ea typeface="Candara"/>
              <a:cs typeface="Candara"/>
              <a:sym typeface="Candara"/>
            </a:endParaRPr>
          </a:p>
        </p:txBody>
      </p:sp>
      <p:sp>
        <p:nvSpPr>
          <p:cNvPr id="128" name="Google Shape;128;g3198108f8f6_0_17"/>
          <p:cNvSpPr txBox="1"/>
          <p:nvPr/>
        </p:nvSpPr>
        <p:spPr>
          <a:xfrm>
            <a:off x="484053" y="918849"/>
            <a:ext cx="60981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A99374"/>
                </a:solidFill>
                <a:latin typeface="Candara"/>
                <a:ea typeface="Candara"/>
                <a:cs typeface="Candara"/>
                <a:sym typeface="Candara"/>
              </a:rPr>
              <a:t>Thèmes théoriques :</a:t>
            </a:r>
            <a:endParaRPr sz="2200" b="1">
              <a:solidFill>
                <a:srgbClr val="A99374"/>
              </a:solidFill>
              <a:latin typeface="Candara"/>
              <a:ea typeface="Candara"/>
              <a:cs typeface="Candara"/>
              <a:sym typeface="Candara"/>
            </a:endParaRPr>
          </a:p>
        </p:txBody>
      </p:sp>
      <p:pic>
        <p:nvPicPr>
          <p:cNvPr id="7" name="Google Shape;127;g3198108f8f6_0_17" descr="Culture of Two-Way Communication"/>
          <p:cNvPicPr preferRelativeResize="0"/>
          <p:nvPr/>
        </p:nvPicPr>
        <p:blipFill rotWithShape="1">
          <a:blip r:embed="rId4">
            <a:alphaModFix/>
          </a:blip>
          <a:srcRect/>
          <a:stretch/>
        </p:blipFill>
        <p:spPr>
          <a:xfrm>
            <a:off x="6915808" y="3510455"/>
            <a:ext cx="4267200" cy="2543503"/>
          </a:xfrm>
          <a:prstGeom prst="rect">
            <a:avLst/>
          </a:prstGeom>
          <a:noFill/>
          <a:ln>
            <a:noFill/>
          </a:ln>
        </p:spPr>
      </p:pic>
    </p:spTree>
    <p:extLst>
      <p:ext uri="{BB962C8B-B14F-4D97-AF65-F5344CB8AC3E}">
        <p14:creationId xmlns:p14="http://schemas.microsoft.com/office/powerpoint/2010/main" xmlns="" val="371459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body" idx="1"/>
          </p:nvPr>
        </p:nvSpPr>
        <p:spPr>
          <a:xfrm>
            <a:off x="120123" y="1804122"/>
            <a:ext cx="5717259" cy="3317601"/>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220"/>
              <a:buFont typeface="Arial"/>
              <a:buNone/>
            </a:pPr>
            <a:r>
              <a:rPr lang="en-US" sz="2420" b="1" dirty="0" err="1">
                <a:latin typeface="Candara"/>
                <a:ea typeface="Candara"/>
                <a:cs typeface="Candara"/>
                <a:sym typeface="Candara"/>
              </a:rPr>
              <a:t>Comprendre</a:t>
            </a:r>
            <a:r>
              <a:rPr lang="en-US" sz="2420" b="1" dirty="0">
                <a:latin typeface="Candara"/>
                <a:ea typeface="Candara"/>
                <a:cs typeface="Candara"/>
                <a:sym typeface="Candara"/>
              </a:rPr>
              <a:t> : </a:t>
            </a:r>
            <a:endParaRPr sz="2790" dirty="0"/>
          </a:p>
          <a:p>
            <a:pPr marL="0" lvl="0" indent="0" algn="l" rtl="0">
              <a:lnSpc>
                <a:spcPct val="70000"/>
              </a:lnSpc>
              <a:spcBef>
                <a:spcPts val="1000"/>
              </a:spcBef>
              <a:spcAft>
                <a:spcPts val="0"/>
              </a:spcAft>
              <a:buClr>
                <a:schemeClr val="dk1"/>
              </a:buClr>
              <a:buSzPts val="2220"/>
              <a:buNone/>
            </a:pPr>
            <a:r>
              <a:rPr lang="en-US" sz="2420" dirty="0" err="1">
                <a:latin typeface="Candara"/>
                <a:ea typeface="Candara"/>
                <a:cs typeface="Candara"/>
                <a:sym typeface="Candara"/>
              </a:rPr>
              <a:t>Qu'est-ce</a:t>
            </a:r>
            <a:r>
              <a:rPr lang="en-US" sz="2420" dirty="0">
                <a:latin typeface="Candara"/>
                <a:ea typeface="Candara"/>
                <a:cs typeface="Candara"/>
                <a:sym typeface="Candara"/>
              </a:rPr>
              <a:t> que la communication ? </a:t>
            </a:r>
            <a:endParaRPr sz="2790" dirty="0"/>
          </a:p>
          <a:p>
            <a:pPr marL="0" lvl="0" indent="0" algn="l" rtl="0">
              <a:lnSpc>
                <a:spcPct val="70000"/>
              </a:lnSpc>
              <a:spcBef>
                <a:spcPts val="1000"/>
              </a:spcBef>
              <a:spcAft>
                <a:spcPts val="0"/>
              </a:spcAft>
              <a:buClr>
                <a:schemeClr val="dk1"/>
              </a:buClr>
              <a:buSzPts val="2220"/>
              <a:buNone/>
            </a:pPr>
            <a:r>
              <a:rPr lang="en-US" sz="2420" dirty="0" err="1">
                <a:latin typeface="Candara"/>
                <a:ea typeface="Candara"/>
                <a:cs typeface="Candara"/>
                <a:sym typeface="Candara"/>
              </a:rPr>
              <a:t>Pourquoi</a:t>
            </a:r>
            <a:r>
              <a:rPr lang="en-US" sz="2420" dirty="0">
                <a:latin typeface="Candara"/>
                <a:ea typeface="Candara"/>
                <a:cs typeface="Candara"/>
                <a:sym typeface="Candara"/>
              </a:rPr>
              <a:t> </a:t>
            </a:r>
            <a:r>
              <a:rPr lang="en-US" sz="2420" dirty="0" err="1">
                <a:latin typeface="Candara"/>
                <a:ea typeface="Candara"/>
                <a:cs typeface="Candara"/>
                <a:sym typeface="Candara"/>
              </a:rPr>
              <a:t>est-ce</a:t>
            </a:r>
            <a:r>
              <a:rPr lang="en-US" sz="2420" dirty="0">
                <a:latin typeface="Candara"/>
                <a:ea typeface="Candara"/>
                <a:cs typeface="Candara"/>
                <a:sym typeface="Candara"/>
              </a:rPr>
              <a:t> important ? </a:t>
            </a:r>
            <a:endParaRPr sz="2790" dirty="0"/>
          </a:p>
          <a:p>
            <a:pPr marL="685800" lvl="1" indent="-229869" algn="l" rtl="0">
              <a:lnSpc>
                <a:spcPct val="70000"/>
              </a:lnSpc>
              <a:spcBef>
                <a:spcPts val="500"/>
              </a:spcBef>
              <a:spcAft>
                <a:spcPts val="0"/>
              </a:spcAft>
              <a:buClr>
                <a:schemeClr val="dk1"/>
              </a:buClr>
              <a:buSzPts val="2420"/>
              <a:buFont typeface="Noto Sans Symbols"/>
              <a:buChar char="▪"/>
            </a:pPr>
            <a:r>
              <a:rPr lang="en-US" sz="2420" dirty="0" err="1">
                <a:latin typeface="Candara"/>
                <a:ea typeface="Candara"/>
                <a:cs typeface="Candara"/>
                <a:sym typeface="Candara"/>
              </a:rPr>
              <a:t>dans</a:t>
            </a:r>
            <a:r>
              <a:rPr lang="en-US" sz="2420" dirty="0">
                <a:latin typeface="Candara"/>
                <a:ea typeface="Candara"/>
                <a:cs typeface="Candara"/>
                <a:sym typeface="Candara"/>
              </a:rPr>
              <a:t> la vie </a:t>
            </a:r>
            <a:r>
              <a:rPr lang="en-US" sz="2420" dirty="0" err="1">
                <a:latin typeface="Candara"/>
                <a:ea typeface="Candara"/>
                <a:cs typeface="Candara"/>
                <a:sym typeface="Candara"/>
              </a:rPr>
              <a:t>personnelle</a:t>
            </a:r>
            <a:r>
              <a:rPr lang="en-US" sz="2420" dirty="0">
                <a:latin typeface="Candara"/>
                <a:ea typeface="Candara"/>
                <a:cs typeface="Candara"/>
                <a:sym typeface="Candara"/>
              </a:rPr>
              <a:t>, </a:t>
            </a:r>
            <a:r>
              <a:rPr lang="en-US" sz="2420" dirty="0" err="1">
                <a:latin typeface="Candara"/>
                <a:ea typeface="Candara"/>
                <a:cs typeface="Candara"/>
                <a:sym typeface="Candara"/>
              </a:rPr>
              <a:t>sociale</a:t>
            </a:r>
            <a:r>
              <a:rPr lang="en-US" sz="2420" dirty="0">
                <a:latin typeface="Candara"/>
                <a:ea typeface="Candara"/>
                <a:cs typeface="Candara"/>
                <a:sym typeface="Candara"/>
              </a:rPr>
              <a:t> et </a:t>
            </a:r>
            <a:r>
              <a:rPr lang="en-US" sz="2420" dirty="0" err="1">
                <a:latin typeface="Candara"/>
                <a:ea typeface="Candara"/>
                <a:cs typeface="Candara"/>
                <a:sym typeface="Candara"/>
              </a:rPr>
              <a:t>professionnelle</a:t>
            </a:r>
            <a:r>
              <a:rPr lang="en-US" sz="2420" dirty="0">
                <a:latin typeface="Candara"/>
                <a:ea typeface="Candara"/>
                <a:cs typeface="Candara"/>
                <a:sym typeface="Candara"/>
              </a:rPr>
              <a:t> ?</a:t>
            </a:r>
            <a:endParaRPr sz="2420" dirty="0"/>
          </a:p>
          <a:p>
            <a:pPr marL="685800" lvl="1" indent="-229869" algn="l" rtl="0">
              <a:lnSpc>
                <a:spcPct val="70000"/>
              </a:lnSpc>
              <a:spcBef>
                <a:spcPts val="500"/>
              </a:spcBef>
              <a:spcAft>
                <a:spcPts val="0"/>
              </a:spcAft>
              <a:buClr>
                <a:schemeClr val="dk1"/>
              </a:buClr>
              <a:buSzPts val="2420"/>
              <a:buFont typeface="Noto Sans Symbols"/>
              <a:buChar char="▪"/>
            </a:pPr>
            <a:r>
              <a:rPr lang="en-US" sz="2420" dirty="0" err="1">
                <a:latin typeface="Candara"/>
                <a:ea typeface="Candara"/>
                <a:cs typeface="Candara"/>
                <a:sym typeface="Candara"/>
              </a:rPr>
              <a:t>dans</a:t>
            </a:r>
            <a:r>
              <a:rPr lang="en-US" sz="2420" dirty="0">
                <a:latin typeface="Candara"/>
                <a:ea typeface="Candara"/>
                <a:cs typeface="Candara"/>
                <a:sym typeface="Candara"/>
              </a:rPr>
              <a:t> le </a:t>
            </a:r>
            <a:r>
              <a:rPr lang="en-US" sz="2420" dirty="0" err="1">
                <a:latin typeface="Candara"/>
                <a:ea typeface="Candara"/>
                <a:cs typeface="Candara"/>
                <a:sym typeface="Candara"/>
              </a:rPr>
              <a:t>secteur</a:t>
            </a:r>
            <a:r>
              <a:rPr lang="en-US" sz="2420" dirty="0">
                <a:latin typeface="Candara"/>
                <a:ea typeface="Candara"/>
                <a:cs typeface="Candara"/>
                <a:sym typeface="Candara"/>
              </a:rPr>
              <a:t> du </a:t>
            </a:r>
            <a:r>
              <a:rPr lang="en-US" sz="2420" dirty="0" err="1">
                <a:latin typeface="Candara"/>
                <a:ea typeface="Candara"/>
                <a:cs typeface="Candara"/>
                <a:sym typeface="Candara"/>
              </a:rPr>
              <a:t>tourisme</a:t>
            </a:r>
            <a:r>
              <a:rPr lang="en-US" sz="2420" dirty="0">
                <a:latin typeface="Candara"/>
                <a:ea typeface="Candara"/>
                <a:cs typeface="Candara"/>
                <a:sym typeface="Candara"/>
              </a:rPr>
              <a:t> ?</a:t>
            </a:r>
            <a:endParaRPr sz="2420" dirty="0"/>
          </a:p>
          <a:p>
            <a:pPr marL="457200" lvl="1" indent="0" algn="l" rtl="0">
              <a:lnSpc>
                <a:spcPct val="70000"/>
              </a:lnSpc>
              <a:spcBef>
                <a:spcPts val="500"/>
              </a:spcBef>
              <a:spcAft>
                <a:spcPts val="0"/>
              </a:spcAft>
              <a:buClr>
                <a:schemeClr val="dk1"/>
              </a:buClr>
              <a:buSzPts val="2220"/>
              <a:buNone/>
            </a:pPr>
            <a:endParaRPr sz="2420" dirty="0">
              <a:latin typeface="Candara"/>
              <a:ea typeface="Candara"/>
              <a:cs typeface="Candara"/>
              <a:sym typeface="Candara"/>
            </a:endParaRPr>
          </a:p>
          <a:p>
            <a:pPr marL="0" lvl="1" indent="0" algn="l" rtl="0">
              <a:lnSpc>
                <a:spcPct val="70000"/>
              </a:lnSpc>
              <a:spcBef>
                <a:spcPts val="500"/>
              </a:spcBef>
              <a:spcAft>
                <a:spcPts val="0"/>
              </a:spcAft>
              <a:buClr>
                <a:schemeClr val="dk1"/>
              </a:buClr>
              <a:buSzPts val="2220"/>
              <a:buNone/>
            </a:pPr>
            <a:r>
              <a:rPr lang="en-US" sz="2420" dirty="0" err="1">
                <a:latin typeface="Candara"/>
                <a:ea typeface="Candara"/>
                <a:cs typeface="Candara"/>
                <a:sym typeface="Candara"/>
              </a:rPr>
              <a:t>Quel</a:t>
            </a:r>
            <a:r>
              <a:rPr lang="en-US" sz="2420" dirty="0">
                <a:latin typeface="Candara"/>
                <a:ea typeface="Candara"/>
                <a:cs typeface="Candara"/>
                <a:sym typeface="Candara"/>
              </a:rPr>
              <a:t> </a:t>
            </a:r>
            <a:r>
              <a:rPr lang="en-US" sz="2420" dirty="0" err="1">
                <a:latin typeface="Candara"/>
                <a:ea typeface="Candara"/>
                <a:cs typeface="Candara"/>
                <a:sym typeface="Candara"/>
              </a:rPr>
              <a:t>est</a:t>
            </a:r>
            <a:r>
              <a:rPr lang="en-US" sz="2420" dirty="0">
                <a:latin typeface="Candara"/>
                <a:ea typeface="Candara"/>
                <a:cs typeface="Candara"/>
                <a:sym typeface="Candara"/>
              </a:rPr>
              <a:t> le </a:t>
            </a:r>
            <a:r>
              <a:rPr lang="en-US" sz="2420" dirty="0" err="1">
                <a:latin typeface="Candara"/>
                <a:ea typeface="Candara"/>
                <a:cs typeface="Candara"/>
                <a:sym typeface="Candara"/>
              </a:rPr>
              <a:t>processus</a:t>
            </a:r>
            <a:r>
              <a:rPr lang="en-US" sz="2420" dirty="0">
                <a:latin typeface="Candara"/>
                <a:ea typeface="Candara"/>
                <a:cs typeface="Candara"/>
                <a:sym typeface="Candara"/>
              </a:rPr>
              <a:t> de communication ?</a:t>
            </a:r>
            <a:endParaRPr sz="2420" dirty="0"/>
          </a:p>
          <a:p>
            <a:pPr marL="0" lvl="0" indent="0" algn="l" rtl="0">
              <a:lnSpc>
                <a:spcPct val="70000"/>
              </a:lnSpc>
              <a:spcBef>
                <a:spcPts val="1000"/>
              </a:spcBef>
              <a:spcAft>
                <a:spcPts val="0"/>
              </a:spcAft>
              <a:buClr>
                <a:schemeClr val="dk1"/>
              </a:buClr>
              <a:buSzPts val="2220"/>
              <a:buFont typeface="Arial"/>
              <a:buNone/>
            </a:pPr>
            <a:endParaRPr sz="2420" b="1" dirty="0">
              <a:solidFill>
                <a:srgbClr val="148FB3"/>
              </a:solidFill>
            </a:endParaRPr>
          </a:p>
          <a:p>
            <a:pPr marL="0" lvl="0" indent="0" algn="l" rtl="0">
              <a:lnSpc>
                <a:spcPct val="70000"/>
              </a:lnSpc>
              <a:spcBef>
                <a:spcPts val="1000"/>
              </a:spcBef>
              <a:spcAft>
                <a:spcPts val="0"/>
              </a:spcAft>
              <a:buClr>
                <a:schemeClr val="dk1"/>
              </a:buClr>
              <a:buSzPts val="2220"/>
              <a:buFont typeface="Arial"/>
              <a:buNone/>
            </a:pPr>
            <a:endParaRPr sz="2420" dirty="0">
              <a:solidFill>
                <a:srgbClr val="148FB3"/>
              </a:solidFill>
            </a:endParaRPr>
          </a:p>
        </p:txBody>
      </p:sp>
      <p:sp>
        <p:nvSpPr>
          <p:cNvPr id="135" name="Google Shape;135;p4"/>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136" name="Google Shape;136;p4"/>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a:t>
            </a:r>
            <a:endParaRPr/>
          </a:p>
        </p:txBody>
      </p:sp>
      <p:pic>
        <p:nvPicPr>
          <p:cNvPr id="137" name="Google Shape;137;p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pic>
        <p:nvPicPr>
          <p:cNvPr id="7" name="Google Shape;134;p4"/>
          <p:cNvPicPr preferRelativeResize="0">
            <a:picLocks noGrp="1"/>
          </p:cNvPicPr>
          <p:nvPr>
            <p:ph type="body" idx="2"/>
          </p:nvPr>
        </p:nvPicPr>
        <p:blipFill rotWithShape="1">
          <a:blip r:embed="rId4">
            <a:alphaModFix/>
          </a:blip>
          <a:srcRect/>
          <a:stretch/>
        </p:blipFill>
        <p:spPr>
          <a:xfrm>
            <a:off x="6173585" y="2274325"/>
            <a:ext cx="5178829" cy="3453938"/>
          </a:xfrm>
          <a:prstGeom prst="rect">
            <a:avLst/>
          </a:prstGeom>
          <a:noFill/>
          <a:ln>
            <a:noFill/>
          </a:ln>
        </p:spPr>
      </p:pic>
    </p:spTree>
    <p:extLst>
      <p:ext uri="{BB962C8B-B14F-4D97-AF65-F5344CB8AC3E}">
        <p14:creationId xmlns:p14="http://schemas.microsoft.com/office/powerpoint/2010/main" xmlns="" val="41368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143" name="Google Shape;143;p5"/>
          <p:cNvSpPr/>
          <p:nvPr/>
        </p:nvSpPr>
        <p:spPr>
          <a:xfrm>
            <a:off x="-1"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a:t>
            </a:r>
            <a:endParaRPr/>
          </a:p>
        </p:txBody>
      </p:sp>
      <p:pic>
        <p:nvPicPr>
          <p:cNvPr id="144" name="Google Shape;144;p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45" name="Google Shape;145;p5"/>
          <p:cNvSpPr txBox="1"/>
          <p:nvPr/>
        </p:nvSpPr>
        <p:spPr>
          <a:xfrm>
            <a:off x="946683" y="1570410"/>
            <a:ext cx="4854900" cy="2678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400"/>
              <a:buFont typeface="Arial"/>
              <a:buNone/>
            </a:pPr>
            <a:r>
              <a:rPr lang="en-US" sz="2400" b="1">
                <a:solidFill>
                  <a:schemeClr val="dk1"/>
                </a:solidFill>
                <a:latin typeface="Candara"/>
                <a:ea typeface="Candara"/>
                <a:cs typeface="Candara"/>
                <a:sym typeface="Candara"/>
              </a:rPr>
              <a:t>La communication est l</a:t>
            </a:r>
            <a:r>
              <a:rPr lang="en-US" sz="2400">
                <a:solidFill>
                  <a:schemeClr val="dk1"/>
                </a:solidFill>
                <a:latin typeface="Candara"/>
                <a:ea typeface="Candara"/>
                <a:cs typeface="Candara"/>
                <a:sym typeface="Candara"/>
              </a:rPr>
              <a:t>'acte de transférer des informations d'un endroit à un autre. C'est la transmission d'un sens d'une personne à une autre ou à plusieurs personnes, que ce soit de manière verbale ou non verbale. </a:t>
            </a:r>
            <a:endParaRPr sz="2400">
              <a:solidFill>
                <a:schemeClr val="dk1"/>
              </a:solidFill>
              <a:latin typeface="Candara"/>
              <a:ea typeface="Candara"/>
              <a:cs typeface="Candara"/>
              <a:sym typeface="Candara"/>
            </a:endParaRPr>
          </a:p>
        </p:txBody>
      </p:sp>
      <p:pic>
        <p:nvPicPr>
          <p:cNvPr id="6" name="Google Shape;146;p5" descr="Types of communication explained with ..."/>
          <p:cNvPicPr preferRelativeResize="0"/>
          <p:nvPr/>
        </p:nvPicPr>
        <p:blipFill rotWithShape="1">
          <a:blip r:embed="rId4">
            <a:alphaModFix/>
          </a:blip>
          <a:srcRect/>
          <a:stretch/>
        </p:blipFill>
        <p:spPr>
          <a:xfrm>
            <a:off x="6096000" y="3661108"/>
            <a:ext cx="4942114" cy="2966357"/>
          </a:xfrm>
          <a:prstGeom prst="rect">
            <a:avLst/>
          </a:prstGeom>
          <a:noFill/>
          <a:ln>
            <a:noFill/>
          </a:ln>
        </p:spPr>
      </p:pic>
    </p:spTree>
    <p:extLst>
      <p:ext uri="{BB962C8B-B14F-4D97-AF65-F5344CB8AC3E}">
        <p14:creationId xmlns:p14="http://schemas.microsoft.com/office/powerpoint/2010/main" xmlns="" val="373402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152" name="Google Shape;152;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a:t>
            </a:r>
            <a:endParaRPr sz="3600" b="1">
              <a:solidFill>
                <a:schemeClr val="lt1"/>
              </a:solidFill>
              <a:latin typeface="Candara"/>
              <a:ea typeface="Candara"/>
              <a:cs typeface="Candara"/>
              <a:sym typeface="Candara"/>
            </a:endParaRPr>
          </a:p>
        </p:txBody>
      </p:sp>
      <p:pic>
        <p:nvPicPr>
          <p:cNvPr id="153" name="Google Shape;153;p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4" name="Google Shape;154;p6"/>
          <p:cNvSpPr txBox="1">
            <a:spLocks noGrp="1"/>
          </p:cNvSpPr>
          <p:nvPr>
            <p:ph type="body" idx="1"/>
          </p:nvPr>
        </p:nvSpPr>
        <p:spPr>
          <a:xfrm>
            <a:off x="398475" y="1788350"/>
            <a:ext cx="10955400" cy="43512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400"/>
              <a:buFont typeface="Arial"/>
              <a:buNone/>
            </a:pPr>
            <a:r>
              <a:rPr lang="en-US" sz="2400">
                <a:latin typeface="Candara"/>
                <a:ea typeface="Candara"/>
                <a:cs typeface="Candara"/>
                <a:sym typeface="Candara"/>
              </a:rPr>
              <a:t>La communication est un processus circulaire dont le résultat est toujours un changement des parties impliquées dans le processus. Les principaux éléments qui caractérisent la communication en tant que système circulaire sont les suivants :</a:t>
            </a:r>
            <a:endParaRPr/>
          </a:p>
          <a:p>
            <a:pPr marL="228600" lvl="0" indent="-24003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MESSAGE : Significations (contenu et relation) à envoyer à l'interlocuteur</a:t>
            </a:r>
            <a:endParaRPr/>
          </a:p>
          <a:p>
            <a:pPr marL="228600" lvl="0" indent="-24003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CODE : Langues, signes, symboles utilisés lors de l'échange communicatif</a:t>
            </a:r>
            <a:endParaRPr/>
          </a:p>
          <a:p>
            <a:pPr marL="228600" lvl="0" indent="-24003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DÉCODAGE : Opération d'attribution des signes, des symboles, des langues aux significations mentales à communiquer.</a:t>
            </a:r>
            <a:endParaRPr/>
          </a:p>
          <a:p>
            <a:pPr marL="228600" lvl="0" indent="-24003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CANAL : moyen par lequel le message passe</a:t>
            </a:r>
            <a:endParaRPr/>
          </a:p>
          <a:p>
            <a:pPr marL="228600" lvl="0" indent="-24003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FEEDBACK : Renvoyer l'information à l'émetteur</a:t>
            </a:r>
            <a:endParaRPr/>
          </a:p>
          <a:p>
            <a:pPr marL="228600" lvl="0" indent="-24003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CONTEXTE : Environnement dans lequel se déroule l'échange communicatif.</a:t>
            </a:r>
            <a:endParaRPr/>
          </a:p>
          <a:p>
            <a:pPr marL="228600" lvl="0" indent="-24003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DISTRIBUE : informations non cohérentes avec le message</a:t>
            </a:r>
            <a:endParaRPr sz="2400">
              <a:latin typeface="Candara"/>
              <a:ea typeface="Candara"/>
              <a:cs typeface="Candara"/>
              <a:sym typeface="Candara"/>
            </a:endParaRPr>
          </a:p>
        </p:txBody>
      </p:sp>
      <p:sp>
        <p:nvSpPr>
          <p:cNvPr id="155" name="Google Shape;155;p6"/>
          <p:cNvSpPr txBox="1">
            <a:spLocks noGrp="1"/>
          </p:cNvSpPr>
          <p:nvPr>
            <p:ph type="title"/>
          </p:nvPr>
        </p:nvSpPr>
        <p:spPr>
          <a:xfrm>
            <a:off x="838200" y="1052420"/>
            <a:ext cx="10515600" cy="7359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Candara"/>
              <a:buNone/>
            </a:pPr>
            <a:r>
              <a:rPr lang="en-US" sz="2800">
                <a:latin typeface="Candara"/>
                <a:ea typeface="Candara"/>
                <a:cs typeface="Candara"/>
                <a:sym typeface="Candara"/>
              </a:rPr>
              <a:t>Éléments de la communication circulaire</a:t>
            </a:r>
            <a:endParaRPr/>
          </a:p>
        </p:txBody>
      </p:sp>
    </p:spTree>
    <p:extLst>
      <p:ext uri="{BB962C8B-B14F-4D97-AF65-F5344CB8AC3E}">
        <p14:creationId xmlns:p14="http://schemas.microsoft.com/office/powerpoint/2010/main" xmlns="" val="222566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161" name="Google Shape;161;p7"/>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a:t>
            </a:r>
            <a:endParaRPr/>
          </a:p>
        </p:txBody>
      </p:sp>
      <p:pic>
        <p:nvPicPr>
          <p:cNvPr id="162" name="Google Shape;162;p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3" name="Google Shape;163;p7"/>
          <p:cNvSpPr txBox="1"/>
          <p:nvPr/>
        </p:nvSpPr>
        <p:spPr>
          <a:xfrm>
            <a:off x="830036" y="1162735"/>
            <a:ext cx="618852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ndara"/>
                <a:ea typeface="Candara"/>
                <a:cs typeface="Candara"/>
                <a:sym typeface="Candara"/>
              </a:rPr>
              <a:t>Comment fonctionne la communication ?</a:t>
            </a:r>
            <a:br>
              <a:rPr lang="en-US" sz="2000" b="1">
                <a:solidFill>
                  <a:schemeClr val="dk1"/>
                </a:solidFill>
                <a:latin typeface="Candara"/>
                <a:ea typeface="Candara"/>
                <a:cs typeface="Candara"/>
                <a:sym typeface="Candara"/>
              </a:rPr>
            </a:br>
            <a:endParaRPr sz="2000" b="1">
              <a:solidFill>
                <a:schemeClr val="dk1"/>
              </a:solidFill>
              <a:latin typeface="Candara"/>
              <a:ea typeface="Candara"/>
              <a:cs typeface="Candara"/>
              <a:sym typeface="Candara"/>
            </a:endParaRPr>
          </a:p>
        </p:txBody>
      </p:sp>
      <p:sp>
        <p:nvSpPr>
          <p:cNvPr id="165" name="Google Shape;165;p7"/>
          <p:cNvSpPr txBox="1"/>
          <p:nvPr/>
        </p:nvSpPr>
        <p:spPr>
          <a:xfrm>
            <a:off x="830025" y="4811150"/>
            <a:ext cx="10080900" cy="1554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n-US" sz="1900">
                <a:solidFill>
                  <a:schemeClr val="dk1"/>
                </a:solidFill>
                <a:latin typeface="Candara"/>
                <a:ea typeface="Candara"/>
                <a:cs typeface="Candara"/>
                <a:sym typeface="Candara"/>
              </a:rPr>
              <a:t>Un message ou une communication est envoyé par l'</a:t>
            </a:r>
            <a:r>
              <a:rPr lang="en-US" sz="1900" u="sng">
                <a:solidFill>
                  <a:schemeClr val="dk1"/>
                </a:solidFill>
                <a:latin typeface="Candara"/>
                <a:ea typeface="Candara"/>
                <a:cs typeface="Candara"/>
                <a:sym typeface="Candara"/>
              </a:rPr>
              <a:t>expéditeur </a:t>
            </a:r>
            <a:r>
              <a:rPr lang="en-US" sz="1900">
                <a:solidFill>
                  <a:schemeClr val="dk1"/>
                </a:solidFill>
                <a:latin typeface="Candara"/>
                <a:ea typeface="Candara"/>
                <a:cs typeface="Candara"/>
                <a:sym typeface="Candara"/>
              </a:rPr>
              <a:t>à un ou plusieurs destinataires par le biais d'un canal de communication.</a:t>
            </a:r>
            <a:endParaRPr sz="1500"/>
          </a:p>
          <a:p>
            <a:pPr marL="0" marR="0" lvl="0" indent="0" algn="just" rtl="0">
              <a:spcBef>
                <a:spcPts val="0"/>
              </a:spcBef>
              <a:spcAft>
                <a:spcPts val="0"/>
              </a:spcAft>
              <a:buClr>
                <a:schemeClr val="dk1"/>
              </a:buClr>
              <a:buSzPts val="1800"/>
              <a:buFont typeface="Arial"/>
              <a:buNone/>
            </a:pPr>
            <a:r>
              <a:rPr lang="en-US" sz="1900">
                <a:solidFill>
                  <a:schemeClr val="dk1"/>
                </a:solidFill>
                <a:latin typeface="Candara"/>
                <a:ea typeface="Candara"/>
                <a:cs typeface="Candara"/>
                <a:sym typeface="Candara"/>
              </a:rPr>
              <a:t>L'émetteur doit coder le message (l'information transmise) sous une forme adaptée au canal de communication, et le(s) récepteur(s) décode(nt) ensuite le message pour en comprendre le sens.</a:t>
            </a:r>
            <a:endParaRPr sz="1500"/>
          </a:p>
        </p:txBody>
      </p:sp>
      <p:pic>
        <p:nvPicPr>
          <p:cNvPr id="7" name="Google Shape;164;p7" descr="The Communication Process"/>
          <p:cNvPicPr preferRelativeResize="0"/>
          <p:nvPr/>
        </p:nvPicPr>
        <p:blipFill rotWithShape="1">
          <a:blip r:embed="rId4">
            <a:alphaModFix/>
          </a:blip>
          <a:srcRect/>
          <a:stretch/>
        </p:blipFill>
        <p:spPr>
          <a:xfrm>
            <a:off x="1318606" y="1834153"/>
            <a:ext cx="8918470" cy="2749550"/>
          </a:xfrm>
          <a:prstGeom prst="rect">
            <a:avLst/>
          </a:prstGeom>
          <a:noFill/>
          <a:ln>
            <a:noFill/>
          </a:ln>
        </p:spPr>
      </p:pic>
    </p:spTree>
    <p:extLst>
      <p:ext uri="{BB962C8B-B14F-4D97-AF65-F5344CB8AC3E}">
        <p14:creationId xmlns:p14="http://schemas.microsoft.com/office/powerpoint/2010/main" xmlns="" val="350322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TITRE...</a:t>
            </a:r>
            <a:endParaRPr sz="3600" b="0" i="0" u="none" strike="noStrike" cap="none">
              <a:solidFill>
                <a:schemeClr val="dk1"/>
              </a:solidFill>
              <a:latin typeface="Times New Roman"/>
              <a:ea typeface="Times New Roman"/>
              <a:cs typeface="Times New Roman"/>
              <a:sym typeface="Times New Roman"/>
            </a:endParaRPr>
          </a:p>
        </p:txBody>
      </p:sp>
      <p:sp>
        <p:nvSpPr>
          <p:cNvPr id="171" name="Google Shape;171;p8"/>
          <p:cNvSpPr/>
          <p:nvPr/>
        </p:nvSpPr>
        <p:spPr>
          <a:xfrm>
            <a:off x="289995" y="104711"/>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Candara"/>
                <a:ea typeface="Candara"/>
                <a:cs typeface="Candara"/>
                <a:sym typeface="Candara"/>
              </a:rPr>
              <a:t>Communication : contenu et relations</a:t>
            </a:r>
            <a:endParaRPr sz="3600" b="1">
              <a:solidFill>
                <a:schemeClr val="lt1"/>
              </a:solidFill>
              <a:latin typeface="Candara"/>
              <a:ea typeface="Candara"/>
              <a:cs typeface="Candara"/>
              <a:sym typeface="Candara"/>
            </a:endParaRPr>
          </a:p>
        </p:txBody>
      </p:sp>
      <p:pic>
        <p:nvPicPr>
          <p:cNvPr id="172" name="Google Shape;172;p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3" name="Google Shape;173;p8"/>
          <p:cNvSpPr txBox="1">
            <a:spLocks noGrp="1"/>
          </p:cNvSpPr>
          <p:nvPr>
            <p:ph type="body" idx="1"/>
          </p:nvPr>
        </p:nvSpPr>
        <p:spPr>
          <a:xfrm>
            <a:off x="979715" y="1414463"/>
            <a:ext cx="10515600" cy="236926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Font typeface="Arial"/>
              <a:buNone/>
            </a:pPr>
            <a:endParaRPr sz="2600">
              <a:solidFill>
                <a:srgbClr val="0070C0"/>
              </a:solidFill>
            </a:endParaRPr>
          </a:p>
          <a:p>
            <a:pPr marL="228600" lvl="0" indent="-241300" algn="just" rtl="0">
              <a:lnSpc>
                <a:spcPct val="90000"/>
              </a:lnSpc>
              <a:spcBef>
                <a:spcPts val="1000"/>
              </a:spcBef>
              <a:spcAft>
                <a:spcPts val="0"/>
              </a:spcAft>
              <a:buClr>
                <a:schemeClr val="dk1"/>
              </a:buClr>
              <a:buSzPts val="2200"/>
              <a:buChar char="•"/>
            </a:pPr>
            <a:r>
              <a:rPr lang="en-US" sz="2200">
                <a:latin typeface="Candara"/>
                <a:ea typeface="Candara"/>
                <a:cs typeface="Candara"/>
                <a:sym typeface="Candara"/>
              </a:rPr>
              <a:t>Le transfert d'un message active l'échange d'informations et, en même temps, établit une relation entre les personnes.</a:t>
            </a:r>
            <a:endParaRPr sz="3000"/>
          </a:p>
          <a:p>
            <a:pPr marL="228600" lvl="0" indent="-241300" algn="just" rtl="0">
              <a:lnSpc>
                <a:spcPct val="90000"/>
              </a:lnSpc>
              <a:spcBef>
                <a:spcPts val="1000"/>
              </a:spcBef>
              <a:spcAft>
                <a:spcPts val="0"/>
              </a:spcAft>
              <a:buClr>
                <a:schemeClr val="dk1"/>
              </a:buClr>
              <a:buSzPts val="2200"/>
              <a:buChar char="•"/>
            </a:pPr>
            <a:r>
              <a:rPr lang="en-US" sz="2200">
                <a:latin typeface="Candara"/>
                <a:ea typeface="Candara"/>
                <a:cs typeface="Candara"/>
                <a:sym typeface="Candara"/>
              </a:rPr>
              <a:t>Le contenu et la relation s'influencent mutuellement et conditionnent la réalisation des BUT et OBJECTIFS de la communication.</a:t>
            </a:r>
            <a:endParaRPr sz="2200">
              <a:solidFill>
                <a:srgbClr val="767171"/>
              </a:solidFill>
              <a:latin typeface="Candara"/>
              <a:ea typeface="Candara"/>
              <a:cs typeface="Candara"/>
              <a:sym typeface="Candara"/>
            </a:endParaRPr>
          </a:p>
        </p:txBody>
      </p:sp>
      <p:pic>
        <p:nvPicPr>
          <p:cNvPr id="6" name="Google Shape;174;p8" descr="Minimizing Communication Tool Overload ..."/>
          <p:cNvPicPr preferRelativeResize="0"/>
          <p:nvPr/>
        </p:nvPicPr>
        <p:blipFill rotWithShape="1">
          <a:blip r:embed="rId4">
            <a:alphaModFix/>
          </a:blip>
          <a:srcRect/>
          <a:stretch/>
        </p:blipFill>
        <p:spPr>
          <a:xfrm>
            <a:off x="1685924" y="3576639"/>
            <a:ext cx="2581275" cy="2369262"/>
          </a:xfrm>
          <a:prstGeom prst="rect">
            <a:avLst/>
          </a:prstGeom>
          <a:noFill/>
          <a:ln>
            <a:noFill/>
          </a:ln>
        </p:spPr>
      </p:pic>
      <p:pic>
        <p:nvPicPr>
          <p:cNvPr id="7" name="Google Shape;175;p8" descr="communication channels ..."/>
          <p:cNvPicPr preferRelativeResize="0"/>
          <p:nvPr/>
        </p:nvPicPr>
        <p:blipFill rotWithShape="1">
          <a:blip r:embed="rId5">
            <a:alphaModFix/>
          </a:blip>
          <a:srcRect/>
          <a:stretch/>
        </p:blipFill>
        <p:spPr>
          <a:xfrm>
            <a:off x="6180083" y="3920359"/>
            <a:ext cx="3751207" cy="1849819"/>
          </a:xfrm>
          <a:prstGeom prst="rect">
            <a:avLst/>
          </a:prstGeom>
          <a:noFill/>
          <a:ln>
            <a:noFill/>
          </a:ln>
        </p:spPr>
      </p:pic>
    </p:spTree>
    <p:extLst>
      <p:ext uri="{BB962C8B-B14F-4D97-AF65-F5344CB8AC3E}">
        <p14:creationId xmlns:p14="http://schemas.microsoft.com/office/powerpoint/2010/main" xmlns="" val="2952758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1650</Words>
  <Application>Microsoft Office PowerPoint</Application>
  <PresentationFormat>Προσαρμογή</PresentationFormat>
  <Paragraphs>145</Paragraphs>
  <Slides>23</Slides>
  <Notes>23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23</vt:i4>
      </vt:variant>
    </vt:vector>
  </HeadingPairs>
  <TitlesOfParts>
    <vt:vector size="29"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Éléments de la communication circulaire</vt:lpstr>
      <vt:lpstr>Διαφάνεια 8</vt:lpstr>
      <vt:lpstr>Διαφάνεια 9</vt:lpstr>
      <vt:lpstr>Tout ce qui est communiqué ne parvient pas au destinataire : </vt:lpstr>
      <vt:lpstr>Catégories de communication</vt:lpstr>
      <vt:lpstr>Διαφάνεια 12</vt:lpstr>
      <vt:lpstr>Objectifs de la communication</vt:lpstr>
      <vt:lpstr>Objectifs de la communication</vt:lpstr>
      <vt:lpstr>Obstacles courants à une communication efficace</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docId:D7AF7824601E6FF64185B8EBAE3C4341</cp:keywords>
  <cp:lastModifiedBy>Νικολέττα</cp:lastModifiedBy>
  <cp:revision>15</cp:revision>
  <dcterms:created xsi:type="dcterms:W3CDTF">2024-06-10T15:48:53Z</dcterms:created>
  <dcterms:modified xsi:type="dcterms:W3CDTF">2026-04-25T07:28:48Z</dcterms:modified>
</cp:coreProperties>
</file>