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369" r:id="rId2"/>
    <p:sldId id="370" r:id="rId3"/>
    <p:sldId id="371" r:id="rId4"/>
    <p:sldId id="372" r:id="rId5"/>
    <p:sldId id="373" r:id="rId6"/>
    <p:sldId id="374" r:id="rId7"/>
    <p:sldId id="375" r:id="rId8"/>
    <p:sldId id="376" r:id="rId9"/>
    <p:sldId id="377" r:id="rId10"/>
    <p:sldId id="378" r:id="rId11"/>
    <p:sldId id="379" r:id="rId12"/>
    <p:sldId id="380" r:id="rId13"/>
    <p:sldId id="381" r:id="rId14"/>
    <p:sldId id="382" r:id="rId15"/>
    <p:sldId id="383" r:id="rId16"/>
    <p:sldId id="384" r:id="rId17"/>
    <p:sldId id="385" r:id="rId18"/>
    <p:sldId id="386" r:id="rId19"/>
  </p:sldIdLst>
  <p:sldSz cx="12192000" cy="6858000"/>
  <p:notesSz cx="6858000" cy="9144000"/>
  <p:embeddedFontLst>
    <p:embeddedFont>
      <p:font typeface="Candara" pitchFamily="34" charset="0"/>
      <p:regular r:id="rId21"/>
      <p:bold r:id="rId22"/>
      <p:italic r:id="rId23"/>
      <p:boldItalic r:id="rId24"/>
    </p:embeddedFont>
    <p:embeddedFont>
      <p:font typeface="Calibri"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2" roundtripDataSignature="AMtx7mhQ2PIllWblmVsEqk8PO1hWMDAxA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CP"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142"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fntdata"/><Relationship Id="rId146"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14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14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14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97214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46979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757261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586050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645999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676911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155028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756160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1950393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321549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69121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71080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473084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42422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92214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199054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36951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ommonground.org.uk/places-people-parish-maps-%e2%80%a8by-sue-cliffor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prowomen-project.eu/io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3.png"/><Relationship Id="rId3" Type="http://schemas.openxmlformats.org/officeDocument/2006/relationships/notesSlide" Target="../notesSlides/notesSlide18.xml"/><Relationship Id="rId7" Type="http://schemas.openxmlformats.org/officeDocument/2006/relationships/image" Target="../media/image16.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descr="A logo with a tree in the middle&#10;&#10;Description automatically generated"/>
          <p:cNvPicPr preferRelativeResize="0"/>
          <p:nvPr/>
        </p:nvPicPr>
        <p:blipFill rotWithShape="1">
          <a:blip r:embed="rId3">
            <a:alphaModFix/>
          </a:blip>
          <a:srcRect/>
          <a:stretch/>
        </p:blipFill>
        <p:spPr>
          <a:xfrm>
            <a:off x="5117360" y="401642"/>
            <a:ext cx="1957279" cy="1957279"/>
          </a:xfrm>
          <a:prstGeom prst="rect">
            <a:avLst/>
          </a:prstGeom>
          <a:noFill/>
          <a:ln>
            <a:noFill/>
          </a:ln>
        </p:spPr>
      </p:pic>
      <p:sp>
        <p:nvSpPr>
          <p:cNvPr id="82" name="Google Shape;82;p1"/>
          <p:cNvSpPr txBox="1"/>
          <p:nvPr/>
        </p:nvSpPr>
        <p:spPr>
          <a:xfrm>
            <a:off x="0" y="3247463"/>
            <a:ext cx="12192000" cy="2062063"/>
          </a:xfrm>
          <a:prstGeom prst="rect">
            <a:avLst/>
          </a:prstGeom>
          <a:solidFill>
            <a:srgbClr val="72BC59"/>
          </a:solidFill>
          <a:ln>
            <a:noFill/>
          </a:ln>
        </p:spPr>
        <p:txBody>
          <a:bodyPr spcFirstLastPara="1" wrap="square" lIns="91425" tIns="45700" rIns="91425" bIns="45700" anchor="t" anchorCtr="0">
            <a:spAutoFit/>
          </a:bodyPr>
          <a:lstStyle/>
          <a:p>
            <a:pPr lvl="0" algn="ctr">
              <a:buSzPts val="3200"/>
            </a:pPr>
            <a:r>
              <a:rPr lang="fr-FR" sz="3200" b="1" dirty="0">
                <a:solidFill>
                  <a:srgbClr val="FFFFFF"/>
                </a:solidFill>
                <a:latin typeface="Candara"/>
                <a:ea typeface="Candara"/>
                <a:cs typeface="Candara"/>
                <a:sym typeface="Candara"/>
              </a:rPr>
              <a:t>PROGRAMME DE FORMATION</a:t>
            </a:r>
          </a:p>
          <a:p>
            <a:pPr lvl="0" algn="ctr">
              <a:buSzPts val="3200"/>
            </a:pPr>
            <a:endParaRPr lang="fr-FR" sz="3200" b="1" dirty="0">
              <a:solidFill>
                <a:srgbClr val="FFFFFF"/>
              </a:solidFill>
              <a:latin typeface="Candara"/>
              <a:ea typeface="Candara"/>
              <a:cs typeface="Candara"/>
              <a:sym typeface="Candara"/>
            </a:endParaRPr>
          </a:p>
          <a:p>
            <a:pPr lvl="0" algn="ctr">
              <a:buSzPts val="3200"/>
            </a:pPr>
            <a:r>
              <a:rPr lang="fr-FR" sz="3200" b="1" dirty="0">
                <a:solidFill>
                  <a:srgbClr val="FFFFFF"/>
                </a:solidFill>
                <a:latin typeface="Candara"/>
                <a:ea typeface="Candara"/>
                <a:cs typeface="Candara"/>
                <a:sym typeface="Candara"/>
              </a:rPr>
              <a:t>UNITÉ D'APPRENTISSAGE 4 : Communication interculturelle et intergénérationnelle</a:t>
            </a:r>
          </a:p>
        </p:txBody>
      </p:sp>
      <p:sp>
        <p:nvSpPr>
          <p:cNvPr id="83" name="Google Shape;83;p1"/>
          <p:cNvSpPr txBox="1"/>
          <p:nvPr/>
        </p:nvSpPr>
        <p:spPr>
          <a:xfrm>
            <a:off x="3156857" y="2566090"/>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7 - Εικόνα" descr="FR_Co-fundedbytheEU_RGB_POS.png"/>
          <p:cNvPicPr>
            <a:picLocks noChangeAspect="1"/>
          </p:cNvPicPr>
          <p:nvPr/>
        </p:nvPicPr>
        <p:blipFill>
          <a:blip r:embed="rId4"/>
          <a:stretch>
            <a:fillRect/>
          </a:stretch>
        </p:blipFill>
        <p:spPr>
          <a:xfrm>
            <a:off x="198408" y="6181683"/>
            <a:ext cx="2219864" cy="499157"/>
          </a:xfrm>
          <a:prstGeom prst="rect">
            <a:avLst/>
          </a:prstGeom>
        </p:spPr>
      </p:pic>
      <p:pic>
        <p:nvPicPr>
          <p:cNvPr id="9" name="8 - Εικόνα" descr="cc-brand-1.png"/>
          <p:cNvPicPr>
            <a:picLocks noChangeAspect="1"/>
          </p:cNvPicPr>
          <p:nvPr/>
        </p:nvPicPr>
        <p:blipFill>
          <a:blip r:embed="rId5"/>
          <a:stretch>
            <a:fillRect/>
          </a:stretch>
        </p:blipFill>
        <p:spPr>
          <a:xfrm>
            <a:off x="10680056" y="6093574"/>
            <a:ext cx="1241650" cy="643631"/>
          </a:xfrm>
          <a:prstGeom prst="rect">
            <a:avLst/>
          </a:prstGeom>
        </p:spPr>
      </p:pic>
    </p:spTree>
    <p:extLst>
      <p:ext uri="{BB962C8B-B14F-4D97-AF65-F5344CB8AC3E}">
        <p14:creationId xmlns:p14="http://schemas.microsoft.com/office/powerpoint/2010/main" xmlns="" val="997553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4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73" name="Google Shape;173;p4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45"/>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Carte de la paroisse</a:t>
            </a:r>
            <a:endParaRPr sz="3600" b="1" i="0" u="none" strike="noStrike" cap="none">
              <a:solidFill>
                <a:schemeClr val="lt1"/>
              </a:solidFill>
              <a:latin typeface="Candara"/>
              <a:ea typeface="Candara"/>
              <a:cs typeface="Candara"/>
              <a:sym typeface="Candara"/>
            </a:endParaRPr>
          </a:p>
        </p:txBody>
      </p:sp>
      <p:sp>
        <p:nvSpPr>
          <p:cNvPr id="175" name="Google Shape;175;p45"/>
          <p:cNvSpPr/>
          <p:nvPr/>
        </p:nvSpPr>
        <p:spPr>
          <a:xfrm>
            <a:off x="282804" y="848413"/>
            <a:ext cx="11057641" cy="61863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385623"/>
                </a:solidFill>
                <a:latin typeface="Candara"/>
                <a:ea typeface="Candara"/>
                <a:cs typeface="Candara"/>
                <a:sym typeface="Candara"/>
              </a:rPr>
              <a:t>Pourquoi des cartes paroissiales ?</a:t>
            </a:r>
            <a:endParaRPr/>
          </a:p>
          <a:p>
            <a:pPr marL="0" marR="0" lvl="0" indent="0" algn="l" rtl="0">
              <a:lnSpc>
                <a:spcPct val="100000"/>
              </a:lnSpc>
              <a:spcBef>
                <a:spcPts val="0"/>
              </a:spcBef>
              <a:spcAft>
                <a:spcPts val="0"/>
              </a:spcAft>
              <a:buNone/>
            </a:pPr>
            <a:r>
              <a:rPr lang="en-US" sz="2000" b="0" i="0" u="none" strike="noStrike" cap="none">
                <a:solidFill>
                  <a:schemeClr val="dk1"/>
                </a:solidFill>
                <a:latin typeface="Candara"/>
                <a:ea typeface="Candara"/>
                <a:cs typeface="Candara"/>
                <a:sym typeface="Candara"/>
              </a:rPr>
              <a:t>Veuillez consulter le site </a:t>
            </a:r>
            <a:r>
              <a:rPr lang="en-US" sz="1600" b="0" i="0" u="sng" strike="noStrike" cap="none">
                <a:solidFill>
                  <a:srgbClr val="000000"/>
                </a:solidFill>
                <a:latin typeface="Candara"/>
                <a:ea typeface="Candara"/>
                <a:cs typeface="Candara"/>
                <a:sym typeface="Candara"/>
                <a:hlinkClick r:id="rId4">
                  <a:extLst>
                    <a:ext uri="{A12FA001-AC4F-418D-AE19-62706E023703}">
                      <ahyp:hlinkClr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 val="tx"/>
                    </a:ext>
                  </a:extLst>
                </a:hlinkClick>
              </a:rPr>
              <a:t>https://www.commonground.org.uk/places-people-parish-maps-%e2%80%a8by-sue-clifford/</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US" sz="1600" b="0" i="0" u="sng" strike="noStrike" cap="none">
                <a:solidFill>
                  <a:srgbClr val="000000"/>
                </a:solidFill>
                <a:latin typeface="Candara"/>
                <a:ea typeface="Candara"/>
                <a:cs typeface="Candara"/>
                <a:sym typeface="Candara"/>
                <a:hlinkClick r:id="rId4">
                  <a:extLst>
                    <a:ext uri="{A12FA001-AC4F-418D-AE19-62706E023703}">
                      <ahyp:hlinkClr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 val="tx"/>
                    </a:ext>
                  </a:extLst>
                </a:hlinkClick>
              </a:rPr>
              <a:t>https://www.commonground.org.uk/places-people-parish-maps-%e2%80%a8by-sue-clifford/</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2000" b="1" i="0" u="none" strike="noStrike" cap="none">
              <a:solidFill>
                <a:srgbClr val="385623"/>
              </a:solidFill>
              <a:latin typeface="Candara"/>
              <a:ea typeface="Candara"/>
              <a:cs typeface="Candara"/>
              <a:sym typeface="Candara"/>
            </a:endParaRPr>
          </a:p>
          <a:p>
            <a:pPr marL="0" marR="0" lvl="0" indent="0" algn="just" rtl="0">
              <a:lnSpc>
                <a:spcPct val="100000"/>
              </a:lnSpc>
              <a:spcBef>
                <a:spcPts val="0"/>
              </a:spcBef>
              <a:spcAft>
                <a:spcPts val="0"/>
              </a:spcAft>
              <a:buNone/>
            </a:pPr>
            <a:r>
              <a:rPr lang="en-US" sz="2000" b="0" i="1" u="none" strike="noStrike" cap="none">
                <a:solidFill>
                  <a:srgbClr val="000000"/>
                </a:solidFill>
                <a:latin typeface="Candara"/>
                <a:ea typeface="Candara"/>
                <a:cs typeface="Candara"/>
                <a:sym typeface="Candara"/>
              </a:rPr>
              <a:t>Réaliser une carte paroissiale, c'est créer l'expression des valeurs de la communauté, c'est commencer à affirmer des idées de participation, c'est prendre la place entre vos mains.</a:t>
            </a:r>
            <a:endParaRPr/>
          </a:p>
          <a:p>
            <a:pPr marL="0" marR="0" lvl="0" indent="0" algn="just" rtl="0">
              <a:lnSpc>
                <a:spcPct val="100000"/>
              </a:lnSpc>
              <a:spcBef>
                <a:spcPts val="0"/>
              </a:spcBef>
              <a:spcAft>
                <a:spcPts val="0"/>
              </a:spcAft>
              <a:buNone/>
            </a:pPr>
            <a:r>
              <a:rPr lang="en-US" sz="2000" b="0" i="1" u="none" strike="noStrike" cap="none">
                <a:solidFill>
                  <a:srgbClr val="000000"/>
                </a:solidFill>
                <a:latin typeface="Candara"/>
                <a:ea typeface="Candara"/>
                <a:cs typeface="Candara"/>
                <a:sym typeface="Candara"/>
              </a:rPr>
              <a:t>Nous essayons de nous concentrer sur la localité, la plus petite arène dans laquelle la vie se joue. Le territoire auquel on est attaché, qui a un sens pour soi, dont on partage une certaine connaissance, pour lequel on s'indigne et se protège facilement, le quartier dont on a la mesure, qui contribue d'une certaine manière à nous façonner. </a:t>
            </a:r>
            <a:endParaRPr/>
          </a:p>
          <a:p>
            <a:pPr marL="0" marR="0" lvl="0" indent="0" algn="just" rtl="0">
              <a:lnSpc>
                <a:spcPct val="100000"/>
              </a:lnSpc>
              <a:spcBef>
                <a:spcPts val="0"/>
              </a:spcBef>
              <a:spcAft>
                <a:spcPts val="0"/>
              </a:spcAft>
              <a:buNone/>
            </a:pPr>
            <a:r>
              <a:rPr lang="en-US" sz="2000" b="0" i="1" u="none" strike="noStrike" cap="none">
                <a:solidFill>
                  <a:srgbClr val="000000"/>
                </a:solidFill>
                <a:latin typeface="Candara"/>
                <a:ea typeface="Candara"/>
                <a:cs typeface="Candara"/>
                <a:sym typeface="Candara"/>
              </a:rPr>
              <a:t>Connaître sa place, participer activement à son entretien, transmettre la sagesse, être ouvert aux idées, aux gens, au développement, au changement, mais en sympathie avec la nature et la culture qui l'ont amené jusqu'ici, ouvrira les portes de la dissidence. Mais la conversation, la tolérance et la transmission des souvenirs sont des forces civiles. Quelles que soient les formes de connaissance dont nous aurons besoin pour le prochain millénaire, l'humanité et l'imagination doivent être prioritaires dans leur organisation.</a:t>
            </a:r>
            <a:endParaRPr/>
          </a:p>
          <a:p>
            <a:pPr marL="0" marR="0" lvl="0" indent="0" algn="just" rtl="0">
              <a:lnSpc>
                <a:spcPct val="100000"/>
              </a:lnSpc>
              <a:spcBef>
                <a:spcPts val="0"/>
              </a:spcBef>
              <a:spcAft>
                <a:spcPts val="0"/>
              </a:spcAft>
              <a:buNone/>
            </a:pPr>
            <a:r>
              <a:rPr lang="en-US" sz="2000" b="0" i="1" u="none" strike="noStrike" cap="none">
                <a:solidFill>
                  <a:srgbClr val="000000"/>
                </a:solidFill>
                <a:latin typeface="Candara"/>
                <a:ea typeface="Candara"/>
                <a:cs typeface="Candara"/>
                <a:sym typeface="Candara"/>
              </a:rPr>
              <a:t>En établissant une carte paroissiale, vous pouvez vous rassembler pour maintenir le cadre là où vous le souhaitez, vous pouvez mettre en lumière les choses qui sont importantes pour vous, et vous pouvez trouver le courage de parler avec passion des raisons pour lesquelles tout cela est important.</a:t>
            </a:r>
            <a:endParaRPr/>
          </a:p>
          <a:p>
            <a:pPr marL="0" marR="0" lvl="0" indent="0" algn="l" rtl="0">
              <a:lnSpc>
                <a:spcPct val="100000"/>
              </a:lnSpc>
              <a:spcBef>
                <a:spcPts val="0"/>
              </a:spcBef>
              <a:spcAft>
                <a:spcPts val="0"/>
              </a:spcAft>
              <a:buNone/>
            </a:pPr>
            <a:endParaRPr sz="20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2000" b="0" i="0" u="none" strike="noStrike" cap="none">
              <a:solidFill>
                <a:srgbClr val="000000"/>
              </a:solidFill>
              <a:latin typeface="Candara"/>
              <a:ea typeface="Candara"/>
              <a:cs typeface="Candara"/>
              <a:sym typeface="Candara"/>
            </a:endParaRPr>
          </a:p>
        </p:txBody>
      </p:sp>
    </p:spTree>
    <p:extLst>
      <p:ext uri="{BB962C8B-B14F-4D97-AF65-F5344CB8AC3E}">
        <p14:creationId xmlns:p14="http://schemas.microsoft.com/office/powerpoint/2010/main" xmlns="" val="320040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46"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81" name="Google Shape;181;p46"/>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46"/>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Élaboration d'une carte paroissiale</a:t>
            </a:r>
            <a:endParaRPr sz="3600" b="1" i="0" u="none" strike="noStrike" cap="none">
              <a:solidFill>
                <a:schemeClr val="lt1"/>
              </a:solidFill>
              <a:latin typeface="Candara"/>
              <a:ea typeface="Candara"/>
              <a:cs typeface="Candara"/>
              <a:sym typeface="Candara"/>
            </a:endParaRPr>
          </a:p>
        </p:txBody>
      </p:sp>
      <p:sp>
        <p:nvSpPr>
          <p:cNvPr id="184" name="Google Shape;184;p46"/>
          <p:cNvSpPr/>
          <p:nvPr/>
        </p:nvSpPr>
        <p:spPr>
          <a:xfrm>
            <a:off x="172825" y="5014642"/>
            <a:ext cx="6096000" cy="55335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400" b="0" i="0" u="none" strike="noStrike" cap="none">
                <a:solidFill>
                  <a:srgbClr val="000000"/>
                </a:solidFill>
                <a:latin typeface="Calibri"/>
                <a:ea typeface="Calibri"/>
                <a:cs typeface="Calibri"/>
                <a:sym typeface="Calibri"/>
              </a:rPr>
              <a:t>Image de https://www.commonground.org.uk/places-people-parish-maps-%e2%80%a8by-sue-clifford/</a:t>
            </a:r>
            <a:endParaRPr sz="1400" b="0" i="0" u="none" strike="noStrike" cap="none">
              <a:solidFill>
                <a:srgbClr val="000000"/>
              </a:solidFill>
              <a:latin typeface="Calibri"/>
              <a:ea typeface="Calibri"/>
              <a:cs typeface="Calibri"/>
              <a:sym typeface="Calibri"/>
            </a:endParaRPr>
          </a:p>
        </p:txBody>
      </p:sp>
      <p:sp>
        <p:nvSpPr>
          <p:cNvPr id="185" name="Google Shape;185;p46"/>
          <p:cNvSpPr/>
          <p:nvPr/>
        </p:nvSpPr>
        <p:spPr>
          <a:xfrm>
            <a:off x="6583051" y="984230"/>
            <a:ext cx="4927076" cy="41549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a:solidFill>
                  <a:srgbClr val="000000"/>
                </a:solidFill>
                <a:latin typeface="Candara"/>
                <a:ea typeface="Candara"/>
                <a:cs typeface="Candara"/>
                <a:sym typeface="Candara"/>
              </a:rPr>
              <a:t>La carte </a:t>
            </a:r>
            <a:r>
              <a:rPr lang="en-US" sz="2400" b="0" i="0" u="none" strike="noStrike" cap="none" dirty="0" err="1">
                <a:solidFill>
                  <a:srgbClr val="000000"/>
                </a:solidFill>
                <a:latin typeface="Candara"/>
                <a:ea typeface="Candara"/>
                <a:cs typeface="Candara"/>
                <a:sym typeface="Candara"/>
              </a:rPr>
              <a:t>paroissiale</a:t>
            </a:r>
            <a:r>
              <a:rPr lang="en-US" sz="2400" b="0" i="0" u="none" strike="noStrike" cap="none" dirty="0">
                <a:solidFill>
                  <a:srgbClr val="000000"/>
                </a:solidFill>
                <a:latin typeface="Candara"/>
                <a:ea typeface="Candara"/>
                <a:cs typeface="Candara"/>
                <a:sym typeface="Candara"/>
              </a:rPr>
              <a:t> se </a:t>
            </a:r>
            <a:r>
              <a:rPr lang="en-US" sz="2400" b="0" i="0" u="none" strike="noStrike" cap="none" dirty="0" err="1">
                <a:solidFill>
                  <a:srgbClr val="000000"/>
                </a:solidFill>
                <a:latin typeface="Candara"/>
                <a:ea typeface="Candara"/>
                <a:cs typeface="Candara"/>
                <a:sym typeface="Candara"/>
              </a:rPr>
              <a:t>construit</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donc</a:t>
            </a:r>
            <a:r>
              <a:rPr lang="en-US" sz="2400" b="0" i="0" u="none" strike="noStrike" cap="none" dirty="0">
                <a:solidFill>
                  <a:srgbClr val="000000"/>
                </a:solidFill>
                <a:latin typeface="Candara"/>
                <a:ea typeface="Candara"/>
                <a:cs typeface="Candara"/>
                <a:sym typeface="Candara"/>
              </a:rPr>
              <a:t> par le travail de </a:t>
            </a:r>
            <a:r>
              <a:rPr lang="en-US" sz="2400" b="0" i="0" u="none" strike="noStrike" cap="none" dirty="0" err="1">
                <a:solidFill>
                  <a:srgbClr val="000000"/>
                </a:solidFill>
                <a:latin typeface="Candara"/>
                <a:ea typeface="Candara"/>
                <a:cs typeface="Candara"/>
                <a:sym typeface="Candara"/>
              </a:rPr>
              <a:t>groupe</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ou</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plutôt</a:t>
            </a:r>
            <a:r>
              <a:rPr lang="en-US" sz="2400" b="0" i="0" u="none" strike="noStrike" cap="none" dirty="0">
                <a:solidFill>
                  <a:srgbClr val="000000"/>
                </a:solidFill>
                <a:latin typeface="Candara"/>
                <a:ea typeface="Candara"/>
                <a:cs typeface="Candara"/>
                <a:sym typeface="Candara"/>
              </a:rPr>
              <a:t> par le travail </a:t>
            </a:r>
            <a:r>
              <a:rPr lang="en-US" sz="2400" b="0" i="0" u="none" strike="noStrike" cap="none" dirty="0" err="1">
                <a:solidFill>
                  <a:srgbClr val="000000"/>
                </a:solidFill>
                <a:latin typeface="Candara"/>
                <a:ea typeface="Candara"/>
                <a:cs typeface="Candara"/>
                <a:sym typeface="Candara"/>
              </a:rPr>
              <a:t>communautaire</a:t>
            </a:r>
            <a:r>
              <a:rPr lang="en-US" sz="2400" b="0" i="0" u="none" strike="noStrike" cap="none" dirty="0">
                <a:solidFill>
                  <a:srgbClr val="000000"/>
                </a:solidFill>
                <a:latin typeface="Candara"/>
                <a:ea typeface="Candara"/>
                <a:cs typeface="Candara"/>
                <a:sym typeface="Candara"/>
              </a:rPr>
              <a:t>. </a:t>
            </a:r>
            <a:endParaRPr sz="24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endParaRPr sz="24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US" sz="2400" b="0" i="0" u="none" strike="noStrike" cap="none" dirty="0">
                <a:solidFill>
                  <a:srgbClr val="000000"/>
                </a:solidFill>
                <a:latin typeface="Candara"/>
                <a:ea typeface="Candara"/>
                <a:cs typeface="Candara"/>
                <a:sym typeface="Candara"/>
              </a:rPr>
              <a:t>Les </a:t>
            </a:r>
            <a:r>
              <a:rPr lang="en-US" sz="2400" b="0" i="0" u="none" strike="noStrike" cap="none" dirty="0" err="1">
                <a:solidFill>
                  <a:srgbClr val="000000"/>
                </a:solidFill>
                <a:latin typeface="Candara"/>
                <a:ea typeface="Candara"/>
                <a:cs typeface="Candara"/>
                <a:sym typeface="Candara"/>
              </a:rPr>
              <a:t>citoyens</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d'une</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région</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nationaux</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ou</a:t>
            </a:r>
            <a:r>
              <a:rPr lang="en-US" sz="2400" b="0" i="0" u="none" strike="noStrike" cap="none" dirty="0">
                <a:solidFill>
                  <a:srgbClr val="000000"/>
                </a:solidFill>
                <a:latin typeface="Candara"/>
                <a:ea typeface="Candara"/>
                <a:cs typeface="Candara"/>
                <a:sym typeface="Candara"/>
              </a:rPr>
              <a:t> nouveaux </a:t>
            </a:r>
            <a:r>
              <a:rPr lang="en-US" sz="2400" b="0" i="0" u="none" strike="noStrike" cap="none" dirty="0" err="1">
                <a:solidFill>
                  <a:srgbClr val="000000"/>
                </a:solidFill>
                <a:latin typeface="Candara"/>
                <a:ea typeface="Candara"/>
                <a:cs typeface="Candara"/>
                <a:sym typeface="Candara"/>
              </a:rPr>
              <a:t>citoyens</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jeunes</a:t>
            </a:r>
            <a:r>
              <a:rPr lang="en-US" sz="2400" b="0" i="0" u="none" strike="noStrike" cap="none" dirty="0">
                <a:solidFill>
                  <a:srgbClr val="000000"/>
                </a:solidFill>
                <a:latin typeface="Candara"/>
                <a:ea typeface="Candara"/>
                <a:cs typeface="Candara"/>
                <a:sym typeface="Candara"/>
              </a:rPr>
              <a:t> et </a:t>
            </a:r>
            <a:r>
              <a:rPr lang="en-US" sz="2400" b="0" i="0" u="none" strike="noStrike" cap="none" dirty="0" err="1">
                <a:solidFill>
                  <a:srgbClr val="000000"/>
                </a:solidFill>
                <a:latin typeface="Candara"/>
                <a:ea typeface="Candara"/>
                <a:cs typeface="Candara"/>
                <a:sym typeface="Candara"/>
              </a:rPr>
              <a:t>vieux</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peuvent</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être</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impliqués</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soit</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directement</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dans</a:t>
            </a:r>
            <a:r>
              <a:rPr lang="en-US" sz="2400" b="0" i="0" u="none" strike="noStrike" cap="none" dirty="0">
                <a:solidFill>
                  <a:srgbClr val="000000"/>
                </a:solidFill>
                <a:latin typeface="Candara"/>
                <a:ea typeface="Candara"/>
                <a:cs typeface="Candara"/>
                <a:sym typeface="Candara"/>
              </a:rPr>
              <a:t> la construction </a:t>
            </a:r>
            <a:r>
              <a:rPr lang="en-US" sz="2400" b="0" i="0" u="none" strike="noStrike" cap="none" dirty="0" err="1">
                <a:solidFill>
                  <a:srgbClr val="000000"/>
                </a:solidFill>
                <a:latin typeface="Candara"/>
                <a:ea typeface="Candara"/>
                <a:cs typeface="Candara"/>
                <a:sym typeface="Candara"/>
              </a:rPr>
              <a:t>elle-même</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soit</a:t>
            </a:r>
            <a:r>
              <a:rPr lang="en-US" sz="2400" b="0" i="0" u="none" strike="noStrike" cap="none" dirty="0">
                <a:solidFill>
                  <a:srgbClr val="000000"/>
                </a:solidFill>
                <a:latin typeface="Candara"/>
                <a:ea typeface="Candara"/>
                <a:cs typeface="Candara"/>
                <a:sym typeface="Candara"/>
              </a:rPr>
              <a:t> par le </a:t>
            </a:r>
            <a:r>
              <a:rPr lang="en-US" sz="2400" b="0" i="0" u="none" strike="noStrike" cap="none" dirty="0" err="1">
                <a:solidFill>
                  <a:srgbClr val="000000"/>
                </a:solidFill>
                <a:latin typeface="Candara"/>
                <a:ea typeface="Candara"/>
                <a:cs typeface="Candara"/>
                <a:sym typeface="Candara"/>
              </a:rPr>
              <a:t>biais</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d'interviews</a:t>
            </a:r>
            <a:r>
              <a:rPr lang="en-US" sz="2400" b="0" i="0" u="none" strike="noStrike" cap="none" dirty="0">
                <a:solidFill>
                  <a:srgbClr val="000000"/>
                </a:solidFill>
                <a:latin typeface="Candara"/>
                <a:ea typeface="Candara"/>
                <a:cs typeface="Candara"/>
                <a:sym typeface="Candara"/>
              </a:rPr>
              <a:t> pour </a:t>
            </a:r>
            <a:r>
              <a:rPr lang="en-US" sz="2400" b="0" i="0" u="none" strike="noStrike" cap="none" dirty="0" err="1">
                <a:solidFill>
                  <a:srgbClr val="000000"/>
                </a:solidFill>
                <a:latin typeface="Candara"/>
                <a:ea typeface="Candara"/>
                <a:cs typeface="Candara"/>
                <a:sym typeface="Candara"/>
              </a:rPr>
              <a:t>connaître</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l'histoire</a:t>
            </a:r>
            <a:r>
              <a:rPr lang="en-US" sz="2400" b="0" i="0" u="none" strike="noStrike" cap="none" dirty="0">
                <a:solidFill>
                  <a:srgbClr val="000000"/>
                </a:solidFill>
                <a:latin typeface="Candara"/>
                <a:ea typeface="Candara"/>
                <a:cs typeface="Candara"/>
                <a:sym typeface="Candara"/>
              </a:rPr>
              <a:t> du lieu, les </a:t>
            </a:r>
            <a:r>
              <a:rPr lang="en-US" sz="2400" b="0" i="0" u="none" strike="noStrike" cap="none" dirty="0" err="1">
                <a:solidFill>
                  <a:srgbClr val="000000"/>
                </a:solidFill>
                <a:latin typeface="Candara"/>
                <a:ea typeface="Candara"/>
                <a:cs typeface="Candara"/>
                <a:sym typeface="Candara"/>
              </a:rPr>
              <a:t>légendes</a:t>
            </a:r>
            <a:r>
              <a:rPr lang="en-US" sz="2400" b="0" i="0" u="none" strike="noStrike" cap="none" dirty="0">
                <a:solidFill>
                  <a:srgbClr val="000000"/>
                </a:solidFill>
                <a:latin typeface="Candara"/>
                <a:ea typeface="Candara"/>
                <a:cs typeface="Candara"/>
                <a:sym typeface="Candara"/>
              </a:rPr>
              <a:t>, les </a:t>
            </a:r>
            <a:r>
              <a:rPr lang="en-US" sz="2400" b="0" i="0" u="none" strike="noStrike" cap="none" dirty="0" err="1">
                <a:solidFill>
                  <a:srgbClr val="000000"/>
                </a:solidFill>
                <a:latin typeface="Candara"/>
                <a:ea typeface="Candara"/>
                <a:cs typeface="Candara"/>
                <a:sym typeface="Candara"/>
              </a:rPr>
              <a:t>besoins</a:t>
            </a:r>
            <a:r>
              <a:rPr lang="en-US" sz="2400" b="0" i="0" u="none" strike="noStrike" cap="none" dirty="0">
                <a:solidFill>
                  <a:srgbClr val="000000"/>
                </a:solidFill>
                <a:latin typeface="Candara"/>
                <a:ea typeface="Candara"/>
                <a:cs typeface="Candara"/>
                <a:sym typeface="Candara"/>
              </a:rPr>
              <a:t> ...</a:t>
            </a:r>
            <a:endParaRPr dirty="0"/>
          </a:p>
        </p:txBody>
      </p:sp>
      <p:pic>
        <p:nvPicPr>
          <p:cNvPr id="7" name="Google Shape;183;p46" descr="https://www.commonground.org.uk/wp-content/uploads/2015/02/CG0251-790x490.jpg"/>
          <p:cNvPicPr preferRelativeResize="0"/>
          <p:nvPr/>
        </p:nvPicPr>
        <p:blipFill rotWithShape="1">
          <a:blip r:embed="rId4">
            <a:alphaModFix/>
          </a:blip>
          <a:srcRect/>
          <a:stretch/>
        </p:blipFill>
        <p:spPr>
          <a:xfrm>
            <a:off x="160760" y="984230"/>
            <a:ext cx="6120130" cy="3796030"/>
          </a:xfrm>
          <a:prstGeom prst="rect">
            <a:avLst/>
          </a:prstGeom>
          <a:noFill/>
          <a:ln>
            <a:noFill/>
          </a:ln>
        </p:spPr>
      </p:pic>
    </p:spTree>
    <p:extLst>
      <p:ext uri="{BB962C8B-B14F-4D97-AF65-F5344CB8AC3E}">
        <p14:creationId xmlns:p14="http://schemas.microsoft.com/office/powerpoint/2010/main" xmlns="" val="234418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47"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91" name="Google Shape;191;p47"/>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47"/>
          <p:cNvSpPr/>
          <p:nvPr/>
        </p:nvSpPr>
        <p:spPr>
          <a:xfrm>
            <a:off x="0" y="4502"/>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Élaboration d'une carte paroissiale</a:t>
            </a:r>
            <a:endParaRPr sz="3600" b="1" i="0" u="none" strike="noStrike" cap="none">
              <a:solidFill>
                <a:schemeClr val="lt1"/>
              </a:solidFill>
              <a:latin typeface="Candara"/>
              <a:ea typeface="Candara"/>
              <a:cs typeface="Candara"/>
              <a:sym typeface="Candara"/>
            </a:endParaRPr>
          </a:p>
        </p:txBody>
      </p:sp>
      <p:sp>
        <p:nvSpPr>
          <p:cNvPr id="197" name="Google Shape;197;p47"/>
          <p:cNvSpPr/>
          <p:nvPr/>
        </p:nvSpPr>
        <p:spPr>
          <a:xfrm>
            <a:off x="10560079" y="3161749"/>
            <a:ext cx="1422846" cy="1936428"/>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US" sz="1400" b="0" i="0" u="none" strike="noStrike" cap="none">
                <a:solidFill>
                  <a:srgbClr val="000000"/>
                </a:solidFill>
                <a:latin typeface="Calibri"/>
                <a:ea typeface="Calibri"/>
                <a:cs typeface="Calibri"/>
                <a:sym typeface="Calibri"/>
              </a:rPr>
              <a:t>Images de https://www.commonground.org.uk/places-people-parish-maps-%e2%80%a8by-sue-clifford/</a:t>
            </a:r>
            <a:endParaRPr sz="1400" b="0" i="0" u="none" strike="noStrike" cap="none">
              <a:solidFill>
                <a:srgbClr val="000000"/>
              </a:solidFill>
              <a:latin typeface="Calibri"/>
              <a:ea typeface="Calibri"/>
              <a:cs typeface="Calibri"/>
              <a:sym typeface="Calibri"/>
            </a:endParaRPr>
          </a:p>
        </p:txBody>
      </p:sp>
      <p:sp>
        <p:nvSpPr>
          <p:cNvPr id="198" name="Google Shape;198;p47"/>
          <p:cNvSpPr/>
          <p:nvPr/>
        </p:nvSpPr>
        <p:spPr>
          <a:xfrm>
            <a:off x="3210079" y="662459"/>
            <a:ext cx="6097207" cy="461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err="1">
                <a:solidFill>
                  <a:schemeClr val="dk1"/>
                </a:solidFill>
                <a:latin typeface="Candara"/>
                <a:ea typeface="Candara"/>
                <a:cs typeface="Candara"/>
                <a:sym typeface="Candara"/>
              </a:rPr>
              <a:t>Quelques</a:t>
            </a:r>
            <a:r>
              <a:rPr lang="en-US" sz="2400" b="1" i="0" u="none" strike="noStrike" cap="none" dirty="0">
                <a:solidFill>
                  <a:schemeClr val="dk1"/>
                </a:solidFill>
                <a:latin typeface="Candara"/>
                <a:ea typeface="Candara"/>
                <a:cs typeface="Candara"/>
                <a:sym typeface="Candara"/>
              </a:rPr>
              <a:t> </a:t>
            </a:r>
            <a:r>
              <a:rPr lang="en-US" sz="2400" b="1" i="0" u="none" strike="noStrike" cap="none" dirty="0" err="1">
                <a:solidFill>
                  <a:schemeClr val="dk1"/>
                </a:solidFill>
                <a:latin typeface="Candara"/>
                <a:ea typeface="Candara"/>
                <a:cs typeface="Candara"/>
                <a:sym typeface="Candara"/>
              </a:rPr>
              <a:t>exemples</a:t>
            </a:r>
            <a:r>
              <a:rPr lang="en-US" sz="2400" b="1" i="0" u="none" strike="noStrike" cap="none" dirty="0">
                <a:solidFill>
                  <a:schemeClr val="dk1"/>
                </a:solidFill>
                <a:latin typeface="Candara"/>
                <a:ea typeface="Candara"/>
                <a:cs typeface="Candara"/>
                <a:sym typeface="Candara"/>
              </a:rPr>
              <a:t> de </a:t>
            </a:r>
            <a:r>
              <a:rPr lang="en-US" sz="2400" b="1" i="0" u="none" strike="noStrike" cap="none" dirty="0" err="1">
                <a:solidFill>
                  <a:schemeClr val="dk1"/>
                </a:solidFill>
                <a:latin typeface="Candara"/>
                <a:ea typeface="Candara"/>
                <a:cs typeface="Candara"/>
                <a:sym typeface="Candara"/>
              </a:rPr>
              <a:t>cartes</a:t>
            </a:r>
            <a:r>
              <a:rPr lang="en-US" sz="2400" b="1" i="0" u="none" strike="noStrike" cap="none" dirty="0">
                <a:solidFill>
                  <a:schemeClr val="dk1"/>
                </a:solidFill>
                <a:latin typeface="Candara"/>
                <a:ea typeface="Candara"/>
                <a:cs typeface="Candara"/>
                <a:sym typeface="Candara"/>
              </a:rPr>
              <a:t> </a:t>
            </a:r>
            <a:r>
              <a:rPr lang="en-US" sz="2400" b="1" i="0" u="none" strike="noStrike" cap="none" dirty="0" err="1">
                <a:solidFill>
                  <a:schemeClr val="dk1"/>
                </a:solidFill>
                <a:latin typeface="Candara"/>
                <a:ea typeface="Candara"/>
                <a:cs typeface="Candara"/>
                <a:sym typeface="Candara"/>
              </a:rPr>
              <a:t>paroissiales</a:t>
            </a:r>
            <a:endParaRPr sz="2400" b="0" i="0" u="none" strike="noStrike" cap="none" dirty="0">
              <a:solidFill>
                <a:schemeClr val="dk1"/>
              </a:solidFill>
              <a:latin typeface="Arial"/>
              <a:ea typeface="Arial"/>
              <a:cs typeface="Arial"/>
              <a:sym typeface="Arial"/>
            </a:endParaRPr>
          </a:p>
        </p:txBody>
      </p:sp>
      <p:pic>
        <p:nvPicPr>
          <p:cNvPr id="7" name="Google Shape;193;p47" descr="https://www.commonground.org.uk/wp-content/uploads/2015/02/DSCN00101-820x490.jpg"/>
          <p:cNvPicPr preferRelativeResize="0"/>
          <p:nvPr/>
        </p:nvPicPr>
        <p:blipFill rotWithShape="1">
          <a:blip r:embed="rId4">
            <a:alphaModFix/>
          </a:blip>
          <a:srcRect/>
          <a:stretch/>
        </p:blipFill>
        <p:spPr>
          <a:xfrm>
            <a:off x="1372166" y="1124122"/>
            <a:ext cx="4024932" cy="2571183"/>
          </a:xfrm>
          <a:prstGeom prst="rect">
            <a:avLst/>
          </a:prstGeom>
          <a:noFill/>
          <a:ln>
            <a:noFill/>
          </a:ln>
        </p:spPr>
      </p:pic>
      <p:pic>
        <p:nvPicPr>
          <p:cNvPr id="8" name="Google Shape;194;p47" descr="https://www.commonground.org.uk/wp-content/uploads/2015/02/DSCN00091-820x490.jpg"/>
          <p:cNvPicPr preferRelativeResize="0"/>
          <p:nvPr/>
        </p:nvPicPr>
        <p:blipFill rotWithShape="1">
          <a:blip r:embed="rId5">
            <a:alphaModFix/>
          </a:blip>
          <a:srcRect/>
          <a:stretch/>
        </p:blipFill>
        <p:spPr>
          <a:xfrm>
            <a:off x="5857878" y="1124122"/>
            <a:ext cx="4448567" cy="2571183"/>
          </a:xfrm>
          <a:prstGeom prst="rect">
            <a:avLst/>
          </a:prstGeom>
          <a:noFill/>
          <a:ln>
            <a:noFill/>
          </a:ln>
        </p:spPr>
      </p:pic>
      <p:pic>
        <p:nvPicPr>
          <p:cNvPr id="9" name="Google Shape;195;p47" descr="https://www.commonground.org.uk/wp-content/uploads/2015/02/DSCN00121-701x490.jpg"/>
          <p:cNvPicPr preferRelativeResize="0"/>
          <p:nvPr/>
        </p:nvPicPr>
        <p:blipFill rotWithShape="1">
          <a:blip r:embed="rId6">
            <a:alphaModFix/>
          </a:blip>
          <a:srcRect/>
          <a:stretch/>
        </p:blipFill>
        <p:spPr>
          <a:xfrm>
            <a:off x="1212006" y="3915341"/>
            <a:ext cx="4345252" cy="2727196"/>
          </a:xfrm>
          <a:prstGeom prst="rect">
            <a:avLst/>
          </a:prstGeom>
          <a:noFill/>
          <a:ln>
            <a:noFill/>
          </a:ln>
        </p:spPr>
      </p:pic>
      <p:pic>
        <p:nvPicPr>
          <p:cNvPr id="10" name="Google Shape;196;p47" descr="https://www.commonground.org.uk/wp-content/uploads/2015/02/Croxley-Green1-820x490.jpg"/>
          <p:cNvPicPr preferRelativeResize="0"/>
          <p:nvPr/>
        </p:nvPicPr>
        <p:blipFill rotWithShape="1">
          <a:blip r:embed="rId7">
            <a:alphaModFix/>
          </a:blip>
          <a:srcRect/>
          <a:stretch/>
        </p:blipFill>
        <p:spPr>
          <a:xfrm>
            <a:off x="5792375" y="3915341"/>
            <a:ext cx="4579572" cy="2799393"/>
          </a:xfrm>
          <a:prstGeom prst="rect">
            <a:avLst/>
          </a:prstGeom>
          <a:noFill/>
          <a:ln>
            <a:noFill/>
          </a:ln>
        </p:spPr>
      </p:pic>
    </p:spTree>
    <p:extLst>
      <p:ext uri="{BB962C8B-B14F-4D97-AF65-F5344CB8AC3E}">
        <p14:creationId xmlns:p14="http://schemas.microsoft.com/office/powerpoint/2010/main" xmlns="" val="226162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04" name="Google Shape;204;p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3"/>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Élaboration d'une carte paroissiale</a:t>
            </a:r>
            <a:endParaRPr sz="3600" b="1" i="0" u="none" strike="noStrike" cap="none">
              <a:solidFill>
                <a:schemeClr val="lt1"/>
              </a:solidFill>
              <a:latin typeface="Candara"/>
              <a:ea typeface="Candara"/>
              <a:cs typeface="Candara"/>
              <a:sym typeface="Candara"/>
            </a:endParaRPr>
          </a:p>
        </p:txBody>
      </p:sp>
      <p:sp>
        <p:nvSpPr>
          <p:cNvPr id="206" name="Google Shape;206;p3"/>
          <p:cNvSpPr/>
          <p:nvPr/>
        </p:nvSpPr>
        <p:spPr>
          <a:xfrm>
            <a:off x="641602" y="1442930"/>
            <a:ext cx="10629900"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Candara"/>
                <a:ea typeface="Candara"/>
                <a:cs typeface="Candara"/>
                <a:sym typeface="Candara"/>
              </a:rPr>
              <a:t>Nous </a:t>
            </a:r>
            <a:r>
              <a:rPr lang="en-US" sz="2400" b="0" i="0" u="none" strike="noStrike" cap="none" dirty="0" err="1">
                <a:solidFill>
                  <a:srgbClr val="000000"/>
                </a:solidFill>
                <a:latin typeface="Candara"/>
                <a:ea typeface="Candara"/>
                <a:cs typeface="Candara"/>
                <a:sym typeface="Candara"/>
              </a:rPr>
              <a:t>pouvons</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utiliser</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une</a:t>
            </a:r>
            <a:r>
              <a:rPr lang="en-US" sz="2400" b="0" i="0" u="none" strike="noStrike" cap="none" dirty="0">
                <a:solidFill>
                  <a:srgbClr val="000000"/>
                </a:solidFill>
                <a:latin typeface="Candara"/>
                <a:ea typeface="Candara"/>
                <a:cs typeface="Candara"/>
                <a:sym typeface="Candara"/>
              </a:rPr>
              <a:t> simple carte Google ne </a:t>
            </a:r>
            <a:r>
              <a:rPr lang="en-US" sz="2400" b="0" i="0" u="none" strike="noStrike" cap="none" dirty="0" err="1">
                <a:solidFill>
                  <a:srgbClr val="000000"/>
                </a:solidFill>
                <a:latin typeface="Candara"/>
                <a:ea typeface="Candara"/>
                <a:cs typeface="Candara"/>
                <a:sym typeface="Candara"/>
              </a:rPr>
              <a:t>montrant</a:t>
            </a:r>
            <a:r>
              <a:rPr lang="en-US" sz="2400" b="0" i="0" u="none" strike="noStrike" cap="none" dirty="0">
                <a:solidFill>
                  <a:srgbClr val="000000"/>
                </a:solidFill>
                <a:latin typeface="Candara"/>
                <a:ea typeface="Candara"/>
                <a:cs typeface="Candara"/>
                <a:sym typeface="Candara"/>
              </a:rPr>
              <a:t> que les routes et les </a:t>
            </a:r>
            <a:r>
              <a:rPr lang="en-US" sz="2400" b="0" i="0" u="none" strike="noStrike" cap="none" dirty="0" err="1">
                <a:solidFill>
                  <a:srgbClr val="000000"/>
                </a:solidFill>
                <a:latin typeface="Candara"/>
                <a:ea typeface="Candara"/>
                <a:cs typeface="Candara"/>
                <a:sym typeface="Candara"/>
              </a:rPr>
              <a:t>références</a:t>
            </a:r>
            <a:r>
              <a:rPr lang="en-US" sz="2400" b="0" i="0" u="none" strike="noStrike" cap="none" dirty="0">
                <a:solidFill>
                  <a:srgbClr val="000000"/>
                </a:solidFill>
                <a:latin typeface="Candara"/>
                <a:ea typeface="Candara"/>
                <a:cs typeface="Candara"/>
                <a:sym typeface="Candara"/>
              </a:rPr>
              <a:t> pour la </a:t>
            </a:r>
            <a:r>
              <a:rPr lang="en-US" sz="2400" b="0" i="0" u="none" strike="noStrike" cap="none" dirty="0" err="1">
                <a:solidFill>
                  <a:srgbClr val="000000"/>
                </a:solidFill>
                <a:latin typeface="Candara"/>
                <a:ea typeface="Candara"/>
                <a:cs typeface="Candara"/>
                <a:sym typeface="Candara"/>
              </a:rPr>
              <a:t>légende</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puis</a:t>
            </a:r>
            <a:r>
              <a:rPr lang="en-US" sz="2400" b="0" i="0" u="none" strike="noStrike" cap="none" dirty="0">
                <a:solidFill>
                  <a:srgbClr val="000000"/>
                </a:solidFill>
                <a:latin typeface="Candara"/>
                <a:ea typeface="Candara"/>
                <a:cs typeface="Candara"/>
                <a:sym typeface="Candara"/>
              </a:rPr>
              <a:t> la "</a:t>
            </a:r>
            <a:r>
              <a:rPr lang="en-US" sz="2400" b="0" i="0" u="none" strike="noStrike" cap="none" dirty="0" err="1">
                <a:solidFill>
                  <a:srgbClr val="000000"/>
                </a:solidFill>
                <a:latin typeface="Candara"/>
                <a:ea typeface="Candara"/>
                <a:cs typeface="Candara"/>
                <a:sym typeface="Candara"/>
              </a:rPr>
              <a:t>travailler</a:t>
            </a:r>
            <a:r>
              <a:rPr lang="en-US" sz="2400" b="0" i="0" u="none" strike="noStrike" cap="none" dirty="0">
                <a:solidFill>
                  <a:srgbClr val="000000"/>
                </a:solidFill>
                <a:latin typeface="Candara"/>
                <a:ea typeface="Candara"/>
                <a:cs typeface="Candara"/>
                <a:sym typeface="Candara"/>
              </a:rPr>
              <a:t>". </a:t>
            </a:r>
            <a:endParaRPr sz="24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24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US" sz="2400" b="0" i="0" u="none" strike="noStrike" cap="none" dirty="0" err="1">
                <a:solidFill>
                  <a:srgbClr val="000000"/>
                </a:solidFill>
                <a:latin typeface="Candara"/>
                <a:ea typeface="Candara"/>
                <a:cs typeface="Candara"/>
                <a:sym typeface="Candara"/>
              </a:rPr>
              <a:t>ou</a:t>
            </a:r>
            <a:r>
              <a:rPr lang="en-US" sz="2400" b="0" i="0" u="none" strike="noStrike" cap="none" dirty="0">
                <a:solidFill>
                  <a:srgbClr val="000000"/>
                </a:solidFill>
                <a:latin typeface="Candara"/>
                <a:ea typeface="Candara"/>
                <a:cs typeface="Candara"/>
                <a:sym typeface="Candara"/>
              </a:rPr>
              <a:t> </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ndara"/>
                <a:ea typeface="Candara"/>
                <a:cs typeface="Candara"/>
                <a:sym typeface="Candara"/>
              </a:rPr>
              <a:t>le </a:t>
            </a:r>
            <a:r>
              <a:rPr lang="en-US" sz="2400" b="0" i="0" u="none" strike="noStrike" cap="none" dirty="0" err="1">
                <a:solidFill>
                  <a:srgbClr val="000000"/>
                </a:solidFill>
                <a:latin typeface="Candara"/>
                <a:ea typeface="Candara"/>
                <a:cs typeface="Candara"/>
                <a:sym typeface="Candara"/>
              </a:rPr>
              <a:t>créer</a:t>
            </a:r>
            <a:r>
              <a:rPr lang="en-US" sz="2400" b="0" i="0" u="none" strike="noStrike" cap="none" dirty="0">
                <a:solidFill>
                  <a:srgbClr val="000000"/>
                </a:solidFill>
                <a:latin typeface="Candara"/>
                <a:ea typeface="Candara"/>
                <a:cs typeface="Candara"/>
                <a:sym typeface="Candara"/>
              </a:rPr>
              <a:t> sur </a:t>
            </a:r>
            <a:r>
              <a:rPr lang="en-US" sz="2400" b="0" i="0" u="none" strike="noStrike" cap="none" dirty="0" err="1">
                <a:solidFill>
                  <a:srgbClr val="000000"/>
                </a:solidFill>
                <a:latin typeface="Candara"/>
                <a:ea typeface="Candara"/>
                <a:cs typeface="Candara"/>
                <a:sym typeface="Candara"/>
              </a:rPr>
              <a:t>une</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feuille</a:t>
            </a:r>
            <a:r>
              <a:rPr lang="en-US" sz="2400" b="0" i="0" u="none" strike="noStrike" cap="none" dirty="0">
                <a:solidFill>
                  <a:srgbClr val="000000"/>
                </a:solidFill>
                <a:latin typeface="Candara"/>
                <a:ea typeface="Candara"/>
                <a:cs typeface="Candara"/>
                <a:sym typeface="Candara"/>
              </a:rPr>
              <a:t> de 70x100 (</a:t>
            </a:r>
            <a:r>
              <a:rPr lang="en-US" sz="2400" b="0" i="0" u="none" strike="noStrike" cap="none" dirty="0" err="1">
                <a:solidFill>
                  <a:srgbClr val="000000"/>
                </a:solidFill>
                <a:latin typeface="Candara"/>
                <a:ea typeface="Candara"/>
                <a:cs typeface="Candara"/>
                <a:sym typeface="Candara"/>
              </a:rPr>
              <a:t>ou</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même</a:t>
            </a:r>
            <a:r>
              <a:rPr lang="en-US" sz="2400" b="0" i="0" u="none" strike="noStrike" cap="none" dirty="0">
                <a:solidFill>
                  <a:srgbClr val="000000"/>
                </a:solidFill>
                <a:latin typeface="Candara"/>
                <a:ea typeface="Candara"/>
                <a:cs typeface="Candara"/>
                <a:sym typeface="Candara"/>
              </a:rPr>
              <a:t> plus </a:t>
            </a:r>
            <a:r>
              <a:rPr lang="en-US" sz="2400" b="0" i="0" u="none" strike="noStrike" cap="none" dirty="0" err="1">
                <a:solidFill>
                  <a:srgbClr val="000000"/>
                </a:solidFill>
                <a:latin typeface="Candara"/>
                <a:ea typeface="Candara"/>
                <a:cs typeface="Candara"/>
                <a:sym typeface="Candara"/>
              </a:rPr>
              <a:t>grande</a:t>
            </a:r>
            <a:r>
              <a:rPr lang="en-US" sz="2400" b="0" i="0" u="none" strike="noStrike" cap="none" dirty="0">
                <a:solidFill>
                  <a:srgbClr val="000000"/>
                </a:solidFill>
                <a:latin typeface="Candara"/>
                <a:ea typeface="Candara"/>
                <a:cs typeface="Candara"/>
                <a:sym typeface="Candara"/>
              </a:rPr>
              <a:t>)</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US" sz="2400" b="0" i="0" u="none" strike="noStrike" cap="none" dirty="0" err="1">
                <a:solidFill>
                  <a:srgbClr val="000000"/>
                </a:solidFill>
                <a:latin typeface="Candara"/>
                <a:ea typeface="Candara"/>
                <a:cs typeface="Candara"/>
                <a:sym typeface="Candara"/>
              </a:rPr>
              <a:t>Dans</a:t>
            </a:r>
            <a:r>
              <a:rPr lang="en-US" sz="2400" b="0" i="0" u="none" strike="noStrike" cap="none" dirty="0">
                <a:solidFill>
                  <a:srgbClr val="000000"/>
                </a:solidFill>
                <a:latin typeface="Candara"/>
                <a:ea typeface="Candara"/>
                <a:cs typeface="Candara"/>
                <a:sym typeface="Candara"/>
              </a:rPr>
              <a:t> les </a:t>
            </a:r>
            <a:r>
              <a:rPr lang="en-US" sz="2400" b="0" i="0" u="none" strike="noStrike" cap="none" dirty="0" err="1">
                <a:solidFill>
                  <a:srgbClr val="000000"/>
                </a:solidFill>
                <a:latin typeface="Candara"/>
                <a:ea typeface="Candara"/>
                <a:cs typeface="Candara"/>
                <a:sym typeface="Candara"/>
              </a:rPr>
              <a:t>deux</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cas</a:t>
            </a:r>
            <a:r>
              <a:rPr lang="en-US" sz="2400" b="0" i="0" u="none" strike="noStrike" cap="none" dirty="0">
                <a:solidFill>
                  <a:srgbClr val="000000"/>
                </a:solidFill>
                <a:latin typeface="Candara"/>
                <a:ea typeface="Candara"/>
                <a:cs typeface="Candara"/>
                <a:sym typeface="Candara"/>
              </a:rPr>
              <a:t>, nous </a:t>
            </a:r>
            <a:r>
              <a:rPr lang="en-US" sz="2400" b="0" i="0" u="none" strike="noStrike" cap="none" dirty="0" err="1">
                <a:solidFill>
                  <a:srgbClr val="000000"/>
                </a:solidFill>
                <a:latin typeface="Candara"/>
                <a:ea typeface="Candara"/>
                <a:cs typeface="Candara"/>
                <a:sym typeface="Candara"/>
              </a:rPr>
              <a:t>pouvons</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insérer</a:t>
            </a:r>
            <a:r>
              <a:rPr lang="en-US" sz="2400" b="0" i="0" u="none" strike="noStrike" cap="none" dirty="0">
                <a:solidFill>
                  <a:srgbClr val="000000"/>
                </a:solidFill>
                <a:latin typeface="Candara"/>
                <a:ea typeface="Candara"/>
                <a:cs typeface="Candara"/>
                <a:sym typeface="Candara"/>
              </a:rPr>
              <a:t> des images, </a:t>
            </a:r>
            <a:endParaRPr lang="en-US" sz="2400" b="0" i="0" u="none" strike="noStrike" cap="none" dirty="0" smtClean="0">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US" sz="2400" b="0" i="0" u="none" strike="noStrike" cap="none" dirty="0" smtClean="0">
                <a:solidFill>
                  <a:srgbClr val="000000"/>
                </a:solidFill>
                <a:latin typeface="Candara"/>
                <a:ea typeface="Candara"/>
                <a:cs typeface="Candara"/>
                <a:sym typeface="Candara"/>
              </a:rPr>
              <a:t>des </a:t>
            </a:r>
            <a:r>
              <a:rPr lang="en-US" sz="2400" b="0" i="0" u="none" strike="noStrike" cap="none" dirty="0">
                <a:solidFill>
                  <a:srgbClr val="000000"/>
                </a:solidFill>
                <a:latin typeface="Candara"/>
                <a:ea typeface="Candara"/>
                <a:cs typeface="Candara"/>
                <a:sym typeface="Candara"/>
              </a:rPr>
              <a:t>photos, des </a:t>
            </a:r>
            <a:r>
              <a:rPr lang="en-US" sz="2400" b="0" i="0" u="none" strike="noStrike" cap="none" dirty="0" err="1">
                <a:solidFill>
                  <a:srgbClr val="000000"/>
                </a:solidFill>
                <a:latin typeface="Candara"/>
                <a:ea typeface="Candara"/>
                <a:cs typeface="Candara"/>
                <a:sym typeface="Candara"/>
              </a:rPr>
              <a:t>histoires</a:t>
            </a:r>
            <a:r>
              <a:rPr lang="en-US" sz="2400" b="0" i="0" u="none" strike="noStrike" cap="none" dirty="0">
                <a:solidFill>
                  <a:srgbClr val="000000"/>
                </a:solidFill>
                <a:latin typeface="Candara"/>
                <a:ea typeface="Candara"/>
                <a:cs typeface="Candara"/>
                <a:sym typeface="Candara"/>
              </a:rPr>
              <a:t>, etc.</a:t>
            </a:r>
            <a:endParaRPr sz="2400" b="0" i="0" u="none" strike="noStrike" cap="none" dirty="0">
              <a:solidFill>
                <a:srgbClr val="000000"/>
              </a:solidFill>
              <a:latin typeface="Candara"/>
              <a:ea typeface="Candara"/>
              <a:cs typeface="Candara"/>
              <a:sym typeface="Candara"/>
            </a:endParaRPr>
          </a:p>
        </p:txBody>
      </p:sp>
      <p:pic>
        <p:nvPicPr>
          <p:cNvPr id="6" name="Google Shape;207;p3" descr="Vettori e Illustrazioni di Pennarelli con download gratuito | Freepik"/>
          <p:cNvPicPr preferRelativeResize="0"/>
          <p:nvPr/>
        </p:nvPicPr>
        <p:blipFill rotWithShape="1">
          <a:blip r:embed="rId4">
            <a:alphaModFix/>
          </a:blip>
          <a:srcRect b="31290"/>
          <a:stretch/>
        </p:blipFill>
        <p:spPr>
          <a:xfrm>
            <a:off x="8227695" y="2331194"/>
            <a:ext cx="3442689" cy="2231380"/>
          </a:xfrm>
          <a:prstGeom prst="rect">
            <a:avLst/>
          </a:prstGeom>
          <a:noFill/>
          <a:ln>
            <a:noFill/>
          </a:ln>
        </p:spPr>
      </p:pic>
      <p:pic>
        <p:nvPicPr>
          <p:cNvPr id="7" name="Google Shape;208;p3" descr="Immagini di Fotocamera Disegno - Download gratuiti su Freepik"/>
          <p:cNvPicPr preferRelativeResize="0"/>
          <p:nvPr/>
        </p:nvPicPr>
        <p:blipFill rotWithShape="1">
          <a:blip r:embed="rId5">
            <a:alphaModFix/>
          </a:blip>
          <a:srcRect/>
          <a:stretch/>
        </p:blipFill>
        <p:spPr>
          <a:xfrm rot="-1296443">
            <a:off x="6612770" y="4279226"/>
            <a:ext cx="2646539" cy="1810786"/>
          </a:xfrm>
          <a:prstGeom prst="rect">
            <a:avLst/>
          </a:prstGeom>
          <a:noFill/>
          <a:ln>
            <a:noFill/>
          </a:ln>
        </p:spPr>
      </p:pic>
      <p:pic>
        <p:nvPicPr>
          <p:cNvPr id="8" name="Google Shape;209;p3" descr="Scena dell'intervista di un uomo e una donna Un ragazzo e una ragazza che  parlano Uomo che rilascia interviste a un giornalista | Vettore Premium"/>
          <p:cNvPicPr preferRelativeResize="0"/>
          <p:nvPr/>
        </p:nvPicPr>
        <p:blipFill rotWithShape="1">
          <a:blip r:embed="rId6">
            <a:alphaModFix/>
          </a:blip>
          <a:srcRect/>
          <a:stretch/>
        </p:blipFill>
        <p:spPr>
          <a:xfrm>
            <a:off x="9076931" y="4562574"/>
            <a:ext cx="3016250" cy="2232660"/>
          </a:xfrm>
          <a:prstGeom prst="rect">
            <a:avLst/>
          </a:prstGeom>
          <a:noFill/>
          <a:ln>
            <a:noFill/>
          </a:ln>
        </p:spPr>
      </p:pic>
    </p:spTree>
    <p:extLst>
      <p:ext uri="{BB962C8B-B14F-4D97-AF65-F5344CB8AC3E}">
        <p14:creationId xmlns:p14="http://schemas.microsoft.com/office/powerpoint/2010/main" xmlns="" val="2235426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48"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15" name="Google Shape;215;p48"/>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6" name="Google Shape;216;p48"/>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Élaboration d'une carte paroissiale</a:t>
            </a:r>
            <a:endParaRPr sz="3600" b="1" i="0" u="none" strike="noStrike" cap="none">
              <a:solidFill>
                <a:schemeClr val="lt1"/>
              </a:solidFill>
              <a:latin typeface="Candara"/>
              <a:ea typeface="Candara"/>
              <a:cs typeface="Candara"/>
              <a:sym typeface="Candara"/>
            </a:endParaRPr>
          </a:p>
        </p:txBody>
      </p:sp>
      <p:sp>
        <p:nvSpPr>
          <p:cNvPr id="217" name="Google Shape;217;p48"/>
          <p:cNvSpPr/>
          <p:nvPr/>
        </p:nvSpPr>
        <p:spPr>
          <a:xfrm>
            <a:off x="490193" y="1206632"/>
            <a:ext cx="10350632" cy="41549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Il est également possible de construire une carte interactive, c'est-à-dire une carte numérique, qui peut contenir des images, de la vidéo ou de l'audio.</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Il existe de nombreux programmes qui permettent de créer des cartes interactives. </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Parmi les logiciels gratuits, on peut citer Google Maps et GoogleEart, qui ont l'avantage d'être très populaires auprès des utilisateurs. </a:t>
            </a:r>
            <a:endParaRPr/>
          </a:p>
          <a:p>
            <a:pPr marL="0" marR="0" lvl="0" indent="0" algn="just" rtl="0">
              <a:lnSpc>
                <a:spcPct val="100000"/>
              </a:lnSpc>
              <a:spcBef>
                <a:spcPts val="0"/>
              </a:spcBef>
              <a:spcAft>
                <a:spcPts val="0"/>
              </a:spcAft>
              <a:buNone/>
            </a:pPr>
            <a:endParaRPr sz="2400" b="0" i="0" u="none" strike="noStrike" cap="none">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US" sz="2400" b="0" i="0" u="none" strike="noStrike" cap="none">
                <a:solidFill>
                  <a:srgbClr val="000000"/>
                </a:solidFill>
                <a:latin typeface="Candara"/>
                <a:ea typeface="Candara"/>
                <a:cs typeface="Candara"/>
                <a:sym typeface="Candara"/>
              </a:rPr>
              <a:t>Parmi les produits payants, citons ThingLink, qui permet de créer des cartes très complexes de manière simple, mais dont le coût n'est pas à la portée de tous.</a:t>
            </a:r>
            <a:endParaRPr sz="2400" b="0" i="0" u="none" strike="noStrike" cap="none">
              <a:solidFill>
                <a:srgbClr val="000000"/>
              </a:solidFill>
              <a:latin typeface="Candara"/>
              <a:ea typeface="Candara"/>
              <a:cs typeface="Candara"/>
              <a:sym typeface="Candara"/>
            </a:endParaRPr>
          </a:p>
        </p:txBody>
      </p:sp>
    </p:spTree>
    <p:extLst>
      <p:ext uri="{BB962C8B-B14F-4D97-AF65-F5344CB8AC3E}">
        <p14:creationId xmlns:p14="http://schemas.microsoft.com/office/powerpoint/2010/main" xmlns="" val="3466956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4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23" name="Google Shape;223;p4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49"/>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Élaboration d'une carte paroissiale</a:t>
            </a:r>
            <a:endParaRPr sz="3600" b="1" i="0" u="none" strike="noStrike" cap="none">
              <a:solidFill>
                <a:schemeClr val="lt1"/>
              </a:solidFill>
              <a:latin typeface="Candara"/>
              <a:ea typeface="Candara"/>
              <a:cs typeface="Candara"/>
              <a:sym typeface="Candara"/>
            </a:endParaRPr>
          </a:p>
        </p:txBody>
      </p:sp>
      <p:sp>
        <p:nvSpPr>
          <p:cNvPr id="225" name="Google Shape;225;p49"/>
          <p:cNvSpPr txBox="1"/>
          <p:nvPr/>
        </p:nvSpPr>
        <p:spPr>
          <a:xfrm>
            <a:off x="755902" y="1317648"/>
            <a:ext cx="10515600" cy="4347861"/>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La création concrète d'une carte paroissiale commence par quelques questions :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Où en sommes-nous ?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Qu'est-ce qui différencie ce lieu des autres ?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Quels sont les ingrédients qui le composent ?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Qu'est-ce qui est important au niveau personnel et collectif, et pourquoi ?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Quelles sont les qualités naturelles du lieu ?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Et les connaissances individuelles ?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Comment pouvons-nous partager ces connaissances ? </a:t>
            </a:r>
            <a:endParaRPr/>
          </a:p>
          <a:p>
            <a:pPr marL="457200" marR="0" lvl="0" indent="-406400" algn="l" rtl="0">
              <a:lnSpc>
                <a:spcPct val="90000"/>
              </a:lnSpc>
              <a:spcBef>
                <a:spcPts val="1000"/>
              </a:spcBef>
              <a:spcAft>
                <a:spcPts val="0"/>
              </a:spcAft>
              <a:buClr>
                <a:srgbClr val="548135"/>
              </a:buClr>
              <a:buSzPts val="2400"/>
              <a:buFont typeface="Noto Sans Symbols"/>
              <a:buChar char="❖"/>
            </a:pPr>
            <a:r>
              <a:rPr lang="en-US" sz="2400" b="0" i="0" u="none" strike="noStrike" cap="none">
                <a:solidFill>
                  <a:schemeClr val="dk1"/>
                </a:solidFill>
                <a:latin typeface="Calibri"/>
                <a:ea typeface="Calibri"/>
                <a:cs typeface="Calibri"/>
                <a:sym typeface="Calibri"/>
              </a:rPr>
              <a:t>Quel style utilisons-nous et de quelle manière dessinons-nous et construisons-nous la carte ?</a:t>
            </a:r>
            <a:endParaRPr sz="2400" b="0" i="0" u="none" strike="noStrike" cap="none">
              <a:solidFill>
                <a:schemeClr val="dk1"/>
              </a:solidFill>
              <a:latin typeface="Calibri"/>
              <a:ea typeface="Calibri"/>
              <a:cs typeface="Calibri"/>
              <a:sym typeface="Calibri"/>
            </a:endParaRPr>
          </a:p>
          <a:p>
            <a:pPr marL="457200" marR="0" lvl="0" indent="-406400" algn="ctr" rtl="0">
              <a:lnSpc>
                <a:spcPct val="90000"/>
              </a:lnSpc>
              <a:spcBef>
                <a:spcPts val="1000"/>
              </a:spcBef>
              <a:spcAft>
                <a:spcPts val="0"/>
              </a:spcAft>
              <a:buClr>
                <a:schemeClr val="dk1"/>
              </a:buClr>
              <a:buSzPts val="2400"/>
              <a:buFont typeface="Arial"/>
              <a:buNone/>
            </a:pPr>
            <a:endParaRPr sz="2400" b="0" i="1" u="none" strike="noStrike" cap="none">
              <a:solidFill>
                <a:srgbClr val="BF9000"/>
              </a:solidFill>
              <a:latin typeface="Calibri"/>
              <a:ea typeface="Calibri"/>
              <a:cs typeface="Calibri"/>
              <a:sym typeface="Calibri"/>
            </a:endParaRPr>
          </a:p>
        </p:txBody>
      </p:sp>
    </p:spTree>
    <p:extLst>
      <p:ext uri="{BB962C8B-B14F-4D97-AF65-F5344CB8AC3E}">
        <p14:creationId xmlns:p14="http://schemas.microsoft.com/office/powerpoint/2010/main" xmlns="" val="2423629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5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31" name="Google Shape;231;p5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50"/>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Élaboration d'une carte paroissiale</a:t>
            </a:r>
            <a:endParaRPr sz="3600" b="1" i="0" u="none" strike="noStrike" cap="none">
              <a:solidFill>
                <a:schemeClr val="lt1"/>
              </a:solidFill>
              <a:latin typeface="Candara"/>
              <a:ea typeface="Candara"/>
              <a:cs typeface="Candara"/>
              <a:sym typeface="Candara"/>
            </a:endParaRPr>
          </a:p>
        </p:txBody>
      </p:sp>
      <p:grpSp>
        <p:nvGrpSpPr>
          <p:cNvPr id="233" name="Google Shape;233;p50"/>
          <p:cNvGrpSpPr/>
          <p:nvPr/>
        </p:nvGrpSpPr>
        <p:grpSpPr>
          <a:xfrm>
            <a:off x="3195540" y="1043211"/>
            <a:ext cx="5750118" cy="5721020"/>
            <a:chOff x="3097115" y="-12592"/>
            <a:chExt cx="5750118" cy="5721020"/>
          </a:xfrm>
        </p:grpSpPr>
        <p:sp>
          <p:nvSpPr>
            <p:cNvPr id="234" name="Google Shape;234;p50"/>
            <p:cNvSpPr/>
            <p:nvPr/>
          </p:nvSpPr>
          <p:spPr>
            <a:xfrm>
              <a:off x="5513601" y="-12592"/>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0"/>
            <p:cNvSpPr txBox="1"/>
            <p:nvPr/>
          </p:nvSpPr>
          <p:spPr>
            <a:xfrm>
              <a:off x="5621218" y="95025"/>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Recherche</a:t>
              </a:r>
              <a:endParaRPr sz="1200" b="0" i="0" u="none" strike="noStrike" cap="none">
                <a:solidFill>
                  <a:schemeClr val="dk1"/>
                </a:solidFill>
                <a:latin typeface="Candara"/>
                <a:ea typeface="Candara"/>
                <a:cs typeface="Candara"/>
                <a:sym typeface="Candara"/>
              </a:endParaRPr>
            </a:p>
          </p:txBody>
        </p:sp>
        <p:sp>
          <p:nvSpPr>
            <p:cNvPr id="236" name="Google Shape;236;p50"/>
            <p:cNvSpPr/>
            <p:nvPr/>
          </p:nvSpPr>
          <p:spPr>
            <a:xfrm rot="771429">
              <a:off x="6315781" y="352330"/>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0"/>
            <p:cNvSpPr txBox="1"/>
            <p:nvPr/>
          </p:nvSpPr>
          <p:spPr>
            <a:xfrm rot="771429">
              <a:off x="6316515" y="395419"/>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38" name="Google Shape;238;p50"/>
            <p:cNvSpPr/>
            <p:nvPr/>
          </p:nvSpPr>
          <p:spPr>
            <a:xfrm>
              <a:off x="6589039" y="232869"/>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0"/>
            <p:cNvSpPr txBox="1"/>
            <p:nvPr/>
          </p:nvSpPr>
          <p:spPr>
            <a:xfrm>
              <a:off x="6696656" y="34048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Demander</a:t>
              </a:r>
              <a:endParaRPr sz="1200" b="0" i="0" u="none" strike="noStrike" cap="none">
                <a:solidFill>
                  <a:schemeClr val="dk1"/>
                </a:solidFill>
                <a:latin typeface="Candara"/>
                <a:ea typeface="Candara"/>
                <a:cs typeface="Candara"/>
                <a:sym typeface="Candara"/>
              </a:endParaRPr>
            </a:p>
          </p:txBody>
        </p:sp>
        <p:sp>
          <p:nvSpPr>
            <p:cNvPr id="240" name="Google Shape;240;p50"/>
            <p:cNvSpPr/>
            <p:nvPr/>
          </p:nvSpPr>
          <p:spPr>
            <a:xfrm rot="2314286">
              <a:off x="7285783" y="816730"/>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0"/>
            <p:cNvSpPr txBox="1"/>
            <p:nvPr/>
          </p:nvSpPr>
          <p:spPr>
            <a:xfrm rot="2314286">
              <a:off x="7292170" y="84808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42" name="Google Shape;242;p50"/>
            <p:cNvSpPr/>
            <p:nvPr/>
          </p:nvSpPr>
          <p:spPr>
            <a:xfrm>
              <a:off x="7451473" y="9206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0"/>
            <p:cNvSpPr txBox="1"/>
            <p:nvPr/>
          </p:nvSpPr>
          <p:spPr>
            <a:xfrm>
              <a:off x="7559090" y="1028254"/>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Rassembler</a:t>
              </a:r>
              <a:endParaRPr sz="1200" b="0" i="0" u="none" strike="noStrike" cap="none">
                <a:solidFill>
                  <a:schemeClr val="dk1"/>
                </a:solidFill>
                <a:latin typeface="Candara"/>
                <a:ea typeface="Candara"/>
                <a:cs typeface="Candara"/>
                <a:sym typeface="Candara"/>
              </a:endParaRPr>
            </a:p>
          </p:txBody>
        </p:sp>
        <p:sp>
          <p:nvSpPr>
            <p:cNvPr id="244" name="Google Shape;244;p50"/>
            <p:cNvSpPr/>
            <p:nvPr/>
          </p:nvSpPr>
          <p:spPr>
            <a:xfrm rot="3857143">
              <a:off x="7958230" y="1656009"/>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0"/>
            <p:cNvSpPr txBox="1"/>
            <p:nvPr/>
          </p:nvSpPr>
          <p:spPr>
            <a:xfrm rot="3857143">
              <a:off x="7974803" y="1679237"/>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46" name="Google Shape;246;p50"/>
            <p:cNvSpPr/>
            <p:nvPr/>
          </p:nvSpPr>
          <p:spPr>
            <a:xfrm>
              <a:off x="7930088" y="1914491"/>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0"/>
            <p:cNvSpPr txBox="1"/>
            <p:nvPr/>
          </p:nvSpPr>
          <p:spPr>
            <a:xfrm>
              <a:off x="8037705" y="2022108"/>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Choisir</a:t>
              </a:r>
              <a:endParaRPr sz="1200" b="0" i="0" u="none" strike="noStrike" cap="none">
                <a:solidFill>
                  <a:schemeClr val="dk1"/>
                </a:solidFill>
                <a:latin typeface="Candara"/>
                <a:ea typeface="Candara"/>
                <a:cs typeface="Candara"/>
                <a:sym typeface="Candara"/>
              </a:endParaRPr>
            </a:p>
          </p:txBody>
        </p:sp>
        <p:sp>
          <p:nvSpPr>
            <p:cNvPr id="248" name="Google Shape;248;p50"/>
            <p:cNvSpPr/>
            <p:nvPr/>
          </p:nvSpPr>
          <p:spPr>
            <a:xfrm rot="5400000">
              <a:off x="8209026" y="2687295"/>
              <a:ext cx="176981" cy="248014"/>
            </a:xfrm>
            <a:prstGeom prst="rightArrow">
              <a:avLst>
                <a:gd name="adj1" fmla="val 60000"/>
                <a:gd name="adj2" fmla="val 50000"/>
              </a:avLst>
            </a:prstGeom>
            <a:solidFill>
              <a:srgbClr val="599BD5"/>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0"/>
            <p:cNvSpPr txBox="1"/>
            <p:nvPr/>
          </p:nvSpPr>
          <p:spPr>
            <a:xfrm rot="5400000">
              <a:off x="8235573" y="2710351"/>
              <a:ext cx="123887"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50" name="Google Shape;250;p50"/>
            <p:cNvSpPr/>
            <p:nvPr/>
          </p:nvSpPr>
          <p:spPr>
            <a:xfrm>
              <a:off x="7747799" y="2983275"/>
              <a:ext cx="1099434" cy="803478"/>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0"/>
            <p:cNvSpPr txBox="1"/>
            <p:nvPr/>
          </p:nvSpPr>
          <p:spPr>
            <a:xfrm>
              <a:off x="7908807" y="3100942"/>
              <a:ext cx="777418" cy="56814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Rassembler</a:t>
              </a:r>
              <a:endParaRPr sz="1200" b="0" i="0" u="none" strike="noStrike" cap="none">
                <a:solidFill>
                  <a:schemeClr val="dk1"/>
                </a:solidFill>
                <a:latin typeface="Candara"/>
                <a:ea typeface="Candara"/>
                <a:cs typeface="Candara"/>
                <a:sym typeface="Candara"/>
              </a:endParaRPr>
            </a:p>
          </p:txBody>
        </p:sp>
        <p:sp>
          <p:nvSpPr>
            <p:cNvPr id="252" name="Google Shape;252;p50"/>
            <p:cNvSpPr/>
            <p:nvPr/>
          </p:nvSpPr>
          <p:spPr>
            <a:xfrm rot="6942857">
              <a:off x="7965233" y="3777632"/>
              <a:ext cx="166980" cy="248014"/>
            </a:xfrm>
            <a:prstGeom prst="rightArrow">
              <a:avLst>
                <a:gd name="adj1" fmla="val 60000"/>
                <a:gd name="adj2" fmla="val 50000"/>
              </a:avLst>
            </a:prstGeom>
            <a:solidFill>
              <a:schemeClr val="accent6"/>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0"/>
            <p:cNvSpPr txBox="1"/>
            <p:nvPr/>
          </p:nvSpPr>
          <p:spPr>
            <a:xfrm rot="-3857143">
              <a:off x="8001147" y="3804668"/>
              <a:ext cx="11688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54" name="Google Shape;254;p50"/>
            <p:cNvSpPr/>
            <p:nvPr/>
          </p:nvSpPr>
          <p:spPr>
            <a:xfrm>
              <a:off x="7451473" y="4011439"/>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0"/>
            <p:cNvSpPr txBox="1"/>
            <p:nvPr/>
          </p:nvSpPr>
          <p:spPr>
            <a:xfrm>
              <a:off x="7559090" y="411905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Mend</a:t>
              </a:r>
              <a:endParaRPr sz="1200" b="0" i="0" u="none" strike="noStrike" cap="none">
                <a:solidFill>
                  <a:schemeClr val="dk1"/>
                </a:solidFill>
                <a:latin typeface="Candara"/>
                <a:ea typeface="Candara"/>
                <a:cs typeface="Candara"/>
                <a:sym typeface="Candara"/>
              </a:endParaRPr>
            </a:p>
          </p:txBody>
        </p:sp>
        <p:sp>
          <p:nvSpPr>
            <p:cNvPr id="256" name="Google Shape;256;p50"/>
            <p:cNvSpPr/>
            <p:nvPr/>
          </p:nvSpPr>
          <p:spPr>
            <a:xfrm rot="8485714">
              <a:off x="7351953" y="4568294"/>
              <a:ext cx="147831"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0"/>
            <p:cNvSpPr txBox="1"/>
            <p:nvPr/>
          </p:nvSpPr>
          <p:spPr>
            <a:xfrm rot="-2314286">
              <a:off x="7391464" y="4604071"/>
              <a:ext cx="103482"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58" name="Google Shape;258;p50"/>
            <p:cNvSpPr/>
            <p:nvPr/>
          </p:nvSpPr>
          <p:spPr>
            <a:xfrm>
              <a:off x="6460490" y="4656299"/>
              <a:ext cx="991954" cy="820674"/>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0"/>
            <p:cNvSpPr txBox="1"/>
            <p:nvPr/>
          </p:nvSpPr>
          <p:spPr>
            <a:xfrm>
              <a:off x="6605758" y="4776484"/>
              <a:ext cx="701418" cy="58030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Corrélation</a:t>
              </a:r>
              <a:endParaRPr sz="1200" b="0" i="0" u="none" strike="noStrike" cap="none">
                <a:solidFill>
                  <a:schemeClr val="dk1"/>
                </a:solidFill>
                <a:latin typeface="Candara"/>
                <a:ea typeface="Candara"/>
                <a:cs typeface="Candara"/>
                <a:sym typeface="Candara"/>
              </a:endParaRPr>
            </a:p>
          </p:txBody>
        </p:sp>
        <p:sp>
          <p:nvSpPr>
            <p:cNvPr id="260" name="Google Shape;260;p50"/>
            <p:cNvSpPr/>
            <p:nvPr/>
          </p:nvSpPr>
          <p:spPr>
            <a:xfrm rot="10028571">
              <a:off x="6375011" y="5066871"/>
              <a:ext cx="74230"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0"/>
            <p:cNvSpPr txBox="1"/>
            <p:nvPr/>
          </p:nvSpPr>
          <p:spPr>
            <a:xfrm rot="-771429">
              <a:off x="6397001" y="5113996"/>
              <a:ext cx="51961"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62" name="Google Shape;262;p50"/>
            <p:cNvSpPr/>
            <p:nvPr/>
          </p:nvSpPr>
          <p:spPr>
            <a:xfrm>
              <a:off x="5403123" y="4915767"/>
              <a:ext cx="955814" cy="792661"/>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0"/>
            <p:cNvSpPr txBox="1"/>
            <p:nvPr/>
          </p:nvSpPr>
          <p:spPr>
            <a:xfrm>
              <a:off x="5543099" y="5031850"/>
              <a:ext cx="675862" cy="56049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Imaginez</a:t>
              </a:r>
              <a:endParaRPr sz="1200" b="0" i="0" u="none" strike="noStrike" cap="none">
                <a:solidFill>
                  <a:schemeClr val="dk1"/>
                </a:solidFill>
                <a:latin typeface="Candara"/>
                <a:ea typeface="Candara"/>
                <a:cs typeface="Candara"/>
                <a:sym typeface="Candara"/>
              </a:endParaRPr>
            </a:p>
          </p:txBody>
        </p:sp>
        <p:sp>
          <p:nvSpPr>
            <p:cNvPr id="264" name="Google Shape;264;p50"/>
            <p:cNvSpPr/>
            <p:nvPr/>
          </p:nvSpPr>
          <p:spPr>
            <a:xfrm rot="-10028571">
              <a:off x="5325787" y="5069104"/>
              <a:ext cx="67857"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0"/>
            <p:cNvSpPr txBox="1"/>
            <p:nvPr/>
          </p:nvSpPr>
          <p:spPr>
            <a:xfrm rot="771429">
              <a:off x="5345889" y="5120972"/>
              <a:ext cx="47500"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66" name="Google Shape;266;p50"/>
            <p:cNvSpPr/>
            <p:nvPr/>
          </p:nvSpPr>
          <p:spPr>
            <a:xfrm>
              <a:off x="4294466" y="4675151"/>
              <a:ext cx="1022252" cy="782968"/>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0"/>
            <p:cNvSpPr txBox="1"/>
            <p:nvPr/>
          </p:nvSpPr>
          <p:spPr>
            <a:xfrm>
              <a:off x="4444171" y="4789814"/>
              <a:ext cx="722842" cy="55364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Narrateur</a:t>
              </a:r>
              <a:endParaRPr sz="1200" b="0" i="0" u="none" strike="noStrike" cap="none">
                <a:solidFill>
                  <a:schemeClr val="dk1"/>
                </a:solidFill>
                <a:latin typeface="Candara"/>
                <a:ea typeface="Candara"/>
                <a:cs typeface="Candara"/>
                <a:sym typeface="Candara"/>
              </a:endParaRPr>
            </a:p>
          </p:txBody>
        </p:sp>
        <p:sp>
          <p:nvSpPr>
            <p:cNvPr id="268" name="Google Shape;268;p50"/>
            <p:cNvSpPr/>
            <p:nvPr/>
          </p:nvSpPr>
          <p:spPr>
            <a:xfrm rot="-8485714">
              <a:off x="4269353" y="4574759"/>
              <a:ext cx="149890" cy="248014"/>
            </a:xfrm>
            <a:prstGeom prst="rightArrow">
              <a:avLst>
                <a:gd name="adj1" fmla="val 60000"/>
                <a:gd name="adj2" fmla="val 50000"/>
              </a:avLst>
            </a:prstGeom>
            <a:solidFill>
              <a:srgbClr val="599BD5"/>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0"/>
            <p:cNvSpPr txBox="1"/>
            <p:nvPr/>
          </p:nvSpPr>
          <p:spPr>
            <a:xfrm rot="2314286">
              <a:off x="4309415" y="4638380"/>
              <a:ext cx="104923"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70" name="Google Shape;270;p50"/>
            <p:cNvSpPr/>
            <p:nvPr/>
          </p:nvSpPr>
          <p:spPr>
            <a:xfrm>
              <a:off x="3575730" y="4011439"/>
              <a:ext cx="734857" cy="734857"/>
            </a:xfrm>
            <a:prstGeom prst="ellipse">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0"/>
            <p:cNvSpPr txBox="1"/>
            <p:nvPr/>
          </p:nvSpPr>
          <p:spPr>
            <a:xfrm>
              <a:off x="3683347" y="411905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Dessiner</a:t>
              </a:r>
              <a:endParaRPr sz="1200" b="0" i="0" u="none" strike="noStrike" cap="none">
                <a:solidFill>
                  <a:schemeClr val="dk1"/>
                </a:solidFill>
                <a:latin typeface="Candara"/>
                <a:ea typeface="Candara"/>
                <a:cs typeface="Candara"/>
                <a:sym typeface="Candara"/>
              </a:endParaRPr>
            </a:p>
          </p:txBody>
        </p:sp>
        <p:sp>
          <p:nvSpPr>
            <p:cNvPr id="272" name="Google Shape;272;p50"/>
            <p:cNvSpPr/>
            <p:nvPr/>
          </p:nvSpPr>
          <p:spPr>
            <a:xfrm rot="-6942857">
              <a:off x="3608665" y="3762910"/>
              <a:ext cx="195165" cy="248014"/>
            </a:xfrm>
            <a:prstGeom prst="rightArrow">
              <a:avLst>
                <a:gd name="adj1" fmla="val 60000"/>
                <a:gd name="adj2" fmla="val 50000"/>
              </a:avLst>
            </a:prstGeom>
            <a:solidFill>
              <a:schemeClr val="accent6"/>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0"/>
            <p:cNvSpPr txBox="1"/>
            <p:nvPr/>
          </p:nvSpPr>
          <p:spPr>
            <a:xfrm rot="3857143">
              <a:off x="3650641" y="3838888"/>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74" name="Google Shape;274;p50"/>
            <p:cNvSpPr/>
            <p:nvPr/>
          </p:nvSpPr>
          <p:spPr>
            <a:xfrm>
              <a:off x="3097115" y="3017585"/>
              <a:ext cx="734857" cy="734857"/>
            </a:xfrm>
            <a:prstGeom prst="ellipse">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0"/>
            <p:cNvSpPr txBox="1"/>
            <p:nvPr/>
          </p:nvSpPr>
          <p:spPr>
            <a:xfrm>
              <a:off x="3204732" y="3125202"/>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Construire</a:t>
              </a:r>
              <a:endParaRPr sz="1200" b="0" i="0" u="none" strike="noStrike" cap="none">
                <a:solidFill>
                  <a:schemeClr val="dk1"/>
                </a:solidFill>
                <a:latin typeface="Candara"/>
                <a:ea typeface="Candara"/>
                <a:cs typeface="Candara"/>
                <a:sym typeface="Candara"/>
              </a:endParaRPr>
            </a:p>
          </p:txBody>
        </p:sp>
        <p:sp>
          <p:nvSpPr>
            <p:cNvPr id="276" name="Google Shape;276;p50"/>
            <p:cNvSpPr/>
            <p:nvPr/>
          </p:nvSpPr>
          <p:spPr>
            <a:xfrm rot="-5400000">
              <a:off x="3366961" y="2714983"/>
              <a:ext cx="195165" cy="248014"/>
            </a:xfrm>
            <a:prstGeom prst="rightArrow">
              <a:avLst>
                <a:gd name="adj1" fmla="val 60000"/>
                <a:gd name="adj2" fmla="val 50000"/>
              </a:avLst>
            </a:prstGeom>
            <a:solidFill>
              <a:schemeClr val="accent2"/>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0"/>
            <p:cNvSpPr txBox="1"/>
            <p:nvPr/>
          </p:nvSpPr>
          <p:spPr>
            <a:xfrm rot="-5400000">
              <a:off x="3396236" y="2793861"/>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78" name="Google Shape;278;p50"/>
            <p:cNvSpPr/>
            <p:nvPr/>
          </p:nvSpPr>
          <p:spPr>
            <a:xfrm>
              <a:off x="3097115" y="1914491"/>
              <a:ext cx="734857" cy="734857"/>
            </a:xfrm>
            <a:prstGeom prst="ellipse">
              <a:avLst/>
            </a:prstGeom>
            <a:solidFill>
              <a:schemeClr val="accent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0"/>
            <p:cNvSpPr txBox="1"/>
            <p:nvPr/>
          </p:nvSpPr>
          <p:spPr>
            <a:xfrm>
              <a:off x="3204732" y="2022108"/>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Impliquer</a:t>
              </a:r>
              <a:endParaRPr sz="1200" b="0" i="0" u="none" strike="noStrike" cap="none">
                <a:solidFill>
                  <a:schemeClr val="dk1"/>
                </a:solidFill>
                <a:latin typeface="Candara"/>
                <a:ea typeface="Candara"/>
                <a:cs typeface="Candara"/>
                <a:sym typeface="Candara"/>
              </a:endParaRPr>
            </a:p>
          </p:txBody>
        </p:sp>
        <p:sp>
          <p:nvSpPr>
            <p:cNvPr id="280" name="Google Shape;280;p50"/>
            <p:cNvSpPr/>
            <p:nvPr/>
          </p:nvSpPr>
          <p:spPr>
            <a:xfrm rot="-3857143">
              <a:off x="3603872" y="1665962"/>
              <a:ext cx="195165" cy="248014"/>
            </a:xfrm>
            <a:prstGeom prst="rightArrow">
              <a:avLst>
                <a:gd name="adj1" fmla="val 60000"/>
                <a:gd name="adj2" fmla="val 50000"/>
              </a:avLst>
            </a:prstGeom>
            <a:solidFill>
              <a:schemeClr val="accent3"/>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0"/>
            <p:cNvSpPr txBox="1"/>
            <p:nvPr/>
          </p:nvSpPr>
          <p:spPr>
            <a:xfrm rot="-3857143">
              <a:off x="3620445" y="1741940"/>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82" name="Google Shape;282;p50"/>
            <p:cNvSpPr/>
            <p:nvPr/>
          </p:nvSpPr>
          <p:spPr>
            <a:xfrm>
              <a:off x="3575730" y="920637"/>
              <a:ext cx="734857" cy="734857"/>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0"/>
            <p:cNvSpPr txBox="1"/>
            <p:nvPr/>
          </p:nvSpPr>
          <p:spPr>
            <a:xfrm>
              <a:off x="3683347" y="1028254"/>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a:solidFill>
                    <a:schemeClr val="dk1"/>
                  </a:solidFill>
                  <a:latin typeface="Candara"/>
                  <a:ea typeface="Candara"/>
                  <a:cs typeface="Candara"/>
                  <a:sym typeface="Candara"/>
                </a:rPr>
                <a:t>Savoir</a:t>
              </a:r>
              <a:endParaRPr sz="1200" b="0" i="0" u="none" strike="noStrike" cap="none">
                <a:solidFill>
                  <a:schemeClr val="dk1"/>
                </a:solidFill>
                <a:latin typeface="Candara"/>
                <a:ea typeface="Candara"/>
                <a:cs typeface="Candara"/>
                <a:sym typeface="Candara"/>
              </a:endParaRPr>
            </a:p>
          </p:txBody>
        </p:sp>
        <p:sp>
          <p:nvSpPr>
            <p:cNvPr id="284" name="Google Shape;284;p50"/>
            <p:cNvSpPr/>
            <p:nvPr/>
          </p:nvSpPr>
          <p:spPr>
            <a:xfrm rot="-2314286">
              <a:off x="4272474" y="823618"/>
              <a:ext cx="195165" cy="248014"/>
            </a:xfrm>
            <a:prstGeom prst="rightArrow">
              <a:avLst>
                <a:gd name="adj1" fmla="val 60000"/>
                <a:gd name="adj2" fmla="val 50000"/>
              </a:avLst>
            </a:prstGeom>
            <a:solidFill>
              <a:schemeClr val="accent4"/>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0"/>
            <p:cNvSpPr txBox="1"/>
            <p:nvPr/>
          </p:nvSpPr>
          <p:spPr>
            <a:xfrm rot="-2314286">
              <a:off x="4278861" y="891473"/>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sp>
          <p:nvSpPr>
            <p:cNvPr id="286" name="Google Shape;286;p50"/>
            <p:cNvSpPr/>
            <p:nvPr/>
          </p:nvSpPr>
          <p:spPr>
            <a:xfrm>
              <a:off x="4438164" y="232869"/>
              <a:ext cx="734857" cy="734857"/>
            </a:xfrm>
            <a:prstGeom prst="ellipse">
              <a:avLst/>
            </a:prstGeom>
            <a:solidFill>
              <a:srgbClr val="599BD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0"/>
            <p:cNvSpPr txBox="1"/>
            <p:nvPr/>
          </p:nvSpPr>
          <p:spPr>
            <a:xfrm>
              <a:off x="4545781" y="340486"/>
              <a:ext cx="519623" cy="519623"/>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en-US" sz="1200" b="0" i="0" u="none" strike="noStrike" cap="none" dirty="0">
                  <a:solidFill>
                    <a:schemeClr val="dk1"/>
                  </a:solidFill>
                  <a:latin typeface="Candara"/>
                  <a:ea typeface="Candara"/>
                  <a:cs typeface="Candara"/>
                  <a:sym typeface="Candara"/>
                </a:rPr>
                <a:t>Prenez soin de vous</a:t>
              </a:r>
              <a:endParaRPr sz="1200" b="0" i="0" u="none" strike="noStrike" cap="none" dirty="0">
                <a:solidFill>
                  <a:schemeClr val="dk1"/>
                </a:solidFill>
                <a:latin typeface="Candara"/>
                <a:ea typeface="Candara"/>
                <a:cs typeface="Candara"/>
                <a:sym typeface="Candara"/>
              </a:endParaRPr>
            </a:p>
          </p:txBody>
        </p:sp>
        <p:sp>
          <p:nvSpPr>
            <p:cNvPr id="288" name="Google Shape;288;p50"/>
            <p:cNvSpPr/>
            <p:nvPr/>
          </p:nvSpPr>
          <p:spPr>
            <a:xfrm rot="-771429">
              <a:off x="5240343" y="354788"/>
              <a:ext cx="195165" cy="248014"/>
            </a:xfrm>
            <a:prstGeom prst="rightArrow">
              <a:avLst>
                <a:gd name="adj1" fmla="val 60000"/>
                <a:gd name="adj2" fmla="val 50000"/>
              </a:avLst>
            </a:prstGeom>
            <a:solidFill>
              <a:srgbClr val="599BD5"/>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0"/>
            <p:cNvSpPr txBox="1"/>
            <p:nvPr/>
          </p:nvSpPr>
          <p:spPr>
            <a:xfrm rot="-771429">
              <a:off x="5241077" y="410905"/>
              <a:ext cx="136616" cy="1488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b="0" i="0" u="none" strike="noStrike" cap="none">
                <a:solidFill>
                  <a:schemeClr val="dk1"/>
                </a:solidFill>
                <a:latin typeface="Candara"/>
                <a:ea typeface="Candara"/>
                <a:cs typeface="Candara"/>
                <a:sym typeface="Candara"/>
              </a:endParaRPr>
            </a:p>
          </p:txBody>
        </p:sp>
      </p:grpSp>
    </p:spTree>
    <p:extLst>
      <p:ext uri="{BB962C8B-B14F-4D97-AF65-F5344CB8AC3E}">
        <p14:creationId xmlns:p14="http://schemas.microsoft.com/office/powerpoint/2010/main" xmlns="" val="2990230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5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295" name="Google Shape;295;p5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51"/>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Meilleures pratiques</a:t>
            </a:r>
            <a:endParaRPr sz="3600" b="1" i="0" u="none" strike="noStrike" cap="none">
              <a:solidFill>
                <a:schemeClr val="lt1"/>
              </a:solidFill>
              <a:latin typeface="Candara"/>
              <a:ea typeface="Candara"/>
              <a:cs typeface="Candara"/>
              <a:sym typeface="Candara"/>
            </a:endParaRPr>
          </a:p>
        </p:txBody>
      </p:sp>
      <p:sp>
        <p:nvSpPr>
          <p:cNvPr id="297" name="Google Shape;297;p51"/>
          <p:cNvSpPr/>
          <p:nvPr/>
        </p:nvSpPr>
        <p:spPr>
          <a:xfrm>
            <a:off x="114300" y="1012678"/>
            <a:ext cx="11381014" cy="378561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400" b="0" i="0" u="none" strike="noStrike" cap="none" dirty="0" err="1">
                <a:solidFill>
                  <a:srgbClr val="000000"/>
                </a:solidFill>
                <a:latin typeface="Candara"/>
                <a:ea typeface="Candara"/>
                <a:cs typeface="Candara"/>
                <a:sym typeface="Candara"/>
              </a:rPr>
              <a:t>Comme</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meilleure</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pratique</a:t>
            </a:r>
            <a:r>
              <a:rPr lang="en-US" sz="2400" b="0" i="0" u="none" strike="noStrike" cap="none" dirty="0">
                <a:solidFill>
                  <a:srgbClr val="000000"/>
                </a:solidFill>
                <a:latin typeface="Candara"/>
                <a:ea typeface="Candara"/>
                <a:cs typeface="Candara"/>
                <a:sym typeface="Candara"/>
              </a:rPr>
              <a:t>, nous </a:t>
            </a:r>
            <a:r>
              <a:rPr lang="en-US" sz="2400" b="0" i="0" u="none" strike="noStrike" cap="none" dirty="0" err="1">
                <a:solidFill>
                  <a:srgbClr val="000000"/>
                </a:solidFill>
                <a:latin typeface="Candara"/>
                <a:ea typeface="Candara"/>
                <a:cs typeface="Candara"/>
                <a:sym typeface="Candara"/>
              </a:rPr>
              <a:t>avons</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choisi</a:t>
            </a:r>
            <a:r>
              <a:rPr lang="en-US" sz="2400" b="0" i="0" u="none" strike="noStrike" cap="none" dirty="0">
                <a:solidFill>
                  <a:srgbClr val="000000"/>
                </a:solidFill>
                <a:latin typeface="Candara"/>
                <a:ea typeface="Candara"/>
                <a:cs typeface="Candara"/>
                <a:sym typeface="Candara"/>
              </a:rPr>
              <a:t> de citer </a:t>
            </a:r>
            <a:r>
              <a:rPr lang="en-US" sz="2400" b="0" i="0" u="none" strike="noStrike" cap="none" dirty="0" err="1">
                <a:solidFill>
                  <a:srgbClr val="000000"/>
                </a:solidFill>
                <a:latin typeface="Candara"/>
                <a:ea typeface="Candara"/>
                <a:cs typeface="Candara"/>
                <a:sym typeface="Candara"/>
              </a:rPr>
              <a:t>l'un</a:t>
            </a:r>
            <a:r>
              <a:rPr lang="en-US" sz="2400" b="0" i="0" u="none" strike="noStrike" cap="none" dirty="0">
                <a:solidFill>
                  <a:srgbClr val="000000"/>
                </a:solidFill>
                <a:latin typeface="Candara"/>
                <a:ea typeface="Candara"/>
                <a:cs typeface="Candara"/>
                <a:sym typeface="Candara"/>
              </a:rPr>
              <a:t> de </a:t>
            </a:r>
            <a:r>
              <a:rPr lang="en-US" sz="2400" b="0" i="0" u="none" strike="noStrike" cap="none" dirty="0" err="1">
                <a:solidFill>
                  <a:srgbClr val="000000"/>
                </a:solidFill>
                <a:latin typeface="Candara"/>
                <a:ea typeface="Candara"/>
                <a:cs typeface="Candara"/>
                <a:sym typeface="Candara"/>
              </a:rPr>
              <a:t>nos</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projets</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précédents</a:t>
            </a:r>
            <a:r>
              <a:rPr lang="en-US" sz="2400" b="0" i="0" u="none" strike="noStrike" cap="none" dirty="0">
                <a:solidFill>
                  <a:srgbClr val="000000"/>
                </a:solidFill>
                <a:latin typeface="Candara"/>
                <a:ea typeface="Candara"/>
                <a:cs typeface="Candara"/>
                <a:sym typeface="Candara"/>
              </a:rPr>
              <a:t> : </a:t>
            </a:r>
            <a:r>
              <a:rPr lang="en-US" sz="2400" b="1" i="0" u="none" strike="noStrike" cap="none" dirty="0">
                <a:solidFill>
                  <a:srgbClr val="000000"/>
                </a:solidFill>
                <a:latin typeface="Arial"/>
                <a:ea typeface="Arial"/>
                <a:cs typeface="Arial"/>
                <a:sym typeface="Arial"/>
              </a:rPr>
              <a:t>Pro-Women. Des </a:t>
            </a:r>
            <a:r>
              <a:rPr lang="en-US" sz="2400" b="1" i="0" u="none" strike="noStrike" cap="none" dirty="0" err="1">
                <a:solidFill>
                  <a:srgbClr val="000000"/>
                </a:solidFill>
                <a:latin typeface="Arial"/>
                <a:ea typeface="Arial"/>
                <a:cs typeface="Arial"/>
                <a:sym typeface="Arial"/>
              </a:rPr>
              <a:t>itinéraires</a:t>
            </a:r>
            <a:r>
              <a:rPr lang="en-US" sz="2400" b="1" i="0" u="none" strike="noStrike" cap="none" dirty="0">
                <a:solidFill>
                  <a:srgbClr val="000000"/>
                </a:solidFill>
                <a:latin typeface="Arial"/>
                <a:ea typeface="Arial"/>
                <a:cs typeface="Arial"/>
                <a:sym typeface="Arial"/>
              </a:rPr>
              <a:t> de </a:t>
            </a:r>
            <a:r>
              <a:rPr lang="en-US" sz="2400" b="1" i="0" u="none" strike="noStrike" cap="none" dirty="0" err="1">
                <a:solidFill>
                  <a:srgbClr val="000000"/>
                </a:solidFill>
                <a:latin typeface="Arial"/>
                <a:ea typeface="Arial"/>
                <a:cs typeface="Arial"/>
                <a:sym typeface="Arial"/>
              </a:rPr>
              <a:t>perfectionnement</a:t>
            </a:r>
            <a:r>
              <a:rPr lang="en-US" sz="2400" b="1" i="0" u="none" strike="noStrike" cap="none" dirty="0">
                <a:solidFill>
                  <a:srgbClr val="000000"/>
                </a:solidFill>
                <a:latin typeface="Arial"/>
                <a:ea typeface="Arial"/>
                <a:cs typeface="Arial"/>
                <a:sym typeface="Arial"/>
              </a:rPr>
              <a:t> pour les femmes </a:t>
            </a:r>
            <a:r>
              <a:rPr lang="en-US" sz="2400" b="1" i="0" u="none" strike="noStrike" cap="none" dirty="0" err="1">
                <a:solidFill>
                  <a:srgbClr val="000000"/>
                </a:solidFill>
                <a:latin typeface="Arial"/>
                <a:ea typeface="Arial"/>
                <a:cs typeface="Arial"/>
                <a:sym typeface="Arial"/>
              </a:rPr>
              <a:t>en</a:t>
            </a:r>
            <a:r>
              <a:rPr lang="en-US" sz="2400" b="1" i="0" u="none" strike="noStrike" cap="none" dirty="0">
                <a:solidFill>
                  <a:srgbClr val="000000"/>
                </a:solidFill>
                <a:latin typeface="Arial"/>
                <a:ea typeface="Arial"/>
                <a:cs typeface="Arial"/>
                <a:sym typeface="Arial"/>
              </a:rPr>
              <a:t> </a:t>
            </a:r>
            <a:r>
              <a:rPr lang="en-US" sz="2400" b="1" i="0" u="none" strike="noStrike" cap="none" dirty="0" err="1">
                <a:solidFill>
                  <a:srgbClr val="000000"/>
                </a:solidFill>
                <a:latin typeface="Arial"/>
                <a:ea typeface="Arial"/>
                <a:cs typeface="Arial"/>
                <a:sym typeface="Arial"/>
              </a:rPr>
              <a:t>tant</a:t>
            </a:r>
            <a:r>
              <a:rPr lang="en-US" sz="2400" b="1" i="0" u="none" strike="noStrike" cap="none" dirty="0">
                <a:solidFill>
                  <a:srgbClr val="000000"/>
                </a:solidFill>
                <a:latin typeface="Arial"/>
                <a:ea typeface="Arial"/>
                <a:cs typeface="Arial"/>
                <a:sym typeface="Arial"/>
              </a:rPr>
              <a:t> que </a:t>
            </a:r>
            <a:r>
              <a:rPr lang="en-US" sz="2400" b="1" i="0" u="none" strike="noStrike" cap="none" dirty="0" err="1">
                <a:solidFill>
                  <a:srgbClr val="000000"/>
                </a:solidFill>
                <a:latin typeface="Arial"/>
                <a:ea typeface="Arial"/>
                <a:cs typeface="Arial"/>
                <a:sym typeface="Arial"/>
              </a:rPr>
              <a:t>nouvelles</a:t>
            </a:r>
            <a:r>
              <a:rPr lang="en-US" sz="2400" b="1" i="0" u="none" strike="noStrike" cap="none" dirty="0">
                <a:solidFill>
                  <a:srgbClr val="000000"/>
                </a:solidFill>
                <a:latin typeface="Arial"/>
                <a:ea typeface="Arial"/>
                <a:cs typeface="Arial"/>
                <a:sym typeface="Arial"/>
              </a:rPr>
              <a:t> </a:t>
            </a:r>
            <a:r>
              <a:rPr lang="en-US" sz="2400" b="1" i="0" u="none" strike="noStrike" cap="none" dirty="0" err="1">
                <a:solidFill>
                  <a:srgbClr val="000000"/>
                </a:solidFill>
                <a:latin typeface="Arial"/>
                <a:ea typeface="Arial"/>
                <a:cs typeface="Arial"/>
                <a:sym typeface="Arial"/>
              </a:rPr>
              <a:t>promotrices</a:t>
            </a:r>
            <a:r>
              <a:rPr lang="en-US" sz="2400" b="1" i="0" u="none" strike="noStrike" cap="none" dirty="0">
                <a:solidFill>
                  <a:srgbClr val="000000"/>
                </a:solidFill>
                <a:latin typeface="Arial"/>
                <a:ea typeface="Arial"/>
                <a:cs typeface="Arial"/>
                <a:sym typeface="Arial"/>
              </a:rPr>
              <a:t> </a:t>
            </a:r>
            <a:r>
              <a:rPr lang="en-US" sz="2400" b="1" i="0" u="none" strike="noStrike" cap="none" dirty="0" err="1">
                <a:solidFill>
                  <a:srgbClr val="000000"/>
                </a:solidFill>
                <a:latin typeface="Arial"/>
                <a:ea typeface="Arial"/>
                <a:cs typeface="Arial"/>
                <a:sym typeface="Arial"/>
              </a:rPr>
              <a:t>culturelles</a:t>
            </a:r>
            <a:r>
              <a:rPr lang="en-US" sz="2400" b="1" i="0" u="none" strike="noStrike" cap="none" dirty="0">
                <a:solidFill>
                  <a:srgbClr val="000000"/>
                </a:solidFill>
                <a:latin typeface="Arial"/>
                <a:ea typeface="Arial"/>
                <a:cs typeface="Arial"/>
                <a:sym typeface="Arial"/>
              </a:rPr>
              <a:t> pour </a:t>
            </a:r>
            <a:r>
              <a:rPr lang="en-US" sz="2400" b="1" i="0" u="none" strike="noStrike" cap="none" dirty="0" err="1">
                <a:solidFill>
                  <a:srgbClr val="000000"/>
                </a:solidFill>
                <a:latin typeface="Arial"/>
                <a:ea typeface="Arial"/>
                <a:cs typeface="Arial"/>
                <a:sym typeface="Arial"/>
              </a:rPr>
              <a:t>valoriser</a:t>
            </a:r>
            <a:r>
              <a:rPr lang="en-US" sz="2400" b="1" i="0" u="none" strike="noStrike" cap="none" dirty="0">
                <a:solidFill>
                  <a:srgbClr val="000000"/>
                </a:solidFill>
                <a:latin typeface="Arial"/>
                <a:ea typeface="Arial"/>
                <a:cs typeface="Arial"/>
                <a:sym typeface="Arial"/>
              </a:rPr>
              <a:t> le </a:t>
            </a:r>
            <a:r>
              <a:rPr lang="en-US" sz="2400" b="0" i="0" u="none" strike="noStrike" cap="none" dirty="0" err="1">
                <a:solidFill>
                  <a:srgbClr val="000000"/>
                </a:solidFill>
                <a:latin typeface="Candara"/>
                <a:ea typeface="Candara"/>
                <a:cs typeface="Candara"/>
                <a:sym typeface="Candara"/>
              </a:rPr>
              <a:t>patrimoine</a:t>
            </a:r>
            <a:r>
              <a:rPr lang="en-US" sz="2400" b="1" i="0" u="none" strike="noStrike" cap="none" dirty="0">
                <a:solidFill>
                  <a:srgbClr val="000000"/>
                </a:solidFill>
                <a:latin typeface="Arial"/>
                <a:ea typeface="Arial"/>
                <a:cs typeface="Arial"/>
                <a:sym typeface="Arial"/>
              </a:rPr>
              <a:t> territorial  </a:t>
            </a:r>
            <a:endParaRPr dirty="0"/>
          </a:p>
          <a:p>
            <a:pPr marL="0" marR="0" lvl="0" indent="0" algn="just" rtl="0">
              <a:lnSpc>
                <a:spcPct val="100000"/>
              </a:lnSpc>
              <a:spcBef>
                <a:spcPts val="0"/>
              </a:spcBef>
              <a:spcAft>
                <a:spcPts val="0"/>
              </a:spcAft>
              <a:buNone/>
            </a:pPr>
            <a:r>
              <a:rPr lang="en-US" sz="2400" b="0" i="0" u="none" strike="noStrike" cap="none" dirty="0">
                <a:solidFill>
                  <a:srgbClr val="000000"/>
                </a:solidFill>
                <a:latin typeface="Arial"/>
                <a:ea typeface="Arial"/>
                <a:cs typeface="Arial"/>
                <a:sym typeface="Arial"/>
              </a:rPr>
              <a:t>Il a </a:t>
            </a:r>
            <a:r>
              <a:rPr lang="en-US" sz="2400" b="0" i="0" u="none" strike="noStrike" cap="none" dirty="0" err="1">
                <a:solidFill>
                  <a:srgbClr val="000000"/>
                </a:solidFill>
                <a:latin typeface="Arial"/>
                <a:ea typeface="Arial"/>
                <a:cs typeface="Arial"/>
                <a:sym typeface="Arial"/>
              </a:rPr>
              <a:t>été</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cofinancé</a:t>
            </a:r>
            <a:r>
              <a:rPr lang="en-US" sz="2400" b="0" i="0" u="none" strike="noStrike" cap="none" dirty="0">
                <a:solidFill>
                  <a:srgbClr val="000000"/>
                </a:solidFill>
                <a:latin typeface="Arial"/>
                <a:ea typeface="Arial"/>
                <a:cs typeface="Arial"/>
                <a:sym typeface="Arial"/>
              </a:rPr>
              <a:t> par le </a:t>
            </a:r>
            <a:r>
              <a:rPr lang="en-US" sz="2400" b="0" i="0" u="none" strike="noStrike" cap="none" dirty="0" err="1">
                <a:solidFill>
                  <a:srgbClr val="000000"/>
                </a:solidFill>
                <a:latin typeface="Arial"/>
                <a:ea typeface="Arial"/>
                <a:cs typeface="Arial"/>
                <a:sym typeface="Arial"/>
              </a:rPr>
              <a:t>programme</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européen</a:t>
            </a:r>
            <a:r>
              <a:rPr lang="en-US" sz="2400" b="0" i="0" u="none" strike="noStrike" cap="none" dirty="0">
                <a:solidFill>
                  <a:srgbClr val="000000"/>
                </a:solidFill>
                <a:latin typeface="Arial"/>
                <a:ea typeface="Arial"/>
                <a:cs typeface="Arial"/>
                <a:sym typeface="Arial"/>
              </a:rPr>
              <a:t> </a:t>
            </a:r>
            <a:r>
              <a:rPr lang="en-US" sz="2400" b="1" i="0" u="none" strike="noStrike" cap="none" dirty="0">
                <a:solidFill>
                  <a:srgbClr val="000000"/>
                </a:solidFill>
                <a:latin typeface="Arial"/>
                <a:ea typeface="Arial"/>
                <a:cs typeface="Arial"/>
                <a:sym typeface="Arial"/>
              </a:rPr>
              <a:t>Erasmus Plus </a:t>
            </a:r>
            <a:r>
              <a:rPr lang="en-US" sz="2400" b="0" i="0" u="none" strike="noStrike" cap="none" dirty="0" err="1">
                <a:solidFill>
                  <a:srgbClr val="000000"/>
                </a:solidFill>
                <a:latin typeface="Arial"/>
                <a:ea typeface="Arial"/>
                <a:cs typeface="Arial"/>
                <a:sym typeface="Arial"/>
              </a:rPr>
              <a:t>dans</a:t>
            </a:r>
            <a:r>
              <a:rPr lang="en-US" sz="2400" b="0" i="0" u="none" strike="noStrike" cap="none" dirty="0">
                <a:solidFill>
                  <a:srgbClr val="000000"/>
                </a:solidFill>
                <a:latin typeface="Arial"/>
                <a:ea typeface="Arial"/>
                <a:cs typeface="Arial"/>
                <a:sym typeface="Arial"/>
              </a:rPr>
              <a:t> le </a:t>
            </a:r>
            <a:r>
              <a:rPr lang="en-US" sz="2400" b="0" i="0" u="none" strike="noStrike" cap="none" dirty="0" err="1">
                <a:solidFill>
                  <a:srgbClr val="000000"/>
                </a:solidFill>
                <a:latin typeface="Arial"/>
                <a:ea typeface="Arial"/>
                <a:cs typeface="Arial"/>
                <a:sym typeface="Arial"/>
              </a:rPr>
              <a:t>domaine</a:t>
            </a:r>
            <a:r>
              <a:rPr lang="en-US" sz="2400" b="0" i="0" u="none" strike="noStrike" cap="none" dirty="0">
                <a:solidFill>
                  <a:srgbClr val="000000"/>
                </a:solidFill>
                <a:latin typeface="Arial"/>
                <a:ea typeface="Arial"/>
                <a:cs typeface="Arial"/>
                <a:sym typeface="Arial"/>
              </a:rPr>
              <a:t> de </a:t>
            </a:r>
            <a:r>
              <a:rPr lang="en-US" sz="2400" b="0" i="0" u="none" strike="noStrike" cap="none" dirty="0" err="1">
                <a:solidFill>
                  <a:srgbClr val="000000"/>
                </a:solidFill>
                <a:latin typeface="Arial"/>
                <a:ea typeface="Arial"/>
                <a:cs typeface="Arial"/>
                <a:sym typeface="Arial"/>
              </a:rPr>
              <a:t>l'éducation</a:t>
            </a:r>
            <a:r>
              <a:rPr lang="en-US" sz="2400" b="0" i="0" u="none" strike="noStrike" cap="none" dirty="0">
                <a:solidFill>
                  <a:srgbClr val="000000"/>
                </a:solidFill>
                <a:latin typeface="Arial"/>
                <a:ea typeface="Arial"/>
                <a:cs typeface="Arial"/>
                <a:sym typeface="Arial"/>
              </a:rPr>
              <a:t> des </a:t>
            </a:r>
            <a:r>
              <a:rPr lang="en-US" sz="2400" b="0" i="0" u="none" strike="noStrike" cap="none" dirty="0" err="1">
                <a:solidFill>
                  <a:srgbClr val="000000"/>
                </a:solidFill>
                <a:latin typeface="Arial"/>
                <a:ea typeface="Arial"/>
                <a:cs typeface="Arial"/>
                <a:sym typeface="Arial"/>
              </a:rPr>
              <a:t>adultes</a:t>
            </a:r>
            <a:r>
              <a:rPr lang="en-US" sz="2400" b="0" i="0" u="none" strike="noStrike" cap="none" dirty="0">
                <a:solidFill>
                  <a:srgbClr val="000000"/>
                </a:solidFill>
                <a:latin typeface="Arial"/>
                <a:ea typeface="Arial"/>
                <a:cs typeface="Arial"/>
                <a:sym typeface="Arial"/>
              </a:rPr>
              <a:t>.</a:t>
            </a:r>
            <a:endParaRPr dirty="0"/>
          </a:p>
          <a:p>
            <a:pPr marL="0" marR="0" lvl="0" indent="0" algn="just"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2400" b="0" i="0" u="none" strike="noStrike" cap="none" dirty="0" err="1">
                <a:solidFill>
                  <a:srgbClr val="000000"/>
                </a:solidFill>
                <a:latin typeface="Candara"/>
                <a:ea typeface="Candara"/>
                <a:cs typeface="Candara"/>
                <a:sym typeface="Candara"/>
              </a:rPr>
              <a:t>Dans</a:t>
            </a:r>
            <a:r>
              <a:rPr lang="en-US" sz="2400" b="0" i="0" u="none" strike="noStrike" cap="none" dirty="0">
                <a:solidFill>
                  <a:srgbClr val="000000"/>
                </a:solidFill>
                <a:latin typeface="Candara"/>
                <a:ea typeface="Candara"/>
                <a:cs typeface="Candara"/>
                <a:sym typeface="Candara"/>
              </a:rPr>
              <a:t> le cadre de </a:t>
            </a:r>
            <a:r>
              <a:rPr lang="en-US" sz="2400" b="0" i="0" u="none" strike="noStrike" cap="none" dirty="0" err="1">
                <a:solidFill>
                  <a:srgbClr val="000000"/>
                </a:solidFill>
                <a:latin typeface="Candara"/>
                <a:ea typeface="Candara"/>
                <a:cs typeface="Candara"/>
                <a:sym typeface="Candara"/>
              </a:rPr>
              <a:t>ce</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projet</a:t>
            </a:r>
            <a:r>
              <a:rPr lang="en-US" sz="2400" b="0" i="0" u="none" strike="noStrike" cap="none" dirty="0">
                <a:solidFill>
                  <a:srgbClr val="000000"/>
                </a:solidFill>
                <a:latin typeface="Candara"/>
                <a:ea typeface="Candara"/>
                <a:cs typeface="Candara"/>
                <a:sym typeface="Candara"/>
              </a:rPr>
              <a:t>, nous </a:t>
            </a:r>
            <a:r>
              <a:rPr lang="en-US" sz="2400" b="0" i="0" u="none" strike="noStrike" cap="none" dirty="0" err="1">
                <a:solidFill>
                  <a:srgbClr val="000000"/>
                </a:solidFill>
                <a:latin typeface="Candara"/>
                <a:ea typeface="Candara"/>
                <a:cs typeface="Candara"/>
                <a:sym typeface="Candara"/>
              </a:rPr>
              <a:t>avons</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expérimenté</a:t>
            </a:r>
            <a:r>
              <a:rPr lang="en-US" sz="2400" b="0" i="0" u="none" strike="noStrike" cap="none" dirty="0">
                <a:solidFill>
                  <a:srgbClr val="000000"/>
                </a:solidFill>
                <a:latin typeface="Candara"/>
                <a:ea typeface="Candara"/>
                <a:cs typeface="Candara"/>
                <a:sym typeface="Candara"/>
              </a:rPr>
              <a:t> avec </a:t>
            </a:r>
            <a:r>
              <a:rPr lang="en-US" sz="2400" b="0" i="0" u="none" strike="noStrike" cap="none" dirty="0" err="1">
                <a:solidFill>
                  <a:srgbClr val="000000"/>
                </a:solidFill>
                <a:latin typeface="Candara"/>
                <a:ea typeface="Candara"/>
                <a:cs typeface="Candara"/>
                <a:sym typeface="Candara"/>
              </a:rPr>
              <a:t>succès</a:t>
            </a:r>
            <a:r>
              <a:rPr lang="en-US" sz="2400" b="0" i="0" u="none" strike="noStrike" cap="none" dirty="0">
                <a:solidFill>
                  <a:srgbClr val="000000"/>
                </a:solidFill>
                <a:latin typeface="Candara"/>
                <a:ea typeface="Candara"/>
                <a:cs typeface="Candara"/>
                <a:sym typeface="Candara"/>
              </a:rPr>
              <a:t> les </a:t>
            </a:r>
            <a:r>
              <a:rPr lang="en-US" sz="2400" b="0" i="0" u="none" strike="noStrike" cap="none" dirty="0" err="1">
                <a:solidFill>
                  <a:srgbClr val="000000"/>
                </a:solidFill>
                <a:latin typeface="Candara"/>
                <a:ea typeface="Candara"/>
                <a:cs typeface="Candara"/>
                <a:sym typeface="Candara"/>
              </a:rPr>
              <a:t>cartes</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paroissiales</a:t>
            </a:r>
            <a:r>
              <a:rPr lang="en-US" sz="2400" b="0" i="0" u="none" strike="noStrike" cap="none" dirty="0">
                <a:solidFill>
                  <a:srgbClr val="000000"/>
                </a:solidFill>
                <a:latin typeface="Candara"/>
                <a:ea typeface="Candara"/>
                <a:cs typeface="Candara"/>
                <a:sym typeface="Candara"/>
              </a:rPr>
              <a:t> et </a:t>
            </a:r>
            <a:r>
              <a:rPr lang="en-US" sz="2400" b="0" i="0" u="none" strike="noStrike" cap="none" dirty="0" err="1">
                <a:solidFill>
                  <a:srgbClr val="000000"/>
                </a:solidFill>
                <a:latin typeface="Candara"/>
                <a:ea typeface="Candara"/>
                <a:cs typeface="Candara"/>
                <a:sym typeface="Candara"/>
              </a:rPr>
              <a:t>développé</a:t>
            </a:r>
            <a:r>
              <a:rPr lang="en-US" sz="2400" b="0" i="0" u="none" strike="noStrike" cap="none" dirty="0">
                <a:solidFill>
                  <a:srgbClr val="000000"/>
                </a:solidFill>
                <a:latin typeface="Candara"/>
                <a:ea typeface="Candara"/>
                <a:cs typeface="Candara"/>
                <a:sym typeface="Candara"/>
              </a:rPr>
              <a:t> de </a:t>
            </a:r>
            <a:r>
              <a:rPr lang="en-US" sz="2400" b="0" i="0" u="none" strike="noStrike" cap="none" dirty="0" err="1">
                <a:solidFill>
                  <a:srgbClr val="000000"/>
                </a:solidFill>
                <a:latin typeface="Candara"/>
                <a:ea typeface="Candara"/>
                <a:cs typeface="Candara"/>
                <a:sym typeface="Candara"/>
              </a:rPr>
              <a:t>nombreux</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itinéraires</a:t>
            </a:r>
            <a:r>
              <a:rPr lang="en-US" sz="2400" b="0" i="0" u="none" strike="noStrike" cap="none" dirty="0">
                <a:solidFill>
                  <a:srgbClr val="000000"/>
                </a:solidFill>
                <a:latin typeface="Candara"/>
                <a:ea typeface="Candara"/>
                <a:cs typeface="Candara"/>
                <a:sym typeface="Candara"/>
              </a:rPr>
              <a:t> pour la </a:t>
            </a:r>
            <a:r>
              <a:rPr lang="en-US" sz="2400" b="0" i="0" u="none" strike="noStrike" cap="none" dirty="0" err="1">
                <a:solidFill>
                  <a:srgbClr val="000000"/>
                </a:solidFill>
                <a:latin typeface="Candara"/>
                <a:ea typeface="Candara"/>
                <a:cs typeface="Candara"/>
                <a:sym typeface="Candara"/>
              </a:rPr>
              <a:t>mise</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en</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valeur</a:t>
            </a:r>
            <a:r>
              <a:rPr lang="en-US" sz="2400" b="0" i="0" u="none" strike="noStrike" cap="none" dirty="0">
                <a:solidFill>
                  <a:srgbClr val="000000"/>
                </a:solidFill>
                <a:latin typeface="Candara"/>
                <a:ea typeface="Candara"/>
                <a:cs typeface="Candara"/>
                <a:sym typeface="Candara"/>
              </a:rPr>
              <a:t> du </a:t>
            </a:r>
            <a:r>
              <a:rPr lang="en-US" sz="2400" b="0" i="0" u="none" strike="noStrike" cap="none" dirty="0" err="1">
                <a:solidFill>
                  <a:srgbClr val="000000"/>
                </a:solidFill>
                <a:latin typeface="Candara"/>
                <a:ea typeface="Candara"/>
                <a:cs typeface="Candara"/>
                <a:sym typeface="Candara"/>
              </a:rPr>
              <a:t>patrimoine</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culturel</a:t>
            </a:r>
            <a:r>
              <a:rPr lang="en-US" sz="2400" b="0" i="0" u="none" strike="noStrike" cap="none" dirty="0">
                <a:solidFill>
                  <a:srgbClr val="000000"/>
                </a:solidFill>
                <a:latin typeface="Candara"/>
                <a:ea typeface="Candara"/>
                <a:cs typeface="Candara"/>
                <a:sym typeface="Candara"/>
              </a:rPr>
              <a:t> et naturel, et à la fin nous </a:t>
            </a:r>
            <a:r>
              <a:rPr lang="en-US" sz="2400" b="0" i="0" u="none" strike="noStrike" cap="none" dirty="0" err="1">
                <a:solidFill>
                  <a:srgbClr val="000000"/>
                </a:solidFill>
                <a:latin typeface="Candara"/>
                <a:ea typeface="Candara"/>
                <a:cs typeface="Candara"/>
                <a:sym typeface="Candara"/>
              </a:rPr>
              <a:t>avons</a:t>
            </a:r>
            <a:r>
              <a:rPr lang="en-US" sz="2400" b="0" i="0" u="none" strike="noStrike" cap="none" dirty="0">
                <a:solidFill>
                  <a:srgbClr val="000000"/>
                </a:solidFill>
                <a:latin typeface="Candara"/>
                <a:ea typeface="Candara"/>
                <a:cs typeface="Candara"/>
                <a:sym typeface="Candara"/>
              </a:rPr>
              <a:t> </a:t>
            </a:r>
            <a:r>
              <a:rPr lang="en-US" sz="2400" b="0" i="0" u="none" strike="noStrike" cap="none" dirty="0" err="1">
                <a:solidFill>
                  <a:srgbClr val="000000"/>
                </a:solidFill>
                <a:latin typeface="Candara"/>
                <a:ea typeface="Candara"/>
                <a:cs typeface="Candara"/>
                <a:sym typeface="Candara"/>
              </a:rPr>
              <a:t>produit</a:t>
            </a:r>
            <a:r>
              <a:rPr lang="en-US" sz="2400" b="0" i="0" u="none" strike="noStrike" cap="none" dirty="0">
                <a:solidFill>
                  <a:srgbClr val="000000"/>
                </a:solidFill>
                <a:latin typeface="Candara"/>
                <a:ea typeface="Candara"/>
                <a:cs typeface="Candara"/>
                <a:sym typeface="Candara"/>
              </a:rPr>
              <a:t> les atlas </a:t>
            </a:r>
            <a:r>
              <a:rPr lang="en-US" sz="2400" b="0" i="0" u="none" strike="noStrike" cap="none" dirty="0" err="1">
                <a:solidFill>
                  <a:srgbClr val="000000"/>
                </a:solidFill>
                <a:latin typeface="Candara"/>
                <a:ea typeface="Candara"/>
                <a:cs typeface="Candara"/>
                <a:sym typeface="Candara"/>
              </a:rPr>
              <a:t>suivants</a:t>
            </a:r>
            <a:endParaRPr dirty="0"/>
          </a:p>
          <a:p>
            <a:pPr marL="0" marR="0" lvl="0" indent="0" algn="just" rtl="0">
              <a:lnSpc>
                <a:spcPct val="100000"/>
              </a:lnSpc>
              <a:spcBef>
                <a:spcPts val="0"/>
              </a:spcBef>
              <a:spcAft>
                <a:spcPts val="0"/>
              </a:spcAft>
              <a:buNone/>
            </a:pPr>
            <a:r>
              <a:rPr lang="en-US" sz="2400" b="0" i="0" u="sng" strike="noStrike" cap="none" dirty="0">
                <a:solidFill>
                  <a:srgbClr val="000000"/>
                </a:solidFill>
                <a:latin typeface="Candara"/>
                <a:ea typeface="Candara"/>
                <a:cs typeface="Candara"/>
                <a:sym typeface="Candara"/>
                <a:hlinkClick r:id="rId4">
                  <a:extLst>
                    <a:ext uri="{A12FA001-AC4F-418D-AE19-62706E023703}">
                      <ahyp:hlinkClr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 val="tx"/>
                    </a:ext>
                  </a:extLst>
                </a:hlinkClick>
              </a:rPr>
              <a:t>https://prowomen-project.eu/io3/ </a:t>
            </a:r>
            <a:endParaRPr sz="2400" b="0" i="0" u="none" strike="noStrike" cap="none" dirty="0">
              <a:solidFill>
                <a:srgbClr val="000000"/>
              </a:solidFill>
              <a:latin typeface="Candara"/>
              <a:ea typeface="Candara"/>
              <a:cs typeface="Candara"/>
              <a:sym typeface="Candara"/>
            </a:endParaRPr>
          </a:p>
        </p:txBody>
      </p:sp>
      <p:pic>
        <p:nvPicPr>
          <p:cNvPr id="6" name="Google Shape;298;p51"/>
          <p:cNvPicPr preferRelativeResize="0"/>
          <p:nvPr/>
        </p:nvPicPr>
        <p:blipFill rotWithShape="1">
          <a:blip r:embed="rId5">
            <a:alphaModFix/>
          </a:blip>
          <a:srcRect t="5593" b="11349"/>
          <a:stretch/>
        </p:blipFill>
        <p:spPr>
          <a:xfrm>
            <a:off x="5475655" y="4335486"/>
            <a:ext cx="6485053" cy="2906720"/>
          </a:xfrm>
          <a:prstGeom prst="rect">
            <a:avLst/>
          </a:prstGeom>
          <a:noFill/>
          <a:ln>
            <a:noFill/>
          </a:ln>
        </p:spPr>
      </p:pic>
    </p:spTree>
    <p:extLst>
      <p:ext uri="{BB962C8B-B14F-4D97-AF65-F5344CB8AC3E}">
        <p14:creationId xmlns:p14="http://schemas.microsoft.com/office/powerpoint/2010/main" xmlns="" val="257076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Merci pour </a:t>
            </a:r>
            <a:r>
              <a:rPr lang="en-US" sz="2800" b="1" dirty="0" err="1" smtClean="0">
                <a:solidFill>
                  <a:schemeClr val="bg1"/>
                </a:solidFill>
                <a:latin typeface="Candara" pitchFamily="34" charset="0"/>
              </a:rPr>
              <a:t>votre</a:t>
            </a:r>
            <a:r>
              <a:rPr lang="en-US" sz="2800" b="1" dirty="0" smtClean="0">
                <a:solidFill>
                  <a:schemeClr val="bg1"/>
                </a:solidFill>
                <a:latin typeface="Candara" pitchFamily="34" charset="0"/>
              </a:rPr>
              <a:t>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PARTENAIRES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Google Shape;87;p1"/>
          <p:cNvSpPr txBox="1"/>
          <p:nvPr/>
        </p:nvSpPr>
        <p:spPr>
          <a:xfrm>
            <a:off x="2503716" y="6240914"/>
            <a:ext cx="8020510" cy="4308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projet</a:t>
            </a:r>
            <a:r>
              <a:rPr lang="en-GB" sz="1050" b="0" i="1" u="none" strike="noStrike" cap="none" dirty="0">
                <a:solidFill>
                  <a:schemeClr val="dk1"/>
                </a:solidFill>
                <a:latin typeface="Arial"/>
                <a:ea typeface="Arial"/>
                <a:cs typeface="Arial"/>
                <a:sym typeface="Arial"/>
              </a:rPr>
              <a:t> a </a:t>
            </a:r>
            <a:r>
              <a:rPr lang="en-GB" sz="1050" b="0" i="1" u="none" strike="noStrike" cap="none" dirty="0" err="1">
                <a:solidFill>
                  <a:schemeClr val="dk1"/>
                </a:solidFill>
                <a:latin typeface="Arial"/>
                <a:ea typeface="Arial"/>
                <a:cs typeface="Arial"/>
                <a:sym typeface="Arial"/>
              </a:rPr>
              <a:t>été</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financé</a:t>
            </a:r>
            <a:r>
              <a:rPr lang="en-GB" sz="1050" b="0" i="1" u="none" strike="noStrike" cap="none" dirty="0">
                <a:solidFill>
                  <a:schemeClr val="dk1"/>
                </a:solidFill>
                <a:latin typeface="Arial"/>
                <a:ea typeface="Arial"/>
                <a:cs typeface="Arial"/>
                <a:sym typeface="Arial"/>
              </a:rPr>
              <a:t> avec le </a:t>
            </a:r>
            <a:r>
              <a:rPr lang="en-GB" sz="1050" b="0" i="1" u="none" strike="noStrike" cap="none" dirty="0" err="1">
                <a:solidFill>
                  <a:schemeClr val="dk1"/>
                </a:solidFill>
                <a:latin typeface="Arial"/>
                <a:ea typeface="Arial"/>
                <a:cs typeface="Arial"/>
                <a:sym typeface="Arial"/>
              </a:rPr>
              <a:t>soutien</a:t>
            </a:r>
            <a:r>
              <a:rPr lang="en-GB" sz="1050" b="0" i="1" u="none" strike="noStrike" cap="none" dirty="0">
                <a:solidFill>
                  <a:schemeClr val="dk1"/>
                </a:solidFill>
                <a:latin typeface="Arial"/>
                <a:ea typeface="Arial"/>
                <a:cs typeface="Arial"/>
                <a:sym typeface="Arial"/>
              </a:rPr>
              <a:t> de la Commission </a:t>
            </a:r>
            <a:r>
              <a:rPr lang="en-GB" sz="1050" b="0" i="1" u="none" strike="noStrike" cap="none" dirty="0" err="1">
                <a:solidFill>
                  <a:schemeClr val="dk1"/>
                </a:solidFill>
                <a:latin typeface="Arial"/>
                <a:ea typeface="Arial"/>
                <a:cs typeface="Arial"/>
                <a:sym typeface="Arial"/>
              </a:rPr>
              <a:t>européenne</a:t>
            </a:r>
            <a:r>
              <a:rPr lang="en-GB" sz="1050" b="0" i="1" u="none" strike="noStrike" cap="none" dirty="0">
                <a:solidFill>
                  <a:schemeClr val="dk1"/>
                </a:solidFill>
                <a:latin typeface="Arial"/>
                <a:ea typeface="Arial"/>
                <a:cs typeface="Arial"/>
                <a:sym typeface="Arial"/>
              </a:rPr>
              <a:t>. Le </a:t>
            </a:r>
            <a:r>
              <a:rPr lang="en-GB" sz="1050" b="0" i="1" u="none" strike="noStrike" cap="none" dirty="0" err="1">
                <a:solidFill>
                  <a:schemeClr val="dk1"/>
                </a:solidFill>
                <a:latin typeface="Arial"/>
                <a:ea typeface="Arial"/>
                <a:cs typeface="Arial"/>
                <a:sym typeface="Arial"/>
              </a:rPr>
              <a:t>contenu</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reflète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uniquement</a:t>
            </a:r>
            <a:r>
              <a:rPr lang="en-GB" sz="1050" b="0" i="1" u="none" strike="noStrike" cap="none" dirty="0">
                <a:solidFill>
                  <a:schemeClr val="dk1"/>
                </a:solidFill>
                <a:latin typeface="Arial"/>
                <a:ea typeface="Arial"/>
                <a:cs typeface="Arial"/>
                <a:sym typeface="Arial"/>
              </a:rPr>
              <a:t> les opinions de </a:t>
            </a:r>
            <a:r>
              <a:rPr lang="en-GB" sz="1050" b="0" i="1" u="none" strike="noStrike" cap="none" dirty="0" err="1">
                <a:solidFill>
                  <a:schemeClr val="dk1"/>
                </a:solidFill>
                <a:latin typeface="Arial"/>
                <a:ea typeface="Arial"/>
                <a:cs typeface="Arial"/>
                <a:sym typeface="Arial"/>
              </a:rPr>
              <a:t>l'auteur</a:t>
            </a:r>
            <a:r>
              <a:rPr lang="en-GB" sz="1050" b="0" i="1" u="none" strike="noStrike" cap="none" dirty="0">
                <a:solidFill>
                  <a:schemeClr val="dk1"/>
                </a:solidFill>
                <a:latin typeface="Arial"/>
                <a:ea typeface="Arial"/>
                <a:cs typeface="Arial"/>
                <a:sym typeface="Arial"/>
              </a:rPr>
              <a:t> et la Commission ne </a:t>
            </a:r>
            <a:r>
              <a:rPr lang="en-GB" sz="1050" b="0" i="1" u="none" strike="noStrike" cap="none" dirty="0" err="1">
                <a:solidFill>
                  <a:schemeClr val="dk1"/>
                </a:solidFill>
                <a:latin typeface="Arial"/>
                <a:ea typeface="Arial"/>
                <a:cs typeface="Arial"/>
                <a:sym typeface="Arial"/>
              </a:rPr>
              <a:t>peut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tenue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responsable</a:t>
            </a:r>
            <a:r>
              <a:rPr lang="en-GB" sz="1050" b="0" i="1" u="none" strike="noStrike" cap="none" dirty="0">
                <a:solidFill>
                  <a:schemeClr val="dk1"/>
                </a:solidFill>
                <a:latin typeface="Arial"/>
                <a:ea typeface="Arial"/>
                <a:cs typeface="Arial"/>
                <a:sym typeface="Arial"/>
              </a:rPr>
              <a:t> de </a:t>
            </a:r>
            <a:r>
              <a:rPr lang="en-GB" sz="1050" b="0" i="1" u="none" strike="noStrike" cap="none" dirty="0" err="1">
                <a:solidFill>
                  <a:schemeClr val="dk1"/>
                </a:solidFill>
                <a:latin typeface="Arial"/>
                <a:ea typeface="Arial"/>
                <a:cs typeface="Arial"/>
                <a:sym typeface="Arial"/>
              </a:rPr>
              <a:t>l'utilisation</a:t>
            </a:r>
            <a:r>
              <a:rPr lang="en-GB" sz="1050" b="0" i="1" u="none" strike="noStrike" cap="none" dirty="0">
                <a:solidFill>
                  <a:schemeClr val="dk1"/>
                </a:solidFill>
                <a:latin typeface="Arial"/>
                <a:ea typeface="Arial"/>
                <a:cs typeface="Arial"/>
                <a:sym typeface="Arial"/>
              </a:rPr>
              <a:t> qui </a:t>
            </a:r>
            <a:r>
              <a:rPr lang="en-GB" sz="1050" b="0" i="1" u="none" strike="noStrike" cap="none" dirty="0" err="1">
                <a:solidFill>
                  <a:schemeClr val="dk1"/>
                </a:solidFill>
                <a:latin typeface="Arial"/>
                <a:ea typeface="Arial"/>
                <a:cs typeface="Arial"/>
                <a:sym typeface="Arial"/>
              </a:rPr>
              <a:t>pourrait</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être</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faite</a:t>
            </a:r>
            <a:r>
              <a:rPr lang="en-GB" sz="1050" b="0" i="1" u="none" strike="noStrike" cap="none" dirty="0">
                <a:solidFill>
                  <a:schemeClr val="dk1"/>
                </a:solidFill>
                <a:latin typeface="Arial"/>
                <a:ea typeface="Arial"/>
                <a:cs typeface="Arial"/>
                <a:sym typeface="Arial"/>
              </a:rPr>
              <a:t> des </a:t>
            </a:r>
            <a:r>
              <a:rPr lang="en-GB" sz="1050" b="0" i="1" u="none" strike="noStrike" cap="none" dirty="0" err="1">
                <a:solidFill>
                  <a:schemeClr val="dk1"/>
                </a:solidFill>
                <a:latin typeface="Arial"/>
                <a:ea typeface="Arial"/>
                <a:cs typeface="Arial"/>
                <a:sym typeface="Arial"/>
              </a:rPr>
              <a:t>informations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contenues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dans</a:t>
            </a:r>
            <a:r>
              <a:rPr lang="en-GB" sz="1050" b="0" i="1" u="none" strike="noStrike" cap="none" dirty="0">
                <a:solidFill>
                  <a:schemeClr val="dk1"/>
                </a:solidFill>
                <a:latin typeface="Arial"/>
                <a:ea typeface="Arial"/>
                <a:cs typeface="Arial"/>
                <a:sym typeface="Arial"/>
              </a:rPr>
              <a:t> </a:t>
            </a:r>
            <a:r>
              <a:rPr lang="en-GB" sz="1050" b="0" i="1" u="none" strike="noStrike" cap="none" dirty="0" err="1">
                <a:solidFill>
                  <a:schemeClr val="dk1"/>
                </a:solidFill>
                <a:latin typeface="Arial"/>
                <a:ea typeface="Arial"/>
                <a:cs typeface="Arial"/>
                <a:sym typeface="Arial"/>
              </a:rPr>
              <a:t>ce</a:t>
            </a:r>
            <a:r>
              <a:rPr lang="en-GB" sz="1050" b="0" i="1" u="none" strike="noStrike" cap="none" dirty="0">
                <a:solidFill>
                  <a:schemeClr val="dk1"/>
                </a:solidFill>
                <a:latin typeface="Arial"/>
                <a:ea typeface="Arial"/>
                <a:cs typeface="Arial"/>
                <a:sym typeface="Arial"/>
              </a:rPr>
              <a:t> document.</a:t>
            </a:r>
            <a:endParaRPr sz="1800" b="0" i="0" u="none" strike="noStrike" cap="none" dirty="0">
              <a:solidFill>
                <a:schemeClr val="dk1"/>
              </a:solidFill>
              <a:latin typeface="Times New Roman"/>
              <a:ea typeface="Times New Roman"/>
              <a:cs typeface="Times New Roman"/>
              <a:sym typeface="Times New Roman"/>
            </a:endParaRPr>
          </a:p>
        </p:txBody>
      </p:sp>
      <p:pic>
        <p:nvPicPr>
          <p:cNvPr id="17" name="16 - Εικόνα" descr="FR_Co-fundedbytheEU_RGB_POS.png"/>
          <p:cNvPicPr>
            <a:picLocks noChangeAspect="1"/>
          </p:cNvPicPr>
          <p:nvPr/>
        </p:nvPicPr>
        <p:blipFill>
          <a:blip r:embed="rId12"/>
          <a:stretch>
            <a:fillRect/>
          </a:stretch>
        </p:blipFill>
        <p:spPr>
          <a:xfrm>
            <a:off x="198408" y="6181683"/>
            <a:ext cx="2219864" cy="499157"/>
          </a:xfrm>
          <a:prstGeom prst="rect">
            <a:avLst/>
          </a:prstGeom>
        </p:spPr>
      </p:pic>
      <p:pic>
        <p:nvPicPr>
          <p:cNvPr id="18" name="17 - Εικόνα" descr="cc-brand-1.png"/>
          <p:cNvPicPr>
            <a:picLocks noChangeAspect="1"/>
          </p:cNvPicPr>
          <p:nvPr/>
        </p:nvPicPr>
        <p:blipFill>
          <a:blip r:embed="rId13"/>
          <a:stretch>
            <a:fillRect/>
          </a:stretch>
        </p:blipFill>
        <p:spPr>
          <a:xfrm>
            <a:off x="10680056" y="6093574"/>
            <a:ext cx="1241650" cy="643631"/>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1" name="Google Shape;91;p2"/>
          <p:cNvSpPr/>
          <p:nvPr/>
        </p:nvSpPr>
        <p:spPr>
          <a:xfrm>
            <a:off x="667194" y="1295118"/>
            <a:ext cx="10758188" cy="32307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2"/>
          <p:cNvSpPr txBox="1"/>
          <p:nvPr/>
        </p:nvSpPr>
        <p:spPr>
          <a:xfrm>
            <a:off x="1080655" y="2074783"/>
            <a:ext cx="10049163"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None/>
            </a:pPr>
            <a:r>
              <a:rPr lang="en-US" sz="2800" b="1" i="0" u="none" strike="noStrike" cap="none" dirty="0" smtClean="0">
                <a:solidFill>
                  <a:srgbClr val="FFFFFF"/>
                </a:solidFill>
                <a:latin typeface="Candara"/>
                <a:ea typeface="Candara"/>
                <a:cs typeface="Candara"/>
                <a:sym typeface="Candara"/>
              </a:rPr>
              <a:t>LEÇON </a:t>
            </a:r>
            <a:r>
              <a:rPr lang="en-US" sz="2800" b="1" i="0" u="none" strike="noStrike" cap="none" dirty="0">
                <a:solidFill>
                  <a:srgbClr val="FFFFFF"/>
                </a:solidFill>
                <a:latin typeface="Candara"/>
                <a:ea typeface="Candara"/>
                <a:cs typeface="Candara"/>
                <a:sym typeface="Candara"/>
              </a:rPr>
              <a:t>2 : </a:t>
            </a:r>
            <a:r>
              <a:rPr lang="en-US" sz="2600" b="1" i="0" u="none" strike="noStrike" cap="none" dirty="0" smtClean="0">
                <a:solidFill>
                  <a:schemeClr val="lt1"/>
                </a:solidFill>
                <a:latin typeface="Candara"/>
                <a:ea typeface="Candara"/>
                <a:cs typeface="Candara"/>
                <a:sym typeface="Candara"/>
              </a:rPr>
              <a:t>Les </a:t>
            </a:r>
            <a:r>
              <a:rPr lang="en-US" sz="2600" b="1" i="0" u="none" strike="noStrike" cap="none" dirty="0" err="1">
                <a:solidFill>
                  <a:schemeClr val="lt1"/>
                </a:solidFill>
                <a:latin typeface="Candara"/>
                <a:ea typeface="Candara"/>
                <a:cs typeface="Candara"/>
                <a:sym typeface="Candara"/>
              </a:rPr>
              <a:t>cartes</a:t>
            </a:r>
            <a:r>
              <a:rPr lang="en-US" sz="2600" b="1" i="0" u="none" strike="noStrike" cap="none" dirty="0">
                <a:solidFill>
                  <a:schemeClr val="lt1"/>
                </a:solidFill>
                <a:latin typeface="Candara"/>
                <a:ea typeface="Candara"/>
                <a:cs typeface="Candara"/>
                <a:sym typeface="Candara"/>
              </a:rPr>
              <a:t> </a:t>
            </a:r>
            <a:r>
              <a:rPr lang="en-US" sz="2600" b="1" i="0" u="none" strike="noStrike" cap="none" dirty="0" err="1">
                <a:solidFill>
                  <a:schemeClr val="lt1"/>
                </a:solidFill>
                <a:latin typeface="Candara"/>
                <a:ea typeface="Candara"/>
                <a:cs typeface="Candara"/>
                <a:sym typeface="Candara"/>
              </a:rPr>
              <a:t>paroissiales</a:t>
            </a:r>
            <a:r>
              <a:rPr lang="en-US" sz="2600" b="1" i="0" u="none" strike="noStrike" cap="none" dirty="0">
                <a:solidFill>
                  <a:schemeClr val="lt1"/>
                </a:solidFill>
                <a:latin typeface="Candara"/>
                <a:ea typeface="Candara"/>
                <a:cs typeface="Candara"/>
                <a:sym typeface="Candara"/>
              </a:rPr>
              <a:t> </a:t>
            </a:r>
            <a:r>
              <a:rPr lang="en-US" sz="2600" b="1" i="0" u="none" strike="noStrike" cap="none" dirty="0" err="1">
                <a:solidFill>
                  <a:schemeClr val="lt1"/>
                </a:solidFill>
                <a:latin typeface="Candara"/>
                <a:ea typeface="Candara"/>
                <a:cs typeface="Candara"/>
                <a:sym typeface="Candara"/>
              </a:rPr>
              <a:t>comme</a:t>
            </a:r>
            <a:r>
              <a:rPr lang="en-US" sz="2600" b="1" i="0" u="none" strike="noStrike" cap="none" dirty="0">
                <a:solidFill>
                  <a:schemeClr val="lt1"/>
                </a:solidFill>
                <a:latin typeface="Candara"/>
                <a:ea typeface="Candara"/>
                <a:cs typeface="Candara"/>
                <a:sym typeface="Candara"/>
              </a:rPr>
              <a:t> </a:t>
            </a:r>
            <a:r>
              <a:rPr lang="en-US" sz="2600" b="1" i="0" u="none" strike="noStrike" cap="none" dirty="0" err="1">
                <a:solidFill>
                  <a:schemeClr val="lt1"/>
                </a:solidFill>
                <a:latin typeface="Candara"/>
                <a:ea typeface="Candara"/>
                <a:cs typeface="Candara"/>
                <a:sym typeface="Candara"/>
              </a:rPr>
              <a:t>outil</a:t>
            </a:r>
            <a:r>
              <a:rPr lang="en-US" sz="2600" b="1" i="0" u="none" strike="noStrike" cap="none" dirty="0">
                <a:solidFill>
                  <a:schemeClr val="lt1"/>
                </a:solidFill>
                <a:latin typeface="Candara"/>
                <a:ea typeface="Candara"/>
                <a:cs typeface="Candara"/>
                <a:sym typeface="Candara"/>
              </a:rPr>
              <a:t> de </a:t>
            </a:r>
            <a:r>
              <a:rPr lang="en-US" sz="2600" b="1" i="0" u="none" strike="noStrike" cap="none" dirty="0" err="1">
                <a:solidFill>
                  <a:schemeClr val="lt1"/>
                </a:solidFill>
                <a:latin typeface="Candara"/>
                <a:ea typeface="Candara"/>
                <a:cs typeface="Candara"/>
                <a:sym typeface="Candara"/>
              </a:rPr>
              <a:t>découverte</a:t>
            </a:r>
            <a:r>
              <a:rPr lang="en-US" sz="2600" b="1" i="0" u="none" strike="noStrike" cap="none" dirty="0">
                <a:solidFill>
                  <a:schemeClr val="lt1"/>
                </a:solidFill>
                <a:latin typeface="Candara"/>
                <a:ea typeface="Candara"/>
                <a:cs typeface="Candara"/>
                <a:sym typeface="Candara"/>
              </a:rPr>
              <a:t> du </a:t>
            </a:r>
            <a:r>
              <a:rPr lang="en-US" sz="2600" b="1" i="0" u="none" strike="noStrike" cap="none" dirty="0" err="1">
                <a:solidFill>
                  <a:schemeClr val="lt1"/>
                </a:solidFill>
                <a:latin typeface="Candara"/>
                <a:ea typeface="Candara"/>
                <a:cs typeface="Candara"/>
                <a:sym typeface="Candara"/>
              </a:rPr>
              <a:t>patrimoine</a:t>
            </a:r>
            <a:r>
              <a:rPr lang="en-US" sz="2600" b="1" i="0" u="none" strike="noStrike" cap="none" dirty="0">
                <a:solidFill>
                  <a:schemeClr val="lt1"/>
                </a:solidFill>
                <a:latin typeface="Candara"/>
                <a:ea typeface="Candara"/>
                <a:cs typeface="Candara"/>
                <a:sym typeface="Candara"/>
              </a:rPr>
              <a:t> </a:t>
            </a:r>
            <a:r>
              <a:rPr lang="en-US" sz="2600" b="1" i="0" u="none" strike="noStrike" cap="none" dirty="0" err="1">
                <a:solidFill>
                  <a:schemeClr val="lt1"/>
                </a:solidFill>
                <a:latin typeface="Candara"/>
                <a:ea typeface="Candara"/>
                <a:cs typeface="Candara"/>
                <a:sym typeface="Candara"/>
              </a:rPr>
              <a:t>culturel</a:t>
            </a:r>
            <a:r>
              <a:rPr lang="en-US" sz="2600" b="1" i="0" u="none" strike="noStrike" cap="none" dirty="0">
                <a:solidFill>
                  <a:schemeClr val="lt1"/>
                </a:solidFill>
                <a:latin typeface="Candara"/>
                <a:ea typeface="Candara"/>
                <a:cs typeface="Candara"/>
                <a:sym typeface="Candara"/>
              </a:rPr>
              <a:t> et naturel </a:t>
            </a:r>
            <a:r>
              <a:rPr lang="en-US" sz="2600" b="1" i="0" u="none" strike="noStrike" cap="none" dirty="0" err="1">
                <a:solidFill>
                  <a:schemeClr val="lt1"/>
                </a:solidFill>
                <a:latin typeface="Candara"/>
                <a:ea typeface="Candara"/>
                <a:cs typeface="Candara"/>
                <a:sym typeface="Candara"/>
              </a:rPr>
              <a:t>en</a:t>
            </a:r>
            <a:r>
              <a:rPr lang="en-US" sz="2600" b="1" i="0" u="none" strike="noStrike" cap="none" dirty="0">
                <a:solidFill>
                  <a:schemeClr val="lt1"/>
                </a:solidFill>
                <a:latin typeface="Candara"/>
                <a:ea typeface="Candara"/>
                <a:cs typeface="Candara"/>
                <a:sym typeface="Candara"/>
              </a:rPr>
              <a:t> </a:t>
            </a:r>
            <a:r>
              <a:rPr lang="en-US" sz="2600" b="1" i="0" u="none" strike="noStrike" cap="none" dirty="0" err="1">
                <a:solidFill>
                  <a:schemeClr val="lt1"/>
                </a:solidFill>
                <a:latin typeface="Candara"/>
                <a:ea typeface="Candara"/>
                <a:cs typeface="Candara"/>
                <a:sym typeface="Candara"/>
              </a:rPr>
              <a:t>mettant</a:t>
            </a:r>
            <a:r>
              <a:rPr lang="en-US" sz="2600" b="1" i="0" u="none" strike="noStrike" cap="none" dirty="0">
                <a:solidFill>
                  <a:schemeClr val="lt1"/>
                </a:solidFill>
                <a:latin typeface="Candara"/>
                <a:ea typeface="Candara"/>
                <a:cs typeface="Candara"/>
                <a:sym typeface="Candara"/>
              </a:rPr>
              <a:t> </a:t>
            </a:r>
            <a:r>
              <a:rPr lang="en-US" sz="2600" b="1" i="0" u="none" strike="noStrike" cap="none" dirty="0" err="1">
                <a:solidFill>
                  <a:schemeClr val="lt1"/>
                </a:solidFill>
                <a:latin typeface="Candara"/>
                <a:ea typeface="Candara"/>
                <a:cs typeface="Candara"/>
                <a:sym typeface="Candara"/>
              </a:rPr>
              <a:t>en</a:t>
            </a:r>
            <a:r>
              <a:rPr lang="en-US" sz="2600" b="1" i="0" u="none" strike="noStrike" cap="none" dirty="0">
                <a:solidFill>
                  <a:schemeClr val="lt1"/>
                </a:solidFill>
                <a:latin typeface="Candara"/>
                <a:ea typeface="Candara"/>
                <a:cs typeface="Candara"/>
                <a:sym typeface="Candara"/>
              </a:rPr>
              <a:t> </a:t>
            </a:r>
            <a:r>
              <a:rPr lang="en-US" sz="2600" b="1" i="0" u="none" strike="noStrike" cap="none" dirty="0" err="1">
                <a:solidFill>
                  <a:schemeClr val="lt1"/>
                </a:solidFill>
                <a:latin typeface="Candara"/>
                <a:ea typeface="Candara"/>
                <a:cs typeface="Candara"/>
                <a:sym typeface="Candara"/>
              </a:rPr>
              <a:t>évidence</a:t>
            </a:r>
            <a:r>
              <a:rPr lang="en-US" sz="2600" b="1" i="0" u="none" strike="noStrike" cap="none" dirty="0">
                <a:solidFill>
                  <a:schemeClr val="lt1"/>
                </a:solidFill>
                <a:latin typeface="Candara"/>
                <a:ea typeface="Candara"/>
                <a:cs typeface="Candara"/>
                <a:sym typeface="Candara"/>
              </a:rPr>
              <a:t> les </a:t>
            </a:r>
            <a:r>
              <a:rPr lang="en-US" sz="2600" b="1" i="0" u="none" strike="noStrike" cap="none" dirty="0" err="1" smtClean="0">
                <a:solidFill>
                  <a:schemeClr val="lt1"/>
                </a:solidFill>
                <a:latin typeface="Candara"/>
                <a:ea typeface="Candara"/>
                <a:cs typeface="Candara"/>
                <a:sym typeface="Candara"/>
              </a:rPr>
              <a:t>différences</a:t>
            </a:r>
            <a:endParaRPr sz="28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xmlns="" val="155419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just" rtl="0">
              <a:lnSpc>
                <a:spcPct val="90000"/>
              </a:lnSpc>
              <a:spcBef>
                <a:spcPts val="1000"/>
              </a:spcBef>
              <a:spcAft>
                <a:spcPts val="0"/>
              </a:spcAft>
              <a:buSzPts val="1800"/>
              <a:buNone/>
            </a:pPr>
            <a:r>
              <a:rPr lang="en-US"/>
              <a:t>Dans la leçon 1, nous avons examiné la signification, les principes et les processus de la communication intergénérationnelle et interculturelle.</a:t>
            </a:r>
            <a:endParaRPr/>
          </a:p>
          <a:p>
            <a:pPr marL="114300" lvl="0" indent="0" algn="just" rtl="0">
              <a:lnSpc>
                <a:spcPct val="90000"/>
              </a:lnSpc>
              <a:spcBef>
                <a:spcPts val="1000"/>
              </a:spcBef>
              <a:spcAft>
                <a:spcPts val="0"/>
              </a:spcAft>
              <a:buSzPts val="1800"/>
              <a:buNone/>
            </a:pPr>
            <a:endParaRPr/>
          </a:p>
          <a:p>
            <a:pPr marL="114300" lvl="0" indent="0" algn="just" rtl="0">
              <a:lnSpc>
                <a:spcPct val="90000"/>
              </a:lnSpc>
              <a:spcBef>
                <a:spcPts val="1000"/>
              </a:spcBef>
              <a:spcAft>
                <a:spcPts val="0"/>
              </a:spcAft>
              <a:buSzPts val="1800"/>
              <a:buNone/>
            </a:pPr>
            <a:r>
              <a:rPr lang="en-US"/>
              <a:t>Dans la leçon 2, nous étudierons comment nous pouvons mieux utiliser la communication intergénérationnelle et interculturelle dans la connaissance et la préservation du patrimoine naturel et culturel.</a:t>
            </a:r>
            <a:endParaRPr/>
          </a:p>
        </p:txBody>
      </p:sp>
      <p:pic>
        <p:nvPicPr>
          <p:cNvPr id="99" name="Google Shape;99;p15"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0" name="Google Shape;100;p15"/>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5"/>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Introduction</a:t>
            </a:r>
            <a:endParaRPr sz="3600" b="1" i="0" u="none" strike="noStrike" cap="none">
              <a:solidFill>
                <a:schemeClr val="lt1"/>
              </a:solidFill>
              <a:latin typeface="Candara"/>
              <a:ea typeface="Candara"/>
              <a:cs typeface="Candara"/>
              <a:sym typeface="Candara"/>
            </a:endParaRPr>
          </a:p>
        </p:txBody>
      </p:sp>
    </p:spTree>
    <p:extLst>
      <p:ext uri="{BB962C8B-B14F-4D97-AF65-F5344CB8AC3E}">
        <p14:creationId xmlns:p14="http://schemas.microsoft.com/office/powerpoint/2010/main" xmlns="" val="1447897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2400" dirty="0"/>
              <a:t>La </a:t>
            </a:r>
            <a:r>
              <a:rPr lang="en-US" sz="2400" dirty="0" err="1"/>
              <a:t>leçon</a:t>
            </a:r>
            <a:r>
              <a:rPr lang="en-US" sz="2400" dirty="0"/>
              <a:t> 2 </a:t>
            </a:r>
            <a:r>
              <a:rPr lang="en-US" sz="2400" dirty="0" err="1"/>
              <a:t>abordera</a:t>
            </a:r>
            <a:r>
              <a:rPr lang="en-US" sz="2400" dirty="0"/>
              <a:t> les </a:t>
            </a:r>
            <a:r>
              <a:rPr lang="en-US" sz="2400" dirty="0" err="1"/>
              <a:t>sujets</a:t>
            </a:r>
            <a:r>
              <a:rPr lang="en-US" sz="2400" dirty="0"/>
              <a:t> </a:t>
            </a:r>
            <a:r>
              <a:rPr lang="en-US" sz="2400" dirty="0" err="1"/>
              <a:t>suivants</a:t>
            </a:r>
            <a:r>
              <a:rPr lang="en-US" sz="2400" dirty="0"/>
              <a:t>, qui </a:t>
            </a:r>
            <a:r>
              <a:rPr lang="en-US" sz="2400" dirty="0" err="1"/>
              <a:t>sont</a:t>
            </a:r>
            <a:r>
              <a:rPr lang="en-US" sz="2400" dirty="0"/>
              <a:t> </a:t>
            </a:r>
            <a:r>
              <a:rPr lang="en-US" sz="2400" dirty="0" err="1"/>
              <a:t>d'une</a:t>
            </a:r>
            <a:r>
              <a:rPr lang="en-US" sz="2400" dirty="0"/>
              <a:t> importance </a:t>
            </a:r>
            <a:r>
              <a:rPr lang="en-US" sz="2400" dirty="0" err="1"/>
              <a:t>capitale</a:t>
            </a:r>
            <a:r>
              <a:rPr lang="en-US" sz="2400" dirty="0"/>
              <a:t> :</a:t>
            </a:r>
            <a:endParaRPr dirty="0"/>
          </a:p>
          <a:p>
            <a:pPr marL="457200" lvl="0" indent="-342900" algn="l" rtl="0">
              <a:lnSpc>
                <a:spcPct val="90000"/>
              </a:lnSpc>
              <a:spcBef>
                <a:spcPts val="1000"/>
              </a:spcBef>
              <a:spcAft>
                <a:spcPts val="0"/>
              </a:spcAft>
              <a:buSzPts val="1800"/>
              <a:buChar char="•"/>
            </a:pPr>
            <a:r>
              <a:rPr lang="en-US" sz="2400" dirty="0" err="1"/>
              <a:t>Cartes</a:t>
            </a:r>
            <a:r>
              <a:rPr lang="en-US" sz="2400" dirty="0"/>
              <a:t> </a:t>
            </a:r>
            <a:r>
              <a:rPr lang="en-US" sz="2400" dirty="0" err="1"/>
              <a:t>paroissiales</a:t>
            </a:r>
            <a:r>
              <a:rPr lang="en-US" sz="2400" dirty="0"/>
              <a:t> (concept, histoire et signification) </a:t>
            </a:r>
            <a:endParaRPr sz="2400" dirty="0"/>
          </a:p>
          <a:p>
            <a:pPr marL="457200" lvl="0" indent="-342900" algn="l" rtl="0">
              <a:lnSpc>
                <a:spcPct val="90000"/>
              </a:lnSpc>
              <a:spcBef>
                <a:spcPts val="1000"/>
              </a:spcBef>
              <a:spcAft>
                <a:spcPts val="0"/>
              </a:spcAft>
              <a:buSzPts val="1800"/>
              <a:buChar char="•"/>
            </a:pPr>
            <a:r>
              <a:rPr lang="en-US" sz="2400" dirty="0"/>
              <a:t>Comment </a:t>
            </a:r>
            <a:r>
              <a:rPr lang="en-US" sz="2400" dirty="0" err="1"/>
              <a:t>élaborer</a:t>
            </a:r>
            <a:r>
              <a:rPr lang="en-US" sz="2400" dirty="0"/>
              <a:t> </a:t>
            </a:r>
            <a:r>
              <a:rPr lang="en-US" sz="2400" dirty="0" err="1"/>
              <a:t>une</a:t>
            </a:r>
            <a:r>
              <a:rPr lang="en-US" sz="2400" dirty="0"/>
              <a:t> carte </a:t>
            </a:r>
            <a:r>
              <a:rPr lang="en-US" sz="2400" dirty="0" err="1"/>
              <a:t>paroissiale</a:t>
            </a:r>
            <a:endParaRPr sz="2400" dirty="0"/>
          </a:p>
          <a:p>
            <a:pPr marL="114300" lvl="0" indent="0" algn="l" rtl="0">
              <a:lnSpc>
                <a:spcPct val="90000"/>
              </a:lnSpc>
              <a:spcBef>
                <a:spcPts val="1000"/>
              </a:spcBef>
              <a:spcAft>
                <a:spcPts val="0"/>
              </a:spcAft>
              <a:buSzPts val="1800"/>
              <a:buNone/>
            </a:pPr>
            <a:endParaRPr sz="2400" dirty="0"/>
          </a:p>
          <a:p>
            <a:pPr marL="114300" lvl="0" indent="0" algn="l" rtl="0">
              <a:lnSpc>
                <a:spcPct val="90000"/>
              </a:lnSpc>
              <a:spcBef>
                <a:spcPts val="1000"/>
              </a:spcBef>
              <a:spcAft>
                <a:spcPts val="0"/>
              </a:spcAft>
              <a:buSzPts val="1800"/>
              <a:buNone/>
            </a:pPr>
            <a:endParaRPr sz="2400" dirty="0"/>
          </a:p>
          <a:p>
            <a:pPr marL="457200" lvl="0" indent="-342900" algn="just" rtl="0">
              <a:lnSpc>
                <a:spcPct val="90000"/>
              </a:lnSpc>
              <a:spcBef>
                <a:spcPts val="1000"/>
              </a:spcBef>
              <a:spcAft>
                <a:spcPts val="0"/>
              </a:spcAft>
              <a:buSzPts val="1800"/>
              <a:buChar char="•"/>
            </a:pPr>
            <a:r>
              <a:rPr lang="en-US" sz="2400" dirty="0"/>
              <a:t>Discussion sur </a:t>
            </a:r>
            <a:r>
              <a:rPr lang="en-US" sz="2400" dirty="0" err="1"/>
              <a:t>une</a:t>
            </a:r>
            <a:r>
              <a:rPr lang="en-US" sz="2400" dirty="0"/>
              <a:t> </a:t>
            </a:r>
            <a:r>
              <a:rPr lang="en-US" sz="2400" dirty="0" err="1"/>
              <a:t>meilleure</a:t>
            </a:r>
            <a:r>
              <a:rPr lang="en-US" sz="2400" dirty="0"/>
              <a:t> </a:t>
            </a:r>
            <a:r>
              <a:rPr lang="en-US" sz="2400" dirty="0" err="1"/>
              <a:t>pratique</a:t>
            </a:r>
            <a:endParaRPr sz="2400" dirty="0"/>
          </a:p>
          <a:p>
            <a:pPr marL="457200" lvl="0" indent="-342900" algn="just" rtl="0">
              <a:lnSpc>
                <a:spcPct val="90000"/>
              </a:lnSpc>
              <a:spcBef>
                <a:spcPts val="1000"/>
              </a:spcBef>
              <a:spcAft>
                <a:spcPts val="0"/>
              </a:spcAft>
              <a:buSzPts val="1800"/>
              <a:buChar char="•"/>
            </a:pPr>
            <a:r>
              <a:rPr lang="en-US" sz="2400" dirty="0" err="1"/>
              <a:t>Création</a:t>
            </a:r>
            <a:r>
              <a:rPr lang="en-US" sz="2400" dirty="0"/>
              <a:t> </a:t>
            </a:r>
            <a:r>
              <a:rPr lang="en-US" sz="2400" dirty="0" err="1"/>
              <a:t>d'une</a:t>
            </a:r>
            <a:r>
              <a:rPr lang="en-US" sz="2400" dirty="0"/>
              <a:t> carte </a:t>
            </a:r>
            <a:r>
              <a:rPr lang="en-US" sz="2400" dirty="0" err="1"/>
              <a:t>paroissiale</a:t>
            </a:r>
            <a:endParaRPr sz="2400" dirty="0"/>
          </a:p>
          <a:p>
            <a:pPr marL="0" lvl="0" indent="0" algn="l" rtl="0">
              <a:lnSpc>
                <a:spcPct val="90000"/>
              </a:lnSpc>
              <a:spcBef>
                <a:spcPts val="1000"/>
              </a:spcBef>
              <a:spcAft>
                <a:spcPts val="0"/>
              </a:spcAft>
              <a:buSzPts val="1800"/>
              <a:buFont typeface="Arial"/>
              <a:buNone/>
            </a:pPr>
            <a:r>
              <a:rPr lang="en-US" sz="2400" dirty="0"/>
              <a:t>	</a:t>
            </a:r>
            <a:endParaRPr sz="2400" dirty="0">
              <a:solidFill>
                <a:schemeClr val="dk1"/>
              </a:solidFill>
            </a:endParaRPr>
          </a:p>
          <a:p>
            <a:pPr marL="457200" lvl="0" indent="-228600" algn="l" rtl="0">
              <a:lnSpc>
                <a:spcPct val="90000"/>
              </a:lnSpc>
              <a:spcBef>
                <a:spcPts val="1000"/>
              </a:spcBef>
              <a:spcAft>
                <a:spcPts val="0"/>
              </a:spcAft>
              <a:buSzPts val="1800"/>
              <a:buNone/>
            </a:pPr>
            <a:endParaRPr sz="2400" dirty="0"/>
          </a:p>
        </p:txBody>
      </p:sp>
      <p:pic>
        <p:nvPicPr>
          <p:cNvPr id="107" name="Google Shape;107;p39"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08" name="Google Shape;108;p39"/>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39"/>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Introduction</a:t>
            </a:r>
            <a:endParaRPr sz="3600" b="1" i="0" u="none" strike="noStrike" cap="none">
              <a:solidFill>
                <a:schemeClr val="lt1"/>
              </a:solidFill>
              <a:latin typeface="Candara"/>
              <a:ea typeface="Candara"/>
              <a:cs typeface="Candara"/>
              <a:sym typeface="Candara"/>
            </a:endParaRPr>
          </a:p>
        </p:txBody>
      </p:sp>
      <p:sp>
        <p:nvSpPr>
          <p:cNvPr id="110" name="Google Shape;110;p39"/>
          <p:cNvSpPr/>
          <p:nvPr/>
        </p:nvSpPr>
        <p:spPr>
          <a:xfrm>
            <a:off x="392447" y="1119918"/>
            <a:ext cx="1860895" cy="461624"/>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Clr>
                <a:srgbClr val="000000"/>
              </a:buClr>
              <a:buSzPts val="2400"/>
              <a:buFont typeface="Arial"/>
              <a:buNone/>
            </a:pPr>
            <a:r>
              <a:rPr lang="en-US" sz="2400" b="1" i="0" u="none" strike="noStrike" cap="none" dirty="0" err="1">
                <a:solidFill>
                  <a:srgbClr val="000000"/>
                </a:solidFill>
                <a:latin typeface="Arial"/>
                <a:ea typeface="Arial"/>
                <a:cs typeface="Arial"/>
                <a:sym typeface="Arial"/>
              </a:rPr>
              <a:t>Thèmes</a:t>
            </a:r>
            <a:endParaRPr sz="2400" b="0" i="0" u="none" strike="noStrike" cap="none" dirty="0">
              <a:solidFill>
                <a:srgbClr val="000000"/>
              </a:solidFill>
              <a:latin typeface="Arial"/>
              <a:ea typeface="Arial"/>
              <a:cs typeface="Arial"/>
              <a:sym typeface="Arial"/>
            </a:endParaRPr>
          </a:p>
        </p:txBody>
      </p:sp>
      <p:sp>
        <p:nvSpPr>
          <p:cNvPr id="112" name="Google Shape;112;p39"/>
          <p:cNvSpPr/>
          <p:nvPr/>
        </p:nvSpPr>
        <p:spPr>
          <a:xfrm>
            <a:off x="10368099" y="5415315"/>
            <a:ext cx="1674829" cy="30777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A0A0C"/>
                </a:solidFill>
                <a:latin typeface="Candara"/>
                <a:ea typeface="Candara"/>
                <a:cs typeface="Candara"/>
                <a:sym typeface="Candara"/>
              </a:rPr>
              <a:t>Image Freepik</a:t>
            </a:r>
            <a:endParaRPr sz="1400" b="0" i="0" u="none" strike="noStrike" cap="none">
              <a:solidFill>
                <a:srgbClr val="000000"/>
              </a:solidFill>
              <a:latin typeface="Arial"/>
              <a:ea typeface="Arial"/>
              <a:cs typeface="Arial"/>
              <a:sym typeface="Arial"/>
            </a:endParaRPr>
          </a:p>
        </p:txBody>
      </p:sp>
      <p:pic>
        <p:nvPicPr>
          <p:cNvPr id="8" name="Google Shape;111;p39" descr="Flat Map Images - Free Download on Freepik"/>
          <p:cNvPicPr preferRelativeResize="0"/>
          <p:nvPr/>
        </p:nvPicPr>
        <p:blipFill rotWithShape="1">
          <a:blip r:embed="rId4">
            <a:alphaModFix/>
          </a:blip>
          <a:srcRect/>
          <a:stretch/>
        </p:blipFill>
        <p:spPr>
          <a:xfrm>
            <a:off x="8929218" y="2383825"/>
            <a:ext cx="3031490" cy="3031490"/>
          </a:xfrm>
          <a:prstGeom prst="rect">
            <a:avLst/>
          </a:prstGeom>
          <a:noFill/>
          <a:ln>
            <a:noFill/>
          </a:ln>
        </p:spPr>
      </p:pic>
    </p:spTree>
    <p:extLst>
      <p:ext uri="{BB962C8B-B14F-4D97-AF65-F5344CB8AC3E}">
        <p14:creationId xmlns:p14="http://schemas.microsoft.com/office/powerpoint/2010/main" xmlns="" val="372873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0"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18" name="Google Shape;118;p40"/>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40"/>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Introduction</a:t>
            </a:r>
            <a:endParaRPr sz="3600" b="1" i="0" u="none" strike="noStrike" cap="none">
              <a:solidFill>
                <a:schemeClr val="lt1"/>
              </a:solidFill>
              <a:latin typeface="Candara"/>
              <a:ea typeface="Candara"/>
              <a:cs typeface="Candara"/>
              <a:sym typeface="Candara"/>
            </a:endParaRPr>
          </a:p>
        </p:txBody>
      </p:sp>
      <p:sp>
        <p:nvSpPr>
          <p:cNvPr id="120" name="Google Shape;120;p40"/>
          <p:cNvSpPr/>
          <p:nvPr/>
        </p:nvSpPr>
        <p:spPr>
          <a:xfrm>
            <a:off x="240474" y="1561158"/>
            <a:ext cx="5501379" cy="3754834"/>
          </a:xfrm>
          <a:prstGeom prst="rect">
            <a:avLst/>
          </a:prstGeom>
          <a:noFill/>
          <a:ln w="28575"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700" b="1" i="0" u="none" strike="noStrike" cap="none" dirty="0">
                <a:solidFill>
                  <a:srgbClr val="000000"/>
                </a:solidFill>
                <a:latin typeface="Candara"/>
                <a:ea typeface="Candara"/>
                <a:cs typeface="Candara"/>
                <a:sym typeface="Candara"/>
              </a:rPr>
              <a:t>La communication </a:t>
            </a:r>
            <a:r>
              <a:rPr lang="en-US" sz="1700" b="1" i="0" u="none" strike="noStrike" cap="none" dirty="0" err="1">
                <a:solidFill>
                  <a:srgbClr val="000000"/>
                </a:solidFill>
                <a:latin typeface="Candara"/>
                <a:ea typeface="Candara"/>
                <a:cs typeface="Candara"/>
                <a:sym typeface="Candara"/>
              </a:rPr>
              <a:t>intergénérationnelle</a:t>
            </a:r>
            <a:r>
              <a:rPr lang="en-US" sz="1700" b="1" i="0" u="none" strike="noStrike" cap="none" dirty="0">
                <a:solidFill>
                  <a:srgbClr val="000000"/>
                </a:solidFill>
                <a:latin typeface="Candara"/>
                <a:ea typeface="Candara"/>
                <a:cs typeface="Candara"/>
                <a:sym typeface="Candara"/>
              </a:rPr>
              <a:t> </a:t>
            </a:r>
            <a:r>
              <a:rPr lang="en-US" sz="1700" b="0" i="0" u="none" strike="noStrike" cap="none" dirty="0">
                <a:solidFill>
                  <a:srgbClr val="000000"/>
                </a:solidFill>
                <a:latin typeface="Candara"/>
                <a:ea typeface="Candara"/>
                <a:cs typeface="Candara"/>
                <a:sym typeface="Candara"/>
              </a:rPr>
              <a:t>fait </a:t>
            </a:r>
            <a:r>
              <a:rPr lang="en-US" sz="1700" b="0" i="0" u="none" strike="noStrike" cap="none" dirty="0" err="1">
                <a:solidFill>
                  <a:srgbClr val="000000"/>
                </a:solidFill>
                <a:latin typeface="Candara"/>
                <a:ea typeface="Candara"/>
                <a:cs typeface="Candara"/>
                <a:sym typeface="Candara"/>
              </a:rPr>
              <a:t>référence</a:t>
            </a:r>
            <a:r>
              <a:rPr lang="en-US" sz="1700" b="0" i="0" u="none" strike="noStrike" cap="none" dirty="0">
                <a:solidFill>
                  <a:srgbClr val="000000"/>
                </a:solidFill>
                <a:latin typeface="Candara"/>
                <a:ea typeface="Candara"/>
                <a:cs typeface="Candara"/>
                <a:sym typeface="Candara"/>
              </a:rPr>
              <a:t> à la </a:t>
            </a:r>
            <a:r>
              <a:rPr lang="en-US" sz="1700" b="0" i="0" u="none" strike="noStrike" cap="none" dirty="0" err="1">
                <a:solidFill>
                  <a:srgbClr val="000000"/>
                </a:solidFill>
                <a:latin typeface="Candara"/>
                <a:ea typeface="Candara"/>
                <a:cs typeface="Candara"/>
                <a:sym typeface="Candara"/>
              </a:rPr>
              <a:t>connexion</a:t>
            </a:r>
            <a:r>
              <a:rPr lang="en-US" sz="1700" b="0" i="0" u="none" strike="noStrike" cap="none" dirty="0">
                <a:solidFill>
                  <a:srgbClr val="000000"/>
                </a:solidFill>
                <a:latin typeface="Candara"/>
                <a:ea typeface="Candara"/>
                <a:cs typeface="Candara"/>
                <a:sym typeface="Candara"/>
              </a:rPr>
              <a:t> entre des </a:t>
            </a:r>
            <a:r>
              <a:rPr lang="en-US" sz="1700" b="0" i="0" u="none" strike="noStrike" cap="none" dirty="0" err="1">
                <a:solidFill>
                  <a:srgbClr val="000000"/>
                </a:solidFill>
                <a:latin typeface="Candara"/>
                <a:ea typeface="Candara"/>
                <a:cs typeface="Candara"/>
                <a:sym typeface="Candara"/>
              </a:rPr>
              <a:t>individus</a:t>
            </a:r>
            <a:r>
              <a:rPr lang="en-US" sz="1700" b="0" i="0" u="none" strike="noStrike" cap="none" dirty="0">
                <a:solidFill>
                  <a:srgbClr val="000000"/>
                </a:solidFill>
                <a:latin typeface="Candara"/>
                <a:ea typeface="Candara"/>
                <a:cs typeface="Candara"/>
                <a:sym typeface="Candara"/>
              </a:rPr>
              <a:t> de </a:t>
            </a:r>
            <a:r>
              <a:rPr lang="en-US" sz="1700" b="0" i="0" u="none" strike="noStrike" cap="none" dirty="0" err="1">
                <a:solidFill>
                  <a:srgbClr val="000000"/>
                </a:solidFill>
                <a:latin typeface="Candara"/>
                <a:ea typeface="Candara"/>
                <a:cs typeface="Candara"/>
                <a:sym typeface="Candara"/>
              </a:rPr>
              <a:t>groupes</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d'âge</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différents</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dans</a:t>
            </a:r>
            <a:r>
              <a:rPr lang="en-US" sz="1700" b="0" i="0" u="none" strike="noStrike" cap="none" dirty="0">
                <a:solidFill>
                  <a:srgbClr val="000000"/>
                </a:solidFill>
                <a:latin typeface="Candara"/>
                <a:ea typeface="Candara"/>
                <a:cs typeface="Candara"/>
                <a:sym typeface="Candara"/>
              </a:rPr>
              <a:t> le but de </a:t>
            </a:r>
            <a:r>
              <a:rPr lang="en-US" sz="1700" b="0" i="0" u="none" strike="noStrike" cap="none" dirty="0" err="1">
                <a:solidFill>
                  <a:srgbClr val="000000"/>
                </a:solidFill>
                <a:latin typeface="Candara"/>
                <a:ea typeface="Candara"/>
                <a:cs typeface="Candara"/>
                <a:sym typeface="Candara"/>
              </a:rPr>
              <a:t>promouvoir</a:t>
            </a:r>
            <a:r>
              <a:rPr lang="en-US" sz="1700" b="0" i="0" u="none" strike="noStrike" cap="none" dirty="0">
                <a:solidFill>
                  <a:srgbClr val="000000"/>
                </a:solidFill>
                <a:latin typeface="Candara"/>
                <a:ea typeface="Candara"/>
                <a:cs typeface="Candara"/>
                <a:sym typeface="Candara"/>
              </a:rPr>
              <a:t> la </a:t>
            </a:r>
            <a:r>
              <a:rPr lang="en-US" sz="1700" b="0" i="0" u="none" strike="noStrike" cap="none" dirty="0" err="1">
                <a:solidFill>
                  <a:srgbClr val="000000"/>
                </a:solidFill>
                <a:latin typeface="Candara"/>
                <a:ea typeface="Candara"/>
                <a:cs typeface="Candara"/>
                <a:sym typeface="Candara"/>
              </a:rPr>
              <a:t>compréhension</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mutuelle</a:t>
            </a:r>
            <a:r>
              <a:rPr lang="en-US" sz="1700" b="0" i="0" u="none" strike="noStrike" cap="none" dirty="0">
                <a:solidFill>
                  <a:srgbClr val="000000"/>
                </a:solidFill>
                <a:latin typeface="Candara"/>
                <a:ea typeface="Candara"/>
                <a:cs typeface="Candara"/>
                <a:sym typeface="Candara"/>
              </a:rPr>
              <a:t> et </a:t>
            </a:r>
            <a:r>
              <a:rPr lang="en-US" sz="1700" b="0" i="0" u="none" strike="noStrike" cap="none" dirty="0" err="1">
                <a:solidFill>
                  <a:srgbClr val="000000"/>
                </a:solidFill>
                <a:latin typeface="Candara"/>
                <a:ea typeface="Candara"/>
                <a:cs typeface="Candara"/>
                <a:sym typeface="Candara"/>
              </a:rPr>
              <a:t>l'échange</a:t>
            </a:r>
            <a:r>
              <a:rPr lang="en-US" sz="1700" b="0" i="0" u="none" strike="noStrike" cap="none" dirty="0">
                <a:solidFill>
                  <a:srgbClr val="000000"/>
                </a:solidFill>
                <a:latin typeface="Candara"/>
                <a:ea typeface="Candara"/>
                <a:cs typeface="Candara"/>
                <a:sym typeface="Candara"/>
              </a:rPr>
              <a:t> de </a:t>
            </a:r>
            <a:r>
              <a:rPr lang="en-US" sz="1700" b="0" i="0" u="none" strike="noStrike" cap="none" dirty="0" err="1">
                <a:solidFill>
                  <a:srgbClr val="000000"/>
                </a:solidFill>
                <a:latin typeface="Candara"/>
                <a:ea typeface="Candara"/>
                <a:cs typeface="Candara"/>
                <a:sym typeface="Candara"/>
              </a:rPr>
              <a:t>connaissances</a:t>
            </a:r>
            <a:r>
              <a:rPr lang="en-US" sz="1700" b="0" i="0" u="none" strike="noStrike" cap="none" dirty="0">
                <a:solidFill>
                  <a:srgbClr val="000000"/>
                </a:solidFill>
                <a:latin typeface="Candara"/>
                <a:ea typeface="Candara"/>
                <a:cs typeface="Candara"/>
                <a:sym typeface="Candara"/>
              </a:rPr>
              <a:t>. </a:t>
            </a:r>
            <a:endParaRPr sz="17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endParaRPr sz="17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US" sz="1700" b="0" i="0" u="none" strike="noStrike" cap="none" dirty="0" err="1">
                <a:solidFill>
                  <a:srgbClr val="000000"/>
                </a:solidFill>
                <a:latin typeface="Candara"/>
                <a:ea typeface="Candara"/>
                <a:cs typeface="Candara"/>
                <a:sym typeface="Candara"/>
              </a:rPr>
              <a:t>Cette</a:t>
            </a:r>
            <a:r>
              <a:rPr lang="en-US" sz="1700" b="0" i="0" u="none" strike="noStrike" cap="none" dirty="0">
                <a:solidFill>
                  <a:srgbClr val="000000"/>
                </a:solidFill>
                <a:latin typeface="Candara"/>
                <a:ea typeface="Candara"/>
                <a:cs typeface="Candara"/>
                <a:sym typeface="Candara"/>
              </a:rPr>
              <a:t> communication </a:t>
            </a:r>
            <a:r>
              <a:rPr lang="en-US" sz="1700" b="0" i="0" u="none" strike="noStrike" cap="none" dirty="0" err="1">
                <a:solidFill>
                  <a:srgbClr val="000000"/>
                </a:solidFill>
                <a:latin typeface="Candara"/>
                <a:ea typeface="Candara"/>
                <a:cs typeface="Candara"/>
                <a:sym typeface="Candara"/>
              </a:rPr>
              <a:t>est</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cruciale</a:t>
            </a:r>
            <a:r>
              <a:rPr lang="en-US" sz="1700" b="0" i="0" u="none" strike="noStrike" cap="none" dirty="0">
                <a:solidFill>
                  <a:srgbClr val="000000"/>
                </a:solidFill>
                <a:latin typeface="Candara"/>
                <a:ea typeface="Candara"/>
                <a:cs typeface="Candara"/>
                <a:sym typeface="Candara"/>
              </a:rPr>
              <a:t> pour le </a:t>
            </a:r>
            <a:r>
              <a:rPr lang="en-US" sz="1700" b="0" i="0" u="none" strike="noStrike" cap="none" dirty="0" err="1">
                <a:solidFill>
                  <a:srgbClr val="000000"/>
                </a:solidFill>
                <a:latin typeface="Candara"/>
                <a:ea typeface="Candara"/>
                <a:cs typeface="Candara"/>
                <a:sym typeface="Candara"/>
              </a:rPr>
              <a:t>transfert</a:t>
            </a:r>
            <a:r>
              <a:rPr lang="en-US" sz="1700" b="0" i="0" u="none" strike="noStrike" cap="none" dirty="0">
                <a:solidFill>
                  <a:srgbClr val="000000"/>
                </a:solidFill>
                <a:latin typeface="Candara"/>
                <a:ea typeface="Candara"/>
                <a:cs typeface="Candara"/>
                <a:sym typeface="Candara"/>
              </a:rPr>
              <a:t> des traditions, des </a:t>
            </a:r>
            <a:r>
              <a:rPr lang="en-US" sz="1700" b="0" i="0" u="none" strike="noStrike" cap="none" dirty="0" err="1">
                <a:solidFill>
                  <a:srgbClr val="000000"/>
                </a:solidFill>
                <a:latin typeface="Candara"/>
                <a:ea typeface="Candara"/>
                <a:cs typeface="Candara"/>
                <a:sym typeface="Candara"/>
              </a:rPr>
              <a:t>histoires</a:t>
            </a:r>
            <a:r>
              <a:rPr lang="en-US" sz="1700" b="0" i="0" u="none" strike="noStrike" cap="none" dirty="0">
                <a:solidFill>
                  <a:srgbClr val="000000"/>
                </a:solidFill>
                <a:latin typeface="Candara"/>
                <a:ea typeface="Candara"/>
                <a:cs typeface="Candara"/>
                <a:sym typeface="Candara"/>
              </a:rPr>
              <a:t>, des </a:t>
            </a:r>
            <a:r>
              <a:rPr lang="en-US" sz="1700" b="0" i="0" u="none" strike="noStrike" cap="none" dirty="0" err="1">
                <a:solidFill>
                  <a:srgbClr val="000000"/>
                </a:solidFill>
                <a:latin typeface="Candara"/>
                <a:ea typeface="Candara"/>
                <a:cs typeface="Candara"/>
                <a:sym typeface="Candara"/>
              </a:rPr>
              <a:t>pratiques</a:t>
            </a:r>
            <a:r>
              <a:rPr lang="en-US" sz="1700" b="0" i="0" u="none" strike="noStrike" cap="none" dirty="0">
                <a:solidFill>
                  <a:srgbClr val="000000"/>
                </a:solidFill>
                <a:latin typeface="Candara"/>
                <a:ea typeface="Candara"/>
                <a:cs typeface="Candara"/>
                <a:sym typeface="Candara"/>
              </a:rPr>
              <a:t> et des </a:t>
            </a:r>
            <a:r>
              <a:rPr lang="en-US" sz="1700" b="0" i="0" u="none" strike="noStrike" cap="none" dirty="0" err="1">
                <a:solidFill>
                  <a:srgbClr val="000000"/>
                </a:solidFill>
                <a:latin typeface="Candara"/>
                <a:ea typeface="Candara"/>
                <a:cs typeface="Candara"/>
                <a:sym typeface="Candara"/>
              </a:rPr>
              <a:t>connaissances</a:t>
            </a:r>
            <a:r>
              <a:rPr lang="en-US" sz="1700" b="0" i="0" u="none" strike="noStrike" cap="none" dirty="0">
                <a:solidFill>
                  <a:srgbClr val="000000"/>
                </a:solidFill>
                <a:latin typeface="Candara"/>
                <a:ea typeface="Candara"/>
                <a:cs typeface="Candara"/>
                <a:sym typeface="Candara"/>
              </a:rPr>
              <a:t> qui </a:t>
            </a:r>
            <a:r>
              <a:rPr lang="en-US" sz="1700" b="0" i="0" u="none" strike="noStrike" cap="none" dirty="0" err="1">
                <a:solidFill>
                  <a:srgbClr val="000000"/>
                </a:solidFill>
                <a:latin typeface="Candara"/>
                <a:ea typeface="Candara"/>
                <a:cs typeface="Candara"/>
                <a:sym typeface="Candara"/>
              </a:rPr>
              <a:t>sont</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souvent</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transmises</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d'une</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génération</a:t>
            </a:r>
            <a:r>
              <a:rPr lang="en-US" sz="1700" b="0" i="0" u="none" strike="noStrike" cap="none" dirty="0">
                <a:solidFill>
                  <a:srgbClr val="000000"/>
                </a:solidFill>
                <a:latin typeface="Candara"/>
                <a:ea typeface="Candara"/>
                <a:cs typeface="Candara"/>
                <a:sym typeface="Candara"/>
              </a:rPr>
              <a:t> à </a:t>
            </a:r>
            <a:r>
              <a:rPr lang="en-US" sz="1700" b="0" i="0" u="none" strike="noStrike" cap="none" dirty="0" err="1">
                <a:solidFill>
                  <a:srgbClr val="000000"/>
                </a:solidFill>
                <a:latin typeface="Candara"/>
                <a:ea typeface="Candara"/>
                <a:cs typeface="Candara"/>
                <a:sym typeface="Candara"/>
              </a:rPr>
              <a:t>l'autre</a:t>
            </a:r>
            <a:r>
              <a:rPr lang="en-US" sz="1700" b="0" i="0" u="none" strike="noStrike" cap="none" dirty="0">
                <a:solidFill>
                  <a:srgbClr val="000000"/>
                </a:solidFill>
                <a:latin typeface="Candara"/>
                <a:ea typeface="Candara"/>
                <a:cs typeface="Candara"/>
                <a:sym typeface="Candara"/>
              </a:rPr>
              <a:t>. </a:t>
            </a:r>
            <a:endParaRPr sz="17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endParaRPr sz="17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0"/>
              </a:spcBef>
              <a:spcAft>
                <a:spcPts val="0"/>
              </a:spcAft>
              <a:buNone/>
            </a:pPr>
            <a:r>
              <a:rPr lang="en-US" sz="1700" b="0" i="0" u="none" strike="noStrike" cap="none" dirty="0">
                <a:solidFill>
                  <a:srgbClr val="000000"/>
                </a:solidFill>
                <a:latin typeface="Candara"/>
                <a:ea typeface="Candara"/>
                <a:cs typeface="Candara"/>
                <a:sym typeface="Candara"/>
              </a:rPr>
              <a:t>Par </a:t>
            </a:r>
            <a:r>
              <a:rPr lang="en-US" sz="1700" b="0" i="0" u="none" strike="noStrike" cap="none" dirty="0" err="1">
                <a:solidFill>
                  <a:srgbClr val="000000"/>
                </a:solidFill>
                <a:latin typeface="Candara"/>
                <a:ea typeface="Candara"/>
                <a:cs typeface="Candara"/>
                <a:sym typeface="Candara"/>
              </a:rPr>
              <a:t>exemple</a:t>
            </a:r>
            <a:r>
              <a:rPr lang="en-US" sz="1700" b="0" i="0" u="none" strike="noStrike" cap="none" dirty="0">
                <a:solidFill>
                  <a:srgbClr val="000000"/>
                </a:solidFill>
                <a:latin typeface="Candara"/>
                <a:ea typeface="Candara"/>
                <a:cs typeface="Candara"/>
                <a:sym typeface="Candara"/>
              </a:rPr>
              <a:t>, les </a:t>
            </a:r>
            <a:r>
              <a:rPr lang="en-US" sz="1700" b="0" i="0" u="none" strike="noStrike" cap="none" dirty="0" err="1">
                <a:solidFill>
                  <a:srgbClr val="000000"/>
                </a:solidFill>
                <a:latin typeface="Candara"/>
                <a:ea typeface="Candara"/>
                <a:cs typeface="Candara"/>
                <a:sym typeface="Candara"/>
              </a:rPr>
              <a:t>personnes</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âgées</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peuvent</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transmettre</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leurs</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expériences</a:t>
            </a:r>
            <a:r>
              <a:rPr lang="en-US" sz="1700" b="0" i="0" u="none" strike="noStrike" cap="none" dirty="0">
                <a:solidFill>
                  <a:srgbClr val="000000"/>
                </a:solidFill>
                <a:latin typeface="Candara"/>
                <a:ea typeface="Candara"/>
                <a:cs typeface="Candara"/>
                <a:sym typeface="Candara"/>
              </a:rPr>
              <a:t> de vie et </a:t>
            </a:r>
            <a:r>
              <a:rPr lang="en-US" sz="1700" b="0" i="0" u="none" strike="noStrike" cap="none" dirty="0" err="1">
                <a:solidFill>
                  <a:srgbClr val="000000"/>
                </a:solidFill>
                <a:latin typeface="Candara"/>
                <a:ea typeface="Candara"/>
                <a:cs typeface="Candara"/>
                <a:sym typeface="Candara"/>
              </a:rPr>
              <a:t>leur</a:t>
            </a:r>
            <a:r>
              <a:rPr lang="en-US" sz="1700" b="0" i="0" u="none" strike="noStrike" cap="none" dirty="0">
                <a:solidFill>
                  <a:srgbClr val="000000"/>
                </a:solidFill>
                <a:latin typeface="Candara"/>
                <a:ea typeface="Candara"/>
                <a:cs typeface="Candara"/>
                <a:sym typeface="Candara"/>
              </a:rPr>
              <a:t> lien avec le </a:t>
            </a:r>
            <a:r>
              <a:rPr lang="en-US" sz="1700" b="0" i="0" u="none" strike="noStrike" cap="none" dirty="0" err="1">
                <a:solidFill>
                  <a:srgbClr val="000000"/>
                </a:solidFill>
                <a:latin typeface="Candara"/>
                <a:ea typeface="Candara"/>
                <a:cs typeface="Candara"/>
                <a:sym typeface="Candara"/>
              </a:rPr>
              <a:t>territoire</a:t>
            </a:r>
            <a:r>
              <a:rPr lang="en-US" sz="1700" b="0" i="0" u="none" strike="noStrike" cap="none" dirty="0">
                <a:solidFill>
                  <a:srgbClr val="000000"/>
                </a:solidFill>
                <a:latin typeface="Candara"/>
                <a:ea typeface="Candara"/>
                <a:cs typeface="Candara"/>
                <a:sym typeface="Candara"/>
              </a:rPr>
              <a:t> aux </a:t>
            </a:r>
            <a:r>
              <a:rPr lang="en-US" sz="1700" b="0" i="0" u="none" strike="noStrike" cap="none" dirty="0" err="1">
                <a:solidFill>
                  <a:srgbClr val="000000"/>
                </a:solidFill>
                <a:latin typeface="Candara"/>
                <a:ea typeface="Candara"/>
                <a:cs typeface="Candara"/>
                <a:sym typeface="Candara"/>
              </a:rPr>
              <a:t>jeunes</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générations</a:t>
            </a:r>
            <a:r>
              <a:rPr lang="en-US" sz="1700" b="0" i="0" u="none" strike="noStrike" cap="none" dirty="0">
                <a:solidFill>
                  <a:srgbClr val="000000"/>
                </a:solidFill>
                <a:latin typeface="Candara"/>
                <a:ea typeface="Candara"/>
                <a:cs typeface="Candara"/>
                <a:sym typeface="Candara"/>
              </a:rPr>
              <a:t>, qui </a:t>
            </a:r>
            <a:r>
              <a:rPr lang="en-US" sz="1700" b="0" i="0" u="none" strike="noStrike" cap="none" dirty="0" err="1">
                <a:solidFill>
                  <a:srgbClr val="000000"/>
                </a:solidFill>
                <a:latin typeface="Candara"/>
                <a:ea typeface="Candara"/>
                <a:cs typeface="Candara"/>
                <a:sym typeface="Candara"/>
              </a:rPr>
              <a:t>peuvent</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alors</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réinterpréter</a:t>
            </a:r>
            <a:r>
              <a:rPr lang="en-US" sz="1700" b="0" i="0" u="none" strike="noStrike" cap="none" dirty="0">
                <a:solidFill>
                  <a:srgbClr val="000000"/>
                </a:solidFill>
                <a:latin typeface="Candara"/>
                <a:ea typeface="Candara"/>
                <a:cs typeface="Candara"/>
                <a:sym typeface="Candara"/>
              </a:rPr>
              <a:t> et </a:t>
            </a:r>
            <a:r>
              <a:rPr lang="en-US" sz="1700" b="0" i="0" u="none" strike="noStrike" cap="none" dirty="0" err="1">
                <a:solidFill>
                  <a:srgbClr val="000000"/>
                </a:solidFill>
                <a:latin typeface="Candara"/>
                <a:ea typeface="Candara"/>
                <a:cs typeface="Candara"/>
                <a:sym typeface="Candara"/>
              </a:rPr>
              <a:t>reproduire</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ces</a:t>
            </a:r>
            <a:r>
              <a:rPr lang="en-US" sz="1700" b="0" i="0" u="none" strike="noStrike" cap="none" dirty="0">
                <a:solidFill>
                  <a:srgbClr val="000000"/>
                </a:solidFill>
                <a:latin typeface="Candara"/>
                <a:ea typeface="Candara"/>
                <a:cs typeface="Candara"/>
                <a:sym typeface="Candara"/>
              </a:rPr>
              <a:t> traditions de </a:t>
            </a:r>
            <a:r>
              <a:rPr lang="en-US" sz="1700" b="0" i="0" u="none" strike="noStrike" cap="none" dirty="0" err="1">
                <a:solidFill>
                  <a:srgbClr val="000000"/>
                </a:solidFill>
                <a:latin typeface="Candara"/>
                <a:ea typeface="Candara"/>
                <a:cs typeface="Candara"/>
                <a:sym typeface="Candara"/>
              </a:rPr>
              <a:t>manière</a:t>
            </a:r>
            <a:r>
              <a:rPr lang="en-US" sz="1700" b="0" i="0" u="none" strike="noStrike" cap="none" dirty="0">
                <a:solidFill>
                  <a:srgbClr val="000000"/>
                </a:solidFill>
                <a:latin typeface="Candara"/>
                <a:ea typeface="Candara"/>
                <a:cs typeface="Candara"/>
                <a:sym typeface="Candara"/>
              </a:rPr>
              <a:t> </a:t>
            </a:r>
            <a:r>
              <a:rPr lang="en-US" sz="1700" b="0" i="0" u="none" strike="noStrike" cap="none" dirty="0" err="1">
                <a:solidFill>
                  <a:srgbClr val="000000"/>
                </a:solidFill>
                <a:latin typeface="Candara"/>
                <a:ea typeface="Candara"/>
                <a:cs typeface="Candara"/>
                <a:sym typeface="Candara"/>
              </a:rPr>
              <a:t>contemporaine</a:t>
            </a:r>
            <a:r>
              <a:rPr lang="en-US" sz="1700" b="0" i="0" u="none" strike="noStrike" cap="none" dirty="0">
                <a:solidFill>
                  <a:srgbClr val="000000"/>
                </a:solidFill>
                <a:latin typeface="Candara"/>
                <a:ea typeface="Candara"/>
                <a:cs typeface="Candara"/>
                <a:sym typeface="Candara"/>
              </a:rPr>
              <a:t>. </a:t>
            </a:r>
            <a:endParaRPr sz="1700" dirty="0"/>
          </a:p>
        </p:txBody>
      </p:sp>
      <p:sp>
        <p:nvSpPr>
          <p:cNvPr id="121" name="Google Shape;121;p40"/>
          <p:cNvSpPr/>
          <p:nvPr/>
        </p:nvSpPr>
        <p:spPr>
          <a:xfrm>
            <a:off x="727728" y="844358"/>
            <a:ext cx="860099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err="1">
                <a:solidFill>
                  <a:srgbClr val="000000"/>
                </a:solidFill>
                <a:latin typeface="Arial"/>
                <a:ea typeface="Arial"/>
                <a:cs typeface="Arial"/>
                <a:sym typeface="Arial"/>
              </a:rPr>
              <a:t>Comme</a:t>
            </a:r>
            <a:r>
              <a:rPr lang="en-US" sz="2400" b="0" i="0" u="none" strike="noStrike" cap="none" dirty="0">
                <a:solidFill>
                  <a:srgbClr val="000000"/>
                </a:solidFill>
                <a:latin typeface="Arial"/>
                <a:ea typeface="Arial"/>
                <a:cs typeface="Arial"/>
                <a:sym typeface="Arial"/>
              </a:rPr>
              <a:t> nous </a:t>
            </a:r>
            <a:r>
              <a:rPr lang="en-US" sz="2400" b="0" i="0" u="none" strike="noStrike" cap="none" dirty="0" err="1">
                <a:solidFill>
                  <a:srgbClr val="000000"/>
                </a:solidFill>
                <a:latin typeface="Arial"/>
                <a:ea typeface="Arial"/>
                <a:cs typeface="Arial"/>
                <a:sym typeface="Arial"/>
              </a:rPr>
              <a:t>l'avons</a:t>
            </a:r>
            <a:r>
              <a:rPr lang="en-US" sz="2400" b="0" i="0" u="none" strike="noStrike" cap="none" dirty="0">
                <a:solidFill>
                  <a:srgbClr val="000000"/>
                </a:solidFill>
                <a:latin typeface="Arial"/>
                <a:ea typeface="Arial"/>
                <a:cs typeface="Arial"/>
                <a:sym typeface="Arial"/>
              </a:rPr>
              <a:t> vu </a:t>
            </a:r>
            <a:r>
              <a:rPr lang="en-US" sz="2400" b="0" i="0" u="none" strike="noStrike" cap="none" dirty="0" err="1">
                <a:solidFill>
                  <a:srgbClr val="000000"/>
                </a:solidFill>
                <a:latin typeface="Arial"/>
                <a:ea typeface="Arial"/>
                <a:cs typeface="Arial"/>
                <a:sym typeface="Arial"/>
              </a:rPr>
              <a:t>dans</a:t>
            </a:r>
            <a:r>
              <a:rPr lang="en-US" sz="2400" b="0" i="0" u="none" strike="noStrike" cap="none" dirty="0">
                <a:solidFill>
                  <a:srgbClr val="000000"/>
                </a:solidFill>
                <a:latin typeface="Arial"/>
                <a:ea typeface="Arial"/>
                <a:cs typeface="Arial"/>
                <a:sym typeface="Arial"/>
              </a:rPr>
              <a:t> la </a:t>
            </a:r>
            <a:r>
              <a:rPr lang="en-US" sz="2400" b="0" i="0" u="none" strike="noStrike" cap="none" dirty="0" err="1">
                <a:solidFill>
                  <a:srgbClr val="000000"/>
                </a:solidFill>
                <a:latin typeface="Arial"/>
                <a:ea typeface="Arial"/>
                <a:cs typeface="Arial"/>
                <a:sym typeface="Arial"/>
              </a:rPr>
              <a:t>leçon</a:t>
            </a:r>
            <a:r>
              <a:rPr lang="en-US" sz="2400" b="0" i="0" u="none" strike="noStrike" cap="none" dirty="0">
                <a:solidFill>
                  <a:srgbClr val="000000"/>
                </a:solidFill>
                <a:latin typeface="Arial"/>
                <a:ea typeface="Arial"/>
                <a:cs typeface="Arial"/>
                <a:sym typeface="Arial"/>
              </a:rPr>
              <a:t> </a:t>
            </a:r>
            <a:r>
              <a:rPr lang="en-US" sz="2400" b="0" i="0" u="none" strike="noStrike" cap="none" dirty="0" err="1">
                <a:solidFill>
                  <a:srgbClr val="000000"/>
                </a:solidFill>
                <a:latin typeface="Arial"/>
                <a:ea typeface="Arial"/>
                <a:cs typeface="Arial"/>
                <a:sym typeface="Arial"/>
              </a:rPr>
              <a:t>précédente</a:t>
            </a:r>
            <a:endParaRPr sz="2400" b="0" i="0" u="none" strike="noStrike" cap="none" dirty="0">
              <a:solidFill>
                <a:srgbClr val="000000"/>
              </a:solidFill>
              <a:latin typeface="Arial"/>
              <a:ea typeface="Arial"/>
              <a:cs typeface="Arial"/>
              <a:sym typeface="Arial"/>
            </a:endParaRPr>
          </a:p>
        </p:txBody>
      </p:sp>
      <p:sp>
        <p:nvSpPr>
          <p:cNvPr id="122" name="Google Shape;122;p40"/>
          <p:cNvSpPr txBox="1">
            <a:spLocks noGrp="1"/>
          </p:cNvSpPr>
          <p:nvPr>
            <p:ph type="body" idx="1"/>
          </p:nvPr>
        </p:nvSpPr>
        <p:spPr>
          <a:xfrm>
            <a:off x="6271233" y="1593431"/>
            <a:ext cx="5404945" cy="3671292"/>
          </a:xfrm>
          <a:prstGeom prst="rect">
            <a:avLst/>
          </a:prstGeom>
          <a:noFill/>
          <a:ln w="28575" cap="flat" cmpd="sng">
            <a:solidFill>
              <a:srgbClr val="00B050"/>
            </a:solidFill>
            <a:prstDash val="solid"/>
            <a:round/>
            <a:headEnd type="none" w="sm" len="sm"/>
            <a:tailEnd type="none" w="sm" len="sm"/>
          </a:ln>
        </p:spPr>
        <p:txBody>
          <a:bodyPr spcFirstLastPara="1" wrap="square" lIns="91425" tIns="45700" rIns="91425" bIns="45700" anchor="t" anchorCtr="0">
            <a:normAutofit/>
          </a:bodyPr>
          <a:lstStyle/>
          <a:p>
            <a:pPr marL="114300" lvl="0" indent="0" algn="just" rtl="0">
              <a:lnSpc>
                <a:spcPct val="90000"/>
              </a:lnSpc>
              <a:spcBef>
                <a:spcPts val="1000"/>
              </a:spcBef>
              <a:spcAft>
                <a:spcPts val="0"/>
              </a:spcAft>
              <a:buSzPts val="1800"/>
              <a:buNone/>
            </a:pPr>
            <a:r>
              <a:rPr lang="en-US" sz="1700" dirty="0">
                <a:latin typeface="Candara"/>
                <a:ea typeface="Candara"/>
                <a:cs typeface="Candara"/>
                <a:sym typeface="Candara"/>
              </a:rPr>
              <a:t>La </a:t>
            </a:r>
            <a:r>
              <a:rPr lang="en-US" sz="1700" b="1" dirty="0">
                <a:latin typeface="Candara"/>
                <a:ea typeface="Candara"/>
                <a:cs typeface="Candara"/>
                <a:sym typeface="Candara"/>
              </a:rPr>
              <a:t>communication </a:t>
            </a:r>
            <a:r>
              <a:rPr lang="en-US" sz="1700" b="1" dirty="0" err="1">
                <a:latin typeface="Candara"/>
                <a:ea typeface="Candara"/>
                <a:cs typeface="Candara"/>
                <a:sym typeface="Candara"/>
              </a:rPr>
              <a:t>interculturelle</a:t>
            </a:r>
            <a:r>
              <a:rPr lang="en-US" sz="1700" b="1" dirty="0">
                <a:latin typeface="Candara"/>
                <a:ea typeface="Candara"/>
                <a:cs typeface="Candara"/>
                <a:sym typeface="Candara"/>
              </a:rPr>
              <a:t> </a:t>
            </a:r>
            <a:r>
              <a:rPr lang="en-US" sz="1700" dirty="0" err="1">
                <a:latin typeface="Candara"/>
                <a:ea typeface="Candara"/>
                <a:cs typeface="Candara"/>
                <a:sym typeface="Candara"/>
              </a:rPr>
              <a:t>est</a:t>
            </a:r>
            <a:r>
              <a:rPr lang="en-US" sz="1700" dirty="0">
                <a:latin typeface="Candara"/>
                <a:ea typeface="Candara"/>
                <a:cs typeface="Candara"/>
                <a:sym typeface="Candara"/>
              </a:rPr>
              <a:t> un </a:t>
            </a:r>
            <a:r>
              <a:rPr lang="en-US" sz="1700" dirty="0" err="1">
                <a:latin typeface="Candara"/>
                <a:ea typeface="Candara"/>
                <a:cs typeface="Candara"/>
                <a:sym typeface="Candara"/>
              </a:rPr>
              <a:t>échange</a:t>
            </a:r>
            <a:r>
              <a:rPr lang="en-US" sz="1700" dirty="0">
                <a:latin typeface="Candara"/>
                <a:ea typeface="Candara"/>
                <a:cs typeface="Candara"/>
                <a:sym typeface="Candara"/>
              </a:rPr>
              <a:t> entre des </a:t>
            </a:r>
            <a:r>
              <a:rPr lang="en-US" sz="1700" dirty="0" err="1">
                <a:latin typeface="Candara"/>
                <a:ea typeface="Candara"/>
                <a:cs typeface="Candara"/>
                <a:sym typeface="Candara"/>
              </a:rPr>
              <a:t>individus</a:t>
            </a:r>
            <a:r>
              <a:rPr lang="en-US" sz="1700" dirty="0">
                <a:latin typeface="Candara"/>
                <a:ea typeface="Candara"/>
                <a:cs typeface="Candara"/>
                <a:sym typeface="Candara"/>
              </a:rPr>
              <a:t> de cultures </a:t>
            </a:r>
            <a:r>
              <a:rPr lang="en-US" sz="1700" dirty="0" err="1">
                <a:latin typeface="Candara"/>
                <a:ea typeface="Candara"/>
                <a:cs typeface="Candara"/>
                <a:sym typeface="Candara"/>
              </a:rPr>
              <a:t>différentes</a:t>
            </a:r>
            <a:r>
              <a:rPr lang="en-US" sz="1700" dirty="0">
                <a:latin typeface="Candara"/>
                <a:ea typeface="Candara"/>
                <a:cs typeface="Candara"/>
                <a:sym typeface="Candara"/>
              </a:rPr>
              <a:t>. </a:t>
            </a:r>
            <a:r>
              <a:rPr lang="en-US" sz="1700" dirty="0" err="1">
                <a:latin typeface="Candara"/>
                <a:ea typeface="Candara"/>
                <a:cs typeface="Candara"/>
                <a:sym typeface="Candara"/>
              </a:rPr>
              <a:t>Dans</a:t>
            </a:r>
            <a:r>
              <a:rPr lang="en-US" sz="1700" dirty="0">
                <a:latin typeface="Candara"/>
                <a:ea typeface="Candara"/>
                <a:cs typeface="Candara"/>
                <a:sym typeface="Candara"/>
              </a:rPr>
              <a:t> un </a:t>
            </a:r>
            <a:r>
              <a:rPr lang="en-US" sz="1700" dirty="0" err="1">
                <a:latin typeface="Candara"/>
                <a:ea typeface="Candara"/>
                <a:cs typeface="Candara"/>
                <a:sym typeface="Candara"/>
              </a:rPr>
              <a:t>contexte</a:t>
            </a:r>
            <a:r>
              <a:rPr lang="en-US" sz="1700" dirty="0">
                <a:latin typeface="Candara"/>
                <a:ea typeface="Candara"/>
                <a:cs typeface="Candara"/>
                <a:sym typeface="Candara"/>
              </a:rPr>
              <a:t> </a:t>
            </a:r>
            <a:r>
              <a:rPr lang="en-US" sz="1700" dirty="0" err="1">
                <a:latin typeface="Candara"/>
                <a:ea typeface="Candara"/>
                <a:cs typeface="Candara"/>
                <a:sym typeface="Candara"/>
              </a:rPr>
              <a:t>mondial</a:t>
            </a:r>
            <a:r>
              <a:rPr lang="en-US" sz="1700" dirty="0">
                <a:latin typeface="Candara"/>
                <a:ea typeface="Candara"/>
                <a:cs typeface="Candara"/>
                <a:sym typeface="Candara"/>
              </a:rPr>
              <a:t>, </a:t>
            </a:r>
            <a:r>
              <a:rPr lang="en-US" sz="1700" dirty="0" err="1">
                <a:latin typeface="Candara"/>
                <a:ea typeface="Candara"/>
                <a:cs typeface="Candara"/>
                <a:sym typeface="Candara"/>
              </a:rPr>
              <a:t>il</a:t>
            </a:r>
            <a:r>
              <a:rPr lang="en-US" sz="1700" dirty="0">
                <a:latin typeface="Candara"/>
                <a:ea typeface="Candara"/>
                <a:cs typeface="Candara"/>
                <a:sym typeface="Candara"/>
              </a:rPr>
              <a:t> </a:t>
            </a:r>
            <a:r>
              <a:rPr lang="en-US" sz="1700" dirty="0" err="1">
                <a:latin typeface="Candara"/>
                <a:ea typeface="Candara"/>
                <a:cs typeface="Candara"/>
                <a:sym typeface="Candara"/>
              </a:rPr>
              <a:t>est</a:t>
            </a:r>
            <a:r>
              <a:rPr lang="en-US" sz="1700" dirty="0">
                <a:latin typeface="Candara"/>
                <a:ea typeface="Candara"/>
                <a:cs typeface="Candara"/>
                <a:sym typeface="Candara"/>
              </a:rPr>
              <a:t> </a:t>
            </a:r>
            <a:r>
              <a:rPr lang="en-US" sz="1700" dirty="0" err="1">
                <a:latin typeface="Candara"/>
                <a:ea typeface="Candara"/>
                <a:cs typeface="Candara"/>
                <a:sym typeface="Candara"/>
              </a:rPr>
              <a:t>essentiel</a:t>
            </a:r>
            <a:r>
              <a:rPr lang="en-US" sz="1700" dirty="0">
                <a:latin typeface="Candara"/>
                <a:ea typeface="Candara"/>
                <a:cs typeface="Candara"/>
                <a:sym typeface="Candara"/>
              </a:rPr>
              <a:t> de </a:t>
            </a:r>
            <a:r>
              <a:rPr lang="en-US" sz="1700" dirty="0" err="1">
                <a:latin typeface="Candara"/>
                <a:ea typeface="Candara"/>
                <a:cs typeface="Candara"/>
                <a:sym typeface="Candara"/>
              </a:rPr>
              <a:t>promouvoir</a:t>
            </a:r>
            <a:r>
              <a:rPr lang="en-US" sz="1700" dirty="0">
                <a:latin typeface="Candara"/>
                <a:ea typeface="Candara"/>
                <a:cs typeface="Candara"/>
                <a:sym typeface="Candara"/>
              </a:rPr>
              <a:t> la </a:t>
            </a:r>
            <a:r>
              <a:rPr lang="en-US" sz="1700" dirty="0" err="1">
                <a:latin typeface="Candara"/>
                <a:ea typeface="Candara"/>
                <a:cs typeface="Candara"/>
                <a:sym typeface="Candara"/>
              </a:rPr>
              <a:t>compréhension</a:t>
            </a:r>
            <a:r>
              <a:rPr lang="en-US" sz="1700" dirty="0">
                <a:latin typeface="Candara"/>
                <a:ea typeface="Candara"/>
                <a:cs typeface="Candara"/>
                <a:sym typeface="Candara"/>
              </a:rPr>
              <a:t> entre les </a:t>
            </a:r>
            <a:r>
              <a:rPr lang="en-US" sz="1700" dirty="0" err="1">
                <a:latin typeface="Candara"/>
                <a:ea typeface="Candara"/>
                <a:cs typeface="Candara"/>
                <a:sym typeface="Candara"/>
              </a:rPr>
              <a:t>différentes</a:t>
            </a:r>
            <a:r>
              <a:rPr lang="en-US" sz="1700" dirty="0">
                <a:latin typeface="Candara"/>
                <a:ea typeface="Candara"/>
                <a:cs typeface="Candara"/>
                <a:sym typeface="Candara"/>
              </a:rPr>
              <a:t> </a:t>
            </a:r>
            <a:r>
              <a:rPr lang="en-US" sz="1700" dirty="0" err="1">
                <a:latin typeface="Candara"/>
                <a:ea typeface="Candara"/>
                <a:cs typeface="Candara"/>
                <a:sym typeface="Candara"/>
              </a:rPr>
              <a:t>communautés</a:t>
            </a:r>
            <a:r>
              <a:rPr lang="en-US" sz="1700" dirty="0">
                <a:latin typeface="Candara"/>
                <a:ea typeface="Candara"/>
                <a:cs typeface="Candara"/>
                <a:sym typeface="Candara"/>
              </a:rPr>
              <a:t> et de </a:t>
            </a:r>
            <a:r>
              <a:rPr lang="en-US" sz="1700" dirty="0" err="1">
                <a:latin typeface="Candara"/>
                <a:ea typeface="Candara"/>
                <a:cs typeface="Candara"/>
                <a:sym typeface="Candara"/>
              </a:rPr>
              <a:t>relever</a:t>
            </a:r>
            <a:r>
              <a:rPr lang="en-US" sz="1700" dirty="0">
                <a:latin typeface="Candara"/>
                <a:ea typeface="Candara"/>
                <a:cs typeface="Candara"/>
                <a:sym typeface="Candara"/>
              </a:rPr>
              <a:t> les </a:t>
            </a:r>
            <a:r>
              <a:rPr lang="en-US" sz="1700" dirty="0" err="1">
                <a:latin typeface="Candara"/>
                <a:ea typeface="Candara"/>
                <a:cs typeface="Candara"/>
                <a:sym typeface="Candara"/>
              </a:rPr>
              <a:t>défis</a:t>
            </a:r>
            <a:r>
              <a:rPr lang="en-US" sz="1700" dirty="0">
                <a:latin typeface="Candara"/>
                <a:ea typeface="Candara"/>
                <a:cs typeface="Candara"/>
                <a:sym typeface="Candara"/>
              </a:rPr>
              <a:t> </a:t>
            </a:r>
            <a:r>
              <a:rPr lang="en-US" sz="1700" dirty="0" err="1">
                <a:latin typeface="Candara"/>
                <a:ea typeface="Candara"/>
                <a:cs typeface="Candara"/>
                <a:sym typeface="Candara"/>
              </a:rPr>
              <a:t>liés</a:t>
            </a:r>
            <a:r>
              <a:rPr lang="en-US" sz="1700" dirty="0">
                <a:latin typeface="Candara"/>
                <a:ea typeface="Candara"/>
                <a:cs typeface="Candara"/>
                <a:sym typeface="Candara"/>
              </a:rPr>
              <a:t> à la </a:t>
            </a:r>
            <a:r>
              <a:rPr lang="en-US" sz="1700" dirty="0" err="1">
                <a:latin typeface="Candara"/>
                <a:ea typeface="Candara"/>
                <a:cs typeface="Candara"/>
                <a:sym typeface="Candara"/>
              </a:rPr>
              <a:t>diversité</a:t>
            </a:r>
            <a:r>
              <a:rPr lang="en-US" sz="1700" dirty="0">
                <a:latin typeface="Candara"/>
                <a:ea typeface="Candara"/>
                <a:cs typeface="Candara"/>
                <a:sym typeface="Candara"/>
              </a:rPr>
              <a:t> </a:t>
            </a:r>
            <a:r>
              <a:rPr lang="en-US" sz="1700" dirty="0" err="1">
                <a:latin typeface="Candara"/>
                <a:ea typeface="Candara"/>
                <a:cs typeface="Candara"/>
                <a:sym typeface="Candara"/>
              </a:rPr>
              <a:t>culturelle</a:t>
            </a:r>
            <a:r>
              <a:rPr lang="en-US" sz="1700" dirty="0">
                <a:latin typeface="Candara"/>
                <a:ea typeface="Candara"/>
                <a:cs typeface="Candara"/>
                <a:sym typeface="Candara"/>
              </a:rPr>
              <a:t>.</a:t>
            </a:r>
            <a:endParaRPr sz="1700" dirty="0"/>
          </a:p>
          <a:p>
            <a:pPr marL="114300" lvl="0" indent="0" algn="just" rtl="0">
              <a:lnSpc>
                <a:spcPct val="90000"/>
              </a:lnSpc>
              <a:spcBef>
                <a:spcPts val="1000"/>
              </a:spcBef>
              <a:spcAft>
                <a:spcPts val="0"/>
              </a:spcAft>
              <a:buSzPts val="1800"/>
              <a:buNone/>
            </a:pPr>
            <a:r>
              <a:rPr lang="en-US" sz="1700" dirty="0">
                <a:latin typeface="Candara"/>
                <a:ea typeface="Candara"/>
                <a:cs typeface="Candara"/>
                <a:sym typeface="Candara"/>
              </a:rPr>
              <a:t> La communication </a:t>
            </a:r>
            <a:r>
              <a:rPr lang="en-US" sz="1700" dirty="0" err="1">
                <a:latin typeface="Candara"/>
                <a:ea typeface="Candara"/>
                <a:cs typeface="Candara"/>
                <a:sym typeface="Candara"/>
              </a:rPr>
              <a:t>interculturelle</a:t>
            </a:r>
            <a:r>
              <a:rPr lang="en-US" sz="1700" dirty="0">
                <a:latin typeface="Candara"/>
                <a:ea typeface="Candara"/>
                <a:cs typeface="Candara"/>
                <a:sym typeface="Candara"/>
              </a:rPr>
              <a:t> </a:t>
            </a:r>
            <a:r>
              <a:rPr lang="en-US" sz="1700" dirty="0" err="1">
                <a:latin typeface="Candara"/>
                <a:ea typeface="Candara"/>
                <a:cs typeface="Candara"/>
                <a:sym typeface="Candara"/>
              </a:rPr>
              <a:t>facilite</a:t>
            </a:r>
            <a:r>
              <a:rPr lang="en-US" sz="1700" dirty="0">
                <a:latin typeface="Candara"/>
                <a:ea typeface="Candara"/>
                <a:cs typeface="Candara"/>
                <a:sym typeface="Candara"/>
              </a:rPr>
              <a:t> </a:t>
            </a:r>
            <a:r>
              <a:rPr lang="en-US" sz="1700" dirty="0" err="1">
                <a:latin typeface="Candara"/>
                <a:ea typeface="Candara"/>
                <a:cs typeface="Candara"/>
                <a:sym typeface="Candara"/>
              </a:rPr>
              <a:t>l'intégration</a:t>
            </a:r>
            <a:r>
              <a:rPr lang="en-US" sz="1700" dirty="0">
                <a:latin typeface="Candara"/>
                <a:ea typeface="Candara"/>
                <a:cs typeface="Candara"/>
                <a:sym typeface="Candara"/>
              </a:rPr>
              <a:t> de perspectives et de visions du monde </a:t>
            </a:r>
            <a:r>
              <a:rPr lang="en-US" sz="1700" dirty="0" err="1">
                <a:latin typeface="Candara"/>
                <a:ea typeface="Candara"/>
                <a:cs typeface="Candara"/>
                <a:sym typeface="Candara"/>
              </a:rPr>
              <a:t>différentes</a:t>
            </a:r>
            <a:r>
              <a:rPr lang="en-US" sz="1700" dirty="0">
                <a:latin typeface="Candara"/>
                <a:ea typeface="Candara"/>
                <a:cs typeface="Candara"/>
                <a:sym typeface="Candara"/>
              </a:rPr>
              <a:t>, </a:t>
            </a:r>
            <a:r>
              <a:rPr lang="en-US" sz="1700" dirty="0" err="1">
                <a:latin typeface="Candara"/>
                <a:ea typeface="Candara"/>
                <a:cs typeface="Candara"/>
                <a:sym typeface="Candara"/>
              </a:rPr>
              <a:t>créant</a:t>
            </a:r>
            <a:r>
              <a:rPr lang="en-US" sz="1700" dirty="0">
                <a:latin typeface="Candara"/>
                <a:ea typeface="Candara"/>
                <a:cs typeface="Candara"/>
                <a:sym typeface="Candara"/>
              </a:rPr>
              <a:t> </a:t>
            </a:r>
            <a:r>
              <a:rPr lang="en-US" sz="1700" dirty="0" err="1">
                <a:latin typeface="Candara"/>
                <a:ea typeface="Candara"/>
                <a:cs typeface="Candara"/>
                <a:sym typeface="Candara"/>
              </a:rPr>
              <a:t>ainsi</a:t>
            </a:r>
            <a:r>
              <a:rPr lang="en-US" sz="1700" dirty="0">
                <a:latin typeface="Candara"/>
                <a:ea typeface="Candara"/>
                <a:cs typeface="Candara"/>
                <a:sym typeface="Candara"/>
              </a:rPr>
              <a:t> des </a:t>
            </a:r>
            <a:r>
              <a:rPr lang="en-US" sz="1700" dirty="0" err="1">
                <a:latin typeface="Candara"/>
                <a:ea typeface="Candara"/>
                <a:cs typeface="Candara"/>
                <a:sym typeface="Candara"/>
              </a:rPr>
              <a:t>opportunités</a:t>
            </a:r>
            <a:r>
              <a:rPr lang="en-US" sz="1700" dirty="0">
                <a:latin typeface="Candara"/>
                <a:ea typeface="Candara"/>
                <a:cs typeface="Candara"/>
                <a:sym typeface="Candara"/>
              </a:rPr>
              <a:t> </a:t>
            </a:r>
            <a:r>
              <a:rPr lang="en-US" sz="1700" dirty="0" err="1">
                <a:latin typeface="Candara"/>
                <a:ea typeface="Candara"/>
                <a:cs typeface="Candara"/>
                <a:sym typeface="Candara"/>
              </a:rPr>
              <a:t>d'enrichissement</a:t>
            </a:r>
            <a:r>
              <a:rPr lang="en-US" sz="1700" dirty="0">
                <a:latin typeface="Candara"/>
                <a:ea typeface="Candara"/>
                <a:cs typeface="Candara"/>
                <a:sym typeface="Candara"/>
              </a:rPr>
              <a:t> </a:t>
            </a:r>
            <a:r>
              <a:rPr lang="en-US" sz="1700" dirty="0" err="1">
                <a:latin typeface="Candara"/>
                <a:ea typeface="Candara"/>
                <a:cs typeface="Candara"/>
                <a:sym typeface="Candara"/>
              </a:rPr>
              <a:t>mutuel</a:t>
            </a:r>
            <a:r>
              <a:rPr lang="en-US" sz="1700" dirty="0">
                <a:latin typeface="Candara"/>
                <a:ea typeface="Candara"/>
                <a:cs typeface="Candara"/>
                <a:sym typeface="Candara"/>
              </a:rPr>
              <a:t>. </a:t>
            </a:r>
            <a:endParaRPr sz="1700" dirty="0">
              <a:latin typeface="Candara"/>
              <a:ea typeface="Candara"/>
              <a:cs typeface="Candara"/>
              <a:sym typeface="Candara"/>
            </a:endParaRPr>
          </a:p>
          <a:p>
            <a:pPr marL="114300" lvl="0" indent="0" algn="just" rtl="0">
              <a:lnSpc>
                <a:spcPct val="90000"/>
              </a:lnSpc>
              <a:spcBef>
                <a:spcPts val="1000"/>
              </a:spcBef>
              <a:spcAft>
                <a:spcPts val="0"/>
              </a:spcAft>
              <a:buSzPts val="1800"/>
              <a:buNone/>
            </a:pPr>
            <a:r>
              <a:rPr lang="en-US" sz="1700" dirty="0">
                <a:latin typeface="Candara"/>
                <a:ea typeface="Candara"/>
                <a:cs typeface="Candara"/>
                <a:sym typeface="Candara"/>
              </a:rPr>
              <a:t>Par </a:t>
            </a:r>
            <a:r>
              <a:rPr lang="en-US" sz="1700" dirty="0" err="1">
                <a:latin typeface="Candara"/>
                <a:ea typeface="Candara"/>
                <a:cs typeface="Candara"/>
                <a:sym typeface="Candara"/>
              </a:rPr>
              <a:t>exemple</a:t>
            </a:r>
            <a:r>
              <a:rPr lang="en-US" sz="1700" dirty="0">
                <a:latin typeface="Candara"/>
                <a:ea typeface="Candara"/>
                <a:cs typeface="Candara"/>
                <a:sym typeface="Candara"/>
              </a:rPr>
              <a:t>, </a:t>
            </a:r>
            <a:r>
              <a:rPr lang="en-US" sz="1700" dirty="0" err="1">
                <a:latin typeface="Candara"/>
                <a:ea typeface="Candara"/>
                <a:cs typeface="Candara"/>
                <a:sym typeface="Candara"/>
              </a:rPr>
              <a:t>différents</a:t>
            </a:r>
            <a:r>
              <a:rPr lang="en-US" sz="1700" dirty="0">
                <a:latin typeface="Candara"/>
                <a:ea typeface="Candara"/>
                <a:cs typeface="Candara"/>
                <a:sym typeface="Candara"/>
              </a:rPr>
              <a:t> </a:t>
            </a:r>
            <a:r>
              <a:rPr lang="en-US" sz="1700" dirty="0" err="1">
                <a:latin typeface="Candara"/>
                <a:ea typeface="Candara"/>
                <a:cs typeface="Candara"/>
                <a:sym typeface="Candara"/>
              </a:rPr>
              <a:t>groupes</a:t>
            </a:r>
            <a:r>
              <a:rPr lang="en-US" sz="1700" dirty="0">
                <a:latin typeface="Candara"/>
                <a:ea typeface="Candara"/>
                <a:cs typeface="Candara"/>
                <a:sym typeface="Candara"/>
              </a:rPr>
              <a:t> </a:t>
            </a:r>
            <a:r>
              <a:rPr lang="en-US" sz="1700" dirty="0" err="1">
                <a:latin typeface="Candara"/>
                <a:ea typeface="Candara"/>
                <a:cs typeface="Candara"/>
                <a:sym typeface="Candara"/>
              </a:rPr>
              <a:t>culturels</a:t>
            </a:r>
            <a:r>
              <a:rPr lang="en-US" sz="1700" dirty="0">
                <a:latin typeface="Candara"/>
                <a:ea typeface="Candara"/>
                <a:cs typeface="Candara"/>
                <a:sym typeface="Candara"/>
              </a:rPr>
              <a:t> </a:t>
            </a:r>
            <a:r>
              <a:rPr lang="en-US" sz="1700" dirty="0" err="1">
                <a:latin typeface="Candara"/>
                <a:ea typeface="Candara"/>
                <a:cs typeface="Candara"/>
                <a:sym typeface="Candara"/>
              </a:rPr>
              <a:t>peuvent</a:t>
            </a:r>
            <a:r>
              <a:rPr lang="en-US" sz="1700" dirty="0">
                <a:latin typeface="Candara"/>
                <a:ea typeface="Candara"/>
                <a:cs typeface="Candara"/>
                <a:sym typeface="Candara"/>
              </a:rPr>
              <a:t> </a:t>
            </a:r>
            <a:r>
              <a:rPr lang="en-US" sz="1700" dirty="0" err="1">
                <a:latin typeface="Candara"/>
                <a:ea typeface="Candara"/>
                <a:cs typeface="Candara"/>
                <a:sym typeface="Candara"/>
              </a:rPr>
              <a:t>partager</a:t>
            </a:r>
            <a:r>
              <a:rPr lang="en-US" sz="1700" dirty="0">
                <a:latin typeface="Candara"/>
                <a:ea typeface="Candara"/>
                <a:cs typeface="Candara"/>
                <a:sym typeface="Candara"/>
              </a:rPr>
              <a:t> </a:t>
            </a:r>
            <a:r>
              <a:rPr lang="en-US" sz="1700" dirty="0" err="1">
                <a:latin typeface="Candara"/>
                <a:ea typeface="Candara"/>
                <a:cs typeface="Candara"/>
                <a:sym typeface="Candara"/>
              </a:rPr>
              <a:t>leurs</a:t>
            </a:r>
            <a:r>
              <a:rPr lang="en-US" sz="1700" dirty="0">
                <a:latin typeface="Candara"/>
                <a:ea typeface="Candara"/>
                <a:cs typeface="Candara"/>
                <a:sym typeface="Candara"/>
              </a:rPr>
              <a:t> </a:t>
            </a:r>
            <a:r>
              <a:rPr lang="en-US" sz="1700" dirty="0" err="1">
                <a:latin typeface="Candara"/>
                <a:ea typeface="Candara"/>
                <a:cs typeface="Candara"/>
                <a:sym typeface="Candara"/>
              </a:rPr>
              <a:t>connaissances</a:t>
            </a:r>
            <a:r>
              <a:rPr lang="en-US" sz="1700" dirty="0">
                <a:latin typeface="Candara"/>
                <a:ea typeface="Candara"/>
                <a:cs typeface="Candara"/>
                <a:sym typeface="Candara"/>
              </a:rPr>
              <a:t> sur les </a:t>
            </a:r>
            <a:r>
              <a:rPr lang="en-US" sz="1700" dirty="0" err="1">
                <a:latin typeface="Candara"/>
                <a:ea typeface="Candara"/>
                <a:cs typeface="Candara"/>
                <a:sym typeface="Candara"/>
              </a:rPr>
              <a:t>lieux</a:t>
            </a:r>
            <a:r>
              <a:rPr lang="en-US" sz="1700" dirty="0">
                <a:latin typeface="Candara"/>
                <a:ea typeface="Candara"/>
                <a:cs typeface="Candara"/>
                <a:sym typeface="Candara"/>
              </a:rPr>
              <a:t>, les </a:t>
            </a:r>
            <a:r>
              <a:rPr lang="en-US" sz="1700" dirty="0" err="1">
                <a:latin typeface="Candara"/>
                <a:ea typeface="Candara"/>
                <a:cs typeface="Candara"/>
                <a:sym typeface="Candara"/>
              </a:rPr>
              <a:t>pratiques</a:t>
            </a:r>
            <a:r>
              <a:rPr lang="en-US" sz="1700" dirty="0">
                <a:latin typeface="Candara"/>
                <a:ea typeface="Candara"/>
                <a:cs typeface="Candara"/>
                <a:sym typeface="Candara"/>
              </a:rPr>
              <a:t> de conservation et la </a:t>
            </a:r>
            <a:r>
              <a:rPr lang="en-US" sz="1700" dirty="0" err="1">
                <a:latin typeface="Candara"/>
                <a:ea typeface="Candara"/>
                <a:cs typeface="Candara"/>
                <a:sym typeface="Candara"/>
              </a:rPr>
              <a:t>manière</a:t>
            </a:r>
            <a:r>
              <a:rPr lang="en-US" sz="1700" dirty="0">
                <a:latin typeface="Candara"/>
                <a:ea typeface="Candara"/>
                <a:cs typeface="Candara"/>
                <a:sym typeface="Candara"/>
              </a:rPr>
              <a:t> </a:t>
            </a:r>
            <a:r>
              <a:rPr lang="en-US" sz="1700" dirty="0" err="1">
                <a:latin typeface="Candara"/>
                <a:ea typeface="Candara"/>
                <a:cs typeface="Candara"/>
                <a:sym typeface="Candara"/>
              </a:rPr>
              <a:t>dont</a:t>
            </a:r>
            <a:r>
              <a:rPr lang="en-US" sz="1700" dirty="0">
                <a:latin typeface="Candara"/>
                <a:ea typeface="Candara"/>
                <a:cs typeface="Candara"/>
                <a:sym typeface="Candara"/>
              </a:rPr>
              <a:t> </a:t>
            </a:r>
            <a:r>
              <a:rPr lang="en-US" sz="1700" dirty="0" err="1">
                <a:latin typeface="Candara"/>
                <a:ea typeface="Candara"/>
                <a:cs typeface="Candara"/>
                <a:sym typeface="Candara"/>
              </a:rPr>
              <a:t>ils</a:t>
            </a:r>
            <a:r>
              <a:rPr lang="en-US" sz="1700" dirty="0">
                <a:latin typeface="Candara"/>
                <a:ea typeface="Candara"/>
                <a:cs typeface="Candara"/>
                <a:sym typeface="Candara"/>
              </a:rPr>
              <a:t> </a:t>
            </a:r>
            <a:r>
              <a:rPr lang="en-US" sz="1700" dirty="0" err="1">
                <a:latin typeface="Candara"/>
                <a:ea typeface="Candara"/>
                <a:cs typeface="Candara"/>
                <a:sym typeface="Candara"/>
              </a:rPr>
              <a:t>interprètent</a:t>
            </a:r>
            <a:r>
              <a:rPr lang="en-US" sz="1700" dirty="0">
                <a:latin typeface="Candara"/>
                <a:ea typeface="Candara"/>
                <a:cs typeface="Candara"/>
                <a:sym typeface="Candara"/>
              </a:rPr>
              <a:t> </a:t>
            </a:r>
            <a:r>
              <a:rPr lang="en-US" sz="1700" dirty="0" err="1">
                <a:latin typeface="Candara"/>
                <a:ea typeface="Candara"/>
                <a:cs typeface="Candara"/>
                <a:sym typeface="Candara"/>
              </a:rPr>
              <a:t>l'importance</a:t>
            </a:r>
            <a:r>
              <a:rPr lang="en-US" sz="1700" dirty="0">
                <a:latin typeface="Candara"/>
                <a:ea typeface="Candara"/>
                <a:cs typeface="Candara"/>
                <a:sym typeface="Candara"/>
              </a:rPr>
              <a:t> du </a:t>
            </a:r>
            <a:r>
              <a:rPr lang="en-US" sz="1700" dirty="0" err="1">
                <a:latin typeface="Candara"/>
                <a:ea typeface="Candara"/>
                <a:cs typeface="Candara"/>
                <a:sym typeface="Candara"/>
              </a:rPr>
              <a:t>patrimoine</a:t>
            </a:r>
            <a:r>
              <a:rPr lang="en-US" sz="1700" dirty="0">
                <a:latin typeface="Candara"/>
                <a:ea typeface="Candara"/>
                <a:cs typeface="Candara"/>
                <a:sym typeface="Candara"/>
              </a:rPr>
              <a:t> naturel, </a:t>
            </a:r>
            <a:r>
              <a:rPr lang="en-US" sz="1700" dirty="0" err="1">
                <a:latin typeface="Candara"/>
                <a:ea typeface="Candara"/>
                <a:cs typeface="Candara"/>
                <a:sym typeface="Candara"/>
              </a:rPr>
              <a:t>ce</a:t>
            </a:r>
            <a:r>
              <a:rPr lang="en-US" sz="1700" dirty="0">
                <a:latin typeface="Candara"/>
                <a:ea typeface="Candara"/>
                <a:cs typeface="Candara"/>
                <a:sym typeface="Candara"/>
              </a:rPr>
              <a:t> qui </a:t>
            </a:r>
            <a:r>
              <a:rPr lang="en-US" sz="1700" dirty="0" err="1">
                <a:latin typeface="Candara"/>
                <a:ea typeface="Candara"/>
                <a:cs typeface="Candara"/>
                <a:sym typeface="Candara"/>
              </a:rPr>
              <a:t>favorise</a:t>
            </a:r>
            <a:r>
              <a:rPr lang="en-US" sz="1700" dirty="0">
                <a:latin typeface="Candara"/>
                <a:ea typeface="Candara"/>
                <a:cs typeface="Candara"/>
                <a:sym typeface="Candara"/>
              </a:rPr>
              <a:t> </a:t>
            </a:r>
            <a:r>
              <a:rPr lang="en-US" sz="1700" dirty="0" err="1">
                <a:latin typeface="Candara"/>
                <a:ea typeface="Candara"/>
                <a:cs typeface="Candara"/>
                <a:sym typeface="Candara"/>
              </a:rPr>
              <a:t>une</a:t>
            </a:r>
            <a:r>
              <a:rPr lang="en-US" sz="1700" dirty="0">
                <a:latin typeface="Candara"/>
                <a:ea typeface="Candara"/>
                <a:cs typeface="Candara"/>
                <a:sym typeface="Candara"/>
              </a:rPr>
              <a:t> </a:t>
            </a:r>
            <a:r>
              <a:rPr lang="en-US" sz="1700" dirty="0" err="1">
                <a:latin typeface="Candara"/>
                <a:ea typeface="Candara"/>
                <a:cs typeface="Candara"/>
                <a:sym typeface="Candara"/>
              </a:rPr>
              <a:t>approche</a:t>
            </a:r>
            <a:r>
              <a:rPr lang="en-US" sz="1700" dirty="0">
                <a:latin typeface="Candara"/>
                <a:ea typeface="Candara"/>
                <a:cs typeface="Candara"/>
                <a:sym typeface="Candara"/>
              </a:rPr>
              <a:t> collective et inclusive de </a:t>
            </a:r>
            <a:r>
              <a:rPr lang="en-US" sz="1700" dirty="0" err="1">
                <a:latin typeface="Candara"/>
                <a:ea typeface="Candara"/>
                <a:cs typeface="Candara"/>
                <a:sym typeface="Candara"/>
              </a:rPr>
              <a:t>sa</a:t>
            </a:r>
            <a:r>
              <a:rPr lang="en-US" sz="1700" dirty="0">
                <a:latin typeface="Candara"/>
                <a:ea typeface="Candara"/>
                <a:cs typeface="Candara"/>
                <a:sym typeface="Candara"/>
              </a:rPr>
              <a:t> </a:t>
            </a:r>
            <a:r>
              <a:rPr lang="en-US" sz="1700" dirty="0" err="1">
                <a:latin typeface="Candara"/>
                <a:ea typeface="Candara"/>
                <a:cs typeface="Candara"/>
                <a:sym typeface="Candara"/>
              </a:rPr>
              <a:t>valorisation</a:t>
            </a:r>
            <a:r>
              <a:rPr lang="en-US" sz="1700" dirty="0">
                <a:latin typeface="Candara"/>
                <a:ea typeface="Candara"/>
                <a:cs typeface="Candara"/>
                <a:sym typeface="Candara"/>
              </a:rPr>
              <a:t>.</a:t>
            </a:r>
            <a:endParaRPr sz="1700" dirty="0">
              <a:latin typeface="Candara"/>
              <a:ea typeface="Candara"/>
              <a:cs typeface="Candara"/>
              <a:sym typeface="Candara"/>
            </a:endParaRPr>
          </a:p>
        </p:txBody>
      </p:sp>
      <p:sp>
        <p:nvSpPr>
          <p:cNvPr id="123" name="Google Shape;123;p40"/>
          <p:cNvSpPr/>
          <p:nvPr/>
        </p:nvSpPr>
        <p:spPr>
          <a:xfrm>
            <a:off x="1124607" y="5509612"/>
            <a:ext cx="9786409" cy="1138733"/>
          </a:xfrm>
          <a:prstGeom prst="rect">
            <a:avLst/>
          </a:prstGeom>
          <a:noFill/>
          <a:ln w="28575"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700" b="0" i="0" u="none" strike="noStrike" cap="none" dirty="0" err="1" smtClean="0">
                <a:solidFill>
                  <a:srgbClr val="000000"/>
                </a:solidFill>
                <a:latin typeface="Candara"/>
                <a:ea typeface="Candara"/>
                <a:cs typeface="Candara"/>
                <a:sym typeface="Candara"/>
              </a:rPr>
              <a:t>Ces</a:t>
            </a:r>
            <a:r>
              <a:rPr lang="en-US" sz="1700" b="0" i="0" u="none" strike="noStrike" cap="none" dirty="0" smtClean="0">
                <a:solidFill>
                  <a:srgbClr val="000000"/>
                </a:solidFill>
                <a:latin typeface="Candara"/>
                <a:ea typeface="Candara"/>
                <a:cs typeface="Candara"/>
                <a:sym typeface="Candara"/>
              </a:rPr>
              <a:t> </a:t>
            </a:r>
            <a:r>
              <a:rPr lang="en-US" sz="1700" b="0" i="0" u="none" strike="noStrike" cap="none" dirty="0" err="1" smtClean="0">
                <a:solidFill>
                  <a:srgbClr val="000000"/>
                </a:solidFill>
                <a:latin typeface="Candara"/>
                <a:ea typeface="Candara"/>
                <a:cs typeface="Candara"/>
                <a:sym typeface="Candara"/>
              </a:rPr>
              <a:t>échanges</a:t>
            </a:r>
            <a:r>
              <a:rPr lang="en-US" sz="1700" b="0" i="0" u="none" strike="noStrike" cap="none" dirty="0" smtClean="0">
                <a:solidFill>
                  <a:srgbClr val="000000"/>
                </a:solidFill>
                <a:latin typeface="Candara"/>
                <a:ea typeface="Candara"/>
                <a:cs typeface="Candara"/>
                <a:sym typeface="Candara"/>
              </a:rPr>
              <a:t> </a:t>
            </a:r>
            <a:r>
              <a:rPr lang="en-US" sz="1700" b="0" i="0" u="none" strike="noStrike" cap="none" dirty="0" err="1" smtClean="0">
                <a:solidFill>
                  <a:srgbClr val="000000"/>
                </a:solidFill>
                <a:latin typeface="Candara"/>
                <a:ea typeface="Candara"/>
                <a:cs typeface="Candara"/>
                <a:sym typeface="Candara"/>
              </a:rPr>
              <a:t>intergénérationnels</a:t>
            </a:r>
            <a:r>
              <a:rPr lang="en-US" sz="1700" b="0" i="0" u="none" strike="noStrike" cap="none" dirty="0" smtClean="0">
                <a:solidFill>
                  <a:srgbClr val="000000"/>
                </a:solidFill>
                <a:latin typeface="Candara"/>
                <a:ea typeface="Candara"/>
                <a:cs typeface="Candara"/>
                <a:sym typeface="Candara"/>
              </a:rPr>
              <a:t> et </a:t>
            </a:r>
            <a:r>
              <a:rPr lang="en-US" sz="1700" b="0" i="0" u="none" strike="noStrike" cap="none" dirty="0" err="1" smtClean="0">
                <a:solidFill>
                  <a:srgbClr val="000000"/>
                </a:solidFill>
                <a:latin typeface="Candara"/>
                <a:ea typeface="Candara"/>
                <a:cs typeface="Candara"/>
                <a:sym typeface="Candara"/>
              </a:rPr>
              <a:t>interculturels</a:t>
            </a:r>
            <a:r>
              <a:rPr lang="en-US" sz="1700" b="0" i="0" u="none" strike="noStrike" cap="none" dirty="0" smtClean="0">
                <a:solidFill>
                  <a:srgbClr val="000000"/>
                </a:solidFill>
                <a:latin typeface="Candara"/>
                <a:ea typeface="Candara"/>
                <a:cs typeface="Candara"/>
                <a:sym typeface="Candara"/>
              </a:rPr>
              <a:t> </a:t>
            </a:r>
            <a:r>
              <a:rPr lang="en-US" sz="1700" b="0" i="0" u="none" strike="noStrike" cap="none" dirty="0" err="1" smtClean="0">
                <a:solidFill>
                  <a:srgbClr val="000000"/>
                </a:solidFill>
                <a:latin typeface="Candara"/>
                <a:ea typeface="Candara"/>
                <a:cs typeface="Candara"/>
                <a:sym typeface="Candara"/>
              </a:rPr>
              <a:t>peuvent</a:t>
            </a:r>
            <a:r>
              <a:rPr lang="en-US" sz="1700" b="0" i="0" u="none" strike="noStrike" cap="none" dirty="0" smtClean="0">
                <a:solidFill>
                  <a:srgbClr val="000000"/>
                </a:solidFill>
                <a:latin typeface="Candara"/>
                <a:ea typeface="Candara"/>
                <a:cs typeface="Candara"/>
                <a:sym typeface="Candara"/>
              </a:rPr>
              <a:t> </a:t>
            </a:r>
            <a:r>
              <a:rPr lang="en-US" sz="1700" b="0" i="0" u="none" strike="noStrike" cap="none" dirty="0" err="1" smtClean="0">
                <a:solidFill>
                  <a:srgbClr val="000000"/>
                </a:solidFill>
                <a:latin typeface="Candara"/>
                <a:ea typeface="Candara"/>
                <a:cs typeface="Candara"/>
                <a:sym typeface="Candara"/>
              </a:rPr>
              <a:t>favoriser</a:t>
            </a:r>
            <a:r>
              <a:rPr lang="en-US" sz="1700" b="0" i="0" u="none" strike="noStrike" cap="none" dirty="0" smtClean="0">
                <a:solidFill>
                  <a:srgbClr val="000000"/>
                </a:solidFill>
                <a:latin typeface="Candara"/>
                <a:ea typeface="Candara"/>
                <a:cs typeface="Candara"/>
                <a:sym typeface="Candara"/>
              </a:rPr>
              <a:t> la </a:t>
            </a:r>
            <a:r>
              <a:rPr lang="en-US" sz="1700" b="0" i="0" u="none" strike="noStrike" cap="none" dirty="0" err="1" smtClean="0">
                <a:solidFill>
                  <a:srgbClr val="000000"/>
                </a:solidFill>
                <a:latin typeface="Candara"/>
                <a:ea typeface="Candara"/>
                <a:cs typeface="Candara"/>
                <a:sym typeface="Candara"/>
              </a:rPr>
              <a:t>préservation</a:t>
            </a:r>
            <a:r>
              <a:rPr lang="en-US" sz="1700" b="0" i="0" u="none" strike="noStrike" cap="none" dirty="0" smtClean="0">
                <a:solidFill>
                  <a:srgbClr val="000000"/>
                </a:solidFill>
                <a:latin typeface="Candara"/>
                <a:ea typeface="Candara"/>
                <a:cs typeface="Candara"/>
                <a:sym typeface="Candara"/>
              </a:rPr>
              <a:t> et le </a:t>
            </a:r>
            <a:r>
              <a:rPr lang="en-US" sz="1700" b="0" i="0" u="none" strike="noStrike" cap="none" dirty="0" err="1" smtClean="0">
                <a:solidFill>
                  <a:srgbClr val="000000"/>
                </a:solidFill>
                <a:latin typeface="Candara"/>
                <a:ea typeface="Candara"/>
                <a:cs typeface="Candara"/>
                <a:sym typeface="Candara"/>
              </a:rPr>
              <a:t>renouvellement</a:t>
            </a:r>
            <a:r>
              <a:rPr lang="en-US" sz="1700" b="0" i="0" u="none" strike="noStrike" cap="none" dirty="0" smtClean="0">
                <a:solidFill>
                  <a:srgbClr val="000000"/>
                </a:solidFill>
                <a:latin typeface="Candara"/>
                <a:ea typeface="Candara"/>
                <a:cs typeface="Candara"/>
                <a:sym typeface="Candara"/>
              </a:rPr>
              <a:t> du </a:t>
            </a:r>
            <a:r>
              <a:rPr lang="en-US" sz="1700" b="0" i="0" u="none" strike="noStrike" cap="none" dirty="0" err="1" smtClean="0">
                <a:solidFill>
                  <a:srgbClr val="000000"/>
                </a:solidFill>
                <a:latin typeface="Candara"/>
                <a:ea typeface="Candara"/>
                <a:cs typeface="Candara"/>
                <a:sym typeface="Candara"/>
              </a:rPr>
              <a:t>patrimoine</a:t>
            </a:r>
            <a:r>
              <a:rPr lang="en-US" sz="1700" b="0" i="0" u="none" strike="noStrike" cap="none" dirty="0" smtClean="0">
                <a:solidFill>
                  <a:srgbClr val="000000"/>
                </a:solidFill>
                <a:latin typeface="Candara"/>
                <a:ea typeface="Candara"/>
                <a:cs typeface="Candara"/>
                <a:sym typeface="Candara"/>
              </a:rPr>
              <a:t>, </a:t>
            </a:r>
            <a:r>
              <a:rPr lang="en-US" sz="1700" b="0" i="0" u="none" strike="noStrike" cap="none" dirty="0" err="1" smtClean="0">
                <a:solidFill>
                  <a:srgbClr val="000000"/>
                </a:solidFill>
                <a:latin typeface="Candara"/>
                <a:ea typeface="Candara"/>
                <a:cs typeface="Candara"/>
                <a:sym typeface="Candara"/>
              </a:rPr>
              <a:t>en</a:t>
            </a:r>
            <a:r>
              <a:rPr lang="en-US" sz="1700" b="0" i="0" u="none" strike="noStrike" cap="none" dirty="0" smtClean="0">
                <a:solidFill>
                  <a:srgbClr val="000000"/>
                </a:solidFill>
                <a:latin typeface="Candara"/>
                <a:ea typeface="Candara"/>
                <a:cs typeface="Candara"/>
                <a:sym typeface="Candara"/>
              </a:rPr>
              <a:t> </a:t>
            </a:r>
            <a:r>
              <a:rPr lang="en-US" sz="1700" b="0" i="0" u="none" strike="noStrike" cap="none" dirty="0" err="1" smtClean="0">
                <a:solidFill>
                  <a:srgbClr val="000000"/>
                </a:solidFill>
                <a:latin typeface="Candara"/>
                <a:ea typeface="Candara"/>
                <a:cs typeface="Candara"/>
                <a:sym typeface="Candara"/>
              </a:rPr>
              <a:t>permettant</a:t>
            </a:r>
            <a:r>
              <a:rPr lang="en-US" sz="1700" b="0" i="0" u="none" strike="noStrike" cap="none" dirty="0" smtClean="0">
                <a:solidFill>
                  <a:srgbClr val="000000"/>
                </a:solidFill>
                <a:latin typeface="Candara"/>
                <a:ea typeface="Candara"/>
                <a:cs typeface="Candara"/>
                <a:sym typeface="Candara"/>
              </a:rPr>
              <a:t> aux </a:t>
            </a:r>
            <a:r>
              <a:rPr lang="en-US" sz="1700" b="0" i="0" u="none" strike="noStrike" cap="none" dirty="0" err="1" smtClean="0">
                <a:solidFill>
                  <a:srgbClr val="000000"/>
                </a:solidFill>
                <a:latin typeface="Candara"/>
                <a:ea typeface="Candara"/>
                <a:cs typeface="Candara"/>
                <a:sym typeface="Candara"/>
              </a:rPr>
              <a:t>nouvelles</a:t>
            </a:r>
            <a:r>
              <a:rPr lang="en-US" sz="1700" b="0" i="0" u="none" strike="noStrike" cap="none" dirty="0" smtClean="0">
                <a:solidFill>
                  <a:srgbClr val="000000"/>
                </a:solidFill>
                <a:latin typeface="Candara"/>
                <a:ea typeface="Candara"/>
                <a:cs typeface="Candara"/>
                <a:sym typeface="Candara"/>
              </a:rPr>
              <a:t> </a:t>
            </a:r>
            <a:r>
              <a:rPr lang="en-US" sz="1700" b="0" i="0" u="none" strike="noStrike" cap="none" dirty="0" err="1" smtClean="0">
                <a:solidFill>
                  <a:srgbClr val="000000"/>
                </a:solidFill>
                <a:latin typeface="Candara"/>
                <a:ea typeface="Candara"/>
                <a:cs typeface="Candara"/>
                <a:sym typeface="Candara"/>
              </a:rPr>
              <a:t>générations</a:t>
            </a:r>
            <a:r>
              <a:rPr lang="en-US" sz="1700" b="0" i="0" u="none" strike="noStrike" cap="none" dirty="0" smtClean="0">
                <a:solidFill>
                  <a:srgbClr val="000000"/>
                </a:solidFill>
                <a:latin typeface="Candara"/>
                <a:ea typeface="Candara"/>
                <a:cs typeface="Candara"/>
                <a:sym typeface="Candara"/>
              </a:rPr>
              <a:t> et aux nouveaux </a:t>
            </a:r>
            <a:r>
              <a:rPr lang="en-US" sz="1700" b="0" i="0" u="none" strike="noStrike" cap="none" dirty="0" err="1" smtClean="0">
                <a:solidFill>
                  <a:srgbClr val="000000"/>
                </a:solidFill>
                <a:latin typeface="Candara"/>
                <a:ea typeface="Candara"/>
                <a:cs typeface="Candara"/>
                <a:sym typeface="Candara"/>
              </a:rPr>
              <a:t>citoyens</a:t>
            </a:r>
            <a:r>
              <a:rPr lang="en-US" sz="1700" b="0" i="0" u="none" strike="noStrike" cap="none" dirty="0" smtClean="0">
                <a:solidFill>
                  <a:srgbClr val="000000"/>
                </a:solidFill>
                <a:latin typeface="Candara"/>
                <a:ea typeface="Candara"/>
                <a:cs typeface="Candara"/>
                <a:sym typeface="Candara"/>
              </a:rPr>
              <a:t> de </a:t>
            </a:r>
            <a:r>
              <a:rPr lang="en-US" sz="1700" b="0" i="0" u="none" strike="noStrike" cap="none" dirty="0" err="1" smtClean="0">
                <a:solidFill>
                  <a:srgbClr val="000000"/>
                </a:solidFill>
                <a:latin typeface="Candara"/>
                <a:ea typeface="Candara"/>
                <a:cs typeface="Candara"/>
                <a:sym typeface="Candara"/>
              </a:rPr>
              <a:t>maintenir</a:t>
            </a:r>
            <a:r>
              <a:rPr lang="en-US" sz="1700" b="0" i="0" u="none" strike="noStrike" cap="none" dirty="0" smtClean="0">
                <a:solidFill>
                  <a:srgbClr val="000000"/>
                </a:solidFill>
                <a:latin typeface="Candara"/>
                <a:ea typeface="Candara"/>
                <a:cs typeface="Candara"/>
                <a:sym typeface="Candara"/>
              </a:rPr>
              <a:t> un lien avec les </a:t>
            </a:r>
            <a:r>
              <a:rPr lang="en-US" sz="1700" b="0" i="0" u="none" strike="noStrike" cap="none" dirty="0" err="1" smtClean="0">
                <a:solidFill>
                  <a:srgbClr val="000000"/>
                </a:solidFill>
                <a:latin typeface="Candara"/>
                <a:ea typeface="Candara"/>
                <a:cs typeface="Candara"/>
                <a:sym typeface="Candara"/>
              </a:rPr>
              <a:t>racines</a:t>
            </a:r>
            <a:r>
              <a:rPr lang="en-US" sz="1700" b="0" i="0" u="none" strike="noStrike" cap="none" dirty="0" smtClean="0">
                <a:solidFill>
                  <a:srgbClr val="000000"/>
                </a:solidFill>
                <a:latin typeface="Candara"/>
                <a:ea typeface="Candara"/>
                <a:cs typeface="Candara"/>
                <a:sym typeface="Candara"/>
              </a:rPr>
              <a:t> </a:t>
            </a:r>
            <a:r>
              <a:rPr lang="en-US" sz="1700" b="0" i="0" u="none" strike="noStrike" cap="none" dirty="0" err="1" smtClean="0">
                <a:solidFill>
                  <a:srgbClr val="000000"/>
                </a:solidFill>
                <a:latin typeface="Candara"/>
                <a:ea typeface="Candara"/>
                <a:cs typeface="Candara"/>
                <a:sym typeface="Candara"/>
              </a:rPr>
              <a:t>culturelles</a:t>
            </a:r>
            <a:r>
              <a:rPr lang="en-US" sz="1700" b="0" i="0" u="none" strike="noStrike" cap="none" dirty="0" smtClean="0">
                <a:solidFill>
                  <a:srgbClr val="000000"/>
                </a:solidFill>
                <a:latin typeface="Candara"/>
                <a:ea typeface="Candara"/>
                <a:cs typeface="Candara"/>
                <a:sym typeface="Candara"/>
              </a:rPr>
              <a:t> et </a:t>
            </a:r>
            <a:r>
              <a:rPr lang="en-US" sz="1700" b="0" i="0" u="none" strike="noStrike" cap="none" dirty="0" err="1" smtClean="0">
                <a:solidFill>
                  <a:srgbClr val="000000"/>
                </a:solidFill>
                <a:latin typeface="Candara"/>
                <a:ea typeface="Candara"/>
                <a:cs typeface="Candara"/>
                <a:sym typeface="Candara"/>
              </a:rPr>
              <a:t>naturelles</a:t>
            </a:r>
            <a:r>
              <a:rPr lang="en-US" sz="1700" b="0" i="0" u="none" strike="noStrike" cap="none" dirty="0" smtClean="0">
                <a:solidFill>
                  <a:srgbClr val="000000"/>
                </a:solidFill>
                <a:latin typeface="Candara"/>
                <a:ea typeface="Candara"/>
                <a:cs typeface="Candara"/>
                <a:sym typeface="Candara"/>
              </a:rPr>
              <a:t> de </a:t>
            </a:r>
            <a:r>
              <a:rPr lang="en-US" sz="1700" b="0" i="0" u="none" strike="noStrike" cap="none" dirty="0" err="1" smtClean="0">
                <a:solidFill>
                  <a:srgbClr val="000000"/>
                </a:solidFill>
                <a:latin typeface="Candara"/>
                <a:ea typeface="Candara"/>
                <a:cs typeface="Candara"/>
                <a:sym typeface="Candara"/>
              </a:rPr>
              <a:t>leur</a:t>
            </a:r>
            <a:r>
              <a:rPr lang="en-US" sz="1700" b="0" i="0" u="none" strike="noStrike" cap="none" dirty="0" smtClean="0">
                <a:solidFill>
                  <a:srgbClr val="000000"/>
                </a:solidFill>
                <a:latin typeface="Candara"/>
                <a:ea typeface="Candara"/>
                <a:cs typeface="Candara"/>
                <a:sym typeface="Candara"/>
              </a:rPr>
              <a:t> </a:t>
            </a:r>
            <a:r>
              <a:rPr lang="en-US" sz="1700" b="0" i="0" u="none" strike="noStrike" cap="none" dirty="0" err="1" smtClean="0">
                <a:solidFill>
                  <a:srgbClr val="000000"/>
                </a:solidFill>
                <a:latin typeface="Candara"/>
                <a:ea typeface="Candara"/>
                <a:cs typeface="Candara"/>
                <a:sym typeface="Candara"/>
              </a:rPr>
              <a:t>territoire</a:t>
            </a:r>
            <a:r>
              <a:rPr lang="en-US" sz="1700" b="0" i="0" u="none" strike="noStrike" cap="none" dirty="0" smtClean="0">
                <a:solidFill>
                  <a:srgbClr val="000000"/>
                </a:solidFill>
                <a:latin typeface="Candara"/>
                <a:ea typeface="Candara"/>
                <a:cs typeface="Candara"/>
                <a:sym typeface="Candara"/>
              </a:rPr>
              <a:t> et </a:t>
            </a:r>
            <a:r>
              <a:rPr lang="en-US" sz="1700" b="0" i="0" u="none" strike="noStrike" cap="none" dirty="0" err="1" smtClean="0">
                <a:solidFill>
                  <a:srgbClr val="000000"/>
                </a:solidFill>
                <a:latin typeface="Candara"/>
                <a:ea typeface="Candara"/>
                <a:cs typeface="Candara"/>
                <a:sym typeface="Candara"/>
              </a:rPr>
              <a:t>d'agir</a:t>
            </a:r>
            <a:r>
              <a:rPr lang="en-US" sz="1700" b="0" i="0" u="none" strike="noStrike" cap="none" dirty="0" smtClean="0">
                <a:solidFill>
                  <a:srgbClr val="000000"/>
                </a:solidFill>
                <a:latin typeface="Candara"/>
                <a:ea typeface="Candara"/>
                <a:cs typeface="Candara"/>
                <a:sym typeface="Candara"/>
              </a:rPr>
              <a:t> sur </a:t>
            </a:r>
            <a:r>
              <a:rPr lang="en-US" sz="1700" b="0" i="0" u="none" strike="noStrike" cap="none" dirty="0" err="1" smtClean="0">
                <a:solidFill>
                  <a:srgbClr val="000000"/>
                </a:solidFill>
                <a:latin typeface="Candara"/>
                <a:ea typeface="Candara"/>
                <a:cs typeface="Candara"/>
                <a:sym typeface="Candara"/>
              </a:rPr>
              <a:t>celui</a:t>
            </a:r>
            <a:r>
              <a:rPr lang="en-US" sz="1700" b="0" i="0" u="none" strike="noStrike" cap="none" dirty="0" smtClean="0">
                <a:solidFill>
                  <a:srgbClr val="000000"/>
                </a:solidFill>
                <a:latin typeface="Candara"/>
                <a:ea typeface="Candara"/>
                <a:cs typeface="Candara"/>
                <a:sym typeface="Candara"/>
              </a:rPr>
              <a:t>-ci à </a:t>
            </a:r>
            <a:r>
              <a:rPr lang="en-US" sz="1700" b="0" i="0" u="none" strike="noStrike" cap="none" dirty="0" err="1" smtClean="0">
                <a:solidFill>
                  <a:srgbClr val="000000"/>
                </a:solidFill>
                <a:latin typeface="Candara"/>
                <a:ea typeface="Candara"/>
                <a:cs typeface="Candara"/>
                <a:sym typeface="Candara"/>
              </a:rPr>
              <a:t>partir</a:t>
            </a:r>
            <a:r>
              <a:rPr lang="en-US" sz="1700" b="0" i="0" u="none" strike="noStrike" cap="none" dirty="0" smtClean="0">
                <a:solidFill>
                  <a:srgbClr val="000000"/>
                </a:solidFill>
                <a:latin typeface="Candara"/>
                <a:ea typeface="Candara"/>
                <a:cs typeface="Candara"/>
                <a:sym typeface="Candara"/>
              </a:rPr>
              <a:t> </a:t>
            </a:r>
            <a:r>
              <a:rPr lang="en-US" sz="1700" b="0" i="0" u="none" strike="noStrike" cap="none" dirty="0" err="1" smtClean="0">
                <a:solidFill>
                  <a:srgbClr val="000000"/>
                </a:solidFill>
                <a:latin typeface="Candara"/>
                <a:ea typeface="Candara"/>
                <a:cs typeface="Candara"/>
                <a:sym typeface="Candara"/>
              </a:rPr>
              <a:t>d'autres</a:t>
            </a:r>
            <a:r>
              <a:rPr lang="en-US" sz="1700" b="0" i="0" u="none" strike="noStrike" cap="none" dirty="0" smtClean="0">
                <a:solidFill>
                  <a:srgbClr val="000000"/>
                </a:solidFill>
                <a:latin typeface="Candara"/>
                <a:ea typeface="Candara"/>
                <a:cs typeface="Candara"/>
                <a:sym typeface="Candara"/>
              </a:rPr>
              <a:t> points de </a:t>
            </a:r>
            <a:r>
              <a:rPr lang="en-US" sz="1700" b="0" i="0" u="none" strike="noStrike" cap="none" dirty="0" err="1" smtClean="0">
                <a:solidFill>
                  <a:srgbClr val="000000"/>
                </a:solidFill>
                <a:latin typeface="Candara"/>
                <a:ea typeface="Candara"/>
                <a:cs typeface="Candara"/>
                <a:sym typeface="Candara"/>
              </a:rPr>
              <a:t>vue</a:t>
            </a:r>
            <a:r>
              <a:rPr lang="en-US" sz="1700" b="0" i="0" u="none" strike="noStrike" cap="none" dirty="0" smtClean="0">
                <a:solidFill>
                  <a:srgbClr val="000000"/>
                </a:solidFill>
                <a:latin typeface="Candara"/>
                <a:ea typeface="Candara"/>
                <a:cs typeface="Candara"/>
                <a:sym typeface="Candara"/>
              </a:rPr>
              <a:t>.</a:t>
            </a:r>
            <a:endParaRPr sz="1700" b="0" i="0" u="none" strike="noStrike" cap="none" dirty="0">
              <a:solidFill>
                <a:srgbClr val="000000"/>
              </a:solidFill>
              <a:latin typeface="Candara"/>
              <a:ea typeface="Candara"/>
              <a:cs typeface="Candara"/>
              <a:sym typeface="Candara"/>
            </a:endParaRPr>
          </a:p>
        </p:txBody>
      </p:sp>
    </p:spTree>
    <p:extLst>
      <p:ext uri="{BB962C8B-B14F-4D97-AF65-F5344CB8AC3E}">
        <p14:creationId xmlns:p14="http://schemas.microsoft.com/office/powerpoint/2010/main" xmlns="" val="4107318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41"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29" name="Google Shape;129;p41"/>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41"/>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Introduction</a:t>
            </a:r>
            <a:endParaRPr sz="3600" b="1" i="0" u="none" strike="noStrike" cap="none">
              <a:solidFill>
                <a:schemeClr val="lt1"/>
              </a:solidFill>
              <a:latin typeface="Candara"/>
              <a:ea typeface="Candara"/>
              <a:cs typeface="Candara"/>
              <a:sym typeface="Candara"/>
            </a:endParaRPr>
          </a:p>
        </p:txBody>
      </p:sp>
      <p:grpSp>
        <p:nvGrpSpPr>
          <p:cNvPr id="131" name="Google Shape;131;p41"/>
          <p:cNvGrpSpPr/>
          <p:nvPr/>
        </p:nvGrpSpPr>
        <p:grpSpPr>
          <a:xfrm>
            <a:off x="2199449" y="2021904"/>
            <a:ext cx="7473987" cy="4116428"/>
            <a:chOff x="167449" y="1302238"/>
            <a:chExt cx="7473987" cy="4116428"/>
          </a:xfrm>
        </p:grpSpPr>
        <p:sp>
          <p:nvSpPr>
            <p:cNvPr id="132" name="Google Shape;132;p41"/>
            <p:cNvSpPr/>
            <p:nvPr/>
          </p:nvSpPr>
          <p:spPr>
            <a:xfrm>
              <a:off x="3350264" y="2786890"/>
              <a:ext cx="1272032" cy="1093720"/>
            </a:xfrm>
            <a:prstGeom prst="roundRect">
              <a:avLst>
                <a:gd name="adj" fmla="val 16667"/>
              </a:avLst>
            </a:prstGeom>
            <a:gradFill>
              <a:gsLst>
                <a:gs pos="0">
                  <a:srgbClr val="FFD300"/>
                </a:gs>
                <a:gs pos="100000">
                  <a:srgbClr val="FFEF63"/>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1"/>
            <p:cNvSpPr txBox="1"/>
            <p:nvPr/>
          </p:nvSpPr>
          <p:spPr>
            <a:xfrm>
              <a:off x="3403655" y="2954088"/>
              <a:ext cx="1165250" cy="986938"/>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None/>
              </a:pPr>
              <a:r>
                <a:rPr lang="en-US" sz="2400" b="0" i="0" u="none" strike="noStrike" cap="none" dirty="0">
                  <a:solidFill>
                    <a:schemeClr val="dk1"/>
                  </a:solidFill>
                  <a:latin typeface="Arial"/>
                  <a:ea typeface="Arial"/>
                  <a:cs typeface="Arial"/>
                  <a:sym typeface="Arial"/>
                </a:rPr>
                <a:t>Carte de la </a:t>
              </a:r>
              <a:r>
                <a:rPr lang="en-US" sz="2400" b="0" i="0" u="none" strike="noStrike" cap="none" dirty="0" err="1">
                  <a:solidFill>
                    <a:schemeClr val="dk1"/>
                  </a:solidFill>
                  <a:latin typeface="Arial"/>
                  <a:ea typeface="Arial"/>
                  <a:cs typeface="Arial"/>
                  <a:sym typeface="Arial"/>
                </a:rPr>
                <a:t>paroisse</a:t>
              </a:r>
              <a:endParaRPr sz="2400" b="0" i="0" u="none" strike="noStrike" cap="none" dirty="0">
                <a:solidFill>
                  <a:schemeClr val="dk1"/>
                </a:solidFill>
                <a:latin typeface="Arial"/>
                <a:ea typeface="Arial"/>
                <a:cs typeface="Arial"/>
                <a:sym typeface="Arial"/>
              </a:endParaRPr>
            </a:p>
          </p:txBody>
        </p:sp>
        <p:sp>
          <p:nvSpPr>
            <p:cNvPr id="134" name="Google Shape;134;p41"/>
            <p:cNvSpPr/>
            <p:nvPr/>
          </p:nvSpPr>
          <p:spPr>
            <a:xfrm rot="5279580">
              <a:off x="3788719" y="4105062"/>
              <a:ext cx="449180"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sp>
        <p:sp>
          <p:nvSpPr>
            <p:cNvPr id="135" name="Google Shape;135;p41"/>
            <p:cNvSpPr/>
            <p:nvPr/>
          </p:nvSpPr>
          <p:spPr>
            <a:xfrm>
              <a:off x="1687249" y="4329514"/>
              <a:ext cx="4706019" cy="1089152"/>
            </a:xfrm>
            <a:prstGeom prst="roundRect">
              <a:avLst>
                <a:gd name="adj" fmla="val 16667"/>
              </a:avLst>
            </a:prstGeom>
            <a:gradFill>
              <a:gsLst>
                <a:gs pos="0">
                  <a:srgbClr val="5AFF00"/>
                </a:gs>
                <a:gs pos="100000">
                  <a:srgbClr val="93FF6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1"/>
            <p:cNvSpPr txBox="1"/>
            <p:nvPr/>
          </p:nvSpPr>
          <p:spPr>
            <a:xfrm>
              <a:off x="1740417" y="4382682"/>
              <a:ext cx="4599683" cy="982816"/>
            </a:xfrm>
            <a:prstGeom prst="rect">
              <a:avLst/>
            </a:prstGeom>
            <a:noFill/>
            <a:ln>
              <a:noFill/>
            </a:ln>
          </p:spPr>
          <p:txBody>
            <a:bodyPr spcFirstLastPara="1" wrap="square" lIns="78725" tIns="78725" rIns="78725" bIns="78725" anchor="ctr" anchorCtr="0">
              <a:noAutofit/>
            </a:bodyPr>
            <a:lstStyle/>
            <a:p>
              <a:pPr marL="0" marR="0" lvl="0" indent="0" algn="ctr" rtl="0">
                <a:lnSpc>
                  <a:spcPct val="90000"/>
                </a:lnSpc>
                <a:spcBef>
                  <a:spcPts val="0"/>
                </a:spcBef>
                <a:spcAft>
                  <a:spcPts val="0"/>
                </a:spcAft>
                <a:buNone/>
              </a:pPr>
              <a:r>
                <a:rPr lang="en-US" sz="2400" b="0" i="0" u="none" strike="noStrike" cap="none" dirty="0" err="1">
                  <a:solidFill>
                    <a:schemeClr val="dk1"/>
                  </a:solidFill>
                  <a:latin typeface="Arial"/>
                  <a:ea typeface="Arial"/>
                  <a:cs typeface="Arial"/>
                  <a:sym typeface="Arial"/>
                </a:rPr>
                <a:t>connaissance</a:t>
              </a:r>
              <a:r>
                <a:rPr lang="en-US" sz="2400" b="0" i="0" u="none" strike="noStrike" cap="none" dirty="0">
                  <a:solidFill>
                    <a:schemeClr val="dk1"/>
                  </a:solidFill>
                  <a:latin typeface="Arial"/>
                  <a:ea typeface="Arial"/>
                  <a:cs typeface="Arial"/>
                  <a:sym typeface="Arial"/>
                </a:rPr>
                <a:t> et </a:t>
              </a:r>
              <a:r>
                <a:rPr lang="en-US" sz="2400" b="0" i="0" u="none" strike="noStrike" cap="none" dirty="0" err="1">
                  <a:solidFill>
                    <a:schemeClr val="dk1"/>
                  </a:solidFill>
                  <a:latin typeface="Arial"/>
                  <a:ea typeface="Arial"/>
                  <a:cs typeface="Arial"/>
                  <a:sym typeface="Arial"/>
                </a:rPr>
                <a:t>valorisation</a:t>
              </a:r>
              <a:r>
                <a:rPr lang="en-US" sz="2400" b="0" i="0" u="none" strike="noStrike" cap="none" dirty="0">
                  <a:solidFill>
                    <a:schemeClr val="dk1"/>
                  </a:solidFill>
                  <a:latin typeface="Arial"/>
                  <a:ea typeface="Arial"/>
                  <a:cs typeface="Arial"/>
                  <a:sym typeface="Arial"/>
                </a:rPr>
                <a:t> du </a:t>
              </a:r>
              <a:r>
                <a:rPr lang="en-US" sz="2400" b="0" i="0" u="none" strike="noStrike" cap="none" dirty="0" err="1">
                  <a:solidFill>
                    <a:schemeClr val="dk1"/>
                  </a:solidFill>
                  <a:latin typeface="Arial"/>
                  <a:ea typeface="Arial"/>
                  <a:cs typeface="Arial"/>
                  <a:sym typeface="Arial"/>
                </a:rPr>
                <a:t>patrimoine</a:t>
              </a:r>
              <a:endParaRPr sz="2400" b="0" i="0" u="none" strike="noStrike" cap="none" dirty="0">
                <a:solidFill>
                  <a:schemeClr val="dk1"/>
                </a:solidFill>
                <a:latin typeface="Arial"/>
                <a:ea typeface="Arial"/>
                <a:cs typeface="Arial"/>
                <a:sym typeface="Arial"/>
              </a:endParaRPr>
            </a:p>
          </p:txBody>
        </p:sp>
        <p:sp>
          <p:nvSpPr>
            <p:cNvPr id="137" name="Google Shape;137;p41"/>
            <p:cNvSpPr/>
            <p:nvPr/>
          </p:nvSpPr>
          <p:spPr>
            <a:xfrm rot="-2036664">
              <a:off x="4547649" y="2661063"/>
              <a:ext cx="876042"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sp>
        <p:sp>
          <p:nvSpPr>
            <p:cNvPr id="138" name="Google Shape;138;p41"/>
            <p:cNvSpPr/>
            <p:nvPr/>
          </p:nvSpPr>
          <p:spPr>
            <a:xfrm>
              <a:off x="4674771" y="1327325"/>
              <a:ext cx="2966665" cy="1089152"/>
            </a:xfrm>
            <a:prstGeom prst="roundRect">
              <a:avLst>
                <a:gd name="adj" fmla="val 16667"/>
              </a:avLst>
            </a:prstGeom>
            <a:gradFill>
              <a:gsLst>
                <a:gs pos="0">
                  <a:srgbClr val="24F99B"/>
                </a:gs>
                <a:gs pos="100000">
                  <a:srgbClr val="7EFFC7"/>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1"/>
            <p:cNvSpPr txBox="1"/>
            <p:nvPr/>
          </p:nvSpPr>
          <p:spPr>
            <a:xfrm>
              <a:off x="4727939" y="1380493"/>
              <a:ext cx="2860329" cy="982816"/>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None/>
              </a:pPr>
              <a:r>
                <a:rPr lang="en-US" sz="2400" b="0" i="0" u="none" strike="noStrike" cap="none" dirty="0">
                  <a:solidFill>
                    <a:schemeClr val="dk1"/>
                  </a:solidFill>
                  <a:latin typeface="Arial"/>
                  <a:ea typeface="Arial"/>
                  <a:cs typeface="Arial"/>
                  <a:sym typeface="Arial"/>
                </a:rPr>
                <a:t>Communication intergénérationnelle</a:t>
              </a:r>
              <a:endParaRPr sz="2400" b="0" i="0" u="none" strike="noStrike" cap="none" dirty="0">
                <a:solidFill>
                  <a:schemeClr val="dk1"/>
                </a:solidFill>
                <a:latin typeface="Arial"/>
                <a:ea typeface="Arial"/>
                <a:cs typeface="Arial"/>
                <a:sym typeface="Arial"/>
              </a:endParaRPr>
            </a:p>
          </p:txBody>
        </p:sp>
        <p:sp>
          <p:nvSpPr>
            <p:cNvPr id="140" name="Google Shape;140;p41"/>
            <p:cNvSpPr/>
            <p:nvPr/>
          </p:nvSpPr>
          <p:spPr>
            <a:xfrm rot="-8949924">
              <a:off x="2330038" y="2672739"/>
              <a:ext cx="1097814" cy="0"/>
            </a:xfrm>
            <a:custGeom>
              <a:avLst/>
              <a:gdLst/>
              <a:ahLst/>
              <a:cxnLst/>
              <a:rect l="l" t="t" r="r" b="b"/>
              <a:pathLst>
                <a:path w="120000" h="120000" extrusionOk="0">
                  <a:moveTo>
                    <a:pt x="0" y="0"/>
                  </a:moveTo>
                  <a:lnTo>
                    <a:pt x="120000" y="0"/>
                  </a:lnTo>
                </a:path>
              </a:pathLst>
            </a:custGeom>
            <a:noFill/>
            <a:ln w="25400" cap="flat" cmpd="sng">
              <a:solidFill>
                <a:srgbClr val="599BD5"/>
              </a:solidFill>
              <a:prstDash val="solid"/>
              <a:round/>
              <a:headEnd type="none" w="sm" len="sm"/>
              <a:tailEnd type="none" w="sm" len="sm"/>
            </a:ln>
          </p:spPr>
        </p:sp>
        <p:sp>
          <p:nvSpPr>
            <p:cNvPr id="141" name="Google Shape;141;p41"/>
            <p:cNvSpPr/>
            <p:nvPr/>
          </p:nvSpPr>
          <p:spPr>
            <a:xfrm>
              <a:off x="167449" y="1302238"/>
              <a:ext cx="2655788" cy="1089152"/>
            </a:xfrm>
            <a:prstGeom prst="roundRect">
              <a:avLst>
                <a:gd name="adj" fmla="val 16667"/>
              </a:avLst>
            </a:prstGeom>
            <a:gradFill>
              <a:gsLst>
                <a:gs pos="0">
                  <a:srgbClr val="4699E7"/>
                </a:gs>
                <a:gs pos="100000">
                  <a:srgbClr val="8ECA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1"/>
            <p:cNvSpPr txBox="1"/>
            <p:nvPr/>
          </p:nvSpPr>
          <p:spPr>
            <a:xfrm>
              <a:off x="220617" y="1355406"/>
              <a:ext cx="2549452" cy="982816"/>
            </a:xfrm>
            <a:prstGeom prst="rect">
              <a:avLst/>
            </a:prstGeom>
            <a:noFill/>
            <a:ln>
              <a:noFill/>
            </a:ln>
          </p:spPr>
          <p:txBody>
            <a:bodyPr spcFirstLastPara="1" wrap="square" lIns="71100" tIns="71100" rIns="71100" bIns="71100" anchor="ctr" anchorCtr="0">
              <a:noAutofit/>
            </a:bodyPr>
            <a:lstStyle/>
            <a:p>
              <a:pPr marL="0" marR="0" lvl="0" indent="0" algn="ctr" rtl="0">
                <a:lnSpc>
                  <a:spcPct val="90000"/>
                </a:lnSpc>
                <a:spcBef>
                  <a:spcPts val="0"/>
                </a:spcBef>
                <a:spcAft>
                  <a:spcPts val="0"/>
                </a:spcAft>
                <a:buNone/>
              </a:pPr>
              <a:r>
                <a:rPr lang="en-US" sz="2500" b="0" i="0" u="none" strike="noStrike" cap="none" dirty="0">
                  <a:solidFill>
                    <a:schemeClr val="dk1"/>
                  </a:solidFill>
                  <a:latin typeface="Arial"/>
                  <a:ea typeface="Arial"/>
                  <a:cs typeface="Arial"/>
                  <a:sym typeface="Arial"/>
                </a:rPr>
                <a:t>Communication </a:t>
              </a:r>
              <a:r>
                <a:rPr lang="en-US" sz="2500" b="0" i="0" u="none" strike="noStrike" cap="none" dirty="0" err="1">
                  <a:solidFill>
                    <a:schemeClr val="dk1"/>
                  </a:solidFill>
                  <a:latin typeface="Arial"/>
                  <a:ea typeface="Arial"/>
                  <a:cs typeface="Arial"/>
                  <a:sym typeface="Arial"/>
                </a:rPr>
                <a:t>interculturelle</a:t>
              </a:r>
              <a:endParaRPr sz="2500" b="0" i="0" u="none" strike="noStrike" cap="none" dirty="0">
                <a:solidFill>
                  <a:schemeClr val="dk1"/>
                </a:solidFill>
                <a:latin typeface="Arial"/>
                <a:ea typeface="Arial"/>
                <a:cs typeface="Arial"/>
                <a:sym typeface="Arial"/>
              </a:endParaRPr>
            </a:p>
          </p:txBody>
        </p:sp>
      </p:grpSp>
      <p:sp>
        <p:nvSpPr>
          <p:cNvPr id="143" name="Google Shape;143;p41"/>
          <p:cNvSpPr/>
          <p:nvPr/>
        </p:nvSpPr>
        <p:spPr>
          <a:xfrm>
            <a:off x="276518" y="923810"/>
            <a:ext cx="10994984"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2000" b="0" i="0" u="none" strike="noStrike" cap="none">
                <a:solidFill>
                  <a:srgbClr val="000000"/>
                </a:solidFill>
                <a:latin typeface="Candara"/>
                <a:ea typeface="Candara"/>
                <a:cs typeface="Candara"/>
                <a:sym typeface="Candara"/>
              </a:rPr>
              <a:t>Quels sont les méthodes et les outils pour favoriser ces échanges et valoriser le patrimoine d'un territoire ?</a:t>
            </a:r>
            <a:endParaRPr/>
          </a:p>
        </p:txBody>
      </p:sp>
    </p:spTree>
    <p:extLst>
      <p:ext uri="{BB962C8B-B14F-4D97-AF65-F5344CB8AC3E}">
        <p14:creationId xmlns:p14="http://schemas.microsoft.com/office/powerpoint/2010/main" xmlns="" val="112347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42"/>
          <p:cNvSpPr txBox="1">
            <a:spLocks noGrp="1"/>
          </p:cNvSpPr>
          <p:nvPr>
            <p:ph type="body" idx="1"/>
          </p:nvPr>
        </p:nvSpPr>
        <p:spPr>
          <a:xfrm>
            <a:off x="392448" y="1640264"/>
            <a:ext cx="10961352" cy="4536699"/>
          </a:xfrm>
          <a:prstGeom prst="rect">
            <a:avLst/>
          </a:prstGeom>
          <a:noFill/>
          <a:ln>
            <a:noFill/>
          </a:ln>
        </p:spPr>
        <p:txBody>
          <a:bodyPr spcFirstLastPara="1" wrap="square" lIns="91425" tIns="45700" rIns="91425" bIns="45700" anchor="t" anchorCtr="0">
            <a:normAutofit/>
          </a:bodyPr>
          <a:lstStyle/>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C'est un outil avec lequel les habitants d'un lieu spécifique ont la possibilité de représenter le patrimoine, le paysage, les connaissances dans lesquels ils se reconnaissent et qu'ils souhaitent transmettre aux nouvelles générations.</a:t>
            </a:r>
            <a:endParaRPr/>
          </a:p>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Il met en évidence la manière dont une communauté locale voit, perçoit et valorise son territoire, ses souvenirs, ses transformations, sa réalité existante et la manière dont elle aimerait qu'elle soit à l'avenir. </a:t>
            </a:r>
            <a:endParaRPr/>
          </a:p>
          <a:p>
            <a:pPr marL="114300" lvl="0" indent="0" algn="just" rtl="0">
              <a:lnSpc>
                <a:spcPct val="90000"/>
              </a:lnSpc>
              <a:spcBef>
                <a:spcPts val="1000"/>
              </a:spcBef>
              <a:spcAft>
                <a:spcPts val="0"/>
              </a:spcAft>
              <a:buSzPts val="1800"/>
              <a:buNone/>
            </a:pPr>
            <a:endParaRPr>
              <a:latin typeface="Candara"/>
              <a:ea typeface="Candara"/>
              <a:cs typeface="Candara"/>
              <a:sym typeface="Candara"/>
            </a:endParaRPr>
          </a:p>
          <a:p>
            <a:pPr marL="114300" lvl="0" indent="0" algn="just" rtl="0">
              <a:lnSpc>
                <a:spcPct val="90000"/>
              </a:lnSpc>
              <a:spcBef>
                <a:spcPts val="1000"/>
              </a:spcBef>
              <a:spcAft>
                <a:spcPts val="0"/>
              </a:spcAft>
              <a:buSzPts val="1800"/>
              <a:buNone/>
            </a:pPr>
            <a:endParaRPr>
              <a:latin typeface="Candara"/>
              <a:ea typeface="Candara"/>
              <a:cs typeface="Candara"/>
              <a:sym typeface="Candara"/>
            </a:endParaRPr>
          </a:p>
        </p:txBody>
      </p:sp>
      <p:pic>
        <p:nvPicPr>
          <p:cNvPr id="149" name="Google Shape;149;p42"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0" name="Google Shape;150;p42"/>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42"/>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Carte de la paroisse</a:t>
            </a:r>
            <a:endParaRPr sz="3600" b="1" i="0" u="none" strike="noStrike" cap="none">
              <a:solidFill>
                <a:schemeClr val="lt1"/>
              </a:solidFill>
              <a:latin typeface="Candara"/>
              <a:ea typeface="Candara"/>
              <a:cs typeface="Candara"/>
              <a:sym typeface="Candara"/>
            </a:endParaRPr>
          </a:p>
        </p:txBody>
      </p:sp>
    </p:spTree>
    <p:extLst>
      <p:ext uri="{BB962C8B-B14F-4D97-AF65-F5344CB8AC3E}">
        <p14:creationId xmlns:p14="http://schemas.microsoft.com/office/powerpoint/2010/main" xmlns="" val="1620551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3"/>
          <p:cNvSpPr txBox="1">
            <a:spLocks noGrp="1"/>
          </p:cNvSpPr>
          <p:nvPr>
            <p:ph type="body" idx="1"/>
          </p:nvPr>
        </p:nvSpPr>
        <p:spPr>
          <a:xfrm>
            <a:off x="392448" y="1640264"/>
            <a:ext cx="10961352" cy="4536699"/>
          </a:xfrm>
          <a:prstGeom prst="rect">
            <a:avLst/>
          </a:prstGeom>
          <a:noFill/>
          <a:ln>
            <a:noFill/>
          </a:ln>
        </p:spPr>
        <p:txBody>
          <a:bodyPr spcFirstLastPara="1" wrap="square" lIns="91425" tIns="45700" rIns="91425" bIns="45700" anchor="t" anchorCtr="0">
            <a:normAutofit fontScale="92500"/>
          </a:bodyPr>
          <a:lstStyle/>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Il s'agit d'une représentation cartographique, ou de tout autre produit ou thème, à laquelle la communauté s'identifie.</a:t>
            </a:r>
            <a:endParaRPr/>
          </a:p>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Partant du principe que l'on n'apprécie pas ce que l'on ne connaît pas, une carte paroissiale, </a:t>
            </a:r>
            <a:r>
              <a:rPr lang="en-US" b="1">
                <a:latin typeface="Candara"/>
                <a:ea typeface="Candara"/>
                <a:cs typeface="Candara"/>
                <a:sym typeface="Candara"/>
              </a:rPr>
              <a:t>construite avec ceux qui vivent sur le territoire</a:t>
            </a:r>
            <a:r>
              <a:rPr lang="en-US">
                <a:latin typeface="Candara"/>
                <a:ea typeface="Candara"/>
                <a:cs typeface="Candara"/>
                <a:sym typeface="Candara"/>
              </a:rPr>
              <a:t>, permet de redécouvrir la valeur réelle des lieux et de retrouver toutes les informations (souvent négligées ou considérées comme peu significatives par les documents cartographiques ou officiels) présentes sur le territoire, et offre l'opportunité de choisir ce qu'il faut inclure et ce qu'il faut laisser de côté dans la représentation d'une communauté, et donc dans la construction d'un itinéraire.</a:t>
            </a:r>
            <a:endParaRPr/>
          </a:p>
          <a:p>
            <a:pPr marL="457200" lvl="0" indent="-342900" algn="just" rtl="0">
              <a:lnSpc>
                <a:spcPct val="90000"/>
              </a:lnSpc>
              <a:spcBef>
                <a:spcPts val="1000"/>
              </a:spcBef>
              <a:spcAft>
                <a:spcPts val="0"/>
              </a:spcAft>
              <a:buSzPts val="1800"/>
              <a:buChar char="•"/>
            </a:pPr>
            <a:r>
              <a:rPr lang="en-US">
                <a:latin typeface="Candara"/>
                <a:ea typeface="Candara"/>
                <a:cs typeface="Candara"/>
                <a:sym typeface="Candara"/>
              </a:rPr>
              <a:t>Il peut être utilisé pour construire des itinéraires.</a:t>
            </a:r>
            <a:endParaRPr>
              <a:latin typeface="Candara"/>
              <a:ea typeface="Candara"/>
              <a:cs typeface="Candara"/>
              <a:sym typeface="Candara"/>
            </a:endParaRPr>
          </a:p>
          <a:p>
            <a:pPr marL="114300" lvl="0" indent="0" algn="just" rtl="0">
              <a:lnSpc>
                <a:spcPct val="90000"/>
              </a:lnSpc>
              <a:spcBef>
                <a:spcPts val="1000"/>
              </a:spcBef>
              <a:spcAft>
                <a:spcPts val="0"/>
              </a:spcAft>
              <a:buSzPts val="1800"/>
              <a:buNone/>
            </a:pPr>
            <a:endParaRPr>
              <a:latin typeface="Candara"/>
              <a:ea typeface="Candara"/>
              <a:cs typeface="Candara"/>
              <a:sym typeface="Candara"/>
            </a:endParaRPr>
          </a:p>
        </p:txBody>
      </p:sp>
      <p:pic>
        <p:nvPicPr>
          <p:cNvPr id="157" name="Google Shape;157;p43"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58" name="Google Shape;158;p43"/>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43"/>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Carte de la paroisse</a:t>
            </a:r>
            <a:endParaRPr sz="3600" b="1" i="0" u="none" strike="noStrike" cap="none">
              <a:solidFill>
                <a:schemeClr val="lt1"/>
              </a:solidFill>
              <a:latin typeface="Candara"/>
              <a:ea typeface="Candara"/>
              <a:cs typeface="Candara"/>
              <a:sym typeface="Candara"/>
            </a:endParaRPr>
          </a:p>
        </p:txBody>
      </p:sp>
    </p:spTree>
    <p:extLst>
      <p:ext uri="{BB962C8B-B14F-4D97-AF65-F5344CB8AC3E}">
        <p14:creationId xmlns:p14="http://schemas.microsoft.com/office/powerpoint/2010/main" xmlns="" val="178718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44" descr="A logo with a tree in the middle&#10;&#10;Description automatically generated"/>
          <p:cNvPicPr preferRelativeResize="0"/>
          <p:nvPr/>
        </p:nvPicPr>
        <p:blipFill rotWithShape="1">
          <a:blip r:embed="rId3">
            <a:alphaModFix/>
          </a:blip>
          <a:srcRect/>
          <a:stretch/>
        </p:blipFill>
        <p:spPr>
          <a:xfrm>
            <a:off x="11271502" y="37286"/>
            <a:ext cx="689206" cy="689206"/>
          </a:xfrm>
          <a:prstGeom prst="rect">
            <a:avLst/>
          </a:prstGeom>
          <a:noFill/>
          <a:ln>
            <a:noFill/>
          </a:ln>
        </p:spPr>
      </p:pic>
      <p:sp>
        <p:nvSpPr>
          <p:cNvPr id="165" name="Google Shape;165;p44"/>
          <p:cNvSpPr/>
          <p:nvPr/>
        </p:nvSpPr>
        <p:spPr>
          <a:xfrm>
            <a:off x="392448"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44"/>
          <p:cNvSpPr/>
          <p:nvPr/>
        </p:nvSpPr>
        <p:spPr>
          <a:xfrm>
            <a:off x="0" y="13929"/>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latin typeface="Candara"/>
                <a:ea typeface="Candara"/>
                <a:cs typeface="Candara"/>
                <a:sym typeface="Candara"/>
              </a:rPr>
              <a:t>Carte de la paroisse</a:t>
            </a:r>
            <a:endParaRPr sz="3600" b="1" i="0" u="none" strike="noStrike" cap="none">
              <a:solidFill>
                <a:schemeClr val="lt1"/>
              </a:solidFill>
              <a:latin typeface="Candara"/>
              <a:ea typeface="Candara"/>
              <a:cs typeface="Candara"/>
              <a:sym typeface="Candara"/>
            </a:endParaRPr>
          </a:p>
        </p:txBody>
      </p:sp>
      <p:sp>
        <p:nvSpPr>
          <p:cNvPr id="167" name="Google Shape;167;p44"/>
          <p:cNvSpPr txBox="1"/>
          <p:nvPr/>
        </p:nvSpPr>
        <p:spPr>
          <a:xfrm>
            <a:off x="649664" y="1213953"/>
            <a:ext cx="10515600" cy="480034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1000"/>
              </a:spcBef>
              <a:spcAft>
                <a:spcPts val="0"/>
              </a:spcAft>
              <a:buClr>
                <a:schemeClr val="dk1"/>
              </a:buClr>
              <a:buSzPts val="1800"/>
              <a:buFont typeface="Arial"/>
              <a:buNone/>
            </a:pPr>
            <a:r>
              <a:rPr lang="en-US" sz="2800" b="0" i="0" u="none" strike="noStrike" cap="none">
                <a:solidFill>
                  <a:schemeClr val="dk1"/>
                </a:solidFill>
                <a:latin typeface="Calibri"/>
                <a:ea typeface="Calibri"/>
                <a:cs typeface="Calibri"/>
                <a:sym typeface="Calibri"/>
              </a:rPr>
              <a:t>Le concept des cartes paroissiales est né au début des années 80 en Angleterre grâce à l'intuition de Common Ground, une organisation à but non lucratif, qui a d'abord choisi de travailler sur la compréhension et la promotion du patrimoine local </a:t>
            </a:r>
            <a:r>
              <a:rPr lang="en-US" sz="2800" b="1" i="0" u="none" strike="noStrike" cap="none">
                <a:solidFill>
                  <a:schemeClr val="dk1"/>
                </a:solidFill>
                <a:latin typeface="Calibri"/>
                <a:ea typeface="Calibri"/>
                <a:cs typeface="Calibri"/>
                <a:sym typeface="Calibri"/>
              </a:rPr>
              <a:t>à travers l'implication active et créative de la communauté de référence</a:t>
            </a:r>
            <a:r>
              <a:rPr lang="en-US" sz="2800" b="0" i="0" u="none" strike="noStrike" cap="none">
                <a:solidFill>
                  <a:schemeClr val="dk1"/>
                </a:solidFill>
                <a:latin typeface="Calibri"/>
                <a:ea typeface="Calibri"/>
                <a:cs typeface="Calibri"/>
                <a:sym typeface="Calibri"/>
              </a:rPr>
              <a:t>.</a:t>
            </a:r>
            <a:endParaRPr/>
          </a:p>
          <a:p>
            <a:pPr marL="0" marR="0" lvl="0" indent="0" algn="just" rtl="0">
              <a:lnSpc>
                <a:spcPct val="90000"/>
              </a:lnSpc>
              <a:spcBef>
                <a:spcPts val="1000"/>
              </a:spcBef>
              <a:spcAft>
                <a:spcPts val="0"/>
              </a:spcAft>
              <a:buClr>
                <a:schemeClr val="dk1"/>
              </a:buClr>
              <a:buSzPts val="1800"/>
              <a:buFont typeface="Arial"/>
              <a:buNone/>
            </a:pPr>
            <a:r>
              <a:rPr lang="en-US" sz="2800" b="0" i="0" u="none" strike="noStrike" cap="none">
                <a:solidFill>
                  <a:schemeClr val="dk1"/>
                </a:solidFill>
                <a:latin typeface="Calibri"/>
                <a:ea typeface="Calibri"/>
                <a:cs typeface="Calibri"/>
                <a:sym typeface="Calibri"/>
              </a:rPr>
              <a:t>Cette approche consiste à accorder une attention particulière aux aspects locaux, à transmettre les connaissances spécifiques et non écrites de chaque lieu, à enregistrer et à guider les changements, à utiliser les différentes capacités individuelles, à mettre en évidence les relations et l'interdépendance entre les personnes et les lieux, et à faire ressortir un ensemble de facteurs en plus de l'unicité.</a:t>
            </a:r>
            <a:endParaRPr sz="2800" b="0" i="0" u="none" strike="noStrike" cap="none">
              <a:solidFill>
                <a:schemeClr val="dk1"/>
              </a:solidFill>
              <a:latin typeface="Calibri"/>
              <a:ea typeface="Calibri"/>
              <a:cs typeface="Calibri"/>
              <a:sym typeface="Calibri"/>
            </a:endParaRPr>
          </a:p>
          <a:p>
            <a:pPr marL="0" marR="0" lvl="0" indent="0" algn="just" rtl="0">
              <a:lnSpc>
                <a:spcPct val="90000"/>
              </a:lnSpc>
              <a:spcBef>
                <a:spcPts val="1000"/>
              </a:spcBef>
              <a:spcAft>
                <a:spcPts val="0"/>
              </a:spcAft>
              <a:buClr>
                <a:schemeClr val="dk1"/>
              </a:buClr>
              <a:buSzPts val="1800"/>
              <a:buFont typeface="Arial"/>
              <a:buNone/>
            </a:pPr>
            <a:r>
              <a:rPr lang="en-US"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75667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1545</Words>
  <Application>Microsoft Office PowerPoint</Application>
  <PresentationFormat>Προσαρμογή</PresentationFormat>
  <Paragraphs>118</Paragraphs>
  <Slides>18</Slides>
  <Notes>18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18</vt:i4>
      </vt:variant>
    </vt:vector>
  </HeadingPairs>
  <TitlesOfParts>
    <vt:vector size="24"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docId:D7AF7824601E6FF64185B8EBAE3C4341</cp:keywords>
  <cp:lastModifiedBy>Νικολέττα</cp:lastModifiedBy>
  <cp:revision>15</cp:revision>
  <dcterms:created xsi:type="dcterms:W3CDTF">2024-06-10T15:48:53Z</dcterms:created>
  <dcterms:modified xsi:type="dcterms:W3CDTF">2026-04-25T07:29:43Z</dcterms:modified>
</cp:coreProperties>
</file>