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6" r:id="rId2"/>
    <p:sldId id="287" r:id="rId3"/>
    <p:sldId id="298" r:id="rId4"/>
    <p:sldId id="299" r:id="rId5"/>
    <p:sldId id="300" r:id="rId6"/>
    <p:sldId id="301" r:id="rId7"/>
    <p:sldId id="302" r:id="rId8"/>
    <p:sldId id="303" r:id="rId9"/>
    <p:sldId id="359" r:id="rId10"/>
    <p:sldId id="360" r:id="rId11"/>
    <p:sldId id="361" r:id="rId12"/>
    <p:sldId id="362" r:id="rId13"/>
    <p:sldId id="363"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374"/>
    <a:srgbClr val="72BC59"/>
    <a:srgbClr val="8AE1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p14="http://schemas.microsoft.com/office/powerpoint/2010/main" xmlns=""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d603143a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33d603143a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6239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3d603143a6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33d603143a6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19743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3d603143a6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33d603143a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99628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3d603143a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33d603143a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7655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xmlns=""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xmlns=""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xmlns=""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xmlns=""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xmlns=""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xmlns=""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a16="http://schemas.microsoft.com/office/drawing/2014/main" xmlns=""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a16="http://schemas.microsoft.com/office/drawing/2014/main" xmlns=""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xmlns=""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a16="http://schemas.microsoft.com/office/drawing/2014/main" xmlns=""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a16="http://schemas.microsoft.com/office/drawing/2014/main" xmlns=""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a16="http://schemas.microsoft.com/office/drawing/2014/main" xmlns=""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a16="http://schemas.microsoft.com/office/drawing/2014/main" xmlns=""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xmlns=""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xmlns=""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a16="http://schemas.microsoft.com/office/drawing/2014/main" xmlns=""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a16="http://schemas.microsoft.com/office/drawing/2014/main" xmlns=""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a16="http://schemas.microsoft.com/office/drawing/2014/main" xmlns=""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xmlns=""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canva.com/design/DAGVN5rhbyI/A3Jp1uXxk1LmgpHijzf6Ag/edit?utm_content=DAGVN5rhbyI&amp;utm_campaign=designshare&amp;utm_medium=link2&amp;utm_source=sharebutt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5117360" y="401642"/>
            <a:ext cx="1957279" cy="1957279"/>
          </a:xfrm>
          <a:prstGeom prst="rect">
            <a:avLst/>
          </a:prstGeom>
        </p:spPr>
      </p:pic>
      <p:sp>
        <p:nvSpPr>
          <p:cNvPr id="7" name="TextBox 6">
            <a:extLst>
              <a:ext uri="{FF2B5EF4-FFF2-40B4-BE49-F238E27FC236}">
                <a16:creationId xmlns:a16="http://schemas.microsoft.com/office/drawing/2014/main" xmlns="" id="{25223B6E-D00F-14EF-84E6-3392F418825D}"/>
              </a:ext>
            </a:extLst>
          </p:cNvPr>
          <p:cNvSpPr txBox="1"/>
          <p:nvPr/>
        </p:nvSpPr>
        <p:spPr>
          <a:xfrm>
            <a:off x="0" y="3247463"/>
            <a:ext cx="12192000" cy="1877437"/>
          </a:xfrm>
          <a:prstGeom prst="rect">
            <a:avLst/>
          </a:prstGeom>
          <a:solidFill>
            <a:srgbClr val="72BC59"/>
          </a:solidFill>
        </p:spPr>
        <p:txBody>
          <a:bodyPr wrap="square">
            <a:spAutoFit/>
          </a:bodyPr>
          <a:lstStyle/>
          <a:p>
            <a:pPr algn="ctr">
              <a:spcBef>
                <a:spcPts val="1200"/>
              </a:spcBef>
            </a:pPr>
            <a:r>
              <a:rPr lang="fr-FR" sz="3200" b="1" dirty="0">
                <a:solidFill>
                  <a:srgbClr val="FFFFFF"/>
                </a:solidFill>
                <a:latin typeface="Candara" panose="020E0502030303020204" pitchFamily="34" charset="0"/>
                <a:ea typeface="Times New Roman" panose="02020603050405020304" pitchFamily="18" charset="0"/>
              </a:rPr>
              <a:t>PROGRAMME DE FORMATION</a:t>
            </a:r>
          </a:p>
          <a:p>
            <a:pPr algn="ctr">
              <a:spcBef>
                <a:spcPts val="1200"/>
              </a:spcBef>
            </a:pPr>
            <a:endParaRPr lang="fr-FR" sz="3200" b="1" dirty="0">
              <a:solidFill>
                <a:srgbClr val="FFFFFF"/>
              </a:solidFill>
              <a:latin typeface="Candara" panose="020E0502030303020204" pitchFamily="34" charset="0"/>
              <a:ea typeface="Times New Roman" panose="02020603050405020304" pitchFamily="18" charset="0"/>
            </a:endParaRPr>
          </a:p>
          <a:p>
            <a:pPr algn="ctr">
              <a:spcBef>
                <a:spcPts val="1200"/>
              </a:spcBef>
            </a:pPr>
            <a:r>
              <a:rPr lang="fr-FR" sz="3200" b="1" dirty="0">
                <a:solidFill>
                  <a:srgbClr val="FFFFFF"/>
                </a:solidFill>
                <a:latin typeface="Candara" panose="020E0502030303020204" pitchFamily="34" charset="0"/>
                <a:ea typeface="Times New Roman" panose="02020603050405020304" pitchFamily="18" charset="0"/>
              </a:rPr>
              <a:t>UNITÉ D'APPRENTISSAGE </a:t>
            </a:r>
            <a:r>
              <a:rPr lang="fr-FR" sz="3200" b="1" dirty="0" smtClean="0">
                <a:solidFill>
                  <a:srgbClr val="FFFFFF"/>
                </a:solidFill>
                <a:latin typeface="Candara" panose="020E0502030303020204" pitchFamily="34" charset="0"/>
                <a:ea typeface="Times New Roman" panose="02020603050405020304" pitchFamily="18" charset="0"/>
              </a:rPr>
              <a:t>5 </a:t>
            </a:r>
            <a:r>
              <a:rPr lang="fr-FR" sz="3200" b="1" dirty="0">
                <a:solidFill>
                  <a:srgbClr val="FFFFFF"/>
                </a:solidFill>
                <a:latin typeface="Candara" panose="020E0502030303020204" pitchFamily="34" charset="0"/>
                <a:ea typeface="Times New Roman" panose="02020603050405020304" pitchFamily="18" charset="0"/>
              </a:rPr>
              <a:t>: DURABILITÉ</a:t>
            </a:r>
          </a:p>
        </p:txBody>
      </p:sp>
      <p:sp>
        <p:nvSpPr>
          <p:cNvPr id="9" name="TextBox 8">
            <a:extLst>
              <a:ext uri="{FF2B5EF4-FFF2-40B4-BE49-F238E27FC236}">
                <a16:creationId xmlns:a16="http://schemas.microsoft.com/office/drawing/2014/main" xmlns="" id="{5D2A22FD-2DB2-FA1E-BA57-5F529388E17B}"/>
              </a:ext>
            </a:extLst>
          </p:cNvPr>
          <p:cNvSpPr txBox="1"/>
          <p:nvPr/>
        </p:nvSpPr>
        <p:spPr>
          <a:xfrm>
            <a:off x="3156857" y="2566090"/>
            <a:ext cx="6096000" cy="369332"/>
          </a:xfrm>
          <a:prstGeom prst="rect">
            <a:avLst/>
          </a:prstGeom>
          <a:noFill/>
        </p:spPr>
        <p:txBody>
          <a:bodyPr wrap="square">
            <a:spAutoFit/>
          </a:bodyPr>
          <a:lstStyle/>
          <a:p>
            <a:pPr algn="ctr"/>
            <a:r>
              <a:rPr lang="x-none" sz="1800" b="1">
                <a:solidFill>
                  <a:srgbClr val="7F7F7F"/>
                </a:solidFill>
                <a:effectLst/>
                <a:latin typeface="Calibri" panose="020F0502020204030204" pitchFamily="34" charset="0"/>
                <a:ea typeface="Calibri" panose="020F0502020204030204" pitchFamily="34" charset="0"/>
              </a:rPr>
              <a:t>2023-1-EE01-KA220-ADU-000150753</a:t>
            </a:r>
            <a:endParaRPr lang="x-none" sz="1600">
              <a:effectLst/>
              <a:latin typeface="Times New Roman" panose="02020603050405020304" pitchFamily="18" charset="0"/>
              <a:ea typeface="Times New Roman" panose="02020603050405020304" pitchFamily="18" charset="0"/>
            </a:endParaRPr>
          </a:p>
        </p:txBody>
      </p:sp>
      <p:sp>
        <p:nvSpPr>
          <p:cNvPr id="8"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0" name="9 - Εικόνα" descr="FR_Co-fundedbytheEU_RGB_POS.png"/>
          <p:cNvPicPr>
            <a:picLocks noChangeAspect="1"/>
          </p:cNvPicPr>
          <p:nvPr/>
        </p:nvPicPr>
        <p:blipFill>
          <a:blip r:embed="rId3"/>
          <a:stretch>
            <a:fillRect/>
          </a:stretch>
        </p:blipFill>
        <p:spPr>
          <a:xfrm>
            <a:off x="198408" y="6181683"/>
            <a:ext cx="2219864" cy="499157"/>
          </a:xfrm>
          <a:prstGeom prst="rect">
            <a:avLst/>
          </a:prstGeom>
        </p:spPr>
      </p:pic>
      <p:pic>
        <p:nvPicPr>
          <p:cNvPr id="12" name="11 - Εικόνα" descr="cc-brand-1.png"/>
          <p:cNvPicPr>
            <a:picLocks noChangeAspect="1"/>
          </p:cNvPicPr>
          <p:nvPr/>
        </p:nvPicPr>
        <p:blipFill>
          <a:blip r:embed="rId4"/>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19578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33d603143a6_3_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2" name="Google Shape;312;g33d603143a6_3_1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33d603143a6_3_1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g33d603143a6_3_11"/>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lvl="1">
              <a:buClr>
                <a:srgbClr val="000000"/>
              </a:buClr>
              <a:buSzPts val="3600"/>
            </a:pPr>
            <a:r>
              <a:rPr lang="fr-FR" sz="3600" b="1" dirty="0">
                <a:solidFill>
                  <a:schemeClr val="lt1"/>
                </a:solidFill>
                <a:latin typeface="Candara"/>
                <a:ea typeface="Candara"/>
                <a:cs typeface="Candara"/>
                <a:sym typeface="Candara"/>
              </a:rPr>
              <a:t>Annexe 2 Pour l'appel à l'action</a:t>
            </a:r>
            <a:endParaRPr sz="3600" b="0" i="0" u="none" strike="noStrike" cap="none" dirty="0">
              <a:solidFill>
                <a:schemeClr val="dk1"/>
              </a:solidFill>
              <a:latin typeface="Times New Roman"/>
              <a:ea typeface="Times New Roman"/>
              <a:cs typeface="Times New Roman"/>
              <a:sym typeface="Times New Roman"/>
            </a:endParaRPr>
          </a:p>
        </p:txBody>
      </p:sp>
      <p:sp>
        <p:nvSpPr>
          <p:cNvPr id="315" name="Google Shape;315;g33d603143a6_3_11"/>
          <p:cNvSpPr txBox="1"/>
          <p:nvPr/>
        </p:nvSpPr>
        <p:spPr>
          <a:xfrm>
            <a:off x="360486" y="1175560"/>
            <a:ext cx="6098100" cy="400069"/>
          </a:xfrm>
          <a:prstGeom prst="rect">
            <a:avLst/>
          </a:prstGeom>
          <a:noFill/>
          <a:ln>
            <a:noFill/>
          </a:ln>
        </p:spPr>
        <p:txBody>
          <a:bodyPr spcFirstLastPara="1" wrap="square" lIns="91425" tIns="45700" rIns="91425" bIns="45700" anchor="t" anchorCtr="0">
            <a:spAutoFit/>
          </a:bodyPr>
          <a:lstStyle/>
          <a:p>
            <a:pPr lvl="0">
              <a:buClr>
                <a:srgbClr val="000000"/>
              </a:buClr>
              <a:buSzPts val="2000"/>
            </a:pPr>
            <a:r>
              <a:rPr lang="fr-FR" sz="2000" b="1" dirty="0">
                <a:solidFill>
                  <a:srgbClr val="A99374"/>
                </a:solidFill>
                <a:latin typeface="Candara"/>
                <a:ea typeface="Candara"/>
                <a:cs typeface="Candara"/>
                <a:sym typeface="Candara"/>
              </a:rPr>
              <a:t>Connaissances thématiques : Appel à l'action</a:t>
            </a:r>
            <a:endParaRPr sz="2000" b="1" i="0" u="none" strike="noStrike" cap="none" dirty="0">
              <a:solidFill>
                <a:srgbClr val="A99374"/>
              </a:solidFill>
              <a:latin typeface="Candara"/>
              <a:ea typeface="Candara"/>
              <a:cs typeface="Candara"/>
              <a:sym typeface="Candara"/>
            </a:endParaRPr>
          </a:p>
        </p:txBody>
      </p:sp>
      <p:sp>
        <p:nvSpPr>
          <p:cNvPr id="316" name="Google Shape;316;g33d603143a6_3_11"/>
          <p:cNvSpPr/>
          <p:nvPr/>
        </p:nvSpPr>
        <p:spPr>
          <a:xfrm>
            <a:off x="2852147" y="2093627"/>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7" name="Google Shape;317;g33d603143a6_3_11"/>
          <p:cNvSpPr/>
          <p:nvPr/>
        </p:nvSpPr>
        <p:spPr>
          <a:xfrm>
            <a:off x="4950110" y="2107019"/>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a:t>
            </a:r>
            <a:endParaRPr sz="1100" b="0" i="0" u="none" strike="noStrike" cap="none">
              <a:solidFill>
                <a:schemeClr val="lt1"/>
              </a:solidFill>
              <a:latin typeface="Candara"/>
              <a:ea typeface="Candara"/>
              <a:cs typeface="Candara"/>
              <a:sym typeface="Candara"/>
            </a:endParaRPr>
          </a:p>
        </p:txBody>
      </p:sp>
      <p:sp>
        <p:nvSpPr>
          <p:cNvPr id="318" name="Google Shape;318;g33d603143a6_3_11"/>
          <p:cNvSpPr/>
          <p:nvPr/>
        </p:nvSpPr>
        <p:spPr>
          <a:xfrm>
            <a:off x="7050935" y="2107019"/>
            <a:ext cx="2331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FFFFF"/>
              </a:solidFill>
              <a:latin typeface="Candara"/>
              <a:ea typeface="Candara"/>
              <a:cs typeface="Candara"/>
              <a:sym typeface="Candara"/>
            </a:endParaRPr>
          </a:p>
        </p:txBody>
      </p:sp>
      <p:sp>
        <p:nvSpPr>
          <p:cNvPr id="319" name="Google Shape;319;g33d603143a6_3_11"/>
          <p:cNvSpPr/>
          <p:nvPr/>
        </p:nvSpPr>
        <p:spPr>
          <a:xfrm>
            <a:off x="8964470" y="2096776"/>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20" name="Google Shape;320;g33d603143a6_3_11"/>
          <p:cNvPicPr preferRelativeResize="0"/>
          <p:nvPr/>
        </p:nvPicPr>
        <p:blipFill rotWithShape="1">
          <a:blip r:embed="rId7">
            <a:alphaModFix/>
          </a:blip>
          <a:srcRect/>
          <a:stretch/>
        </p:blipFill>
        <p:spPr>
          <a:xfrm>
            <a:off x="917703" y="2090751"/>
            <a:ext cx="2523963" cy="3273837"/>
          </a:xfrm>
          <a:prstGeom prst="rect">
            <a:avLst/>
          </a:prstGeom>
          <a:noFill/>
          <a:ln>
            <a:noFill/>
          </a:ln>
        </p:spPr>
      </p:pic>
      <p:sp>
        <p:nvSpPr>
          <p:cNvPr id="321" name="Google Shape;321;g33d603143a6_3_11"/>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b="0" i="0" u="none" strike="noStrike" cap="none">
                <a:solidFill>
                  <a:srgbClr val="3B2675"/>
                </a:solidFill>
                <a:latin typeface="Arial"/>
                <a:ea typeface="Arial"/>
                <a:cs typeface="Arial"/>
                <a:sym typeface="Arial"/>
              </a:rPr>
              <a:t>01</a:t>
            </a:r>
            <a:endParaRPr sz="1600" b="0" i="0" u="none" strike="noStrike" cap="none">
              <a:solidFill>
                <a:schemeClr val="dk1"/>
              </a:solidFill>
              <a:latin typeface="Calibri"/>
              <a:ea typeface="Calibri"/>
              <a:cs typeface="Calibri"/>
              <a:sym typeface="Calibri"/>
            </a:endParaRPr>
          </a:p>
        </p:txBody>
      </p:sp>
      <p:sp>
        <p:nvSpPr>
          <p:cNvPr id="322" name="Google Shape;322;g33d603143a6_3_11"/>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02</a:t>
            </a:r>
            <a:endParaRPr sz="1600" b="0" i="0" u="none" strike="noStrike" cap="none">
              <a:solidFill>
                <a:schemeClr val="dk1"/>
              </a:solidFill>
              <a:latin typeface="Calibri"/>
              <a:ea typeface="Calibri"/>
              <a:cs typeface="Calibri"/>
              <a:sym typeface="Calibri"/>
            </a:endParaRPr>
          </a:p>
        </p:txBody>
      </p:sp>
      <p:sp>
        <p:nvSpPr>
          <p:cNvPr id="323" name="Google Shape;323;g33d603143a6_3_11"/>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F23342"/>
                </a:solidFill>
                <a:latin typeface="Arial"/>
                <a:ea typeface="Arial"/>
                <a:cs typeface="Arial"/>
                <a:sym typeface="Arial"/>
              </a:rPr>
              <a:t>03</a:t>
            </a:r>
            <a:endParaRPr sz="1600" b="0" i="0" u="none" strike="noStrike" cap="none">
              <a:solidFill>
                <a:srgbClr val="000000"/>
              </a:solidFill>
              <a:latin typeface="Calibri"/>
              <a:ea typeface="Calibri"/>
              <a:cs typeface="Calibri"/>
              <a:sym typeface="Calibri"/>
            </a:endParaRPr>
          </a:p>
        </p:txBody>
      </p:sp>
      <p:sp>
        <p:nvSpPr>
          <p:cNvPr id="324" name="Google Shape;324;g33d603143a6_3_11"/>
          <p:cNvSpPr/>
          <p:nvPr/>
        </p:nvSpPr>
        <p:spPr>
          <a:xfrm>
            <a:off x="9087924" y="3299301"/>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05</a:t>
            </a:r>
            <a:endParaRPr sz="1600" b="0" i="0" u="none" strike="noStrike" cap="none">
              <a:solidFill>
                <a:schemeClr val="dk1"/>
              </a:solidFill>
              <a:latin typeface="Calibri"/>
              <a:ea typeface="Calibri"/>
              <a:cs typeface="Calibri"/>
              <a:sym typeface="Calibri"/>
            </a:endParaRPr>
          </a:p>
        </p:txBody>
      </p:sp>
      <p:pic>
        <p:nvPicPr>
          <p:cNvPr id="325" name="Google Shape;325;g33d603143a6_3_11"/>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26" name="Google Shape;326;g33d603143a6_3_11"/>
          <p:cNvSpPr txBox="1"/>
          <p:nvPr/>
        </p:nvSpPr>
        <p:spPr>
          <a:xfrm>
            <a:off x="1347102" y="2443321"/>
            <a:ext cx="1781901" cy="2985392"/>
          </a:xfrm>
          <a:prstGeom prst="rect">
            <a:avLst/>
          </a:prstGeom>
          <a:noFill/>
          <a:ln>
            <a:noFill/>
          </a:ln>
        </p:spPr>
        <p:txBody>
          <a:bodyPr spcFirstLastPara="1" wrap="square" lIns="91425" tIns="45700" rIns="91425" bIns="45700" anchor="t" anchorCtr="0">
            <a:spAutoFit/>
          </a:bodyPr>
          <a:lstStyle/>
          <a:p>
            <a:pPr lvl="0">
              <a:buClr>
                <a:schemeClr val="lt1"/>
              </a:buClr>
              <a:buSzPts val="1200"/>
            </a:pPr>
            <a:r>
              <a:rPr lang="tr-TR" sz="1200" b="0" i="0" u="none" strike="noStrike" cap="none" dirty="0">
                <a:solidFill>
                  <a:schemeClr val="lt1"/>
                </a:solidFill>
                <a:latin typeface="Candara"/>
                <a:ea typeface="Candara"/>
                <a:cs typeface="Candara"/>
                <a:sym typeface="Candara"/>
              </a:rPr>
              <a:t> </a:t>
            </a:r>
            <a:r>
              <a:rPr lang="fr-FR" sz="1100" dirty="0">
                <a:solidFill>
                  <a:schemeClr val="lt1"/>
                </a:solidFill>
                <a:latin typeface="Candara"/>
                <a:ea typeface="Candara"/>
                <a:cs typeface="Candara"/>
                <a:sym typeface="Candara"/>
              </a:rPr>
              <a:t>Utilisez un langage puissant et orienté vers l'action. Votre produit doit inciter à agir immédiatement. Utilisez des verbes forts et directs qui motivent les gens à passer à l'étape suivante. Au lieu d'un langage passif, optez pour des appels à l'action plus engageants, tels que :-  Laissez votre empreinte sur le patrimoine.- Investissez dans le patrimoine, investissez en vous-mêmes</a:t>
            </a:r>
            <a:r>
              <a:rPr lang="fr-FR" sz="1100" dirty="0" smtClean="0">
                <a:solidFill>
                  <a:schemeClr val="lt1"/>
                </a:solidFill>
                <a:latin typeface="Candara"/>
                <a:ea typeface="Candara"/>
                <a:cs typeface="Candara"/>
                <a:sym typeface="Candara"/>
              </a:rPr>
              <a:t>.</a:t>
            </a:r>
            <a:endParaRPr sz="1200" b="0" i="0" u="none" strike="noStrike" cap="none" dirty="0">
              <a:solidFill>
                <a:schemeClr val="lt1"/>
              </a:solidFill>
              <a:latin typeface="Candara"/>
              <a:ea typeface="Candara"/>
              <a:cs typeface="Candara"/>
              <a:sym typeface="Candara"/>
            </a:endParaRPr>
          </a:p>
        </p:txBody>
      </p:sp>
      <p:sp>
        <p:nvSpPr>
          <p:cNvPr id="327" name="Google Shape;327;g33d603143a6_3_11"/>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8" name="Google Shape;328;g33d603143a6_3_11"/>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solidFill>
                  <a:schemeClr val="lt1"/>
                </a:solidFill>
                <a:latin typeface="Candara"/>
                <a:ea typeface="Candara"/>
                <a:cs typeface="Candara"/>
                <a:sym typeface="Candara"/>
              </a:rPr>
              <a:t>Langage</a:t>
            </a:r>
            <a:endParaRPr sz="1800" b="1" i="0" u="none" strike="noStrike" cap="none" dirty="0">
              <a:solidFill>
                <a:schemeClr val="lt1"/>
              </a:solidFill>
              <a:latin typeface="Candara"/>
              <a:ea typeface="Candara"/>
              <a:cs typeface="Candara"/>
              <a:sym typeface="Candara"/>
            </a:endParaRPr>
          </a:p>
        </p:txBody>
      </p:sp>
      <p:sp>
        <p:nvSpPr>
          <p:cNvPr id="329" name="Google Shape;329;g33d603143a6_3_11"/>
          <p:cNvSpPr txBox="1"/>
          <p:nvPr/>
        </p:nvSpPr>
        <p:spPr>
          <a:xfrm>
            <a:off x="3463631" y="2106830"/>
            <a:ext cx="1738308"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b="1" dirty="0" smtClean="0">
                <a:solidFill>
                  <a:schemeClr val="lt1"/>
                </a:solidFill>
                <a:latin typeface="Candara"/>
                <a:ea typeface="Candara"/>
                <a:cs typeface="Candara"/>
                <a:sym typeface="Candara"/>
              </a:rPr>
              <a:t>Objectifs</a:t>
            </a:r>
            <a:endParaRPr sz="1800" b="1" i="0" u="none" strike="noStrike" cap="none" dirty="0">
              <a:solidFill>
                <a:schemeClr val="lt1"/>
              </a:solidFill>
              <a:latin typeface="Candara"/>
              <a:ea typeface="Candara"/>
              <a:cs typeface="Candara"/>
              <a:sym typeface="Candara"/>
            </a:endParaRPr>
          </a:p>
          <a:p>
            <a:pPr lvl="0">
              <a:spcBef>
                <a:spcPts val="600"/>
              </a:spcBef>
              <a:buClr>
                <a:srgbClr val="000000"/>
              </a:buClr>
              <a:buSzPts val="1100"/>
            </a:pPr>
            <a:r>
              <a:rPr lang="fr-FR" sz="1100" dirty="0">
                <a:solidFill>
                  <a:schemeClr val="lt1"/>
                </a:solidFill>
                <a:latin typeface="Candara"/>
                <a:ea typeface="Candara"/>
                <a:cs typeface="Candara"/>
                <a:sym typeface="Candara"/>
              </a:rPr>
              <a:t>Définissez clairement l'objectif que vous souhaitez atteindre. Voici quelques exemples d'objectifs possibles :Sensibiliser à l'importance de la préservation du patrimoine culturel. Promouvoir des pratiques durables en matière de conservation du patrimoine culturel. Encourager la participation à des projets communautaires liés au patrimoine.</a:t>
            </a:r>
            <a:endParaRPr sz="1100" b="0" i="0" u="none" strike="noStrike" cap="none" dirty="0">
              <a:solidFill>
                <a:schemeClr val="lt1"/>
              </a:solidFill>
              <a:latin typeface="Candara"/>
              <a:ea typeface="Candara"/>
              <a:cs typeface="Candara"/>
              <a:sym typeface="Candara"/>
            </a:endParaRPr>
          </a:p>
        </p:txBody>
      </p:sp>
      <p:sp>
        <p:nvSpPr>
          <p:cNvPr id="330" name="Google Shape;330;g33d603143a6_3_11"/>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solidFill>
                  <a:schemeClr val="lt1"/>
                </a:solidFill>
                <a:latin typeface="Candara"/>
                <a:ea typeface="Candara"/>
                <a:cs typeface="Candara"/>
                <a:sym typeface="Candara"/>
              </a:rPr>
              <a:t>Val</a:t>
            </a:r>
            <a:r>
              <a:rPr lang="fr-FR" sz="1800" b="1" i="0" u="none" strike="noStrike" cap="none" dirty="0" err="1" smtClean="0">
                <a:solidFill>
                  <a:schemeClr val="lt1"/>
                </a:solidFill>
                <a:latin typeface="Candara"/>
                <a:ea typeface="Candara"/>
                <a:cs typeface="Candara"/>
                <a:sym typeface="Candara"/>
              </a:rPr>
              <a:t>eurs</a:t>
            </a:r>
            <a:endParaRPr sz="1800" b="1" i="0" u="none" strike="noStrike" cap="none" dirty="0">
              <a:solidFill>
                <a:schemeClr val="lt1"/>
              </a:solidFill>
              <a:latin typeface="Candara"/>
              <a:ea typeface="Candara"/>
              <a:cs typeface="Candara"/>
              <a:sym typeface="Candara"/>
            </a:endParaRPr>
          </a:p>
        </p:txBody>
      </p:sp>
      <p:sp>
        <p:nvSpPr>
          <p:cNvPr id="331" name="Google Shape;331;g33d603143a6_3_11"/>
          <p:cNvSpPr txBox="1"/>
          <p:nvPr/>
        </p:nvSpPr>
        <p:spPr>
          <a:xfrm>
            <a:off x="5490613" y="2625506"/>
            <a:ext cx="1701000" cy="2462172"/>
          </a:xfrm>
          <a:prstGeom prst="rect">
            <a:avLst/>
          </a:prstGeom>
          <a:noFill/>
          <a:ln>
            <a:noFill/>
          </a:ln>
        </p:spPr>
        <p:txBody>
          <a:bodyPr spcFirstLastPara="1" wrap="square" lIns="91425" tIns="45700" rIns="91425" bIns="45700" anchor="t" anchorCtr="0">
            <a:spAutoFit/>
          </a:bodyPr>
          <a:lstStyle/>
          <a:p>
            <a:pPr lvl="0">
              <a:buClr>
                <a:srgbClr val="000000"/>
              </a:buClr>
              <a:buSzPts val="1100"/>
            </a:pPr>
            <a:r>
              <a:rPr lang="fr-FR" sz="1100" dirty="0">
                <a:solidFill>
                  <a:schemeClr val="lt1"/>
                </a:solidFill>
                <a:latin typeface="Candara"/>
                <a:ea typeface="Candara"/>
                <a:cs typeface="Candara"/>
                <a:sym typeface="Candara"/>
              </a:rPr>
              <a:t>Qu'il s'agisse de la communauté, de l'histoire, de l'environnement ou des générations futures, concentrez-vous sur ce qui compte le plus pour les gens. Ce lien émotionnel peut contribuer à renforcer l'engagement :« Votre soutien aujourd'hui peut protéger le patrimoine culturel de demain ».</a:t>
            </a:r>
            <a:endParaRPr sz="1100" b="0" i="0" u="none" strike="noStrike" cap="none" dirty="0">
              <a:solidFill>
                <a:schemeClr val="lt1"/>
              </a:solidFill>
              <a:latin typeface="Candara"/>
              <a:ea typeface="Candara"/>
              <a:cs typeface="Candara"/>
              <a:sym typeface="Candara"/>
            </a:endParaRPr>
          </a:p>
        </p:txBody>
      </p:sp>
      <p:sp>
        <p:nvSpPr>
          <p:cNvPr id="332" name="Google Shape;332;g33d603143a6_3_11"/>
          <p:cNvSpPr txBox="1"/>
          <p:nvPr/>
        </p:nvSpPr>
        <p:spPr>
          <a:xfrm>
            <a:off x="7579810" y="2588016"/>
            <a:ext cx="1503000" cy="2708393"/>
          </a:xfrm>
          <a:prstGeom prst="rect">
            <a:avLst/>
          </a:prstGeom>
          <a:noFill/>
          <a:ln>
            <a:noFill/>
          </a:ln>
        </p:spPr>
        <p:txBody>
          <a:bodyPr spcFirstLastPara="1" wrap="square" lIns="91425" tIns="45700" rIns="91425" bIns="45700" anchor="t" anchorCtr="0">
            <a:spAutoFit/>
          </a:bodyPr>
          <a:lstStyle/>
          <a:p>
            <a:pPr lvl="0">
              <a:buClr>
                <a:srgbClr val="000000"/>
              </a:buClr>
              <a:buSzPts val="1000"/>
            </a:pPr>
            <a:r>
              <a:rPr lang="fr-FR" sz="1000" dirty="0">
                <a:solidFill>
                  <a:schemeClr val="lt1"/>
                </a:solidFill>
                <a:latin typeface="Candara"/>
                <a:ea typeface="Candara"/>
                <a:cs typeface="Candara"/>
                <a:sym typeface="Candara"/>
              </a:rPr>
              <a:t>Les gens sont plus enclins à agir s'ils ressentent un sentiment d'urgence. Soulignez les conséquences potentielles de l'inaction et les avantages d'agir dès maintenant. Cela peut être présenté en termes de perte culturelle et environnementale :« Le temps presse, nos trésors culturels sont en train de disparaître. Agissez dès maintenant pour les préserver ».</a:t>
            </a:r>
            <a:endParaRPr sz="1000" b="0" i="0" u="none" strike="noStrike" cap="none" dirty="0">
              <a:solidFill>
                <a:schemeClr val="lt1"/>
              </a:solidFill>
              <a:latin typeface="Candara"/>
              <a:ea typeface="Candara"/>
              <a:cs typeface="Candara"/>
              <a:sym typeface="Candara"/>
            </a:endParaRPr>
          </a:p>
        </p:txBody>
      </p:sp>
      <p:sp>
        <p:nvSpPr>
          <p:cNvPr id="333" name="Google Shape;333;g33d603143a6_3_11"/>
          <p:cNvSpPr txBox="1"/>
          <p:nvPr/>
        </p:nvSpPr>
        <p:spPr>
          <a:xfrm>
            <a:off x="7480262" y="2212086"/>
            <a:ext cx="4004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solidFill>
                  <a:schemeClr val="lt1"/>
                </a:solidFill>
                <a:latin typeface="Candara"/>
                <a:ea typeface="Candara"/>
                <a:cs typeface="Candara"/>
                <a:sym typeface="Candara"/>
              </a:rPr>
              <a:t>Urgenc</a:t>
            </a:r>
            <a:r>
              <a:rPr lang="fr-FR" sz="1800" b="1" i="0" u="none" strike="noStrike" cap="none" dirty="0" smtClean="0">
                <a:solidFill>
                  <a:schemeClr val="lt1"/>
                </a:solidFill>
                <a:latin typeface="Candara"/>
                <a:ea typeface="Candara"/>
                <a:cs typeface="Candara"/>
                <a:sym typeface="Candara"/>
              </a:rPr>
              <a:t>e</a:t>
            </a:r>
            <a:r>
              <a:rPr lang="tr-TR" sz="1800" b="1" i="0" u="none" strike="noStrike" cap="none" dirty="0" smtClean="0">
                <a:solidFill>
                  <a:schemeClr val="lt1"/>
                </a:solidFill>
                <a:latin typeface="Candara"/>
                <a:ea typeface="Candara"/>
                <a:cs typeface="Candara"/>
                <a:sym typeface="Candara"/>
              </a:rPr>
              <a:t>             </a:t>
            </a:r>
            <a:r>
              <a:rPr lang="fr-FR" sz="1800" b="1" i="0" u="none" strike="noStrike" cap="none" dirty="0" smtClean="0">
                <a:solidFill>
                  <a:schemeClr val="lt1"/>
                </a:solidFill>
                <a:latin typeface="Candara"/>
                <a:ea typeface="Candara"/>
                <a:cs typeface="Candara"/>
                <a:sym typeface="Candara"/>
              </a:rPr>
              <a:t>Avantage </a:t>
            </a:r>
            <a:r>
              <a:rPr lang="tr-TR" sz="1800" b="1" i="0" u="none" strike="noStrike" cap="none" dirty="0" smtClean="0">
                <a:solidFill>
                  <a:schemeClr val="lt1"/>
                </a:solidFill>
                <a:latin typeface="Candara"/>
                <a:ea typeface="Candara"/>
                <a:cs typeface="Candara"/>
                <a:sym typeface="Candara"/>
              </a:rPr>
              <a:t>Collecti</a:t>
            </a:r>
            <a:r>
              <a:rPr lang="fr-FR" sz="1800" b="1" i="0" u="none" strike="noStrike" cap="none" dirty="0" smtClean="0">
                <a:solidFill>
                  <a:schemeClr val="lt1"/>
                </a:solidFill>
                <a:latin typeface="Candara"/>
                <a:ea typeface="Candara"/>
                <a:cs typeface="Candara"/>
                <a:sym typeface="Candara"/>
              </a:rPr>
              <a:t>f</a:t>
            </a:r>
            <a:r>
              <a:rPr lang="tr-TR" sz="1800" b="1" i="0" u="none" strike="noStrike" cap="none" dirty="0" smtClean="0">
                <a:solidFill>
                  <a:schemeClr val="lt1"/>
                </a:solidFill>
                <a:latin typeface="Candara"/>
                <a:ea typeface="Candara"/>
                <a:cs typeface="Candara"/>
                <a:sym typeface="Candara"/>
              </a:rPr>
              <a:t> </a:t>
            </a:r>
            <a:endParaRPr sz="1800" b="1" i="0" u="none" strike="noStrike" cap="none" dirty="0">
              <a:solidFill>
                <a:schemeClr val="lt1"/>
              </a:solidFill>
              <a:latin typeface="Candara"/>
              <a:ea typeface="Candara"/>
              <a:cs typeface="Candara"/>
              <a:sym typeface="Candara"/>
            </a:endParaRPr>
          </a:p>
        </p:txBody>
      </p:sp>
      <p:sp>
        <p:nvSpPr>
          <p:cNvPr id="334" name="Google Shape;334;g33d603143a6_3_11"/>
          <p:cNvSpPr txBox="1"/>
          <p:nvPr/>
        </p:nvSpPr>
        <p:spPr>
          <a:xfrm>
            <a:off x="9636775" y="2625506"/>
            <a:ext cx="1785103" cy="2554505"/>
          </a:xfrm>
          <a:prstGeom prst="rect">
            <a:avLst/>
          </a:prstGeom>
          <a:noFill/>
          <a:ln>
            <a:noFill/>
          </a:ln>
        </p:spPr>
        <p:txBody>
          <a:bodyPr spcFirstLastPara="1" wrap="square" lIns="91425" tIns="45700" rIns="91425" bIns="45700" anchor="t" anchorCtr="0">
            <a:spAutoFit/>
          </a:bodyPr>
          <a:lstStyle/>
          <a:p>
            <a:pPr lvl="0">
              <a:buClr>
                <a:srgbClr val="000000"/>
              </a:buClr>
              <a:buSzPts val="1000"/>
            </a:pPr>
            <a:r>
              <a:rPr lang="fr-FR" sz="1000" dirty="0">
                <a:solidFill>
                  <a:schemeClr val="lt1"/>
                </a:solidFill>
                <a:latin typeface="Candara"/>
                <a:ea typeface="Candara"/>
                <a:cs typeface="Candara"/>
                <a:sym typeface="Candara"/>
              </a:rPr>
              <a:t>Faites savoir aux gens comment ils bénéficieront personnellement ou seront récompensés pour leur participation. Cela peut passer par une réussite personnelle, une fierté collective ou une reconnaissance sociale :« Contribuez à préserver notre histoire commune - participez à quelque chose qui vous </a:t>
            </a:r>
            <a:r>
              <a:rPr lang="fr-FR" sz="1000" dirty="0" err="1">
                <a:solidFill>
                  <a:schemeClr val="lt1"/>
                </a:solidFill>
                <a:latin typeface="Candara"/>
                <a:ea typeface="Candara"/>
                <a:cs typeface="Candara"/>
                <a:sym typeface="Candara"/>
              </a:rPr>
              <a:t>dépasse.Ensemble</a:t>
            </a:r>
            <a:r>
              <a:rPr lang="fr-FR" sz="1000" dirty="0">
                <a:solidFill>
                  <a:schemeClr val="lt1"/>
                </a:solidFill>
                <a:latin typeface="Candara"/>
                <a:ea typeface="Candara"/>
                <a:cs typeface="Candara"/>
                <a:sym typeface="Candara"/>
              </a:rPr>
              <a:t>, nous pouvons créer un avenir durable en honorant notre passé culturel ».</a:t>
            </a:r>
            <a:endParaRPr sz="1000" b="0" i="0" u="none" strike="noStrike" cap="none" dirty="0">
              <a:solidFill>
                <a:schemeClr val="lt1"/>
              </a:solidFill>
              <a:latin typeface="Candara"/>
              <a:ea typeface="Candara"/>
              <a:cs typeface="Candara"/>
              <a:sym typeface="Candara"/>
            </a:endParaRPr>
          </a:p>
        </p:txBody>
      </p:sp>
    </p:spTree>
    <p:extLst>
      <p:ext uri="{BB962C8B-B14F-4D97-AF65-F5344CB8AC3E}">
        <p14:creationId xmlns:p14="http://schemas.microsoft.com/office/powerpoint/2010/main" xmlns="" val="146082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3d603143a6_1_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0" name="Google Shape;340;g33d603143a6_1_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33d603143a6_1_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33d603143a6_1_13"/>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lvl="1">
              <a:buClr>
                <a:srgbClr val="000000"/>
              </a:buClr>
              <a:buSzPts val="3600"/>
            </a:pPr>
            <a:r>
              <a:rPr lang="tr-TR" sz="3600" b="1" i="0" u="none" strike="noStrike" cap="none" dirty="0" smtClean="0">
                <a:solidFill>
                  <a:schemeClr val="lt1"/>
                </a:solidFill>
                <a:latin typeface="Candara"/>
                <a:ea typeface="Candara"/>
                <a:cs typeface="Candara"/>
                <a:sym typeface="Candara"/>
              </a:rPr>
              <a:t>A</a:t>
            </a:r>
            <a:r>
              <a:rPr lang="fr-FR" sz="3600" b="1" i="0" u="none" strike="noStrike" cap="none" dirty="0" err="1" smtClean="0">
                <a:solidFill>
                  <a:schemeClr val="lt1"/>
                </a:solidFill>
                <a:latin typeface="Candara"/>
                <a:ea typeface="Candara"/>
                <a:cs typeface="Candara"/>
                <a:sym typeface="Candara"/>
              </a:rPr>
              <a:t>nnexe</a:t>
            </a:r>
            <a:r>
              <a:rPr lang="tr-TR" sz="3600" b="1" i="0" u="none" strike="noStrike" cap="none" dirty="0" smtClean="0">
                <a:solidFill>
                  <a:schemeClr val="lt1"/>
                </a:solidFill>
                <a:latin typeface="Candara"/>
                <a:ea typeface="Candara"/>
                <a:cs typeface="Candara"/>
                <a:sym typeface="Candara"/>
              </a:rPr>
              <a:t>  </a:t>
            </a:r>
            <a:r>
              <a:rPr lang="tr-TR" sz="3600" b="1" i="0" u="none" strike="noStrike" cap="none" dirty="0">
                <a:solidFill>
                  <a:schemeClr val="lt1"/>
                </a:solidFill>
                <a:latin typeface="Candara"/>
                <a:ea typeface="Candara"/>
                <a:cs typeface="Candara"/>
                <a:sym typeface="Candara"/>
              </a:rPr>
              <a:t>3 -  </a:t>
            </a:r>
            <a:r>
              <a:rPr lang="tr-TR" sz="3600" b="1" dirty="0">
                <a:solidFill>
                  <a:schemeClr val="lt1"/>
                </a:solidFill>
                <a:latin typeface="Candara"/>
                <a:ea typeface="Candara"/>
                <a:cs typeface="Candara"/>
                <a:sym typeface="Candara"/>
              </a:rPr>
              <a:t>Formulaire de </a:t>
            </a:r>
            <a:r>
              <a:rPr lang="tr-TR" sz="3600" b="1" dirty="0" smtClean="0">
                <a:solidFill>
                  <a:schemeClr val="lt1"/>
                </a:solidFill>
                <a:latin typeface="Candara"/>
                <a:ea typeface="Candara"/>
                <a:cs typeface="Candara"/>
                <a:sym typeface="Candara"/>
              </a:rPr>
              <a:t>réflexion</a:t>
            </a:r>
            <a:r>
              <a:rPr lang="fr-FR" sz="3600" b="1" dirty="0" smtClean="0">
                <a:solidFill>
                  <a:schemeClr val="lt1"/>
                </a:solidFill>
                <a:latin typeface="Candara"/>
                <a:ea typeface="Candara"/>
                <a:cs typeface="Candara"/>
                <a:sym typeface="Candara"/>
              </a:rPr>
              <a:t> </a:t>
            </a:r>
            <a:r>
              <a:rPr lang="tr-TR" sz="3600" b="1" dirty="0" smtClean="0">
                <a:solidFill>
                  <a:schemeClr val="lt1"/>
                </a:solidFill>
                <a:latin typeface="Candara"/>
                <a:ea typeface="Candara"/>
                <a:cs typeface="Candara"/>
                <a:sym typeface="Candara"/>
              </a:rPr>
              <a:t>1/2</a:t>
            </a:r>
            <a:endParaRPr sz="3600" b="1" i="0" u="none" strike="noStrike" cap="none" dirty="0">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343" name="Google Shape;343;g33d603143a6_1_13"/>
          <p:cNvSpPr txBox="1"/>
          <p:nvPr/>
        </p:nvSpPr>
        <p:spPr>
          <a:xfrm>
            <a:off x="320242" y="735894"/>
            <a:ext cx="10270500" cy="57707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lgn="ctr">
              <a:buClr>
                <a:srgbClr val="000000"/>
              </a:buClr>
              <a:buSzPts val="1900"/>
            </a:pPr>
            <a:r>
              <a:rPr lang="tr-TR" sz="1900" b="1" dirty="0">
                <a:solidFill>
                  <a:schemeClr val="dk1"/>
                </a:solidFill>
                <a:latin typeface="Candara"/>
                <a:ea typeface="Candara"/>
                <a:cs typeface="Candara"/>
                <a:sym typeface="Candara"/>
              </a:rPr>
              <a:t>Formulaire de réflexion</a:t>
            </a:r>
            <a:endParaRPr lang="tr-TR" sz="1400"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400"/>
            </a:pPr>
            <a:r>
              <a:rPr lang="fr-FR" sz="1400" b="0" i="0" u="none" strike="noStrike" cap="none" dirty="0" smtClean="0">
                <a:solidFill>
                  <a:schemeClr val="dk1"/>
                </a:solidFill>
                <a:latin typeface="Candara"/>
                <a:ea typeface="Candara"/>
                <a:cs typeface="Candara"/>
                <a:sym typeface="Candara"/>
              </a:rPr>
              <a:t>1 </a:t>
            </a:r>
            <a:r>
              <a:rPr lang="fr-FR" sz="1400" dirty="0">
                <a:solidFill>
                  <a:schemeClr val="dk1"/>
                </a:solidFill>
                <a:latin typeface="Candara"/>
                <a:ea typeface="Candara"/>
                <a:cs typeface="Candara"/>
                <a:sym typeface="Candara"/>
              </a:rPr>
              <a:t>- Synthétiser les principales informations recueillies sur le patrimoine culturel de notre village aujourd'hui</a:t>
            </a:r>
            <a:r>
              <a:rPr lang="tr-TR" sz="1400" b="0" i="0" u="none" strike="noStrike" cap="none" dirty="0" smtClean="0">
                <a:solidFill>
                  <a:schemeClr val="dk1"/>
                </a:solidFill>
                <a:latin typeface="Candara"/>
                <a:ea typeface="Candara"/>
                <a:cs typeface="Candara"/>
                <a:sym typeface="Candara"/>
              </a:rPr>
              <a:t>.</a:t>
            </a: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100"/>
            </a:pPr>
            <a:r>
              <a:rPr lang="tr-TR" sz="1400" b="0" i="0" u="none" strike="noStrike" cap="none" dirty="0">
                <a:solidFill>
                  <a:schemeClr val="dk1"/>
                </a:solidFill>
                <a:latin typeface="Candara"/>
                <a:ea typeface="Candara"/>
                <a:cs typeface="Candara"/>
                <a:sym typeface="Candara"/>
              </a:rPr>
              <a:t>2 - </a:t>
            </a:r>
            <a:r>
              <a:rPr lang="fr-FR" sz="1400" dirty="0">
                <a:solidFill>
                  <a:schemeClr val="dk1"/>
                </a:solidFill>
                <a:latin typeface="Candara"/>
                <a:ea typeface="Candara"/>
                <a:cs typeface="Candara"/>
                <a:sym typeface="Candara"/>
              </a:rPr>
              <a:t>Veuillez décrire brièvement un ou deux aspects de l'activité qui vous ont particulièrement intéressé</a:t>
            </a:r>
            <a:r>
              <a:rPr lang="fr-FR" sz="1400" dirty="0" smtClean="0">
                <a:solidFill>
                  <a:schemeClr val="dk1"/>
                </a:solidFill>
                <a:latin typeface="Candara"/>
                <a:ea typeface="Candara"/>
                <a:cs typeface="Candara"/>
                <a:sym typeface="Candara"/>
              </a:rPr>
              <a:t>.</a:t>
            </a: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100"/>
            </a:pPr>
            <a:r>
              <a:rPr lang="tr-TR" sz="1400" b="0" i="0" u="none" strike="noStrike" cap="none" dirty="0">
                <a:solidFill>
                  <a:schemeClr val="dk1"/>
                </a:solidFill>
                <a:latin typeface="Candara"/>
                <a:ea typeface="Candara"/>
                <a:cs typeface="Candara"/>
                <a:sym typeface="Candara"/>
              </a:rPr>
              <a:t>3 - </a:t>
            </a:r>
            <a:r>
              <a:rPr lang="fr-FR" sz="1400" dirty="0">
                <a:solidFill>
                  <a:schemeClr val="dk1"/>
                </a:solidFill>
                <a:latin typeface="Candara"/>
                <a:ea typeface="Candara"/>
                <a:cs typeface="Candara"/>
                <a:sym typeface="Candara"/>
              </a:rPr>
              <a:t>Entourez votre état émotionnel pendant l'activité</a:t>
            </a:r>
            <a:r>
              <a:rPr lang="tr-TR" sz="1400" b="0" i="0" u="none" strike="noStrike" cap="none" dirty="0" smtClean="0">
                <a:solidFill>
                  <a:schemeClr val="dk1"/>
                </a:solidFill>
                <a:latin typeface="Candara"/>
                <a:ea typeface="Candara"/>
                <a:cs typeface="Candara"/>
                <a:sym typeface="Candara"/>
              </a:rPr>
              <a:t>.</a:t>
            </a: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indent="762000">
              <a:buClr>
                <a:schemeClr val="dk1"/>
              </a:buClr>
              <a:buSzPts val="1100"/>
            </a:pPr>
            <a:r>
              <a:rPr lang="tr-TR" sz="1400" dirty="0">
                <a:solidFill>
                  <a:schemeClr val="dk1"/>
                </a:solidFill>
                <a:latin typeface="Candara"/>
                <a:ea typeface="Candara"/>
                <a:cs typeface="Candara"/>
                <a:sym typeface="Candara"/>
              </a:rPr>
              <a:t>Excité, curieux, perplexe, ennuyé</a:t>
            </a: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100"/>
            </a:pPr>
            <a:r>
              <a:rPr lang="tr-TR" sz="1400" b="0" i="0" u="none" strike="noStrike" cap="none" dirty="0">
                <a:solidFill>
                  <a:schemeClr val="dk1"/>
                </a:solidFill>
                <a:latin typeface="Candara"/>
                <a:ea typeface="Candara"/>
                <a:cs typeface="Candara"/>
                <a:sym typeface="Candara"/>
              </a:rPr>
              <a:t>4 - </a:t>
            </a:r>
            <a:r>
              <a:rPr lang="fr-FR" sz="1400" dirty="0">
                <a:solidFill>
                  <a:schemeClr val="dk1"/>
                </a:solidFill>
                <a:latin typeface="Candara"/>
                <a:ea typeface="Candara"/>
                <a:cs typeface="Candara"/>
                <a:sym typeface="Candara"/>
              </a:rPr>
              <a:t>Comment vous êtes-vous senti pendant </a:t>
            </a:r>
            <a:r>
              <a:rPr lang="fr-FR" sz="1400" dirty="0" smtClean="0">
                <a:solidFill>
                  <a:schemeClr val="dk1"/>
                </a:solidFill>
                <a:latin typeface="Candara"/>
                <a:ea typeface="Candara"/>
                <a:cs typeface="Candara"/>
                <a:sym typeface="Candara"/>
              </a:rPr>
              <a:t>l'activité </a:t>
            </a:r>
            <a:r>
              <a:rPr lang="tr-TR" sz="1400" b="0" i="0" u="none" strike="noStrike" cap="none" dirty="0" smtClean="0">
                <a:solidFill>
                  <a:schemeClr val="dk1"/>
                </a:solidFill>
                <a:latin typeface="Candara"/>
                <a:ea typeface="Candara"/>
                <a:cs typeface="Candara"/>
                <a:sym typeface="Candara"/>
              </a:rPr>
              <a:t>? </a:t>
            </a:r>
            <a:endParaRPr sz="1400" b="0" i="0" u="none" strike="noStrike" cap="none" dirty="0">
              <a:solidFill>
                <a:schemeClr val="dk1"/>
              </a:solidFill>
              <a:latin typeface="Candara"/>
              <a:ea typeface="Candara"/>
              <a:cs typeface="Candara"/>
              <a:sym typeface="Candara"/>
            </a:endParaRPr>
          </a:p>
          <a:p>
            <a:pPr lvl="0" indent="228600">
              <a:buClr>
                <a:schemeClr val="dk1"/>
              </a:buClr>
              <a:buSzPts val="1100"/>
            </a:pPr>
            <a:r>
              <a:rPr lang="fr-FR" sz="1400" dirty="0">
                <a:solidFill>
                  <a:schemeClr val="dk1"/>
                </a:solidFill>
                <a:latin typeface="Candara"/>
                <a:ea typeface="Candara"/>
                <a:cs typeface="Candara"/>
                <a:sym typeface="Candara"/>
              </a:rPr>
              <a:t>a- J'étais enthousiaste à l'idée de participer à l'activité</a:t>
            </a:r>
            <a:r>
              <a:rPr lang="fr-FR" sz="1400" dirty="0" smtClean="0">
                <a:solidFill>
                  <a:schemeClr val="dk1"/>
                </a:solidFill>
                <a:latin typeface="Candara"/>
                <a:ea typeface="Candara"/>
                <a:cs typeface="Candara"/>
                <a:sym typeface="Candara"/>
              </a:rPr>
              <a:t>.</a:t>
            </a:r>
          </a:p>
          <a:p>
            <a:pPr lvl="0" indent="228600">
              <a:buClr>
                <a:schemeClr val="dk1"/>
              </a:buClr>
              <a:buSzPts val="1100"/>
            </a:pPr>
            <a:r>
              <a:rPr lang="fr-FR" sz="1400" dirty="0" smtClean="0">
                <a:solidFill>
                  <a:schemeClr val="dk1"/>
                </a:solidFill>
                <a:latin typeface="Candara"/>
                <a:ea typeface="Candara"/>
                <a:cs typeface="Candara"/>
                <a:sym typeface="Candara"/>
              </a:rPr>
              <a:t>b- </a:t>
            </a:r>
            <a:r>
              <a:rPr lang="fr-FR" sz="1400" dirty="0">
                <a:solidFill>
                  <a:schemeClr val="dk1"/>
                </a:solidFill>
                <a:latin typeface="Candara"/>
                <a:ea typeface="Candara"/>
                <a:cs typeface="Candara"/>
                <a:sym typeface="Candara"/>
              </a:rPr>
              <a:t>J'étais curieux de connaître le contenu de l'activité</a:t>
            </a:r>
            <a:r>
              <a:rPr lang="fr-FR" sz="1400" dirty="0" smtClean="0">
                <a:solidFill>
                  <a:schemeClr val="dk1"/>
                </a:solidFill>
                <a:latin typeface="Candara"/>
                <a:ea typeface="Candara"/>
                <a:cs typeface="Candara"/>
                <a:sym typeface="Candara"/>
              </a:rPr>
              <a:t>.</a:t>
            </a:r>
          </a:p>
          <a:p>
            <a:pPr lvl="0" indent="228600">
              <a:buClr>
                <a:schemeClr val="dk1"/>
              </a:buClr>
              <a:buSzPts val="1100"/>
            </a:pPr>
            <a:r>
              <a:rPr lang="fr-FR" sz="1400" dirty="0" smtClean="0">
                <a:solidFill>
                  <a:schemeClr val="dk1"/>
                </a:solidFill>
                <a:latin typeface="Candara"/>
                <a:ea typeface="Candara"/>
                <a:cs typeface="Candara"/>
                <a:sym typeface="Candara"/>
              </a:rPr>
              <a:t>c- </a:t>
            </a:r>
            <a:r>
              <a:rPr lang="fr-FR" sz="1400" dirty="0">
                <a:solidFill>
                  <a:schemeClr val="dk1"/>
                </a:solidFill>
                <a:latin typeface="Candara"/>
                <a:ea typeface="Candara"/>
                <a:cs typeface="Candara"/>
                <a:sym typeface="Candara"/>
              </a:rPr>
              <a:t>Le sujet ne m'intéressait pas.</a:t>
            </a:r>
            <a:endParaRPr sz="1200" b="0" i="0" u="none" strike="noStrike" cap="none" dirty="0">
              <a:solidFill>
                <a:schemeClr val="dk1"/>
              </a:solidFill>
              <a:latin typeface="Arial"/>
              <a:ea typeface="Arial"/>
              <a:cs typeface="Arial"/>
              <a:sym typeface="Arial"/>
            </a:endParaRPr>
          </a:p>
        </p:txBody>
      </p:sp>
      <p:sp>
        <p:nvSpPr>
          <p:cNvPr id="344" name="Google Shape;344;g33d603143a6_1_13"/>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ndara"/>
              <a:ea typeface="Candara"/>
              <a:cs typeface="Candara"/>
              <a:sym typeface="Candara"/>
            </a:endParaRPr>
          </a:p>
        </p:txBody>
      </p:sp>
    </p:spTree>
    <p:extLst>
      <p:ext uri="{BB962C8B-B14F-4D97-AF65-F5344CB8AC3E}">
        <p14:creationId xmlns:p14="http://schemas.microsoft.com/office/powerpoint/2010/main" xmlns="" val="284517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33d603143a6_1_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0" name="Google Shape;350;g33d603143a6_1_2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g33d603143a6_1_2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g33d603143a6_1_24"/>
          <p:cNvSpPr txBox="1"/>
          <p:nvPr/>
        </p:nvSpPr>
        <p:spPr>
          <a:xfrm>
            <a:off x="0" y="89588"/>
            <a:ext cx="10911000" cy="646290"/>
          </a:xfrm>
          <a:prstGeom prst="rect">
            <a:avLst/>
          </a:prstGeom>
          <a:noFill/>
          <a:ln>
            <a:noFill/>
          </a:ln>
        </p:spPr>
        <p:txBody>
          <a:bodyPr spcFirstLastPara="1" wrap="square" lIns="91425" tIns="45700" rIns="91425" bIns="45700" anchor="t" anchorCtr="0">
            <a:spAutoFit/>
          </a:bodyPr>
          <a:lstStyle/>
          <a:p>
            <a:pPr lvl="1">
              <a:buClr>
                <a:schemeClr val="dk1"/>
              </a:buClr>
              <a:buSzPts val="3600"/>
            </a:pPr>
            <a:r>
              <a:rPr lang="tr-TR" sz="3600" b="1" i="0" u="none" strike="noStrike" cap="none" dirty="0" smtClean="0">
                <a:solidFill>
                  <a:schemeClr val="lt1"/>
                </a:solidFill>
                <a:latin typeface="Candara"/>
                <a:ea typeface="Candara"/>
                <a:cs typeface="Candara"/>
                <a:sym typeface="Candara"/>
              </a:rPr>
              <a:t>A</a:t>
            </a:r>
            <a:r>
              <a:rPr lang="fr-FR" sz="3600" b="1" i="0" u="none" strike="noStrike" cap="none" dirty="0" err="1" smtClean="0">
                <a:solidFill>
                  <a:schemeClr val="lt1"/>
                </a:solidFill>
                <a:latin typeface="Candara"/>
                <a:ea typeface="Candara"/>
                <a:cs typeface="Candara"/>
                <a:sym typeface="Candara"/>
              </a:rPr>
              <a:t>nnexe</a:t>
            </a:r>
            <a:r>
              <a:rPr lang="tr-TR" sz="3600" b="1" i="0" u="none" strike="noStrike" cap="none" dirty="0" smtClean="0">
                <a:solidFill>
                  <a:schemeClr val="lt1"/>
                </a:solidFill>
                <a:latin typeface="Candara"/>
                <a:ea typeface="Candara"/>
                <a:cs typeface="Candara"/>
                <a:sym typeface="Candara"/>
              </a:rPr>
              <a:t> </a:t>
            </a:r>
            <a:r>
              <a:rPr lang="tr-TR" sz="3600" b="1" i="0" u="none" strike="noStrike" cap="none" dirty="0">
                <a:solidFill>
                  <a:schemeClr val="lt1"/>
                </a:solidFill>
                <a:latin typeface="Candara"/>
                <a:ea typeface="Candara"/>
                <a:cs typeface="Candara"/>
                <a:sym typeface="Candara"/>
              </a:rPr>
              <a:t>3 -  </a:t>
            </a:r>
            <a:r>
              <a:rPr lang="tr-TR" sz="3600" b="1" dirty="0">
                <a:solidFill>
                  <a:schemeClr val="lt1"/>
                </a:solidFill>
                <a:latin typeface="Candara"/>
                <a:ea typeface="Candara"/>
                <a:cs typeface="Candara"/>
                <a:sym typeface="Candara"/>
              </a:rPr>
              <a:t>Formulaire de </a:t>
            </a:r>
            <a:r>
              <a:rPr lang="tr-TR" sz="3600" b="1" dirty="0" smtClean="0">
                <a:solidFill>
                  <a:schemeClr val="lt1"/>
                </a:solidFill>
                <a:latin typeface="Candara"/>
                <a:ea typeface="Candara"/>
                <a:cs typeface="Candara"/>
                <a:sym typeface="Candara"/>
              </a:rPr>
              <a:t>réflexion</a:t>
            </a:r>
            <a:r>
              <a:rPr lang="fr-FR" sz="3600" b="1" dirty="0" smtClean="0">
                <a:solidFill>
                  <a:schemeClr val="lt1"/>
                </a:solidFill>
                <a:latin typeface="Candara"/>
                <a:ea typeface="Candara"/>
                <a:cs typeface="Candara"/>
                <a:sym typeface="Candara"/>
              </a:rPr>
              <a:t> 2/2</a:t>
            </a:r>
            <a:endParaRPr sz="3600" b="1" i="0" u="none" strike="noStrike" cap="none" dirty="0">
              <a:solidFill>
                <a:schemeClr val="lt1"/>
              </a:solidFill>
              <a:latin typeface="Candara"/>
              <a:ea typeface="Candara"/>
              <a:cs typeface="Candara"/>
              <a:sym typeface="Candara"/>
            </a:endParaRPr>
          </a:p>
        </p:txBody>
      </p:sp>
      <p:sp>
        <p:nvSpPr>
          <p:cNvPr id="353" name="Google Shape;353;g33d603143a6_1_24"/>
          <p:cNvSpPr txBox="1"/>
          <p:nvPr/>
        </p:nvSpPr>
        <p:spPr>
          <a:xfrm>
            <a:off x="320242" y="735894"/>
            <a:ext cx="10270500" cy="5709215"/>
          </a:xfrm>
          <a:prstGeom prst="rect">
            <a:avLst/>
          </a:prstGeom>
          <a:noFill/>
          <a:ln>
            <a:noFill/>
          </a:ln>
        </p:spPr>
        <p:txBody>
          <a:bodyPr spcFirstLastPara="1" wrap="square" lIns="91425" tIns="45700" rIns="91425" bIns="45700" anchor="t" anchorCtr="0">
            <a:spAutoFit/>
          </a:bodyPr>
          <a:lstStyle/>
          <a:p>
            <a:pPr lvl="0" algn="ctr">
              <a:buClr>
                <a:srgbClr val="000000"/>
              </a:buClr>
              <a:buSzPts val="1900"/>
            </a:pPr>
            <a:r>
              <a:rPr lang="tr-TR" sz="1900" b="1" dirty="0">
                <a:solidFill>
                  <a:schemeClr val="dk1"/>
                </a:solidFill>
                <a:latin typeface="Candara"/>
                <a:ea typeface="Candara"/>
                <a:cs typeface="Candara"/>
                <a:sym typeface="Candara"/>
              </a:rPr>
              <a:t>Formulaire de réflexion</a:t>
            </a:r>
            <a:endParaRPr sz="1400" b="0" i="0" u="none" strike="noStrike" cap="none"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lvl="0">
              <a:buClr>
                <a:schemeClr val="dk1"/>
              </a:buClr>
              <a:buSzPts val="1400"/>
              <a:buFont typeface="Candara"/>
              <a:buAutoNum type="arabicPeriod" startAt="5"/>
            </a:pPr>
            <a:r>
              <a:rPr lang="fr-FR" sz="1400" dirty="0" smtClean="0">
                <a:solidFill>
                  <a:schemeClr val="dk1"/>
                </a:solidFill>
                <a:latin typeface="Candara"/>
                <a:ea typeface="Candara"/>
                <a:cs typeface="Candara"/>
                <a:sym typeface="Candara"/>
              </a:rPr>
              <a:t> L'activité </a:t>
            </a:r>
            <a:r>
              <a:rPr lang="fr-FR" sz="1400" dirty="0">
                <a:solidFill>
                  <a:schemeClr val="dk1"/>
                </a:solidFill>
                <a:latin typeface="Candara"/>
                <a:ea typeface="Candara"/>
                <a:cs typeface="Candara"/>
                <a:sym typeface="Candara"/>
              </a:rPr>
              <a:t>vous a-t-elle paru facile à suivre ? Veuillez entourer votre réponse</a:t>
            </a:r>
            <a:r>
              <a:rPr lang="tr-TR" sz="1400" b="0" i="0" u="none" strike="noStrike" cap="none" dirty="0" smtClean="0">
                <a:solidFill>
                  <a:schemeClr val="dk1"/>
                </a:solidFill>
                <a:latin typeface="Candara"/>
                <a:ea typeface="Candara"/>
                <a:cs typeface="Candara"/>
                <a:sym typeface="Candara"/>
              </a:rPr>
              <a:t>. </a:t>
            </a: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r>
              <a:rPr lang="fr-FR" sz="1400" dirty="0"/>
              <a:t>a</a:t>
            </a:r>
            <a:r>
              <a:rPr lang="fr-FR" sz="1400" dirty="0" smtClean="0"/>
              <a:t>- Les </a:t>
            </a:r>
            <a:r>
              <a:rPr lang="fr-FR" sz="1400" dirty="0"/>
              <a:t>instructions étaient claires et faciles à comprendre.</a:t>
            </a:r>
          </a:p>
          <a:p>
            <a:r>
              <a:rPr lang="fr-FR" sz="1400" dirty="0"/>
              <a:t>b- Le matériel était satisfaisant, mais il aurait pu être présenté de manière plus claire.</a:t>
            </a:r>
          </a:p>
          <a:p>
            <a:r>
              <a:rPr lang="fr-FR" sz="1400" dirty="0"/>
              <a:t>c- J'ai eu du mal à </a:t>
            </a:r>
            <a:r>
              <a:rPr lang="fr-FR" sz="1400" dirty="0" smtClean="0"/>
              <a:t>comprendre</a:t>
            </a:r>
            <a:r>
              <a:rPr lang="tr-TR" sz="1400" b="0" i="0" u="none" strike="noStrike" cap="none" dirty="0" smtClean="0">
                <a:solidFill>
                  <a:schemeClr val="dk1"/>
                </a:solidFill>
                <a:latin typeface="Candara"/>
                <a:ea typeface="Candara"/>
                <a:cs typeface="Candara"/>
                <a:sym typeface="Candara"/>
              </a:rPr>
              <a:t>.</a:t>
            </a: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a:buClr>
                <a:schemeClr val="dk1"/>
              </a:buClr>
              <a:buSzPts val="1400"/>
            </a:pPr>
            <a:r>
              <a:rPr lang="fr-FR" sz="1400" b="0" i="0" u="none" strike="noStrike" cap="none" dirty="0" smtClean="0">
                <a:solidFill>
                  <a:schemeClr val="dk1"/>
                </a:solidFill>
                <a:latin typeface="Candara"/>
                <a:ea typeface="Candara"/>
                <a:cs typeface="Candara"/>
                <a:sym typeface="Candara"/>
              </a:rPr>
              <a:t>6. </a:t>
            </a:r>
            <a:r>
              <a:rPr lang="fr-FR" sz="1400" dirty="0"/>
              <a:t>Veuillez indiquer quel aspect de l'activité vous a le plus plu</a:t>
            </a:r>
          </a:p>
          <a:p>
            <a:pPr marL="0" marR="0" lvl="0" indent="0" algn="l" rtl="0">
              <a:lnSpc>
                <a:spcPct val="100000"/>
              </a:lnSpc>
              <a:spcBef>
                <a:spcPts val="0"/>
              </a:spcBef>
              <a:spcAft>
                <a:spcPts val="0"/>
              </a:spcAft>
              <a:buClr>
                <a:schemeClr val="dk1"/>
              </a:buClr>
              <a:buSzPts val="1400"/>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a:buClr>
                <a:schemeClr val="dk1"/>
              </a:buClr>
              <a:buSzPts val="1400"/>
            </a:pPr>
            <a:r>
              <a:rPr lang="fr-FR" sz="1400" b="0" i="0" u="none" strike="noStrike" cap="none" dirty="0" smtClean="0">
                <a:solidFill>
                  <a:schemeClr val="dk1"/>
                </a:solidFill>
                <a:latin typeface="Candara"/>
                <a:ea typeface="Candara"/>
                <a:cs typeface="Candara"/>
                <a:sym typeface="Candara"/>
              </a:rPr>
              <a:t>7. </a:t>
            </a:r>
            <a:r>
              <a:rPr lang="fr-FR" sz="1400" dirty="0"/>
              <a:t>Afin d'optimiser les prochaines éditions de cette activité, quelles modifications pourraient être </a:t>
            </a:r>
            <a:r>
              <a:rPr lang="fr-FR" sz="1400" dirty="0" smtClean="0"/>
              <a:t>apportées</a:t>
            </a:r>
            <a:r>
              <a:rPr lang="tr-TR" sz="1400" b="0" i="0" u="none" strike="noStrike" cap="none" dirty="0" smtClean="0">
                <a:solidFill>
                  <a:schemeClr val="dk1"/>
                </a:solidFill>
                <a:latin typeface="Candara"/>
                <a:ea typeface="Candara"/>
                <a:cs typeface="Candara"/>
                <a:sym typeface="Candara"/>
              </a:rPr>
              <a:t>?</a:t>
            </a:r>
            <a:endParaRPr sz="1400" b="0" i="0" u="none" strike="noStrike" cap="none" dirty="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54" name="Google Shape;354;g33d603143a6_1_2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tr-TR" sz="2800" b="0" i="0" u="none" strike="noStrike" cap="none">
                <a:solidFill>
                  <a:schemeClr val="dk1"/>
                </a:solidFill>
                <a:latin typeface="Candara"/>
                <a:ea typeface="Candara"/>
                <a:cs typeface="Candara"/>
                <a:sym typeface="Candara"/>
              </a:rPr>
              <a:t> </a:t>
            </a:r>
            <a:endParaRPr sz="2800" b="0" i="0" u="none" strike="noStrike" cap="none">
              <a:solidFill>
                <a:schemeClr val="dk1"/>
              </a:solidFill>
              <a:latin typeface="Candara"/>
              <a:ea typeface="Candara"/>
              <a:cs typeface="Candara"/>
              <a:sym typeface="Candara"/>
            </a:endParaRPr>
          </a:p>
        </p:txBody>
      </p:sp>
    </p:spTree>
    <p:extLst>
      <p:ext uri="{BB962C8B-B14F-4D97-AF65-F5344CB8AC3E}">
        <p14:creationId xmlns:p14="http://schemas.microsoft.com/office/powerpoint/2010/main" xmlns="" val="169484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05509" y="6258460"/>
            <a:ext cx="509952" cy="509952"/>
          </a:xfrm>
          <a:prstGeom prst="rect">
            <a:avLst/>
          </a:prstGeom>
        </p:spPr>
      </p:pic>
      <p:sp>
        <p:nvSpPr>
          <p:cNvPr id="2" name="Rectangle 1">
            <a:extLst>
              <a:ext uri="{FF2B5EF4-FFF2-40B4-BE49-F238E27FC236}">
                <a16:creationId xmlns:a16="http://schemas.microsoft.com/office/drawing/2014/main" xmlns="" id="{C2497971-6835-58B6-44D5-87FEF3269949}"/>
              </a:ext>
            </a:extLst>
          </p:cNvPr>
          <p:cNvSpPr/>
          <p:nvPr/>
        </p:nvSpPr>
        <p:spPr>
          <a:xfrm>
            <a:off x="738554" y="1590682"/>
            <a:ext cx="10876084" cy="2556445"/>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1320799" y="2074783"/>
            <a:ext cx="9439565" cy="1231106"/>
          </a:xfrm>
          <a:prstGeom prst="rect">
            <a:avLst/>
          </a:prstGeom>
          <a:noFill/>
        </p:spPr>
        <p:txBody>
          <a:bodyPr wrap="square">
            <a:spAutoFit/>
          </a:bodyPr>
          <a:lstStyle/>
          <a:p>
            <a:pPr algn="ctr">
              <a:spcBef>
                <a:spcPts val="1200"/>
              </a:spcBef>
            </a:pPr>
            <a:endParaRPr lang="en-US" sz="3600" b="1" dirty="0">
              <a:solidFill>
                <a:srgbClr val="FFFFFF"/>
              </a:solidFill>
              <a:effectLst/>
              <a:latin typeface="Candara" panose="020E0502030303020204" pitchFamily="34" charset="0"/>
              <a:ea typeface="Times New Roman" panose="02020603050405020304" pitchFamily="18" charset="0"/>
            </a:endParaRPr>
          </a:p>
          <a:p>
            <a:pPr algn="ctr">
              <a:spcBef>
                <a:spcPts val="1200"/>
              </a:spcBef>
            </a:pPr>
            <a:r>
              <a:rPr lang="en-US" sz="2800" b="1" dirty="0">
                <a:solidFill>
                  <a:srgbClr val="FFFFFF"/>
                </a:solidFill>
                <a:latin typeface="Candara" panose="020E0502030303020204" pitchFamily="34" charset="0"/>
                <a:ea typeface="Times New Roman" panose="02020603050405020304" pitchFamily="18" charset="0"/>
              </a:rPr>
              <a:t>LEÇON </a:t>
            </a:r>
            <a:r>
              <a:rPr lang="fr-FR" sz="2800" b="1" dirty="0">
                <a:solidFill>
                  <a:srgbClr val="FFFFFF"/>
                </a:solidFill>
                <a:latin typeface="Candara" panose="020E0502030303020204" pitchFamily="34" charset="0"/>
                <a:ea typeface="Times New Roman" panose="02020603050405020304" pitchFamily="18" charset="0"/>
              </a:rPr>
              <a:t>1</a:t>
            </a:r>
            <a:r>
              <a:rPr lang="tr-TR" sz="2800" b="1" dirty="0" smtClean="0">
                <a:solidFill>
                  <a:srgbClr val="FFFFFF"/>
                </a:solidFill>
                <a:latin typeface="Candara" panose="020E0502030303020204" pitchFamily="34" charset="0"/>
                <a:ea typeface="Times New Roman" panose="02020603050405020304" pitchFamily="18" charset="0"/>
              </a:rPr>
              <a:t> </a:t>
            </a:r>
            <a:r>
              <a:rPr lang="en-US" sz="2800" b="1" dirty="0">
                <a:solidFill>
                  <a:srgbClr val="FFFFFF"/>
                </a:solidFill>
                <a:latin typeface="Candara" panose="020E0502030303020204" pitchFamily="34" charset="0"/>
                <a:ea typeface="Times New Roman" panose="02020603050405020304" pitchFamily="18" charset="0"/>
              </a:rPr>
              <a:t>: </a:t>
            </a:r>
            <a:r>
              <a:rPr lang="tr-TR" sz="2800" b="1" dirty="0">
                <a:solidFill>
                  <a:srgbClr val="FFFFFF"/>
                </a:solidFill>
                <a:latin typeface="Candara" panose="020E0502030303020204" pitchFamily="34" charset="0"/>
                <a:ea typeface="Times New Roman" panose="02020603050405020304" pitchFamily="18" charset="0"/>
              </a:rPr>
              <a:t>PATRIMOINE CULTUREL ET DURABILITÉ</a:t>
            </a:r>
            <a:endParaRPr lang="x-non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5230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0" y="89588"/>
            <a:ext cx="10911016" cy="646331"/>
          </a:xfrm>
          <a:prstGeom prst="rect">
            <a:avLst/>
          </a:prstGeom>
          <a:noFill/>
        </p:spPr>
        <p:txBody>
          <a:bodyPr wrap="square">
            <a:spAutoFit/>
          </a:bodyPr>
          <a:lstStyle/>
          <a:p>
            <a:pPr lvl="1">
              <a:spcBef>
                <a:spcPts val="1200"/>
              </a:spcBef>
            </a:pPr>
            <a:r>
              <a:rPr lang="en-GB" sz="3600" b="1" dirty="0">
                <a:solidFill>
                  <a:schemeClr val="bg1"/>
                </a:solidFill>
                <a:effectLst/>
                <a:latin typeface="Candara" panose="020E0502030303020204" pitchFamily="34" charset="0"/>
                <a:ea typeface="Times New Roman" panose="02020603050405020304" pitchFamily="18" charset="0"/>
              </a:rPr>
              <a:t>Activité interactive </a:t>
            </a:r>
            <a:r>
              <a:rPr lang="es-ES" sz="3600" b="1" dirty="0">
                <a:solidFill>
                  <a:schemeClr val="bg1"/>
                </a:solidFill>
                <a:effectLst/>
                <a:latin typeface="Candara" panose="020E0502030303020204" pitchFamily="34" charset="0"/>
                <a:ea typeface="Times New Roman" panose="02020603050405020304" pitchFamily="18" charset="0"/>
              </a:rPr>
              <a:t>(</a:t>
            </a:r>
            <a:r>
              <a:rPr lang="tr-TR" sz="3600" b="1" dirty="0">
                <a:solidFill>
                  <a:schemeClr val="bg1"/>
                </a:solidFill>
                <a:effectLst/>
                <a:latin typeface="Candara" panose="020E0502030303020204" pitchFamily="34" charset="0"/>
                <a:ea typeface="Times New Roman" panose="02020603050405020304" pitchFamily="18" charset="0"/>
              </a:rPr>
              <a:t>1/3</a:t>
            </a:r>
            <a:r>
              <a:rPr lang="es-ES" sz="3600" b="1" dirty="0">
                <a:solidFill>
                  <a:schemeClr val="bg1"/>
                </a:solidFill>
                <a:effectLst/>
                <a:latin typeface="Candara" panose="020E0502030303020204" pitchFamily="34" charset="0"/>
                <a:ea typeface="Times New Roman" panose="02020603050405020304" pitchFamily="18" charset="0"/>
              </a:rPr>
              <a:t>)</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xmlns="" id="{349C239B-0993-D5C0-7B00-234B4F4A50E7}"/>
              </a:ext>
            </a:extLst>
          </p:cNvPr>
          <p:cNvSpPr txBox="1"/>
          <p:nvPr/>
        </p:nvSpPr>
        <p:spPr>
          <a:xfrm>
            <a:off x="254383" y="825505"/>
            <a:ext cx="11152526" cy="5693866"/>
          </a:xfrm>
          <a:prstGeom prst="rect">
            <a:avLst/>
          </a:prstGeom>
          <a:noFill/>
        </p:spPr>
        <p:txBody>
          <a:bodyPr wrap="square">
            <a:spAutoFit/>
          </a:bodyPr>
          <a:lstStyle/>
          <a:p>
            <a:pPr algn="just">
              <a:spcAft>
                <a:spcPts val="600"/>
              </a:spcAft>
            </a:pPr>
            <a:r>
              <a:rPr lang="en-GB" sz="1600" b="1" i="0" u="none" strike="noStrike" dirty="0">
                <a:effectLst/>
                <a:latin typeface="Candara" panose="020E0502030303020204" pitchFamily="34" charset="0"/>
              </a:rPr>
              <a:t>Objectif :</a:t>
            </a:r>
            <a:endParaRPr lang="tr-TR" sz="1600" b="1" i="0" u="none" strike="noStrike" dirty="0">
              <a:effectLst/>
              <a:latin typeface="Candara" panose="020E0502030303020204" pitchFamily="34" charset="0"/>
            </a:endParaRPr>
          </a:p>
          <a:p>
            <a:pPr algn="just">
              <a:spcAft>
                <a:spcPts val="600"/>
              </a:spcAft>
            </a:pPr>
            <a:r>
              <a:rPr lang="tr-TR" sz="1600" dirty="0" err="1">
                <a:latin typeface="Candara" panose="020E0502030303020204" pitchFamily="34" charset="0"/>
              </a:rPr>
              <a:t>L'objectif de cette activité </a:t>
            </a:r>
            <a:r>
              <a:rPr lang="tr-TR" sz="1600" dirty="0">
                <a:latin typeface="Candara" panose="020E0502030303020204" pitchFamily="34" charset="0"/>
              </a:rPr>
              <a:t>est </a:t>
            </a:r>
            <a:r>
              <a:rPr lang="tr-TR" sz="1600" dirty="0" err="1">
                <a:latin typeface="Candara" panose="020E0502030303020204" pitchFamily="34" charset="0"/>
              </a:rPr>
              <a:t>d'aider les apprenants à comprendre les concepts clés </a:t>
            </a:r>
            <a:r>
              <a:rPr lang="tr-TR" sz="1600" dirty="0">
                <a:latin typeface="Candara" panose="020E0502030303020204" pitchFamily="34" charset="0"/>
              </a:rPr>
              <a:t>du </a:t>
            </a:r>
            <a:r>
              <a:rPr lang="tr-TR" sz="1600" dirty="0" err="1">
                <a:latin typeface="Candara" panose="020E0502030303020204" pitchFamily="34" charset="0"/>
              </a:rPr>
              <a:t>patrimoine culturel</a:t>
            </a:r>
            <a:r>
              <a:rPr lang="tr-TR" sz="1600" dirty="0">
                <a:latin typeface="Candara" panose="020E0502030303020204" pitchFamily="34" charset="0"/>
              </a:rPr>
              <a:t>. </a:t>
            </a:r>
            <a:r>
              <a:rPr lang="tr-TR" sz="1600" dirty="0" err="1">
                <a:latin typeface="Candara" panose="020E0502030303020204" pitchFamily="34" charset="0"/>
              </a:rPr>
              <a:t>Elle aide également les apprenants à </a:t>
            </a:r>
            <a:r>
              <a:rPr lang="en-US" sz="1600" dirty="0" err="1">
                <a:latin typeface="Candara" panose="020E0502030303020204" pitchFamily="34" charset="0"/>
              </a:rPr>
              <a:t>considérer le </a:t>
            </a:r>
            <a:r>
              <a:rPr lang="en-US" sz="1600" dirty="0">
                <a:latin typeface="Candara" panose="020E0502030303020204" pitchFamily="34" charset="0"/>
              </a:rPr>
              <a:t>patrimoine culturel et naturel comme des ressources précieuses pour le développement durable </a:t>
            </a:r>
            <a:r>
              <a:rPr lang="tr-TR" sz="1600" dirty="0" err="1">
                <a:latin typeface="Candara" panose="020E0502030303020204" pitchFamily="34" charset="0"/>
              </a:rPr>
              <a:t>et à </a:t>
            </a:r>
            <a:r>
              <a:rPr lang="en-US" sz="1600" dirty="0" err="1">
                <a:latin typeface="Candara" panose="020E0502030303020204" pitchFamily="34" charset="0"/>
              </a:rPr>
              <a:t>explorer </a:t>
            </a:r>
            <a:r>
              <a:rPr lang="en-US" sz="1600" dirty="0">
                <a:latin typeface="Candara" panose="020E0502030303020204" pitchFamily="34" charset="0"/>
              </a:rPr>
              <a:t>comment le tourisme patrimonial, les connaissances écologiques traditionnelles, l'agriculture durable et les entreprises éco-culturelles peuvent générer des opportunités économiques, promouvoir les moyens de subsistance locaux et soutenir le développement de la communauté tout en préservant les atouts culturels et naturels</a:t>
            </a:r>
            <a:r>
              <a:rPr lang="tr-TR" sz="1600" dirty="0">
                <a:latin typeface="Candara" panose="020E0502030303020204" pitchFamily="34" charset="0"/>
              </a:rPr>
              <a:t>.</a:t>
            </a:r>
          </a:p>
          <a:p>
            <a:pPr algn="just">
              <a:spcAft>
                <a:spcPts val="600"/>
              </a:spcAft>
            </a:pPr>
            <a:endParaRPr lang="en-GB" sz="1600" i="0" u="none" strike="noStrike" dirty="0">
              <a:effectLst/>
              <a:latin typeface="Candara" panose="020E0502030303020204" pitchFamily="34" charset="0"/>
            </a:endParaRPr>
          </a:p>
          <a:p>
            <a:pPr algn="just">
              <a:spcAft>
                <a:spcPts val="600"/>
              </a:spcAft>
            </a:pPr>
            <a:r>
              <a:rPr lang="en-GB" sz="1600" b="1" i="0" u="none" strike="noStrike" dirty="0">
                <a:effectLst/>
                <a:latin typeface="Candara" panose="020E0502030303020204" pitchFamily="34" charset="0"/>
              </a:rPr>
              <a:t>Matériel nécessaire :</a:t>
            </a:r>
          </a:p>
          <a:p>
            <a:pPr algn="just">
              <a:spcAft>
                <a:spcPts val="600"/>
              </a:spcAft>
            </a:pPr>
            <a:r>
              <a:rPr lang="en-US" sz="1600" i="0" u="none" strike="noStrike" dirty="0">
                <a:effectLst/>
                <a:latin typeface="Candara" panose="020E0502030303020204" pitchFamily="34" charset="0"/>
              </a:rPr>
              <a:t>- Documents imprimés contenant des informations sur divers sites du patrimoine culturel et naturel </a:t>
            </a:r>
            <a:endParaRPr lang="tr-TR" sz="1600" i="0" u="none" strike="noStrike" dirty="0">
              <a:effectLst/>
              <a:latin typeface="Candara" panose="020E0502030303020204" pitchFamily="34" charset="0"/>
            </a:endParaRPr>
          </a:p>
          <a:p>
            <a:pPr algn="just">
              <a:spcAft>
                <a:spcPts val="600"/>
              </a:spcAft>
            </a:pPr>
            <a:r>
              <a:rPr lang="en-US" sz="1600" i="0" u="none" strike="noStrike" dirty="0">
                <a:effectLst/>
                <a:latin typeface="Candara" panose="020E0502030303020204" pitchFamily="34" charset="0"/>
              </a:rPr>
              <a:t>- Accès à l'internet pour des recherches supplémentaires </a:t>
            </a:r>
            <a:endParaRPr lang="tr-TR" sz="1600" i="0" u="none" strike="noStrike" dirty="0">
              <a:effectLst/>
              <a:latin typeface="Candara" panose="020E0502030303020204" pitchFamily="34" charset="0"/>
            </a:endParaRPr>
          </a:p>
          <a:p>
            <a:pPr algn="just">
              <a:spcAft>
                <a:spcPts val="600"/>
              </a:spcAft>
            </a:pPr>
            <a:r>
              <a:rPr lang="en-US" sz="1600" i="0" u="none" strike="noStrike" dirty="0">
                <a:effectLst/>
                <a:latin typeface="Candara" panose="020E0502030303020204" pitchFamily="34" charset="0"/>
              </a:rPr>
              <a:t>- Panneaux d'</a:t>
            </a:r>
            <a:r>
              <a:rPr lang="en-US" sz="1600" i="0" u="none" strike="noStrike" dirty="0" err="1">
                <a:effectLst/>
                <a:latin typeface="Candara" panose="020E0502030303020204" pitchFamily="34" charset="0"/>
              </a:rPr>
              <a:t>affichage</a:t>
            </a:r>
            <a:r>
              <a:rPr lang="en-US" sz="1600" i="0" u="none" strike="noStrike" dirty="0">
                <a:effectLst/>
                <a:latin typeface="Candara" panose="020E0502030303020204" pitchFamily="34" charset="0"/>
              </a:rPr>
              <a:t>, marqueurs, crayons de couleur, colle, ciseaux</a:t>
            </a:r>
            <a:endParaRPr lang="tr-TR" sz="1600" i="0" u="none" strike="noStrike" dirty="0">
              <a:effectLst/>
              <a:latin typeface="Candara" panose="020E0502030303020204" pitchFamily="34" charset="0"/>
            </a:endParaRPr>
          </a:p>
          <a:p>
            <a:pPr algn="just">
              <a:spcAft>
                <a:spcPts val="600"/>
              </a:spcAft>
            </a:pPr>
            <a:r>
              <a:rPr lang="en-US" sz="1600" i="0" u="none" strike="noStrike" dirty="0">
                <a:effectLst/>
                <a:latin typeface="Candara" panose="020E0502030303020204" pitchFamily="34" charset="0"/>
              </a:rPr>
              <a:t>- Images imprimées ou numériques de sites du patrimoine culturel et naturel</a:t>
            </a:r>
            <a:endParaRPr lang="tr-TR" sz="1600" i="0" u="none" strike="noStrike" dirty="0">
              <a:effectLst/>
              <a:latin typeface="Candara" panose="020E0502030303020204" pitchFamily="34" charset="0"/>
            </a:endParaRPr>
          </a:p>
          <a:p>
            <a:pPr marL="285750" indent="-285750" algn="just">
              <a:spcAft>
                <a:spcPts val="600"/>
              </a:spcAft>
              <a:buFontTx/>
              <a:buChar char="-"/>
            </a:pPr>
            <a:r>
              <a:rPr lang="en-US" sz="1600" i="0" u="none" strike="noStrike" dirty="0">
                <a:effectLst/>
                <a:latin typeface="Candara" panose="020E0502030303020204" pitchFamily="34" charset="0"/>
              </a:rPr>
              <a:t>Un projecteur ou un écran pour les présentations</a:t>
            </a:r>
            <a:endParaRPr lang="tr-TR" sz="1600" i="0" u="none" strike="noStrike" dirty="0">
              <a:effectLst/>
              <a:latin typeface="Candara" panose="020E0502030303020204" pitchFamily="34" charset="0"/>
            </a:endParaRPr>
          </a:p>
          <a:p>
            <a:pPr marL="285750" indent="-285750" algn="just">
              <a:spcAft>
                <a:spcPts val="600"/>
              </a:spcAft>
              <a:buFontTx/>
              <a:buChar char="-"/>
            </a:pPr>
            <a:r>
              <a:rPr lang="en-GB" sz="1600" dirty="0">
                <a:latin typeface="Candara" panose="020E0502030303020204" pitchFamily="34" charset="0"/>
              </a:rPr>
              <a:t>Ingrédients de </a:t>
            </a:r>
            <a:r>
              <a:rPr lang="tr-TR" sz="1600" i="0" u="none" strike="noStrike" dirty="0" err="1">
                <a:effectLst/>
                <a:latin typeface="Candara" panose="020E0502030303020204" pitchFamily="34" charset="0"/>
              </a:rPr>
              <a:t>l'aliment </a:t>
            </a:r>
            <a:r>
              <a:rPr lang="tr-TR" sz="1600" i="0" u="none" strike="noStrike" dirty="0">
                <a:effectLst/>
                <a:latin typeface="Candara" panose="020E0502030303020204" pitchFamily="34" charset="0"/>
              </a:rPr>
              <a:t>"</a:t>
            </a:r>
            <a:r>
              <a:rPr lang="en-US" sz="1600" dirty="0" err="1">
                <a:latin typeface="Candara" panose="020E0502030303020204" pitchFamily="34" charset="0"/>
              </a:rPr>
              <a:t>Piments </a:t>
            </a:r>
            <a:r>
              <a:rPr lang="en-US" sz="1600" dirty="0">
                <a:latin typeface="Candara" panose="020E0502030303020204" pitchFamily="34" charset="0"/>
              </a:rPr>
              <a:t>marinés au lait</a:t>
            </a:r>
            <a:r>
              <a:rPr lang="tr-TR" sz="1600" dirty="0">
                <a:latin typeface="Candara" panose="020E0502030303020204" pitchFamily="34" charset="0"/>
              </a:rPr>
              <a:t>".</a:t>
            </a:r>
            <a:endParaRPr lang="tr-TR" sz="1600" i="0" u="none" strike="noStrike" dirty="0">
              <a:effectLst/>
              <a:latin typeface="Candara" panose="020E0502030303020204" pitchFamily="34" charset="0"/>
            </a:endParaRPr>
          </a:p>
          <a:p>
            <a:pPr marL="285750" indent="-285750" algn="just">
              <a:spcAft>
                <a:spcPts val="600"/>
              </a:spcAft>
              <a:buFontTx/>
              <a:buChar char="-"/>
            </a:pPr>
            <a:endParaRPr lang="en-GB" sz="1600" i="0" u="none" strike="noStrike" dirty="0">
              <a:effectLst/>
              <a:latin typeface="Candara" panose="020E0502030303020204" pitchFamily="34" charset="0"/>
            </a:endParaRPr>
          </a:p>
          <a:p>
            <a:pPr algn="just">
              <a:spcAft>
                <a:spcPts val="600"/>
              </a:spcAft>
            </a:pPr>
            <a:r>
              <a:rPr lang="en-GB" sz="1600" b="1" i="0" u="none" strike="noStrike" dirty="0">
                <a:effectLst/>
                <a:latin typeface="Candara" panose="020E0502030303020204" pitchFamily="34" charset="0"/>
              </a:rPr>
              <a:t>Procédure :</a:t>
            </a:r>
          </a:p>
          <a:p>
            <a:pPr algn="just">
              <a:spcAft>
                <a:spcPts val="600"/>
              </a:spcAft>
            </a:pPr>
            <a:r>
              <a:rPr lang="en-US" sz="1600" i="0" u="none" strike="noStrike" dirty="0">
                <a:effectLst/>
                <a:latin typeface="Candara" panose="020E0502030303020204" pitchFamily="34" charset="0"/>
              </a:rPr>
              <a:t>Demandez aux élèves ce qu'ils savent du patrimoine culturel et naturel. Notez leurs réponses au tableau. Expliquez brièvement les </a:t>
            </a:r>
            <a:r>
              <a:rPr lang="en-US" sz="1600" i="0" u="none" strike="noStrike" dirty="0" smtClean="0">
                <a:effectLst/>
                <a:latin typeface="Candara" panose="020E0502030303020204" pitchFamily="34" charset="0"/>
              </a:rPr>
              <a:t>concepts</a:t>
            </a:r>
            <a:r>
              <a:rPr lang="fr-FR" sz="1600" dirty="0" smtClean="0">
                <a:latin typeface="Candara" panose="020E0502030303020204" pitchFamily="34" charset="0"/>
              </a:rPr>
              <a:t>: </a:t>
            </a:r>
            <a:r>
              <a:rPr lang="en-US" sz="1600" i="0" u="none" strike="noStrike" dirty="0" err="1" smtClean="0">
                <a:effectLst/>
                <a:latin typeface="Candara" panose="020E0502030303020204" pitchFamily="34" charset="0"/>
              </a:rPr>
              <a:t>Patrimoine</a:t>
            </a:r>
            <a:r>
              <a:rPr lang="en-US" sz="1600" i="0" u="none" strike="noStrike" dirty="0" smtClean="0">
                <a:effectLst/>
                <a:latin typeface="Candara" panose="020E0502030303020204" pitchFamily="34" charset="0"/>
              </a:rPr>
              <a:t> </a:t>
            </a:r>
            <a:r>
              <a:rPr lang="en-US" sz="1600" i="0" u="none" strike="noStrike" dirty="0">
                <a:effectLst/>
                <a:latin typeface="Candara" panose="020E0502030303020204" pitchFamily="34" charset="0"/>
              </a:rPr>
              <a:t>culturel </a:t>
            </a:r>
            <a:r>
              <a:rPr lang="tr-TR" sz="1600" i="0" u="none" strike="noStrike" dirty="0" err="1">
                <a:effectLst/>
                <a:latin typeface="Candara" panose="020E0502030303020204" pitchFamily="34" charset="0"/>
              </a:rPr>
              <a:t>et </a:t>
            </a:r>
            <a:r>
              <a:rPr lang="en-US" sz="1600" i="0" u="none" strike="noStrike" dirty="0" err="1">
                <a:effectLst/>
                <a:latin typeface="Candara" panose="020E0502030303020204" pitchFamily="34" charset="0"/>
              </a:rPr>
              <a:t>patrimoine naturel</a:t>
            </a:r>
            <a:r>
              <a:rPr lang="tr-TR" sz="1600" dirty="0">
                <a:latin typeface="Candara" panose="020E0502030303020204" pitchFamily="34" charset="0"/>
              </a:rPr>
              <a:t>. </a:t>
            </a:r>
            <a:r>
              <a:rPr lang="en-US" sz="1600" i="0" u="none" strike="noStrike" dirty="0">
                <a:effectLst/>
                <a:latin typeface="Candara" panose="020E0502030303020204" pitchFamily="34" charset="0"/>
              </a:rPr>
              <a:t>Discutez des raisons pour lesquelles il est important de préserver le patrimoine culturel et naturel pour les générations futures</a:t>
            </a:r>
            <a:r>
              <a:rPr lang="en-US" sz="1600" i="0" u="none" strike="noStrike" dirty="0" smtClean="0">
                <a:effectLst/>
                <a:latin typeface="Candara" panose="020E0502030303020204" pitchFamily="34" charset="0"/>
              </a:rPr>
              <a:t>.</a:t>
            </a:r>
            <a:endParaRPr lang="en-GB" sz="1600" i="0" u="none" strike="noStrike" dirty="0">
              <a:solidFill>
                <a:srgbClr val="000000"/>
              </a:solidFill>
              <a:effectLst/>
              <a:latin typeface="Candara" panose="020E0502030303020204" pitchFamily="34" charset="0"/>
            </a:endParaRPr>
          </a:p>
        </p:txBody>
      </p:sp>
    </p:spTree>
    <p:extLst>
      <p:ext uri="{BB962C8B-B14F-4D97-AF65-F5344CB8AC3E}">
        <p14:creationId xmlns:p14="http://schemas.microsoft.com/office/powerpoint/2010/main" xmlns="" val="261600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0" y="89588"/>
            <a:ext cx="10911016" cy="646331"/>
          </a:xfrm>
          <a:prstGeom prst="rect">
            <a:avLst/>
          </a:prstGeom>
          <a:noFill/>
        </p:spPr>
        <p:txBody>
          <a:bodyPr wrap="square">
            <a:spAutoFit/>
          </a:bodyPr>
          <a:lstStyle/>
          <a:p>
            <a:pPr lvl="1">
              <a:spcBef>
                <a:spcPts val="1200"/>
              </a:spcBef>
            </a:pPr>
            <a:r>
              <a:rPr lang="en-GB" sz="3600" b="1" dirty="0">
                <a:solidFill>
                  <a:schemeClr val="bg1"/>
                </a:solidFill>
                <a:effectLst/>
                <a:latin typeface="Candara" panose="020E0502030303020204" pitchFamily="34" charset="0"/>
                <a:ea typeface="Times New Roman" panose="02020603050405020304" pitchFamily="18" charset="0"/>
              </a:rPr>
              <a:t>Activité interactive (</a:t>
            </a:r>
            <a:r>
              <a:rPr lang="tr-TR" sz="3600" b="1" dirty="0">
                <a:solidFill>
                  <a:schemeClr val="bg1"/>
                </a:solidFill>
                <a:effectLst/>
                <a:latin typeface="Candara" panose="020E0502030303020204" pitchFamily="34" charset="0"/>
                <a:ea typeface="Times New Roman" panose="02020603050405020304" pitchFamily="18" charset="0"/>
              </a:rPr>
              <a:t>2/3</a:t>
            </a:r>
            <a:r>
              <a:rPr lang="x-none" sz="3600" dirty="0">
                <a:solidFill>
                  <a:schemeClr val="bg1"/>
                </a:solidFill>
                <a:effectLst/>
                <a:latin typeface="Candara" panose="020E0502030303020204" pitchFamily="34" charset="0"/>
              </a:rPr>
              <a:t>) </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xmlns="" id="{349C239B-0993-D5C0-7B00-234B4F4A50E7}"/>
              </a:ext>
            </a:extLst>
          </p:cNvPr>
          <p:cNvSpPr txBox="1"/>
          <p:nvPr/>
        </p:nvSpPr>
        <p:spPr>
          <a:xfrm>
            <a:off x="360486" y="825505"/>
            <a:ext cx="10911016" cy="6986528"/>
          </a:xfrm>
          <a:prstGeom prst="rect">
            <a:avLst/>
          </a:prstGeom>
          <a:noFill/>
        </p:spPr>
        <p:txBody>
          <a:bodyPr wrap="square">
            <a:spAutoFit/>
          </a:bodyPr>
          <a:lstStyle/>
          <a:p>
            <a:pPr algn="just"/>
            <a:r>
              <a:rPr lang="en-US" sz="1600" dirty="0">
                <a:latin typeface="Candara" panose="020E0502030303020204" pitchFamily="34" charset="0"/>
              </a:rPr>
              <a:t>L'activité interactive suivante est conçue pour faciliter l'apprentissage et l'engagement dans le sujet. L'objectif est de </a:t>
            </a:r>
            <a:r>
              <a:rPr lang="tr-TR" sz="1600" dirty="0" err="1">
                <a:latin typeface="Candara" panose="020E0502030303020204" pitchFamily="34" charset="0"/>
              </a:rPr>
              <a:t>cuisiner </a:t>
            </a:r>
            <a:r>
              <a:rPr lang="tr-TR" sz="1600" dirty="0">
                <a:latin typeface="Candara" panose="020E0502030303020204" pitchFamily="34" charset="0"/>
              </a:rPr>
              <a:t>un repas </a:t>
            </a:r>
            <a:r>
              <a:rPr lang="tr-TR" sz="1600" dirty="0" err="1">
                <a:latin typeface="Candara" panose="020E0502030303020204" pitchFamily="34" charset="0"/>
              </a:rPr>
              <a:t>local pour </a:t>
            </a:r>
            <a:r>
              <a:rPr lang="en-US" sz="1600" dirty="0">
                <a:latin typeface="Candara" panose="020E0502030303020204" pitchFamily="34" charset="0"/>
              </a:rPr>
              <a:t>sensibiliser les élèves au patrimoine durable. Pour ce faire, les élèves doivent être répartis en petits groupes de trois à quatre personnes.</a:t>
            </a:r>
            <a:endParaRPr lang="tr-TR" sz="1600" dirty="0">
              <a:latin typeface="Candara" panose="020E0502030303020204" pitchFamily="34" charset="0"/>
            </a:endParaRPr>
          </a:p>
          <a:p>
            <a:pPr algn="just"/>
            <a:endParaRPr lang="tr-TR" sz="1600" dirty="0">
              <a:latin typeface="Candara" panose="020E0502030303020204" pitchFamily="34" charset="0"/>
            </a:endParaRPr>
          </a:p>
          <a:p>
            <a:pPr algn="just"/>
            <a:r>
              <a:rPr lang="en-US" sz="1600" dirty="0">
                <a:latin typeface="Candara" panose="020E0502030303020204" pitchFamily="34" charset="0"/>
              </a:rPr>
              <a:t>L'objectif est de </a:t>
            </a:r>
            <a:r>
              <a:rPr lang="tr-TR" sz="1600" dirty="0" err="1">
                <a:latin typeface="Candara" panose="020E0502030303020204" pitchFamily="34" charset="0"/>
              </a:rPr>
              <a:t>cuisiner </a:t>
            </a:r>
            <a:r>
              <a:rPr lang="tr-TR" sz="1600" dirty="0">
                <a:latin typeface="Candara" panose="020E0502030303020204" pitchFamily="34" charset="0"/>
              </a:rPr>
              <a:t>un repas </a:t>
            </a:r>
            <a:r>
              <a:rPr lang="tr-TR" sz="1600" dirty="0" err="1">
                <a:latin typeface="Candara" panose="020E0502030303020204" pitchFamily="34" charset="0"/>
              </a:rPr>
              <a:t>local pour </a:t>
            </a:r>
            <a:r>
              <a:rPr lang="en-US" sz="1600" dirty="0">
                <a:latin typeface="Candara" panose="020E0502030303020204" pitchFamily="34" charset="0"/>
              </a:rPr>
              <a:t>sensibiliser au patrimoine durable.  Une description concise du site en question, ainsi qu'une évaluation de son importance. Une liste des défis en matière de durabilité auxquels il est confronté. Les solutions durables proposées pour protéger et préserver le site, y compris le tourisme écologique, la conservation et la réduction des déchets. Il est recommandé de fournir aux groupes du matériel artistique, des panneaux d'affichage et un accès aux images, qu'elles soient imprimées ou numériques.</a:t>
            </a:r>
            <a:endParaRPr lang="tr-TR" sz="1600" dirty="0">
              <a:latin typeface="Candara" panose="020E0502030303020204" pitchFamily="34" charset="0"/>
            </a:endParaRPr>
          </a:p>
          <a:p>
            <a:pPr algn="just"/>
            <a:endParaRPr lang="tr-TR" sz="1600" dirty="0">
              <a:latin typeface="Candara" panose="020E0502030303020204" pitchFamily="34" charset="0"/>
            </a:endParaRPr>
          </a:p>
          <a:p>
            <a:pPr algn="just"/>
            <a:r>
              <a:rPr lang="en-US" sz="1600" dirty="0">
                <a:latin typeface="Candara" panose="020E0502030303020204" pitchFamily="34" charset="0"/>
              </a:rPr>
              <a:t>Une recette est proposée aux élèves. Veillez à ce qu'ils </a:t>
            </a:r>
            <a:r>
              <a:rPr lang="tr-TR" sz="1600" dirty="0" err="1">
                <a:latin typeface="Candara" panose="020E0502030303020204" pitchFamily="34" charset="0"/>
              </a:rPr>
              <a:t>la</a:t>
            </a:r>
            <a:r>
              <a:rPr lang="en-US" sz="1600" dirty="0">
                <a:latin typeface="Candara" panose="020E0502030303020204" pitchFamily="34" charset="0"/>
              </a:rPr>
              <a:t> </a:t>
            </a:r>
            <a:r>
              <a:rPr lang="en-GB" sz="1600" dirty="0">
                <a:latin typeface="Candara" panose="020E0502030303020204" pitchFamily="34" charset="0"/>
              </a:rPr>
              <a:t>préparent </a:t>
            </a:r>
            <a:r>
              <a:rPr lang="tr-TR" sz="1600" dirty="0" err="1">
                <a:latin typeface="Candara" panose="020E0502030303020204" pitchFamily="34" charset="0"/>
              </a:rPr>
              <a:t>correctement</a:t>
            </a:r>
            <a:r>
              <a:rPr lang="tr-TR" sz="1600" dirty="0">
                <a:latin typeface="Candara" panose="020E0502030303020204" pitchFamily="34" charset="0"/>
              </a:rPr>
              <a:t>.  </a:t>
            </a:r>
            <a:r>
              <a:rPr lang="en-US" sz="1600" dirty="0" err="1">
                <a:latin typeface="Candara" panose="020E0502030303020204" pitchFamily="34" charset="0"/>
              </a:rPr>
              <a:t>Piments </a:t>
            </a:r>
            <a:r>
              <a:rPr lang="en-US" sz="1600" dirty="0">
                <a:latin typeface="Candara" panose="020E0502030303020204" pitchFamily="34" charset="0"/>
              </a:rPr>
              <a:t>marinés au lait de </a:t>
            </a:r>
            <a:r>
              <a:rPr lang="en-US" sz="1600" dirty="0" err="1">
                <a:latin typeface="Candara" panose="020E0502030303020204" pitchFamily="34" charset="0"/>
              </a:rPr>
              <a:t>Kırklareli</a:t>
            </a:r>
            <a:r>
              <a:rPr lang="en-US" sz="1600" dirty="0">
                <a:latin typeface="Candara" panose="020E0502030303020204" pitchFamily="34" charset="0"/>
              </a:rPr>
              <a:t>.  </a:t>
            </a:r>
          </a:p>
          <a:p>
            <a:pPr algn="just"/>
            <a:r>
              <a:rPr lang="en-US" sz="1600" dirty="0">
                <a:latin typeface="Candara" panose="020E0502030303020204" pitchFamily="34" charset="0"/>
              </a:rPr>
              <a:t>Le cornichon au poivre et au lait, l'un des goûts les plus importants de la cuisine balkanique, est une </a:t>
            </a:r>
            <a:r>
              <a:rPr lang="en-US" sz="1600" dirty="0" err="1">
                <a:latin typeface="Candara" panose="020E0502030303020204" pitchFamily="34" charset="0"/>
              </a:rPr>
              <a:t>saveur </a:t>
            </a:r>
            <a:r>
              <a:rPr lang="en-US" sz="1600" dirty="0">
                <a:latin typeface="Candara" panose="020E0502030303020204" pitchFamily="34" charset="0"/>
              </a:rPr>
              <a:t>populaire consommée en Thrace pendant les mois d'hiver. Les poivrons de </a:t>
            </a:r>
            <a:r>
              <a:rPr lang="en-US" sz="1600" dirty="0" err="1">
                <a:latin typeface="Candara" panose="020E0502030303020204" pitchFamily="34" charset="0"/>
              </a:rPr>
              <a:t>couleur </a:t>
            </a:r>
            <a:r>
              <a:rPr lang="en-US" sz="1600" dirty="0">
                <a:latin typeface="Candara" panose="020E0502030303020204" pitchFamily="34" charset="0"/>
              </a:rPr>
              <a:t>jaune cultivés pour la marinade sont remplis de crème et de yaourt.</a:t>
            </a:r>
            <a:endParaRPr lang="tr-TR" sz="1600" dirty="0">
              <a:latin typeface="Candara" panose="020E0502030303020204" pitchFamily="34" charset="0"/>
            </a:endParaRPr>
          </a:p>
          <a:p>
            <a:pPr algn="just"/>
            <a:endParaRPr lang="tr-TR" sz="1600" dirty="0">
              <a:latin typeface="Candara" panose="020E0502030303020204" pitchFamily="34" charset="0"/>
            </a:endParaRPr>
          </a:p>
          <a:p>
            <a:pPr algn="just"/>
            <a:r>
              <a:rPr lang="en-US" sz="1600" dirty="0">
                <a:latin typeface="Candara" panose="020E0502030303020204" pitchFamily="34" charset="0"/>
              </a:rPr>
              <a:t>La logique qui sous-tend l'importance du site patrimonial en question. Les problèmes de durabilité auxquels il est actuellement confronté. Les solutions ou idées qu'ils ont proposées pour sensibiliser le public. Ensuite, une brève période sera consacrée aux questions et aux critiques constructives des camarades de classe.</a:t>
            </a:r>
            <a:endParaRPr lang="tr-TR" sz="1600" dirty="0">
              <a:latin typeface="Candara" panose="020E0502030303020204" pitchFamily="34" charset="0"/>
            </a:endParaRPr>
          </a:p>
          <a:p>
            <a:pPr algn="just"/>
            <a:endParaRPr lang="tr-TR" sz="1600" dirty="0">
              <a:latin typeface="Candara" panose="020E0502030303020204" pitchFamily="34" charset="0"/>
            </a:endParaRPr>
          </a:p>
          <a:p>
            <a:pPr algn="just"/>
            <a:r>
              <a:rPr lang="en-US" sz="1600" b="1" dirty="0">
                <a:latin typeface="Candara" panose="020E0502030303020204" pitchFamily="34" charset="0"/>
              </a:rPr>
              <a:t>Présentation </a:t>
            </a:r>
            <a:r>
              <a:rPr lang="en-US" sz="1600" dirty="0">
                <a:latin typeface="Candara" panose="020E0502030303020204" pitchFamily="34" charset="0"/>
              </a:rPr>
              <a:t>: Chaque groupe dispose de </a:t>
            </a:r>
            <a:r>
              <a:rPr lang="tr-TR" sz="1600" dirty="0">
                <a:latin typeface="Candara" panose="020E0502030303020204" pitchFamily="34" charset="0"/>
              </a:rPr>
              <a:t>10 </a:t>
            </a:r>
            <a:r>
              <a:rPr lang="tr-TR" sz="1600" dirty="0" err="1">
                <a:latin typeface="Candara" panose="020E0502030303020204" pitchFamily="34" charset="0"/>
              </a:rPr>
              <a:t>minutes pour préparer le repas</a:t>
            </a:r>
            <a:r>
              <a:rPr lang="tr-TR" sz="1600" dirty="0">
                <a:latin typeface="Candara" panose="020E0502030303020204" pitchFamily="34" charset="0"/>
              </a:rPr>
              <a:t>. </a:t>
            </a:r>
            <a:r>
              <a:rPr lang="tr-TR" sz="1600" dirty="0" err="1">
                <a:latin typeface="Candara" panose="020E0502030303020204" pitchFamily="34" charset="0"/>
              </a:rPr>
              <a:t>Après la préparation</a:t>
            </a:r>
            <a:r>
              <a:rPr lang="tr-TR" sz="1600" dirty="0">
                <a:latin typeface="Candara" panose="020E0502030303020204" pitchFamily="34" charset="0"/>
              </a:rPr>
              <a:t>, </a:t>
            </a:r>
            <a:r>
              <a:rPr lang="en-US" sz="1600" dirty="0">
                <a:latin typeface="Candara" panose="020E0502030303020204" pitchFamily="34" charset="0"/>
              </a:rPr>
              <a:t>commencez par poser une question : "Quel est le plat traditionnel de votre culture ou de votre famille qui a été transmis de génération en génération ? "Quel est un plat traditionnel de votre culture ou de votre famille qui a été transmis de </a:t>
            </a:r>
            <a:r>
              <a:rPr lang="en-US" sz="1600" dirty="0" err="1">
                <a:latin typeface="Candara" panose="020E0502030303020204" pitchFamily="34" charset="0"/>
              </a:rPr>
              <a:t>génération </a:t>
            </a:r>
            <a:r>
              <a:rPr lang="en-US" sz="1600" dirty="0">
                <a:latin typeface="Candara" panose="020E0502030303020204" pitchFamily="34" charset="0"/>
              </a:rPr>
              <a:t>en</a:t>
            </a:r>
            <a:r>
              <a:rPr lang="en-US" sz="1600" dirty="0" err="1">
                <a:latin typeface="Candara" panose="020E0502030303020204" pitchFamily="34" charset="0"/>
              </a:rPr>
              <a:t> génération ? Insistez sur le </a:t>
            </a:r>
            <a:r>
              <a:rPr lang="en-US" sz="1600" dirty="0">
                <a:latin typeface="Candara" panose="020E0502030303020204" pitchFamily="34" charset="0"/>
              </a:rPr>
              <a:t>fait que les plats traditionnels, tout en faisant partie de notre identité culturelle, sont souvent préparés de manière durable au fil des générations.</a:t>
            </a:r>
            <a:endParaRPr lang="tr-TR" sz="1600" dirty="0">
              <a:latin typeface="Candara" panose="020E0502030303020204" pitchFamily="34" charset="0"/>
            </a:endParaRPr>
          </a:p>
          <a:p>
            <a:endParaRPr lang="tr-TR" sz="1600" dirty="0">
              <a:latin typeface="Candara" panose="020E0502030303020204" pitchFamily="34" charset="0"/>
            </a:endParaRPr>
          </a:p>
          <a:p>
            <a:pPr lvl="1"/>
            <a:endParaRPr lang="tr-TR" sz="1600" dirty="0">
              <a:latin typeface="Candara" panose="020E0502030303020204" pitchFamily="34" charset="0"/>
            </a:endParaRPr>
          </a:p>
          <a:p>
            <a:pPr lvl="1"/>
            <a:endParaRPr lang="en-US" sz="1600" dirty="0">
              <a:latin typeface="Candara" panose="020E0502030303020204" pitchFamily="34" charset="0"/>
            </a:endParaRPr>
          </a:p>
          <a:p>
            <a:pPr algn="l">
              <a:spcAft>
                <a:spcPts val="600"/>
              </a:spcAft>
            </a:pPr>
            <a:endParaRPr lang="en-GB" sz="1600" dirty="0">
              <a:solidFill>
                <a:srgbClr val="000000"/>
              </a:solidFill>
              <a:latin typeface="Candara" panose="020E0502030303020204" pitchFamily="34" charset="0"/>
            </a:endParaRPr>
          </a:p>
        </p:txBody>
      </p:sp>
    </p:spTree>
    <p:extLst>
      <p:ext uri="{BB962C8B-B14F-4D97-AF65-F5344CB8AC3E}">
        <p14:creationId xmlns:p14="http://schemas.microsoft.com/office/powerpoint/2010/main" xmlns="" val="281478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4CDF12-59B9-A580-C3D9-7D5E9AE39BE2}"/>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820C7395-9A64-790C-91A5-0335D9871B6C}"/>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4A6A0646-CB46-AB38-3730-57BEDF754CDA}"/>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B6B40C92-E0D2-5306-B1AD-9436E0FE020D}"/>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1E322B46-B7B8-B5D5-4648-44E181C5EA4C}"/>
              </a:ext>
            </a:extLst>
          </p:cNvPr>
          <p:cNvSpPr txBox="1"/>
          <p:nvPr/>
        </p:nvSpPr>
        <p:spPr>
          <a:xfrm>
            <a:off x="0" y="89588"/>
            <a:ext cx="10911016" cy="646331"/>
          </a:xfrm>
          <a:prstGeom prst="rect">
            <a:avLst/>
          </a:prstGeom>
          <a:noFill/>
        </p:spPr>
        <p:txBody>
          <a:bodyPr wrap="square">
            <a:spAutoFit/>
          </a:bodyPr>
          <a:lstStyle/>
          <a:p>
            <a:pPr lvl="1">
              <a:spcBef>
                <a:spcPts val="1200"/>
              </a:spcBef>
            </a:pPr>
            <a:r>
              <a:rPr lang="en-GB" sz="3600" b="1" dirty="0">
                <a:solidFill>
                  <a:schemeClr val="bg1"/>
                </a:solidFill>
                <a:effectLst/>
                <a:latin typeface="Candara" panose="020E0502030303020204" pitchFamily="34" charset="0"/>
                <a:ea typeface="Times New Roman" panose="02020603050405020304" pitchFamily="18" charset="0"/>
              </a:rPr>
              <a:t>Activité interactive (</a:t>
            </a:r>
            <a:r>
              <a:rPr lang="tr-TR" sz="3600" b="1" dirty="0">
                <a:solidFill>
                  <a:schemeClr val="bg1"/>
                </a:solidFill>
                <a:effectLst/>
                <a:latin typeface="Candara" panose="020E0502030303020204" pitchFamily="34" charset="0"/>
                <a:ea typeface="Times New Roman" panose="02020603050405020304" pitchFamily="18" charset="0"/>
              </a:rPr>
              <a:t>3/3</a:t>
            </a:r>
            <a:r>
              <a:rPr lang="x-none" sz="3600" dirty="0">
                <a:solidFill>
                  <a:schemeClr val="bg1"/>
                </a:solidFill>
                <a:effectLst/>
                <a:latin typeface="Candara" panose="020E0502030303020204" pitchFamily="34" charset="0"/>
              </a:rPr>
              <a:t>) </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xmlns="" id="{4A4688BB-48D1-38FC-0360-787F7ABE266E}"/>
              </a:ext>
            </a:extLst>
          </p:cNvPr>
          <p:cNvSpPr txBox="1"/>
          <p:nvPr/>
        </p:nvSpPr>
        <p:spPr>
          <a:xfrm>
            <a:off x="705089" y="1042792"/>
            <a:ext cx="10911016" cy="584775"/>
          </a:xfrm>
          <a:prstGeom prst="rect">
            <a:avLst/>
          </a:prstGeom>
          <a:noFill/>
        </p:spPr>
        <p:txBody>
          <a:bodyPr wrap="square">
            <a:spAutoFit/>
          </a:bodyPr>
          <a:lstStyle/>
          <a:p>
            <a:endParaRPr lang="en-US" sz="1600" dirty="0">
              <a:latin typeface="Candara" panose="020E0502030303020204" pitchFamily="34" charset="0"/>
            </a:endParaRPr>
          </a:p>
          <a:p>
            <a:pPr algn="l">
              <a:spcAft>
                <a:spcPts val="600"/>
              </a:spcAft>
            </a:pPr>
            <a:endParaRPr lang="en-GB" sz="1600" dirty="0">
              <a:solidFill>
                <a:srgbClr val="000000"/>
              </a:solidFill>
              <a:latin typeface="Candara" panose="020E0502030303020204" pitchFamily="34" charset="0"/>
            </a:endParaRPr>
          </a:p>
        </p:txBody>
      </p:sp>
      <p:sp>
        <p:nvSpPr>
          <p:cNvPr id="10" name="Metin kutusu 9">
            <a:extLst>
              <a:ext uri="{FF2B5EF4-FFF2-40B4-BE49-F238E27FC236}">
                <a16:creationId xmlns:a16="http://schemas.microsoft.com/office/drawing/2014/main" xmlns="" id="{D0740735-93E0-202E-950F-CFB580157BBA}"/>
              </a:ext>
            </a:extLst>
          </p:cNvPr>
          <p:cNvSpPr txBox="1"/>
          <p:nvPr/>
        </p:nvSpPr>
        <p:spPr>
          <a:xfrm>
            <a:off x="460645" y="1196700"/>
            <a:ext cx="10354209" cy="5047536"/>
          </a:xfrm>
          <a:prstGeom prst="rect">
            <a:avLst/>
          </a:prstGeom>
          <a:noFill/>
        </p:spPr>
        <p:txBody>
          <a:bodyPr wrap="square">
            <a:spAutoFit/>
          </a:bodyPr>
          <a:lstStyle/>
          <a:p>
            <a:pPr algn="just"/>
            <a:r>
              <a:rPr lang="en-US" sz="1600" dirty="0">
                <a:latin typeface="Candara" panose="020E0502030303020204" pitchFamily="34" charset="0"/>
              </a:rPr>
              <a:t>Les apprenants doivent étudier un aliment local de leur propre culture et préparer une feuille de travail contenant les </a:t>
            </a:r>
            <a:r>
              <a:rPr lang="tr-TR" sz="1600" dirty="0" err="1">
                <a:latin typeface="Candara" panose="020E0502030303020204" pitchFamily="34" charset="0"/>
              </a:rPr>
              <a:t>informations suivantes</a:t>
            </a:r>
            <a:r>
              <a:rPr lang="tr-TR" sz="1600" dirty="0">
                <a:latin typeface="Candara" panose="020E0502030303020204" pitchFamily="34" charset="0"/>
              </a:rPr>
              <a:t>.</a:t>
            </a:r>
            <a:endParaRPr lang="en-US" sz="1600" dirty="0">
              <a:latin typeface="Candara" panose="020E0502030303020204" pitchFamily="34" charset="0"/>
            </a:endParaRPr>
          </a:p>
          <a:p>
            <a:pPr algn="just"/>
            <a:r>
              <a:rPr lang="en-US" sz="1600" dirty="0">
                <a:latin typeface="Candara" panose="020E0502030303020204" pitchFamily="34" charset="0"/>
              </a:rPr>
              <a:t>	- Les ingrédients et leur disponibilité locale</a:t>
            </a:r>
            <a:r>
              <a:rPr lang="tr-TR" sz="1600" dirty="0">
                <a:latin typeface="Candara" panose="020E0502030303020204" pitchFamily="34" charset="0"/>
              </a:rPr>
              <a:t>. </a:t>
            </a:r>
          </a:p>
          <a:p>
            <a:pPr algn="just"/>
            <a:r>
              <a:rPr lang="en-US" sz="1600" dirty="0">
                <a:latin typeface="Candara" panose="020E0502030303020204" pitchFamily="34" charset="0"/>
              </a:rPr>
              <a:t>	- Méthodes de préparation et outils utilisés</a:t>
            </a:r>
            <a:r>
              <a:rPr lang="tr-TR" sz="1600" dirty="0">
                <a:latin typeface="Candara" panose="020E0502030303020204" pitchFamily="34" charset="0"/>
              </a:rPr>
              <a:t>. </a:t>
            </a:r>
          </a:p>
          <a:p>
            <a:pPr algn="just"/>
            <a:r>
              <a:rPr lang="en-US" sz="1600" dirty="0">
                <a:latin typeface="Candara" panose="020E0502030303020204" pitchFamily="34" charset="0"/>
              </a:rPr>
              <a:t>	- Toute pratique durable impliquée dans ce plat (compostage, utilisation de toutes les parties d'un ingrédient).</a:t>
            </a:r>
            <a:endParaRPr lang="tr-TR" sz="1600" dirty="0">
              <a:latin typeface="Candara" panose="020E0502030303020204" pitchFamily="34" charset="0"/>
            </a:endParaRPr>
          </a:p>
          <a:p>
            <a:pPr algn="just"/>
            <a:r>
              <a:rPr lang="en-US" sz="1600" dirty="0">
                <a:latin typeface="Candara" panose="020E0502030303020204" pitchFamily="34" charset="0"/>
              </a:rPr>
              <a:t>	- Comment ce plat reflète les valeurs et le mode de vie de votre culture.</a:t>
            </a:r>
            <a:endParaRPr lang="tr-TR" sz="1600" dirty="0">
              <a:latin typeface="Candara" panose="020E0502030303020204" pitchFamily="34" charset="0"/>
            </a:endParaRPr>
          </a:p>
          <a:p>
            <a:pPr algn="just"/>
            <a:endParaRPr lang="tr-TR" sz="1600" dirty="0">
              <a:latin typeface="Candara" panose="020E0502030303020204" pitchFamily="34" charset="0"/>
            </a:endParaRPr>
          </a:p>
          <a:p>
            <a:pPr algn="just"/>
            <a:r>
              <a:rPr lang="en-US" sz="1600" dirty="0">
                <a:latin typeface="Candara" panose="020E0502030303020204" pitchFamily="34" charset="0"/>
              </a:rPr>
              <a:t>Demandez à chaque groupe de présenter ses résultats à la classe, en discutant des aspects durables du plat et de sa signification culturelle. Encouragez les élèves à partager leurs réflexions sur les différences entre les pratiques modernes et les méthodes traditionnelles.</a:t>
            </a:r>
            <a:endParaRPr lang="tr-TR" sz="1600" dirty="0">
              <a:latin typeface="Candara" panose="020E0502030303020204" pitchFamily="34" charset="0"/>
            </a:endParaRPr>
          </a:p>
          <a:p>
            <a:pPr algn="just"/>
            <a:endParaRPr lang="tr-TR" sz="1600" dirty="0">
              <a:latin typeface="Candara" panose="020E0502030303020204" pitchFamily="34" charset="0"/>
            </a:endParaRPr>
          </a:p>
          <a:p>
            <a:pPr algn="just"/>
            <a:r>
              <a:rPr lang="en-US" sz="1600" dirty="0">
                <a:latin typeface="Candara" panose="020E0502030303020204" pitchFamily="34" charset="0"/>
              </a:rPr>
              <a:t>Animez une discussion sur le rôle des connaissances traditionnelles dans la promotion de la durabilité aujourd'hui. Demandez : </a:t>
            </a:r>
            <a:r>
              <a:rPr lang="tr-TR" sz="1600" dirty="0">
                <a:latin typeface="Candara" panose="020E0502030303020204" pitchFamily="34" charset="0"/>
              </a:rPr>
              <a:t>"</a:t>
            </a:r>
            <a:r>
              <a:rPr lang="en-US" sz="1600" dirty="0">
                <a:latin typeface="Candara" panose="020E0502030303020204" pitchFamily="34" charset="0"/>
              </a:rPr>
              <a:t>Comment pouvons-nous appliquer ces pratiques durables dans notre propre vie ? Quels changements pourrions-nous apporter à nos choix alimentaires quotidiens </a:t>
            </a:r>
            <a:r>
              <a:rPr lang="tr-TR" sz="1600" dirty="0">
                <a:latin typeface="Candara" panose="020E0502030303020204" pitchFamily="34" charset="0"/>
              </a:rPr>
              <a:t>? </a:t>
            </a:r>
          </a:p>
          <a:p>
            <a:pPr algn="just"/>
            <a:endParaRPr lang="tr-TR" sz="1600" dirty="0">
              <a:latin typeface="Candara" panose="020E0502030303020204" pitchFamily="34" charset="0"/>
            </a:endParaRPr>
          </a:p>
          <a:p>
            <a:pPr algn="just"/>
            <a:r>
              <a:rPr lang="tr-TR" sz="1600" dirty="0">
                <a:latin typeface="Candara" panose="020E0502030303020204" pitchFamily="34" charset="0"/>
              </a:rPr>
              <a:t>En guise de </a:t>
            </a:r>
            <a:r>
              <a:rPr lang="tr-TR" sz="1600" dirty="0" err="1">
                <a:latin typeface="Candara" panose="020E0502030303020204" pitchFamily="34" charset="0"/>
              </a:rPr>
              <a:t>devoir</a:t>
            </a:r>
            <a:r>
              <a:rPr lang="tr-TR" sz="1600" dirty="0">
                <a:latin typeface="Candara" panose="020E0502030303020204" pitchFamily="34" charset="0"/>
              </a:rPr>
              <a:t>, </a:t>
            </a:r>
            <a:r>
              <a:rPr lang="en-US" sz="1600" dirty="0" err="1">
                <a:latin typeface="Candara" panose="020E0502030303020204" pitchFamily="34" charset="0"/>
              </a:rPr>
              <a:t>demandez aux </a:t>
            </a:r>
            <a:r>
              <a:rPr lang="tr-TR" sz="1600" dirty="0" err="1">
                <a:latin typeface="Candara" panose="020E0502030303020204" pitchFamily="34" charset="0"/>
              </a:rPr>
              <a:t>apprenants </a:t>
            </a:r>
            <a:r>
              <a:rPr lang="en-US" sz="1600" dirty="0">
                <a:latin typeface="Candara" panose="020E0502030303020204" pitchFamily="34" charset="0"/>
              </a:rPr>
              <a:t>d'interroger des membres de leur famille sur une recette traditionnelle et de documenter les ingrédients, la préparation et les éventuelles pratiques durables. </a:t>
            </a:r>
            <a:r>
              <a:rPr lang="tr-TR" sz="1600" dirty="0">
                <a:latin typeface="Candara" panose="020E0502030303020204" pitchFamily="34" charset="0"/>
              </a:rPr>
              <a:t>Ils doivent préparer une présentation avec tous les éléments inclus et ce devoir servira également à l'évaluation de l'apprenant. </a:t>
            </a:r>
            <a:endParaRPr lang="tr-TR" dirty="0">
              <a:latin typeface="Candara" panose="020E0502030303020204" pitchFamily="34" charset="0"/>
            </a:endParaRPr>
          </a:p>
          <a:p>
            <a:endParaRPr lang="tr-TR" sz="1800" dirty="0">
              <a:latin typeface="Candara" panose="020E0502030303020204" pitchFamily="34" charset="0"/>
            </a:endParaRPr>
          </a:p>
        </p:txBody>
      </p:sp>
    </p:spTree>
    <p:extLst>
      <p:ext uri="{BB962C8B-B14F-4D97-AF65-F5344CB8AC3E}">
        <p14:creationId xmlns:p14="http://schemas.microsoft.com/office/powerpoint/2010/main" xmlns="" val="322811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0" y="89588"/>
            <a:ext cx="10911016" cy="646331"/>
          </a:xfrm>
          <a:prstGeom prst="rect">
            <a:avLst/>
          </a:prstGeom>
          <a:noFill/>
        </p:spPr>
        <p:txBody>
          <a:bodyPr wrap="square">
            <a:spAutoFit/>
          </a:bodyPr>
          <a:lstStyle/>
          <a:p>
            <a:pPr lvl="1">
              <a:spcBef>
                <a:spcPts val="1200"/>
              </a:spcBef>
            </a:pPr>
            <a:r>
              <a:rPr lang="es-ES" sz="3600" b="1" dirty="0">
                <a:solidFill>
                  <a:schemeClr val="bg1"/>
                </a:solidFill>
                <a:effectLst/>
                <a:latin typeface="Candara" panose="020E0502030303020204" pitchFamily="34" charset="0"/>
                <a:ea typeface="Times New Roman" panose="02020603050405020304" pitchFamily="18" charset="0"/>
              </a:rPr>
              <a:t>Discussion et réflexion </a:t>
            </a:r>
            <a:r>
              <a:rPr lang="tr-TR" sz="3600" b="1" dirty="0">
                <a:solidFill>
                  <a:schemeClr val="bg1"/>
                </a:solidFill>
                <a:effectLst/>
                <a:latin typeface="Candara" panose="020E0502030303020204" pitchFamily="34" charset="0"/>
                <a:ea typeface="Times New Roman" panose="02020603050405020304" pitchFamily="18" charset="0"/>
              </a:rPr>
              <a:t>1/2</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xmlns="" id="{349C239B-0993-D5C0-7B00-234B4F4A50E7}"/>
              </a:ext>
            </a:extLst>
          </p:cNvPr>
          <p:cNvSpPr txBox="1"/>
          <p:nvPr/>
        </p:nvSpPr>
        <p:spPr>
          <a:xfrm>
            <a:off x="597847" y="1051365"/>
            <a:ext cx="10086832" cy="5539978"/>
          </a:xfrm>
          <a:prstGeom prst="rect">
            <a:avLst/>
          </a:prstGeom>
          <a:noFill/>
        </p:spPr>
        <p:txBody>
          <a:bodyPr wrap="square">
            <a:spAutoFit/>
          </a:bodyPr>
          <a:lstStyle/>
          <a:p>
            <a:pPr algn="just">
              <a:spcAft>
                <a:spcPts val="600"/>
              </a:spcAft>
            </a:pPr>
            <a:r>
              <a:rPr lang="en-GB" sz="1600" b="1" i="0" u="none" strike="noStrike" dirty="0">
                <a:solidFill>
                  <a:srgbClr val="000000"/>
                </a:solidFill>
                <a:effectLst/>
                <a:latin typeface="Candara" panose="020E0502030303020204" pitchFamily="34" charset="0"/>
              </a:rPr>
              <a:t>Questions pour la discussion en groupe :</a:t>
            </a:r>
          </a:p>
          <a:p>
            <a:pPr marL="285750" indent="-285750" algn="just">
              <a:spcAft>
                <a:spcPts val="600"/>
              </a:spcAft>
              <a:buFontTx/>
              <a:buChar char="-"/>
            </a:pPr>
            <a:r>
              <a:rPr lang="en-US" sz="1600" i="0" u="none" strike="noStrike" dirty="0">
                <a:effectLst/>
                <a:latin typeface="Candara" panose="020E0502030303020204" pitchFamily="34" charset="0"/>
              </a:rPr>
              <a:t>Quelles sont les raisons de préserver le patrimoine culturel, notamment les langues, les monuments et les traditions ? Quelles sont les raisons de préserver le patrimoine naturel, notamment les parcs nationaux, les écosystèmes et la faune ? Il serait utile d'examiner la manière dont le patrimoine culturel et naturel contribue à la formation et à l'expression de l'identité d'une communauté. </a:t>
            </a:r>
            <a:endParaRPr lang="tr-TR" sz="1600" i="0" u="none" strike="noStrike" dirty="0">
              <a:effectLst/>
              <a:latin typeface="Candara" panose="020E0502030303020204" pitchFamily="34" charset="0"/>
            </a:endParaRPr>
          </a:p>
          <a:p>
            <a:pPr marL="742950" lvl="1" indent="-285750" algn="just">
              <a:spcAft>
                <a:spcPts val="600"/>
              </a:spcAft>
              <a:buFontTx/>
              <a:buChar char="-"/>
            </a:pPr>
            <a:r>
              <a:rPr lang="tr-TR" sz="1400" i="1" dirty="0" err="1">
                <a:latin typeface="Candara" panose="020E0502030303020204" pitchFamily="34" charset="0"/>
              </a:rPr>
              <a:t>Réponse possible </a:t>
            </a:r>
            <a:r>
              <a:rPr lang="tr-TR" sz="1400" i="1" dirty="0">
                <a:latin typeface="Candara" panose="020E0502030303020204" pitchFamily="34" charset="0"/>
              </a:rPr>
              <a:t>: </a:t>
            </a:r>
            <a:r>
              <a:rPr lang="en-US" sz="1400" i="1" dirty="0">
                <a:latin typeface="Candara" panose="020E0502030303020204" pitchFamily="34" charset="0"/>
              </a:rPr>
              <a:t>Le patrimoine culturel procure un sentiment d'identité et d'appartenance aux individus et aux communautés. Il relie les gens à leur passé, à leur présent et à leur avenir. </a:t>
            </a:r>
            <a:endParaRPr lang="tr-TR" sz="1400" i="1" dirty="0">
              <a:latin typeface="Candara" panose="020E0502030303020204" pitchFamily="34" charset="0"/>
            </a:endParaRPr>
          </a:p>
          <a:p>
            <a:pPr marL="742950" lvl="1" indent="-285750" algn="just">
              <a:spcAft>
                <a:spcPts val="600"/>
              </a:spcAft>
              <a:buFontTx/>
              <a:buChar char="-"/>
            </a:pPr>
            <a:r>
              <a:rPr lang="tr-TR" sz="1400" i="1" dirty="0" err="1">
                <a:latin typeface="Candara" panose="020E0502030303020204" pitchFamily="34" charset="0"/>
              </a:rPr>
              <a:t>Réponse possible </a:t>
            </a:r>
            <a:r>
              <a:rPr lang="tr-TR" sz="1400" i="1" dirty="0">
                <a:latin typeface="Candara" panose="020E0502030303020204" pitchFamily="34" charset="0"/>
              </a:rPr>
              <a:t>: </a:t>
            </a:r>
            <a:r>
              <a:rPr lang="en-US" sz="1400" i="1" dirty="0">
                <a:latin typeface="Candara" panose="020E0502030303020204" pitchFamily="34" charset="0"/>
              </a:rPr>
              <a:t>Le partage du patrimoine culturel peut renforcer les liens sociaux et favoriser un sentiment d'appartenance à la communauté</a:t>
            </a:r>
            <a:r>
              <a:rPr lang="tr-TR" sz="1400" i="1" dirty="0" err="1">
                <a:latin typeface="Candara" panose="020E0502030303020204" pitchFamily="34" charset="0"/>
              </a:rPr>
              <a:t>, de sorte qu'</a:t>
            </a:r>
            <a:r>
              <a:rPr lang="en-US" sz="1400" i="1" dirty="0">
                <a:latin typeface="Candara" panose="020E0502030303020204" pitchFamily="34" charset="0"/>
              </a:rPr>
              <a:t>il encourage la compréhension et la tolérance entre les différents groupes. </a:t>
            </a:r>
            <a:r>
              <a:rPr lang="tr-TR" sz="1400" i="1" dirty="0">
                <a:latin typeface="Candara" panose="020E0502030303020204" pitchFamily="34" charset="0"/>
              </a:rPr>
              <a:t>En outre, </a:t>
            </a:r>
            <a:r>
              <a:rPr lang="en-US" sz="1400" i="1" dirty="0">
                <a:latin typeface="Candara" panose="020E0502030303020204" pitchFamily="34" charset="0"/>
              </a:rPr>
              <a:t>le patrimoine culturel peut contribuer au développement économique par le biais du tourisme, des industries créatives et des exportations culturelles.</a:t>
            </a:r>
            <a:endParaRPr lang="tr-TR" sz="1400" i="1" u="none" strike="noStrike" dirty="0">
              <a:effectLst/>
              <a:latin typeface="Candara" panose="020E0502030303020204" pitchFamily="34" charset="0"/>
            </a:endParaRPr>
          </a:p>
          <a:p>
            <a:pPr marL="285750" indent="-285750" algn="just">
              <a:spcAft>
                <a:spcPts val="600"/>
              </a:spcAft>
              <a:buFontTx/>
              <a:buChar char="-"/>
            </a:pPr>
            <a:r>
              <a:rPr lang="en-US" sz="1600" i="0" u="none" strike="noStrike" dirty="0">
                <a:effectLst/>
                <a:latin typeface="Candara" panose="020E0502030303020204" pitchFamily="34" charset="0"/>
              </a:rPr>
              <a:t>Quelles sont les principales menaces qui pèsent sur le patrimoine culturel ? Par exemple, comment l'urbanisation ou la mondialisation peuvent-elles avoir un impact sur les cultures traditionnelles ? Quelles sont les principales menaces qui pèsent sur le patrimoine naturel ? Considérez l'impact des questions environnementales telles que le changement climatique, la déforestation et la pollution.</a:t>
            </a:r>
            <a:endParaRPr lang="tr-TR" sz="1600" i="0" u="none" strike="noStrike" dirty="0">
              <a:effectLst/>
              <a:latin typeface="Candara" panose="020E0502030303020204" pitchFamily="34" charset="0"/>
            </a:endParaRPr>
          </a:p>
          <a:p>
            <a:pPr marL="742950" lvl="1" indent="-285750" algn="just">
              <a:spcAft>
                <a:spcPts val="600"/>
              </a:spcAft>
              <a:buFontTx/>
              <a:buChar char="-"/>
            </a:pPr>
            <a:r>
              <a:rPr lang="tr-TR" sz="1400" i="1" dirty="0" err="1">
                <a:latin typeface="Candara" panose="020E0502030303020204" pitchFamily="34" charset="0"/>
              </a:rPr>
              <a:t>Réponse possible </a:t>
            </a:r>
            <a:r>
              <a:rPr lang="tr-TR" sz="1400" i="1" dirty="0">
                <a:latin typeface="Candara" panose="020E0502030303020204" pitchFamily="34" charset="0"/>
              </a:rPr>
              <a:t>: </a:t>
            </a:r>
            <a:r>
              <a:rPr lang="en-US" sz="1400" i="1" dirty="0">
                <a:latin typeface="Candara" panose="020E0502030303020204" pitchFamily="34" charset="0"/>
              </a:rPr>
              <a:t>Lorsque les gens migrent vers les zones urbaines, ils risquent d'abandonner les moyens de subsistance et les systèmes de connaissances traditionnels. Cela peut conduire à l'érosion de pratiques et de compétences culturelles uniques. </a:t>
            </a:r>
            <a:r>
              <a:rPr lang="en-US" sz="1400" i="1" u="none" strike="noStrike" dirty="0">
                <a:effectLst/>
                <a:latin typeface="Candara" panose="020E0502030303020204" pitchFamily="34" charset="0"/>
              </a:rPr>
              <a:t>Les guerres et les conflits peuvent entraîner une destruction massive des sites du patrimoine culturel, notamment des édifices religieux, des musées et des sites archéologiques.   </a:t>
            </a:r>
            <a:endParaRPr lang="tr-TR" sz="1400" i="1" u="none" strike="noStrike" dirty="0">
              <a:effectLst/>
              <a:latin typeface="Candara" panose="020E0502030303020204" pitchFamily="34" charset="0"/>
            </a:endParaRPr>
          </a:p>
          <a:p>
            <a:pPr marL="742950" lvl="1" indent="-285750" algn="just">
              <a:spcAft>
                <a:spcPts val="600"/>
              </a:spcAft>
              <a:buFontTx/>
              <a:buChar char="-"/>
            </a:pPr>
            <a:r>
              <a:rPr lang="tr-TR" sz="1400" i="1" dirty="0" err="1">
                <a:latin typeface="Candara" panose="020E0502030303020204" pitchFamily="34" charset="0"/>
              </a:rPr>
              <a:t>Réponse possible </a:t>
            </a:r>
            <a:r>
              <a:rPr lang="tr-TR" sz="1400" i="1" dirty="0">
                <a:latin typeface="Candara" panose="020E0502030303020204" pitchFamily="34" charset="0"/>
              </a:rPr>
              <a:t>: </a:t>
            </a:r>
            <a:r>
              <a:rPr lang="en-US" sz="1400" i="1" u="none" strike="noStrike" dirty="0">
                <a:effectLst/>
                <a:latin typeface="Candara" panose="020E0502030303020204" pitchFamily="34" charset="0"/>
              </a:rPr>
              <a:t>Le changement climatique peut entraîner une augmentation de la fréquence et de l'intensité des catastrophes naturelles, telles que les inondations, les sécheresses et les tempêtes, qui peuvent endommager ou détruire les sites du patrimoine culturel.  Le commerce illégal d'objets culturels peut entraîner la perte d'objets culturels importants et l'appauvrissement du patrimoine culturel</a:t>
            </a:r>
            <a:r>
              <a:rPr lang="tr-TR" sz="1400" i="1" u="none" strike="noStrike" dirty="0">
                <a:effectLst/>
                <a:latin typeface="Candara" panose="020E0502030303020204" pitchFamily="34" charset="0"/>
              </a:rPr>
              <a:t>. </a:t>
            </a:r>
          </a:p>
          <a:p>
            <a:pPr marL="285750" indent="-285750" algn="l">
              <a:spcAft>
                <a:spcPts val="600"/>
              </a:spcAft>
              <a:buFontTx/>
              <a:buChar char="-"/>
            </a:pPr>
            <a:endParaRPr lang="tr-TR" sz="1600" i="0" u="none" strike="noStrike" dirty="0">
              <a:effectLst/>
              <a:latin typeface="Candara" panose="020E0502030303020204" pitchFamily="34" charset="0"/>
            </a:endParaRPr>
          </a:p>
          <a:p>
            <a:pPr marL="285750" indent="-285750" algn="l">
              <a:spcAft>
                <a:spcPts val="600"/>
              </a:spcAft>
              <a:buFontTx/>
              <a:buChar char="-"/>
            </a:pPr>
            <a:endParaRPr lang="tr-TR" sz="1600" i="0" u="none" strike="noStrike" dirty="0">
              <a:effectLst/>
              <a:latin typeface="Candara" panose="020E0502030303020204" pitchFamily="34" charset="0"/>
            </a:endParaRPr>
          </a:p>
        </p:txBody>
      </p:sp>
    </p:spTree>
    <p:extLst>
      <p:ext uri="{BB962C8B-B14F-4D97-AF65-F5344CB8AC3E}">
        <p14:creationId xmlns:p14="http://schemas.microsoft.com/office/powerpoint/2010/main" xmlns="" val="269162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D86C76-6848-BA81-E7A4-12543C566D9C}"/>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586612CF-E394-4027-E4C6-543618C5CBCD}"/>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E47E208C-685A-9835-8B6A-847C17DAFE39}"/>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28DF527D-8085-3D98-412B-BB9F2A2F93C2}"/>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EEB37E43-C95A-9989-CDE5-F7CDE9E7458B}"/>
              </a:ext>
            </a:extLst>
          </p:cNvPr>
          <p:cNvSpPr txBox="1"/>
          <p:nvPr/>
        </p:nvSpPr>
        <p:spPr>
          <a:xfrm>
            <a:off x="0" y="89588"/>
            <a:ext cx="10911016" cy="646331"/>
          </a:xfrm>
          <a:prstGeom prst="rect">
            <a:avLst/>
          </a:prstGeom>
          <a:noFill/>
        </p:spPr>
        <p:txBody>
          <a:bodyPr wrap="square">
            <a:spAutoFit/>
          </a:bodyPr>
          <a:lstStyle/>
          <a:p>
            <a:pPr lvl="1">
              <a:spcBef>
                <a:spcPts val="1200"/>
              </a:spcBef>
            </a:pPr>
            <a:r>
              <a:rPr lang="es-ES" sz="3600" b="1" dirty="0">
                <a:solidFill>
                  <a:schemeClr val="bg1"/>
                </a:solidFill>
                <a:effectLst/>
                <a:latin typeface="Candara" panose="020E0502030303020204" pitchFamily="34" charset="0"/>
                <a:ea typeface="Times New Roman" panose="02020603050405020304" pitchFamily="18" charset="0"/>
              </a:rPr>
              <a:t>Discussion et réflexion </a:t>
            </a:r>
            <a:r>
              <a:rPr lang="tr-TR" sz="3600" b="1" dirty="0">
                <a:solidFill>
                  <a:schemeClr val="bg1"/>
                </a:solidFill>
                <a:effectLst/>
                <a:latin typeface="Candara" panose="020E0502030303020204" pitchFamily="34" charset="0"/>
                <a:ea typeface="Times New Roman" panose="02020603050405020304" pitchFamily="18" charset="0"/>
              </a:rPr>
              <a:t>1/2</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xmlns="" id="{A5D6D50D-F27D-3051-673C-83136B4D581D}"/>
              </a:ext>
            </a:extLst>
          </p:cNvPr>
          <p:cNvSpPr txBox="1"/>
          <p:nvPr/>
        </p:nvSpPr>
        <p:spPr>
          <a:xfrm>
            <a:off x="433485" y="1114739"/>
            <a:ext cx="10477531" cy="52168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Conclusion : </a:t>
            </a:r>
            <a:endParaRPr lang="tr-TR" sz="1600" b="1" dirty="0">
              <a:solidFill>
                <a:srgbClr val="000000"/>
              </a:solid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tr-TR" sz="1600" b="0" i="0" u="none" strike="noStrike" kern="1200" cap="none" spc="0" normalizeH="0" baseline="0" noProof="0" dirty="0">
              <a:ln>
                <a:noFill/>
              </a:ln>
              <a:effectLst/>
              <a:uLnTx/>
              <a:uFillTx/>
              <a:latin typeface="Candara" panose="020E0502030303020204" pitchFamily="34" charset="0"/>
            </a:endParaRPr>
          </a:p>
          <a:p>
            <a:pPr marL="285750" indent="-285750" algn="just">
              <a:spcAft>
                <a:spcPts val="600"/>
              </a:spcAft>
              <a:buFontTx/>
              <a:buChar char="-"/>
              <a:defRPr/>
            </a:pPr>
            <a:r>
              <a:rPr kumimoji="0" lang="tr-TR" sz="1600" b="0" i="0" u="none" strike="noStrike" kern="1200" cap="none" spc="0" normalizeH="0" baseline="0" noProof="0" dirty="0" err="1">
                <a:ln>
                  <a:noFill/>
                </a:ln>
                <a:effectLst/>
                <a:uLnTx/>
                <a:uFillTx/>
                <a:latin typeface="Candara" panose="020E0502030303020204" pitchFamily="34" charset="0"/>
              </a:rPr>
              <a:t>Les apprenants </a:t>
            </a:r>
            <a:r>
              <a:rPr kumimoji="0" lang="en-US" sz="1600" b="0" i="0" u="none" strike="noStrike" kern="1200" cap="none" spc="0" normalizeH="0" baseline="0" noProof="0" dirty="0">
                <a:ln>
                  <a:noFill/>
                </a:ln>
                <a:effectLst/>
                <a:uLnTx/>
                <a:uFillTx/>
                <a:latin typeface="Candara" panose="020E0502030303020204" pitchFamily="34" charset="0"/>
              </a:rPr>
              <a:t>ont découvert une variété de sites patrimoniaux et les raisons pour lesquelles ils sont importants non seulement au niveau local, mais aussi à l'échelle mondiale. En outre, les </a:t>
            </a:r>
            <a:r>
              <a:rPr kumimoji="0" lang="tr-TR" sz="1600" b="0" i="0" u="none" strike="noStrike" kern="1200" cap="none" spc="0" normalizeH="0" baseline="0" noProof="0" dirty="0" err="1">
                <a:ln>
                  <a:noFill/>
                </a:ln>
                <a:effectLst/>
                <a:uLnTx/>
                <a:uFillTx/>
                <a:latin typeface="Candara" panose="020E0502030303020204" pitchFamily="34" charset="0"/>
              </a:rPr>
              <a:t>apprenants </a:t>
            </a:r>
            <a:r>
              <a:rPr kumimoji="0" lang="en-US" sz="1600" b="0" i="0" u="none" strike="noStrike" kern="1200" cap="none" spc="0" normalizeH="0" baseline="0" noProof="0" dirty="0">
                <a:ln>
                  <a:noFill/>
                </a:ln>
                <a:effectLst/>
                <a:uLnTx/>
                <a:uFillTx/>
                <a:latin typeface="Candara" panose="020E0502030303020204" pitchFamily="34" charset="0"/>
              </a:rPr>
              <a:t>ont compris que la préservation de ces sites patrimoniaux et de ces traditions pour les générations futures dépend de la mise en œuvre de pratiques durables.</a:t>
            </a:r>
            <a:endParaRPr lang="tr-TR" sz="1600" dirty="0">
              <a:latin typeface="Candara" panose="020E0502030303020204" pitchFamily="34" charset="0"/>
            </a:endParaRPr>
          </a:p>
          <a:p>
            <a:pPr marR="0" lvl="0" algn="just" defTabSz="914400" rtl="0" eaLnBrk="1" fontAlgn="auto" latinLnBrk="0" hangingPunct="1">
              <a:lnSpc>
                <a:spcPct val="100000"/>
              </a:lnSpc>
              <a:spcBef>
                <a:spcPts val="0"/>
              </a:spcBef>
              <a:spcAft>
                <a:spcPts val="600"/>
              </a:spcAft>
              <a:buClrTx/>
              <a:buSzTx/>
              <a:tabLst/>
              <a:defRPr/>
            </a:pPr>
            <a:endParaRPr kumimoji="0" lang="tr-TR" sz="1600" b="0" i="0" u="none" strike="noStrike" kern="1200" cap="none" spc="0" normalizeH="0" baseline="0" noProof="0" dirty="0">
              <a:ln>
                <a:noFill/>
              </a:ln>
              <a:effectLst/>
              <a:uLnTx/>
              <a:uFillTx/>
              <a:latin typeface="Candara" panose="020E0502030303020204" pitchFamily="34"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effectLst/>
                <a:uLnTx/>
                <a:uFillTx/>
                <a:latin typeface="Candara" panose="020E0502030303020204" pitchFamily="34" charset="0"/>
              </a:rPr>
              <a:t>Il est également important de </a:t>
            </a:r>
            <a:r>
              <a:rPr kumimoji="0" lang="en-US" sz="1600" b="0" i="0" u="none" strike="noStrike" kern="1200" cap="none" spc="0" normalizeH="0" baseline="0" noProof="0" dirty="0" err="1">
                <a:ln>
                  <a:noFill/>
                </a:ln>
                <a:effectLst/>
                <a:uLnTx/>
                <a:uFillTx/>
                <a:latin typeface="Candara" panose="020E0502030303020204" pitchFamily="34" charset="0"/>
              </a:rPr>
              <a:t>souligner le </a:t>
            </a:r>
            <a:r>
              <a:rPr kumimoji="0" lang="en-US" sz="1600" b="0" i="0" u="none" strike="noStrike" kern="1200" cap="none" spc="0" normalizeH="0" baseline="0" noProof="0" dirty="0">
                <a:ln>
                  <a:noFill/>
                </a:ln>
                <a:effectLst/>
                <a:uLnTx/>
                <a:uFillTx/>
                <a:latin typeface="Candara" panose="020E0502030303020204" pitchFamily="34" charset="0"/>
              </a:rPr>
              <a:t>lien entre les actions locales et mondiales. Les élèves doivent comprendre que les initiatives locales contribuent à un mouvement mondial. La protection d'une pratique culturelle, d'un monument ou d'un écosystème peut inspirer des efforts similaires dans le monde entier, contribuant ainsi à la création d'un avenir durable pour tous.</a:t>
            </a:r>
            <a:endParaRPr kumimoji="0" lang="tr-TR" sz="1600" b="0" i="0" u="none" strike="noStrike" kern="1200" cap="none" spc="0" normalizeH="0" baseline="0" noProof="0" dirty="0">
              <a:ln>
                <a:noFill/>
              </a:ln>
              <a:effectLst/>
              <a:uLnTx/>
              <a:uFillTx/>
              <a:latin typeface="Candara" panose="020E0502030303020204" pitchFamily="34"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lang="tr-TR" sz="1600" dirty="0">
              <a:latin typeface="Candara" panose="020E0502030303020204" pitchFamily="34" charset="0"/>
            </a:endParaRPr>
          </a:p>
          <a:p>
            <a:pPr marL="285750" indent="-285750" algn="just">
              <a:spcAft>
                <a:spcPts val="600"/>
              </a:spcAft>
              <a:buFontTx/>
              <a:buChar char="-"/>
              <a:defRPr/>
            </a:pPr>
            <a:r>
              <a:rPr kumimoji="0" lang="tr-TR" sz="1600" b="0" i="0" u="none" strike="noStrike" kern="1200" cap="none" spc="0" normalizeH="0" baseline="0" noProof="0" dirty="0" err="1">
                <a:ln>
                  <a:noFill/>
                </a:ln>
                <a:effectLst/>
                <a:uLnTx/>
                <a:uFillTx/>
                <a:latin typeface="Candara" panose="020E0502030303020204" pitchFamily="34" charset="0"/>
              </a:rPr>
              <a:t>Les apprenants </a:t>
            </a:r>
            <a:r>
              <a:rPr kumimoji="0" lang="en-US" sz="1600" b="0" i="0" u="none" strike="noStrike" kern="1200" cap="none" spc="0" normalizeH="0" baseline="0" noProof="0" dirty="0">
                <a:ln>
                  <a:noFill/>
                </a:ln>
                <a:effectLst/>
                <a:uLnTx/>
                <a:uFillTx/>
                <a:latin typeface="Candara" panose="020E0502030303020204" pitchFamily="34" charset="0"/>
              </a:rPr>
              <a:t>ont présenté des affiches créatives qui mettent en évidence les problèmes auxquels sont confrontés les sites patrimoniaux qu'ils ont sélectionnés et proposent des solutions à la fois réfléchies et réalistes. Ils ont montré qu'ils comprenaient comment des défis tels que le changement climatique, le sur-tourisme, la pollution et le manque de sensibilisation peuvent avoir un impact sur la préservation du patrimoine</a:t>
            </a:r>
            <a:r>
              <a:rPr lang="tr-TR" sz="1600" dirty="0">
                <a:latin typeface="Candara" panose="020E0502030303020204" pitchFamily="34" charset="0"/>
              </a:rPr>
              <a:t>. </a:t>
            </a: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tr-TR" sz="1600" b="0" i="0" u="none" strike="noStrike" kern="1200" cap="none" spc="0" normalizeH="0" baseline="0" noProof="0" dirty="0">
              <a:ln>
                <a:noFill/>
              </a:ln>
              <a:effectLst/>
              <a:uLnTx/>
              <a:uFillTx/>
              <a:latin typeface="Candara" panose="020E0502030303020204" pitchFamily="34" charset="0"/>
            </a:endParaRPr>
          </a:p>
          <a:p>
            <a:pPr marL="285750" indent="-285750" algn="l">
              <a:spcAft>
                <a:spcPts val="600"/>
              </a:spcAft>
              <a:buFontTx/>
              <a:buChar char="-"/>
            </a:pPr>
            <a:endParaRPr lang="tr-TR" sz="1600" i="0" u="none" strike="noStrike" dirty="0">
              <a:effectLst/>
              <a:latin typeface="Candara" panose="020E0502030303020204" pitchFamily="34" charset="0"/>
            </a:endParaRPr>
          </a:p>
          <a:p>
            <a:pPr marL="285750" indent="-285750" algn="l">
              <a:spcAft>
                <a:spcPts val="600"/>
              </a:spcAft>
              <a:buFontTx/>
              <a:buChar char="-"/>
            </a:pPr>
            <a:endParaRPr lang="tr-TR" sz="1600" i="0" u="none" strike="noStrike" dirty="0">
              <a:effectLst/>
              <a:latin typeface="Candara" panose="020E0502030303020204" pitchFamily="34" charset="0"/>
            </a:endParaRPr>
          </a:p>
        </p:txBody>
      </p:sp>
    </p:spTree>
    <p:extLst>
      <p:ext uri="{BB962C8B-B14F-4D97-AF65-F5344CB8AC3E}">
        <p14:creationId xmlns:p14="http://schemas.microsoft.com/office/powerpoint/2010/main" xmlns="" val="376395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F461DD-FDCF-8DFE-4CEF-41EC780BF471}"/>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D850CCDC-7E07-B1AB-3931-9453A271C385}"/>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CF45A3BC-3A60-79B6-01CE-82EA973933A7}"/>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F3E66A7C-2FEA-7B1B-324B-50F6F3F66198}"/>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B2020BF1-0457-DFB5-7441-06EEE2567FE6}"/>
              </a:ext>
            </a:extLst>
          </p:cNvPr>
          <p:cNvSpPr txBox="1"/>
          <p:nvPr/>
        </p:nvSpPr>
        <p:spPr>
          <a:xfrm>
            <a:off x="0" y="89588"/>
            <a:ext cx="10911016" cy="646331"/>
          </a:xfrm>
          <a:prstGeom prst="rect">
            <a:avLst/>
          </a:prstGeom>
          <a:noFill/>
        </p:spPr>
        <p:txBody>
          <a:bodyPr wrap="square">
            <a:spAutoFit/>
          </a:bodyPr>
          <a:lstStyle/>
          <a:p>
            <a:pPr lvl="1">
              <a:spcBef>
                <a:spcPts val="1200"/>
              </a:spcBef>
            </a:pPr>
            <a:r>
              <a:rPr lang="es-ES" sz="3600" b="1" dirty="0">
                <a:solidFill>
                  <a:schemeClr val="bg1"/>
                </a:solidFill>
                <a:effectLst/>
                <a:latin typeface="Candara" panose="020E0502030303020204" pitchFamily="34" charset="0"/>
                <a:ea typeface="Times New Roman" panose="02020603050405020304" pitchFamily="18" charset="0"/>
              </a:rPr>
              <a:t>Discussion et réflexion </a:t>
            </a:r>
            <a:r>
              <a:rPr lang="tr-TR" sz="3600" b="1" dirty="0">
                <a:solidFill>
                  <a:schemeClr val="bg1"/>
                </a:solidFill>
                <a:effectLst/>
                <a:latin typeface="Candara" panose="020E0502030303020204" pitchFamily="34" charset="0"/>
                <a:ea typeface="Times New Roman" panose="02020603050405020304" pitchFamily="18" charset="0"/>
              </a:rPr>
              <a:t>2/2</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xmlns="" id="{03245E78-0B87-C888-D737-B568F665DD49}"/>
              </a:ext>
            </a:extLst>
          </p:cNvPr>
          <p:cNvSpPr txBox="1"/>
          <p:nvPr/>
        </p:nvSpPr>
        <p:spPr>
          <a:xfrm>
            <a:off x="640492" y="1266869"/>
            <a:ext cx="10270524" cy="2939266"/>
          </a:xfrm>
          <a:prstGeom prst="rect">
            <a:avLst/>
          </a:prstGeom>
          <a:noFill/>
        </p:spPr>
        <p:txBody>
          <a:bodyPr wrap="square">
            <a:spAutoFit/>
          </a:bodyPr>
          <a:lstStyle/>
          <a:p>
            <a:pPr algn="just">
              <a:spcAft>
                <a:spcPts val="600"/>
              </a:spcAft>
              <a:defRPr/>
            </a:pPr>
            <a:r>
              <a:rPr kumimoji="0" lang="en-US" sz="1600" b="0" i="0" u="none" strike="noStrike" kern="1200" cap="none" spc="0" normalizeH="0" baseline="0" noProof="0" dirty="0">
                <a:ln>
                  <a:noFill/>
                </a:ln>
                <a:effectLst/>
                <a:uLnTx/>
                <a:uFillTx/>
                <a:latin typeface="Candara" panose="020E0502030303020204" pitchFamily="34" charset="0"/>
              </a:rPr>
              <a:t> </a:t>
            </a:r>
            <a:endParaRPr kumimoji="0" lang="tr-TR" sz="1600" b="0" i="0" u="none" strike="noStrike" kern="1200" cap="none" spc="0" normalizeH="0" baseline="0" noProof="0" dirty="0">
              <a:ln>
                <a:noFill/>
              </a:ln>
              <a:effectLst/>
              <a:uLnTx/>
              <a:uFillTx/>
              <a:latin typeface="Candara" panose="020E0502030303020204" pitchFamily="34"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Les projets ont démontré que la sensibilisation est une stratégie efficace. </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Les apprenants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ont pris conscience de leur responsabilité individuelle dans la protection de notre patrimoine. Cela peut se faire en soutenant le tourisme durable, en défendant les efforts de conservation ou en éduquant les autres sur l'importance des sites patrimoniaux.</a:t>
            </a:r>
            <a:endPar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lang="tr-TR" sz="1600" dirty="0">
              <a:solidFill>
                <a:prstClr val="black"/>
              </a:solidFill>
              <a:latin typeface="Candara" panose="020E0502030303020204" pitchFamily="34" charset="0"/>
            </a:endParaRPr>
          </a:p>
          <a:p>
            <a:pPr marL="285750" indent="-285750" algn="just">
              <a:spcAft>
                <a:spcPts val="600"/>
              </a:spcAft>
              <a:buFontTx/>
              <a:buChar char="-"/>
              <a:defRPr/>
            </a:pPr>
            <a:r>
              <a:rPr kumimoji="0" lang="en-US" sz="1600" b="0" i="0" u="none" strike="noStrike" kern="1200" cap="none" spc="0" normalizeH="0" baseline="0" noProof="0" dirty="0">
                <a:ln>
                  <a:noFill/>
                </a:ln>
                <a:effectLst/>
                <a:uLnTx/>
                <a:uFillTx/>
                <a:latin typeface="Candara" panose="020E0502030303020204" pitchFamily="34" charset="0"/>
              </a:rPr>
              <a:t>Il est recommandé d'encourager les étudiants à réfléchir à la manière dont ils pourraient promouvoir la durabilité et la préservation du patrimoine dans leur propre communauté. Il peut s'agir de participer à des événements locaux de nettoyage, de soutenir des entreprises respectueuses de l'environnement ou de diffuser des informations sur les médias sociaux dans le but de sensibiliser la population</a:t>
            </a:r>
            <a:r>
              <a:rPr kumimoji="0" lang="tr-TR" sz="1600" b="0" i="0" u="none" strike="noStrike" kern="1200" cap="none" spc="0" normalizeH="0" baseline="0" noProof="0" dirty="0">
                <a:ln>
                  <a:noFill/>
                </a:ln>
                <a:effectLst/>
                <a:uLnTx/>
                <a:uFillTx/>
                <a:latin typeface="Candara" panose="020E0502030303020204" pitchFamily="34" charset="0"/>
              </a:rPr>
              <a:t>. </a:t>
            </a: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tr-TR" sz="1600" b="0" i="0" u="none" strike="noStrike" kern="1200" cap="none" spc="0" normalizeH="0" baseline="0" noProof="0" dirty="0">
              <a:ln>
                <a:noFill/>
              </a:ln>
              <a:effectLst/>
              <a:uLnTx/>
              <a:uFillTx/>
              <a:latin typeface="Candara" panose="020E0502030303020204" pitchFamily="34" charset="0"/>
            </a:endParaRPr>
          </a:p>
        </p:txBody>
      </p:sp>
    </p:spTree>
    <p:extLst>
      <p:ext uri="{BB962C8B-B14F-4D97-AF65-F5344CB8AC3E}">
        <p14:creationId xmlns:p14="http://schemas.microsoft.com/office/powerpoint/2010/main" xmlns="" val="130845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33d603143a6_1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00" name="Google Shape;300;g33d603143a6_1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33d603143a6_1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g33d603143a6_1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dirty="0" smtClean="0">
                <a:solidFill>
                  <a:schemeClr val="lt1"/>
                </a:solidFill>
                <a:latin typeface="Candara"/>
                <a:ea typeface="Candara"/>
                <a:cs typeface="Candara"/>
                <a:sym typeface="Candara"/>
              </a:rPr>
              <a:t>A</a:t>
            </a:r>
            <a:r>
              <a:rPr lang="fr-FR" sz="3600" b="1" i="0" u="none" strike="noStrike" cap="none" dirty="0" err="1" smtClean="0">
                <a:solidFill>
                  <a:schemeClr val="lt1"/>
                </a:solidFill>
                <a:latin typeface="Candara"/>
                <a:ea typeface="Candara"/>
                <a:cs typeface="Candara"/>
                <a:sym typeface="Candara"/>
              </a:rPr>
              <a:t>nnexe</a:t>
            </a:r>
            <a:r>
              <a:rPr lang="tr-TR" sz="3600" b="1" i="0" u="none" strike="noStrike" cap="none" dirty="0" smtClean="0">
                <a:solidFill>
                  <a:schemeClr val="lt1"/>
                </a:solidFill>
                <a:latin typeface="Candara"/>
                <a:ea typeface="Candara"/>
                <a:cs typeface="Candara"/>
                <a:sym typeface="Candara"/>
              </a:rPr>
              <a:t> </a:t>
            </a:r>
            <a:r>
              <a:rPr lang="tr-TR" sz="3600" b="1" i="0" u="none" strike="noStrike" cap="none" dirty="0">
                <a:solidFill>
                  <a:schemeClr val="lt1"/>
                </a:solidFill>
                <a:latin typeface="Candara"/>
                <a:ea typeface="Candara"/>
                <a:cs typeface="Candara"/>
                <a:sym typeface="Candara"/>
              </a:rPr>
              <a:t>1</a:t>
            </a:r>
            <a:endParaRPr sz="3600" b="0" i="0" u="none" strike="noStrike" cap="none" dirty="0">
              <a:solidFill>
                <a:schemeClr val="lt1"/>
              </a:solidFill>
              <a:latin typeface="Candara"/>
              <a:ea typeface="Candara"/>
              <a:cs typeface="Candara"/>
              <a:sym typeface="Candara"/>
            </a:endParaRPr>
          </a:p>
        </p:txBody>
      </p:sp>
      <p:sp>
        <p:nvSpPr>
          <p:cNvPr id="303" name="Google Shape;303;g33d603143a6_1_0">
            <a:hlinkClick r:id="rId4"/>
          </p:cNvPr>
          <p:cNvSpPr txBox="1"/>
          <p:nvPr/>
        </p:nvSpPr>
        <p:spPr>
          <a:xfrm>
            <a:off x="497792" y="5355994"/>
            <a:ext cx="10270500" cy="98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sng" strike="noStrike" cap="none">
                <a:solidFill>
                  <a:schemeClr val="hlink"/>
                </a:solidFill>
                <a:latin typeface="Candara"/>
                <a:ea typeface="Candara"/>
                <a:cs typeface="Candara"/>
                <a:sym typeface="Candara"/>
                <a:hlinkClick r:id="rId4"/>
              </a:rPr>
              <a:t> Here is the Canva link.</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pic>
        <p:nvPicPr>
          <p:cNvPr id="304" name="Google Shape;304;g33d603143a6_1_0"/>
          <p:cNvPicPr preferRelativeResize="0"/>
          <p:nvPr/>
        </p:nvPicPr>
        <p:blipFill rotWithShape="1">
          <a:blip r:embed="rId5">
            <a:alphaModFix/>
          </a:blip>
          <a:srcRect/>
          <a:stretch/>
        </p:blipFill>
        <p:spPr>
          <a:xfrm>
            <a:off x="340275" y="1266874"/>
            <a:ext cx="5002925" cy="3864752"/>
          </a:xfrm>
          <a:prstGeom prst="rect">
            <a:avLst/>
          </a:prstGeom>
          <a:noFill/>
          <a:ln>
            <a:noFill/>
          </a:ln>
        </p:spPr>
      </p:pic>
      <p:pic>
        <p:nvPicPr>
          <p:cNvPr id="305" name="Google Shape;305;g33d603143a6_1_0"/>
          <p:cNvPicPr preferRelativeResize="0"/>
          <p:nvPr/>
        </p:nvPicPr>
        <p:blipFill rotWithShape="1">
          <a:blip r:embed="rId6">
            <a:alphaModFix/>
          </a:blip>
          <a:srcRect/>
          <a:stretch/>
        </p:blipFill>
        <p:spPr>
          <a:xfrm>
            <a:off x="5703705" y="2094019"/>
            <a:ext cx="5567805" cy="4301129"/>
          </a:xfrm>
          <a:prstGeom prst="rect">
            <a:avLst/>
          </a:prstGeom>
          <a:noFill/>
          <a:ln>
            <a:noFill/>
          </a:ln>
        </p:spPr>
      </p:pic>
      <p:sp>
        <p:nvSpPr>
          <p:cNvPr id="306" name="Google Shape;306;g33d603143a6_1_0"/>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ndara"/>
              <a:ea typeface="Candara"/>
              <a:cs typeface="Candara"/>
              <a:sym typeface="Candara"/>
            </a:endParaRPr>
          </a:p>
        </p:txBody>
      </p:sp>
    </p:spTree>
    <p:extLst>
      <p:ext uri="{BB962C8B-B14F-4D97-AF65-F5344CB8AC3E}">
        <p14:creationId xmlns:p14="http://schemas.microsoft.com/office/powerpoint/2010/main" xmlns="" val="2250731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4835</TotalTime>
  <Words>1880</Words>
  <Application>Microsoft Office PowerPoint</Application>
  <PresentationFormat>Προσαρμογή</PresentationFormat>
  <Paragraphs>145</Paragraphs>
  <Slides>13</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34</cp:revision>
  <dcterms:created xsi:type="dcterms:W3CDTF">2024-06-10T15:48:53Z</dcterms:created>
  <dcterms:modified xsi:type="dcterms:W3CDTF">2026-04-25T07:32:22Z</dcterms:modified>
</cp:coreProperties>
</file>