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6" r:id="rId2"/>
    <p:sldId id="287" r:id="rId3"/>
    <p:sldId id="288" r:id="rId4"/>
    <p:sldId id="289" r:id="rId5"/>
    <p:sldId id="290" r:id="rId6"/>
    <p:sldId id="358" r:id="rId7"/>
    <p:sldId id="291" r:id="rId8"/>
    <p:sldId id="292" r:id="rId9"/>
    <p:sldId id="293" r:id="rId10"/>
    <p:sldId id="294" r:id="rId11"/>
    <p:sldId id="295" r:id="rId12"/>
    <p:sldId id="296" r:id="rId13"/>
    <p:sldId id="297" r:id="rId14"/>
    <p:sldId id="359" r:id="rId1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9374"/>
    <a:srgbClr val="72BC59"/>
    <a:srgbClr val="8AE1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p:restoredTop sz="94694"/>
  </p:normalViewPr>
  <p:slideViewPr>
    <p:cSldViewPr snapToGrid="0">
      <p:cViewPr varScale="1">
        <p:scale>
          <a:sx n="110" d="100"/>
          <a:sy n="110" d="100"/>
        </p:scale>
        <p:origin x="-97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AFF69-CC2E-47B8-9A81-AF32D037EE70}" type="datetimeFigureOut">
              <a:rPr lang="fr-BE" smtClean="0"/>
              <a:pPr/>
              <a:t>25-04-26</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85E2C-A51B-4218-ABDB-E5747FFE7F7E}" type="slidenum">
              <a:rPr lang="fr-BE" smtClean="0"/>
              <a:pPr/>
              <a:t>‹#›</a:t>
            </a:fld>
            <a:endParaRPr lang="fr-BE"/>
          </a:p>
        </p:txBody>
      </p:sp>
    </p:spTree>
    <p:extLst>
      <p:ext uri="{BB962C8B-B14F-4D97-AF65-F5344CB8AC3E}">
        <p14:creationId xmlns:p14="http://schemas.microsoft.com/office/powerpoint/2010/main" xmlns="" val="184509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8983eb5681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38983eb568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85542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EF6D1-EEE8-3CB9-6C15-C3EAC9BFA5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_tradnl"/>
          </a:p>
        </p:txBody>
      </p:sp>
      <p:sp>
        <p:nvSpPr>
          <p:cNvPr id="3" name="Subtitle 2">
            <a:extLst>
              <a:ext uri="{FF2B5EF4-FFF2-40B4-BE49-F238E27FC236}">
                <a16:creationId xmlns:a16="http://schemas.microsoft.com/office/drawing/2014/main" xmlns="" id="{62B7A0A6-51F7-A85C-55BA-03AFFBEB4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_tradnl"/>
          </a:p>
        </p:txBody>
      </p:sp>
      <p:sp>
        <p:nvSpPr>
          <p:cNvPr id="4" name="Date Placeholder 3">
            <a:extLst>
              <a:ext uri="{FF2B5EF4-FFF2-40B4-BE49-F238E27FC236}">
                <a16:creationId xmlns:a16="http://schemas.microsoft.com/office/drawing/2014/main" xmlns="" id="{762D8AA3-8A42-564B-72EA-1F318E5C863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8C9AD090-D0FD-57F4-3A89-83EB6D043B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3EED1423-4441-1796-D731-12193E94771A}"/>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43713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269C8-7C42-EDE9-DC36-A5EEB47629E6}"/>
              </a:ext>
            </a:extLst>
          </p:cNvPr>
          <p:cNvSpPr>
            <a:spLocks noGrp="1"/>
          </p:cNvSpPr>
          <p:nvPr>
            <p:ph type="title"/>
          </p:nvPr>
        </p:nvSpPr>
        <p:spPr/>
        <p:txBody>
          <a:bodyPr/>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FE5DA363-DE89-D609-0CAA-1BBA5DE326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6315AB1D-C7FA-982B-8679-C75E042A740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43BD4128-9333-7448-F69A-51D7B02BDD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B433C540-F06A-129A-925D-287A097EEBB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00358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7A2022-7C1A-1047-156C-57C34D60E0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ABA0EE19-897C-9704-A032-23E398A8E9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8C2EC764-0B4D-C0D8-C5B9-17B29167D7BB}"/>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9ABE8909-D63F-8EA4-BA69-607B8A764FDE}"/>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7ABE982C-7081-8DF3-53C1-5E9BC1D212CD}"/>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5636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0DC66-3AA3-4DF2-1AE2-B78AC2FA96F9}"/>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ADDEEA3E-8570-F457-07C7-1C884DA71F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3899F793-DD4C-3771-B1DF-1049897603C5}"/>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B5087336-7C30-6FCB-0884-8C3AA49CF239}"/>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42FC66AF-8750-6241-F8AD-50B08C840DA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93182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F3757-B6C3-302F-B15B-94B209471A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542D972D-B1D5-5278-7E7D-DA174C028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770DCBC-6A4B-C4A1-E460-B8B5C9B334D2}"/>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174B9044-280F-464C-0867-A99513A8FB3A}"/>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17CDA2B6-1D3C-58A1-D739-3C0184841CE7}"/>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300334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2A096-5D81-86D2-DC12-ABE0BB5486CD}"/>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B837DA2B-71B3-9E96-0497-2F715F54D3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Content Placeholder 3">
            <a:extLst>
              <a:ext uri="{FF2B5EF4-FFF2-40B4-BE49-F238E27FC236}">
                <a16:creationId xmlns:a16="http://schemas.microsoft.com/office/drawing/2014/main" xmlns="" id="{01D8C8DB-537A-AC05-59EE-DBDD9B91EC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Date Placeholder 4">
            <a:extLst>
              <a:ext uri="{FF2B5EF4-FFF2-40B4-BE49-F238E27FC236}">
                <a16:creationId xmlns:a16="http://schemas.microsoft.com/office/drawing/2014/main" xmlns="" id="{1A36233B-4C06-0F71-2070-26DBF03216C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A3A8EAED-0986-8499-9AC3-B45E42C947B2}"/>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0801F8F5-244A-8F9E-09D9-6E4B95CA50E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7756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1789D-2921-E517-0164-4D89E7447D96}"/>
              </a:ext>
            </a:extLst>
          </p:cNvPr>
          <p:cNvSpPr>
            <a:spLocks noGrp="1"/>
          </p:cNvSpPr>
          <p:nvPr>
            <p:ph type="title"/>
          </p:nvPr>
        </p:nvSpPr>
        <p:spPr>
          <a:xfrm>
            <a:off x="839788" y="365125"/>
            <a:ext cx="10515600" cy="1325563"/>
          </a:xfrm>
        </p:spPr>
        <p:txBody>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E778B72B-C855-8BB4-D5FB-DDDE6FC3B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5B4EBD22-D10B-9F5E-C9FC-ACA01C0CD8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Text Placeholder 4">
            <a:extLst>
              <a:ext uri="{FF2B5EF4-FFF2-40B4-BE49-F238E27FC236}">
                <a16:creationId xmlns:a16="http://schemas.microsoft.com/office/drawing/2014/main" xmlns="" id="{5B95D5A5-817F-A0A9-91A5-5CED1ACC0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B0FB612-80A5-79C2-9BA2-5910ADBA9C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7" name="Date Placeholder 6">
            <a:extLst>
              <a:ext uri="{FF2B5EF4-FFF2-40B4-BE49-F238E27FC236}">
                <a16:creationId xmlns:a16="http://schemas.microsoft.com/office/drawing/2014/main" xmlns="" id="{CCF57724-B055-F68B-5BCA-EC598C3B4EA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8" name="Footer Placeholder 7">
            <a:extLst>
              <a:ext uri="{FF2B5EF4-FFF2-40B4-BE49-F238E27FC236}">
                <a16:creationId xmlns:a16="http://schemas.microsoft.com/office/drawing/2014/main" xmlns="" id="{D4F44ED3-E008-69D3-71F5-12B1BDEE3C5C}"/>
              </a:ext>
            </a:extLst>
          </p:cNvPr>
          <p:cNvSpPr>
            <a:spLocks noGrp="1"/>
          </p:cNvSpPr>
          <p:nvPr>
            <p:ph type="ftr" sz="quarter" idx="11"/>
          </p:nvPr>
        </p:nvSpPr>
        <p:spPr/>
        <p:txBody>
          <a:bodyPr/>
          <a:lstStyle/>
          <a:p>
            <a:endParaRPr lang="es-ES_tradnl" dirty="0"/>
          </a:p>
        </p:txBody>
      </p:sp>
      <p:sp>
        <p:nvSpPr>
          <p:cNvPr id="9" name="Slide Number Placeholder 8">
            <a:extLst>
              <a:ext uri="{FF2B5EF4-FFF2-40B4-BE49-F238E27FC236}">
                <a16:creationId xmlns:a16="http://schemas.microsoft.com/office/drawing/2014/main" xmlns="" id="{F90E7CE9-D504-E42F-7F04-4D7D8EC77365}"/>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8071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2A75A-2158-75DF-1648-4382B677D5AF}"/>
              </a:ext>
            </a:extLst>
          </p:cNvPr>
          <p:cNvSpPr>
            <a:spLocks noGrp="1"/>
          </p:cNvSpPr>
          <p:nvPr>
            <p:ph type="title"/>
          </p:nvPr>
        </p:nvSpPr>
        <p:spPr/>
        <p:txBody>
          <a:bodyPr/>
          <a:lstStyle/>
          <a:p>
            <a:r>
              <a:rPr lang="en-GB"/>
              <a:t>Click to edit Master title style</a:t>
            </a:r>
            <a:endParaRPr lang="es-ES_tradnl"/>
          </a:p>
        </p:txBody>
      </p:sp>
      <p:sp>
        <p:nvSpPr>
          <p:cNvPr id="3" name="Date Placeholder 2">
            <a:extLst>
              <a:ext uri="{FF2B5EF4-FFF2-40B4-BE49-F238E27FC236}">
                <a16:creationId xmlns:a16="http://schemas.microsoft.com/office/drawing/2014/main" xmlns="" id="{8C8999BC-BD5E-2208-8140-3A4ACC9B902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4" name="Footer Placeholder 3">
            <a:extLst>
              <a:ext uri="{FF2B5EF4-FFF2-40B4-BE49-F238E27FC236}">
                <a16:creationId xmlns:a16="http://schemas.microsoft.com/office/drawing/2014/main" xmlns="" id="{BC8270C9-4465-BAF5-0F17-F6593F5D6A95}"/>
              </a:ext>
            </a:extLst>
          </p:cNvPr>
          <p:cNvSpPr>
            <a:spLocks noGrp="1"/>
          </p:cNvSpPr>
          <p:nvPr>
            <p:ph type="ftr" sz="quarter" idx="11"/>
          </p:nvPr>
        </p:nvSpPr>
        <p:spPr/>
        <p:txBody>
          <a:bodyPr/>
          <a:lstStyle/>
          <a:p>
            <a:endParaRPr lang="es-ES_tradnl" dirty="0"/>
          </a:p>
        </p:txBody>
      </p:sp>
      <p:sp>
        <p:nvSpPr>
          <p:cNvPr id="5" name="Slide Number Placeholder 4">
            <a:extLst>
              <a:ext uri="{FF2B5EF4-FFF2-40B4-BE49-F238E27FC236}">
                <a16:creationId xmlns:a16="http://schemas.microsoft.com/office/drawing/2014/main" xmlns="" id="{B817C67B-358C-21B5-A601-8B0E6E1D7829}"/>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3415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A1E7C5-9EFA-D3E3-B90F-3B94F7881B66}"/>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3" name="Footer Placeholder 2">
            <a:extLst>
              <a:ext uri="{FF2B5EF4-FFF2-40B4-BE49-F238E27FC236}">
                <a16:creationId xmlns:a16="http://schemas.microsoft.com/office/drawing/2014/main" xmlns="" id="{EEF385ED-FD5F-C006-1C5B-71171391C37C}"/>
              </a:ext>
            </a:extLst>
          </p:cNvPr>
          <p:cNvSpPr>
            <a:spLocks noGrp="1"/>
          </p:cNvSpPr>
          <p:nvPr>
            <p:ph type="ftr" sz="quarter" idx="11"/>
          </p:nvPr>
        </p:nvSpPr>
        <p:spPr/>
        <p:txBody>
          <a:bodyPr/>
          <a:lstStyle/>
          <a:p>
            <a:endParaRPr lang="es-ES_tradnl" dirty="0"/>
          </a:p>
        </p:txBody>
      </p:sp>
      <p:sp>
        <p:nvSpPr>
          <p:cNvPr id="4" name="Slide Number Placeholder 3">
            <a:extLst>
              <a:ext uri="{FF2B5EF4-FFF2-40B4-BE49-F238E27FC236}">
                <a16:creationId xmlns:a16="http://schemas.microsoft.com/office/drawing/2014/main" xmlns="" id="{6BF8A679-E490-34AD-8FB5-D230B4A9CEC6}"/>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8029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93B64-A36B-DADF-7C0B-2A2838B3D4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70F689D4-DE02-280D-9ED0-192DE279F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Text Placeholder 3">
            <a:extLst>
              <a:ext uri="{FF2B5EF4-FFF2-40B4-BE49-F238E27FC236}">
                <a16:creationId xmlns:a16="http://schemas.microsoft.com/office/drawing/2014/main" xmlns="" id="{BB117A93-C36C-2FA9-CB49-60D65E2D8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B3367AC-AB63-5CB3-E87C-B4B25278131C}"/>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4C5ED0D8-C419-5039-69CF-3453796E962B}"/>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C0A47A9F-F36D-2CDB-F58D-B8520BC6329F}"/>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98452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90643-433C-4FE6-0B8A-672B51B22C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Picture Placeholder 2">
            <a:extLst>
              <a:ext uri="{FF2B5EF4-FFF2-40B4-BE49-F238E27FC236}">
                <a16:creationId xmlns:a16="http://schemas.microsoft.com/office/drawing/2014/main" xmlns="" id="{3681727D-61FD-5A15-3517-349BF3FDD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Text Placeholder 3">
            <a:extLst>
              <a:ext uri="{FF2B5EF4-FFF2-40B4-BE49-F238E27FC236}">
                <a16:creationId xmlns:a16="http://schemas.microsoft.com/office/drawing/2014/main" xmlns="" id="{8148E0A8-540F-0AC8-8AC8-7A6BDF0D2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2E5E899-7CC2-A4FF-9562-584896543CAE}"/>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E134ADBF-45C0-C6BD-9630-39071D05C279}"/>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5FF4C764-F800-6A48-01E4-E3543276868B}"/>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7385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E28273B-8818-0387-0C26-261DB4749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s-ES_tradnl"/>
          </a:p>
        </p:txBody>
      </p:sp>
      <p:sp>
        <p:nvSpPr>
          <p:cNvPr id="3" name="Text Placeholder 2">
            <a:extLst>
              <a:ext uri="{FF2B5EF4-FFF2-40B4-BE49-F238E27FC236}">
                <a16:creationId xmlns:a16="http://schemas.microsoft.com/office/drawing/2014/main" xmlns="" id="{DEE490DF-472B-3F5A-0D5C-D5A7B8D39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s-ES_tradnl"/>
          </a:p>
        </p:txBody>
      </p:sp>
      <p:sp>
        <p:nvSpPr>
          <p:cNvPr id="4" name="Date Placeholder 3">
            <a:extLst>
              <a:ext uri="{FF2B5EF4-FFF2-40B4-BE49-F238E27FC236}">
                <a16:creationId xmlns:a16="http://schemas.microsoft.com/office/drawing/2014/main" xmlns="" id="{DE7D1F57-CB70-A510-3F89-C5FADEB81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34EB6A05-91CB-EB49-A02F-C5109EFA0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a:extLst>
              <a:ext uri="{FF2B5EF4-FFF2-40B4-BE49-F238E27FC236}">
                <a16:creationId xmlns:a16="http://schemas.microsoft.com/office/drawing/2014/main" xmlns="" id="{7B958582-BEF4-EAE7-6CA8-848AB5FC7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59517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image" Target="../media/image13.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3A25A398-51D3-0DBC-AF81-9ED334343E50}"/>
              </a:ext>
            </a:extLst>
          </p:cNvPr>
          <p:cNvPicPr>
            <a:picLocks noChangeAspect="1"/>
          </p:cNvPicPr>
          <p:nvPr/>
        </p:nvPicPr>
        <p:blipFill>
          <a:blip r:embed="rId2"/>
          <a:stretch>
            <a:fillRect/>
          </a:stretch>
        </p:blipFill>
        <p:spPr>
          <a:xfrm>
            <a:off x="5117360" y="401642"/>
            <a:ext cx="1957279" cy="1957279"/>
          </a:xfrm>
          <a:prstGeom prst="rect">
            <a:avLst/>
          </a:prstGeom>
        </p:spPr>
      </p:pic>
      <p:sp>
        <p:nvSpPr>
          <p:cNvPr id="7" name="TextBox 6">
            <a:extLst>
              <a:ext uri="{FF2B5EF4-FFF2-40B4-BE49-F238E27FC236}">
                <a16:creationId xmlns:a16="http://schemas.microsoft.com/office/drawing/2014/main" xmlns="" id="{25223B6E-D00F-14EF-84E6-3392F418825D}"/>
              </a:ext>
            </a:extLst>
          </p:cNvPr>
          <p:cNvSpPr txBox="1"/>
          <p:nvPr/>
        </p:nvSpPr>
        <p:spPr>
          <a:xfrm>
            <a:off x="0" y="3247463"/>
            <a:ext cx="12192000" cy="1877437"/>
          </a:xfrm>
          <a:prstGeom prst="rect">
            <a:avLst/>
          </a:prstGeom>
          <a:solidFill>
            <a:srgbClr val="72BC59"/>
          </a:solidFill>
        </p:spPr>
        <p:txBody>
          <a:bodyPr wrap="square">
            <a:spAutoFit/>
          </a:bodyPr>
          <a:lstStyle/>
          <a:p>
            <a:pPr algn="ctr">
              <a:spcBef>
                <a:spcPts val="1200"/>
              </a:spcBef>
            </a:pPr>
            <a:r>
              <a:rPr lang="fr-FR" sz="3200" b="1" dirty="0">
                <a:solidFill>
                  <a:srgbClr val="FFFFFF"/>
                </a:solidFill>
                <a:latin typeface="Candara" panose="020E0502030303020204" pitchFamily="34" charset="0"/>
                <a:ea typeface="Times New Roman" panose="02020603050405020304" pitchFamily="18" charset="0"/>
              </a:rPr>
              <a:t>PROGRAMME DE FORMATION</a:t>
            </a:r>
          </a:p>
          <a:p>
            <a:pPr algn="ctr">
              <a:spcBef>
                <a:spcPts val="1200"/>
              </a:spcBef>
            </a:pPr>
            <a:endParaRPr lang="fr-FR" sz="3200" b="1" dirty="0">
              <a:solidFill>
                <a:srgbClr val="FFFFFF"/>
              </a:solidFill>
              <a:latin typeface="Candara" panose="020E0502030303020204" pitchFamily="34" charset="0"/>
              <a:ea typeface="Times New Roman" panose="02020603050405020304" pitchFamily="18" charset="0"/>
            </a:endParaRPr>
          </a:p>
          <a:p>
            <a:pPr algn="ctr">
              <a:spcBef>
                <a:spcPts val="1200"/>
              </a:spcBef>
            </a:pPr>
            <a:r>
              <a:rPr lang="fr-FR" sz="3200" b="1" dirty="0">
                <a:solidFill>
                  <a:srgbClr val="FFFFFF"/>
                </a:solidFill>
                <a:latin typeface="Candara" panose="020E0502030303020204" pitchFamily="34" charset="0"/>
                <a:ea typeface="Times New Roman" panose="02020603050405020304" pitchFamily="18" charset="0"/>
              </a:rPr>
              <a:t>UNITÉ D'APPRENTISSAGE </a:t>
            </a:r>
            <a:r>
              <a:rPr lang="fr-FR" sz="3200" b="1" dirty="0" smtClean="0">
                <a:solidFill>
                  <a:srgbClr val="FFFFFF"/>
                </a:solidFill>
                <a:latin typeface="Candara" panose="020E0502030303020204" pitchFamily="34" charset="0"/>
                <a:ea typeface="Times New Roman" panose="02020603050405020304" pitchFamily="18" charset="0"/>
              </a:rPr>
              <a:t>5 </a:t>
            </a:r>
            <a:r>
              <a:rPr lang="fr-FR" sz="3200" b="1" dirty="0">
                <a:solidFill>
                  <a:srgbClr val="FFFFFF"/>
                </a:solidFill>
                <a:latin typeface="Candara" panose="020E0502030303020204" pitchFamily="34" charset="0"/>
                <a:ea typeface="Times New Roman" panose="02020603050405020304" pitchFamily="18" charset="0"/>
              </a:rPr>
              <a:t>: DURABILITÉ</a:t>
            </a:r>
          </a:p>
        </p:txBody>
      </p:sp>
      <p:sp>
        <p:nvSpPr>
          <p:cNvPr id="9" name="TextBox 8">
            <a:extLst>
              <a:ext uri="{FF2B5EF4-FFF2-40B4-BE49-F238E27FC236}">
                <a16:creationId xmlns:a16="http://schemas.microsoft.com/office/drawing/2014/main" xmlns="" id="{5D2A22FD-2DB2-FA1E-BA57-5F529388E17B}"/>
              </a:ext>
            </a:extLst>
          </p:cNvPr>
          <p:cNvSpPr txBox="1"/>
          <p:nvPr/>
        </p:nvSpPr>
        <p:spPr>
          <a:xfrm>
            <a:off x="3156857" y="2566090"/>
            <a:ext cx="6096000" cy="369332"/>
          </a:xfrm>
          <a:prstGeom prst="rect">
            <a:avLst/>
          </a:prstGeom>
          <a:noFill/>
        </p:spPr>
        <p:txBody>
          <a:bodyPr wrap="square">
            <a:spAutoFit/>
          </a:bodyPr>
          <a:lstStyle/>
          <a:p>
            <a:pPr algn="ctr"/>
            <a:r>
              <a:rPr lang="x-none" sz="1800" b="1">
                <a:solidFill>
                  <a:srgbClr val="7F7F7F"/>
                </a:solidFill>
                <a:effectLst/>
                <a:latin typeface="Calibri" panose="020F0502020204030204" pitchFamily="34" charset="0"/>
                <a:ea typeface="Calibri" panose="020F0502020204030204" pitchFamily="34" charset="0"/>
              </a:rPr>
              <a:t>2023-1-EE01-KA220-ADU-000150753</a:t>
            </a:r>
            <a:endParaRPr lang="x-none" sz="1600">
              <a:effectLst/>
              <a:latin typeface="Times New Roman" panose="02020603050405020304" pitchFamily="18" charset="0"/>
              <a:ea typeface="Times New Roman" panose="02020603050405020304" pitchFamily="18" charset="0"/>
            </a:endParaRPr>
          </a:p>
        </p:txBody>
      </p:sp>
      <p:sp>
        <p:nvSpPr>
          <p:cNvPr id="8"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0" name="9 - Εικόνα" descr="FR_Co-fundedbytheEU_RGB_POS.png"/>
          <p:cNvPicPr>
            <a:picLocks noChangeAspect="1"/>
          </p:cNvPicPr>
          <p:nvPr/>
        </p:nvPicPr>
        <p:blipFill>
          <a:blip r:embed="rId3"/>
          <a:stretch>
            <a:fillRect/>
          </a:stretch>
        </p:blipFill>
        <p:spPr>
          <a:xfrm>
            <a:off x="198408" y="6181683"/>
            <a:ext cx="2219864" cy="499157"/>
          </a:xfrm>
          <a:prstGeom prst="rect">
            <a:avLst/>
          </a:prstGeom>
        </p:spPr>
      </p:pic>
      <p:pic>
        <p:nvPicPr>
          <p:cNvPr id="12" name="11 - Εικόνα" descr="cc-brand-1.png"/>
          <p:cNvPicPr>
            <a:picLocks noChangeAspect="1"/>
          </p:cNvPicPr>
          <p:nvPr/>
        </p:nvPicPr>
        <p:blipFill>
          <a:blip r:embed="rId4"/>
          <a:stretch>
            <a:fillRect/>
          </a:stretch>
        </p:blipFill>
        <p:spPr>
          <a:xfrm>
            <a:off x="10680056" y="6093574"/>
            <a:ext cx="1241650" cy="643631"/>
          </a:xfrm>
          <a:prstGeom prst="rect">
            <a:avLst/>
          </a:prstGeom>
        </p:spPr>
      </p:pic>
    </p:spTree>
    <p:extLst>
      <p:ext uri="{BB962C8B-B14F-4D97-AF65-F5344CB8AC3E}">
        <p14:creationId xmlns:p14="http://schemas.microsoft.com/office/powerpoint/2010/main" xmlns="" val="19578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3A25A398-51D3-0DBC-AF81-9ED334343E50}"/>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6DF9C94C-A184-C16B-4E5A-C08C626594E3}"/>
              </a:ext>
            </a:extLst>
          </p:cNvPr>
          <p:cNvSpPr/>
          <p:nvPr/>
        </p:nvSpPr>
        <p:spPr>
          <a:xfrm>
            <a:off x="360486" y="-1"/>
            <a:ext cx="10698811" cy="808893"/>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C2497971-6835-58B6-44D5-87FEF3269949}"/>
              </a:ext>
            </a:extLst>
          </p:cNvPr>
          <p:cNvSpPr/>
          <p:nvPr/>
        </p:nvSpPr>
        <p:spPr>
          <a:xfrm>
            <a:off x="0" y="1"/>
            <a:ext cx="10911016" cy="808892"/>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25223B6E-D00F-14EF-84E6-3392F418825D}"/>
              </a:ext>
            </a:extLst>
          </p:cNvPr>
          <p:cNvSpPr txBox="1"/>
          <p:nvPr/>
        </p:nvSpPr>
        <p:spPr>
          <a:xfrm>
            <a:off x="-148281" y="89587"/>
            <a:ext cx="10911016"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1200"/>
              </a:spcBef>
              <a:spcAft>
                <a:spcPts val="0"/>
              </a:spcAft>
              <a:buClrTx/>
              <a:buSzTx/>
              <a:buFontTx/>
              <a:buNone/>
              <a:tabLst/>
              <a:defRPr/>
            </a:pPr>
            <a:r>
              <a:rPr lang="en-US" sz="3600" b="1" dirty="0" smtClean="0">
                <a:solidFill>
                  <a:prstClr val="white"/>
                </a:solidFill>
                <a:latin typeface="Candara" panose="020E0502030303020204" pitchFamily="34" charset="0"/>
                <a:ea typeface="Times New Roman" panose="02020603050405020304" pitchFamily="18" charset="0"/>
              </a:rPr>
              <a:t>Bonne</a:t>
            </a:r>
            <a:r>
              <a:rPr kumimoji="0" lang="en-US" sz="3600" b="1" i="0" u="none" strike="noStrike" kern="1200" cap="none" spc="0" normalizeH="0" baseline="0" noProof="0" dirty="0" smtClean="0">
                <a:ln>
                  <a:noFill/>
                </a:ln>
                <a:solidFill>
                  <a:prstClr val="white"/>
                </a:solidFill>
                <a:effectLst/>
                <a:uLnTx/>
                <a:uFillTx/>
                <a:latin typeface="Candara" panose="020E0502030303020204" pitchFamily="34" charset="0"/>
                <a:ea typeface="Times New Roman" panose="02020603050405020304" pitchFamily="18" charset="0"/>
                <a:cs typeface="+mn-cs"/>
              </a:rPr>
              <a:t> </a:t>
            </a:r>
            <a:r>
              <a:rPr kumimoji="0" lang="en-US" sz="3600" b="1" i="0" u="none" strike="noStrike" kern="1200" cap="none" spc="0" normalizeH="0" baseline="0" noProof="0" dirty="0">
                <a:ln>
                  <a:noFill/>
                </a:ln>
                <a:solidFill>
                  <a:prstClr val="white"/>
                </a:solidFill>
                <a:effectLst/>
                <a:uLnTx/>
                <a:uFillTx/>
                <a:latin typeface="Candara" panose="020E0502030303020204" pitchFamily="34" charset="0"/>
                <a:ea typeface="Times New Roman" panose="02020603050405020304" pitchFamily="18" charset="0"/>
                <a:cs typeface="+mn-cs"/>
              </a:rPr>
              <a:t>pratique </a:t>
            </a:r>
            <a:r>
              <a:rPr lang="tr-TR" sz="3600" b="1" dirty="0">
                <a:solidFill>
                  <a:prstClr val="white"/>
                </a:solidFill>
                <a:latin typeface="Candara" panose="020E0502030303020204" pitchFamily="34" charset="0"/>
                <a:ea typeface="Times New Roman" panose="02020603050405020304" pitchFamily="18" charset="0"/>
              </a:rPr>
              <a:t>- </a:t>
            </a:r>
            <a:r>
              <a:rPr kumimoji="0" lang="tr-TR" sz="3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Emmène-moi dans </a:t>
            </a:r>
            <a:r>
              <a:rPr kumimoji="0" lang="tr-TR" sz="3600" b="1" i="0" u="none" strike="noStrike" kern="1200" cap="none" spc="0" normalizeH="0" baseline="0" noProof="0" dirty="0" err="1">
                <a:ln>
                  <a:noFill/>
                </a:ln>
                <a:solidFill>
                  <a:prstClr val="white"/>
                </a:solidFill>
                <a:effectLst/>
                <a:uLnTx/>
                <a:uFillTx/>
                <a:latin typeface="Candara" panose="020E0502030303020204" pitchFamily="34" charset="0"/>
                <a:ea typeface="+mn-ea"/>
                <a:cs typeface="+mn-cs"/>
              </a:rPr>
              <a:t>ton village </a:t>
            </a:r>
            <a:r>
              <a:rPr kumimoji="0" lang="tr-TR" sz="3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1/2</a:t>
            </a:r>
            <a:endParaRPr kumimoji="0" lang="es-ES_tradnl" sz="36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8" name="TextBox 7">
            <a:extLst>
              <a:ext uri="{FF2B5EF4-FFF2-40B4-BE49-F238E27FC236}">
                <a16:creationId xmlns:a16="http://schemas.microsoft.com/office/drawing/2014/main" xmlns="" id="{79DB1F64-04AE-9923-2B04-671DA265477A}"/>
              </a:ext>
            </a:extLst>
          </p:cNvPr>
          <p:cNvSpPr txBox="1"/>
          <p:nvPr/>
        </p:nvSpPr>
        <p:spPr>
          <a:xfrm>
            <a:off x="704335" y="2197893"/>
            <a:ext cx="10206681" cy="3724096"/>
          </a:xfrm>
          <a:prstGeom prst="rect">
            <a:avLst/>
          </a:prstGeom>
          <a:noFill/>
        </p:spPr>
        <p:txBody>
          <a:bodyPr wrap="square">
            <a:spAutoFit/>
          </a:bodyPr>
          <a:lstStyle/>
          <a:p>
            <a:pPr algn="just">
              <a:spcAft>
                <a:spcPts val="600"/>
              </a:spcAft>
            </a:pPr>
            <a:r>
              <a:rPr lang="en-US" i="0" u="none" strike="noStrike" dirty="0" smtClean="0">
                <a:solidFill>
                  <a:schemeClr val="tx1">
                    <a:lumMod val="75000"/>
                    <a:lumOff val="25000"/>
                  </a:schemeClr>
                </a:solidFill>
                <a:effectLst/>
                <a:latin typeface="Candara" panose="020E0502030303020204" pitchFamily="34" charset="0"/>
              </a:rPr>
              <a:t>Le </a:t>
            </a:r>
            <a:r>
              <a:rPr lang="en-US" i="0" u="none" strike="noStrike" dirty="0">
                <a:solidFill>
                  <a:schemeClr val="tx1">
                    <a:lumMod val="75000"/>
                    <a:lumOff val="25000"/>
                  </a:schemeClr>
                </a:solidFill>
                <a:effectLst/>
                <a:latin typeface="Candara" panose="020E0502030303020204" pitchFamily="34" charset="0"/>
              </a:rPr>
              <a:t>projet "Emmène-moi dans ton village" de Veronica </a:t>
            </a:r>
            <a:r>
              <a:rPr lang="en-US" i="0" u="none" strike="noStrike" dirty="0" err="1">
                <a:solidFill>
                  <a:schemeClr val="tx1">
                    <a:lumMod val="75000"/>
                    <a:lumOff val="25000"/>
                  </a:schemeClr>
                </a:solidFill>
                <a:effectLst/>
                <a:latin typeface="Candara" panose="020E0502030303020204" pitchFamily="34" charset="0"/>
              </a:rPr>
              <a:t>Yossifova</a:t>
            </a:r>
            <a:r>
              <a:rPr lang="en-US" i="0" u="none" strike="noStrike" dirty="0">
                <a:solidFill>
                  <a:schemeClr val="tx1">
                    <a:lumMod val="75000"/>
                    <a:lumOff val="25000"/>
                  </a:schemeClr>
                </a:solidFill>
                <a:effectLst/>
                <a:latin typeface="Candara" panose="020E0502030303020204" pitchFamily="34" charset="0"/>
              </a:rPr>
              <a:t>, de Gabrovo, est devenu particulièrement populaire. L'idée principale du projet est que les personnes âgées qui vivent dans les villages accueillent les jeunes des villes. Cette mobilité vise à réduire le fossé entre les jeunes et les personnes âgées et à perpétuer les coutumes, les valeurs et les traditions. </a:t>
            </a:r>
            <a:endParaRPr lang="tr-TR" i="0" u="none" strike="noStrike" dirty="0">
              <a:solidFill>
                <a:schemeClr val="tx1">
                  <a:lumMod val="75000"/>
                  <a:lumOff val="25000"/>
                </a:schemeClr>
              </a:solidFill>
              <a:effectLst/>
              <a:latin typeface="Candara" panose="020E0502030303020204" pitchFamily="34" charset="0"/>
            </a:endParaRPr>
          </a:p>
          <a:p>
            <a:pPr algn="just">
              <a:spcAft>
                <a:spcPts val="600"/>
              </a:spcAft>
            </a:pPr>
            <a:endParaRPr lang="tr-TR" i="0" u="none" strike="noStrike" dirty="0">
              <a:solidFill>
                <a:schemeClr val="tx1">
                  <a:lumMod val="75000"/>
                  <a:lumOff val="25000"/>
                </a:schemeClr>
              </a:solidFill>
              <a:effectLst/>
              <a:latin typeface="Candara" panose="020E0502030303020204" pitchFamily="34" charset="0"/>
            </a:endParaRPr>
          </a:p>
          <a:p>
            <a:pPr algn="just">
              <a:spcAft>
                <a:spcPts val="600"/>
              </a:spcAft>
            </a:pPr>
            <a:r>
              <a:rPr lang="en-US" i="0" u="none" strike="noStrike" dirty="0">
                <a:solidFill>
                  <a:schemeClr val="tx1">
                    <a:lumMod val="75000"/>
                    <a:lumOff val="25000"/>
                  </a:schemeClr>
                </a:solidFill>
                <a:effectLst/>
                <a:latin typeface="Candara" panose="020E0502030303020204" pitchFamily="34" charset="0"/>
              </a:rPr>
              <a:t>La municipalité de Gabrovo a eu l'idée de participer à un concours national de rédaction, intitulé "Mes idées pour la Bulgarie 2013". Plus de 70 personnes ont été encouragées à participer à ce projet et seules 30 personnes âgées de 15 à 29 ans ont eu la chance de passer cinq jours dans un village pendant l'été. </a:t>
            </a:r>
            <a:endParaRPr lang="tr-TR" i="0" u="none" strike="noStrike" dirty="0">
              <a:solidFill>
                <a:schemeClr val="tx1">
                  <a:lumMod val="75000"/>
                  <a:lumOff val="25000"/>
                </a:schemeClr>
              </a:solidFill>
              <a:effectLst/>
              <a:latin typeface="Candara" panose="020E0502030303020204" pitchFamily="34" charset="0"/>
            </a:endParaRPr>
          </a:p>
          <a:p>
            <a:pPr algn="just">
              <a:spcAft>
                <a:spcPts val="600"/>
              </a:spcAft>
            </a:pPr>
            <a:endParaRPr lang="en-US" i="0" u="none" strike="noStrike" dirty="0">
              <a:solidFill>
                <a:schemeClr val="tx1">
                  <a:lumMod val="75000"/>
                  <a:lumOff val="25000"/>
                </a:schemeClr>
              </a:solidFill>
              <a:effectLst/>
              <a:latin typeface="Candara" panose="020E0502030303020204" pitchFamily="34" charset="0"/>
            </a:endParaRPr>
          </a:p>
          <a:p>
            <a:pPr algn="just">
              <a:spcAft>
                <a:spcPts val="600"/>
              </a:spcAft>
            </a:pPr>
            <a:r>
              <a:rPr lang="en-US" i="0" u="none" strike="noStrike" dirty="0">
                <a:solidFill>
                  <a:schemeClr val="tx1">
                    <a:lumMod val="75000"/>
                    <a:lumOff val="25000"/>
                  </a:schemeClr>
                </a:solidFill>
                <a:effectLst/>
                <a:latin typeface="Candara" panose="020E0502030303020204" pitchFamily="34" charset="0"/>
              </a:rPr>
              <a:t>Les jeunes pourront également découvrir la richesse du folklore bulgare, apprendre à chanter et à danser et participer à la reconstitution de différentes traditions et rituels ruraux. L'année dernière, les traditions culinaires régionales ont été l'une des activités les plus populaires.</a:t>
            </a:r>
          </a:p>
        </p:txBody>
      </p:sp>
      <p:sp>
        <p:nvSpPr>
          <p:cNvPr id="9" name="TextBox 8">
            <a:extLst>
              <a:ext uri="{FF2B5EF4-FFF2-40B4-BE49-F238E27FC236}">
                <a16:creationId xmlns:a16="http://schemas.microsoft.com/office/drawing/2014/main" xmlns="" id="{90A92D8D-E806-F315-E15B-AB4C9AF4A5BB}"/>
              </a:ext>
            </a:extLst>
          </p:cNvPr>
          <p:cNvSpPr txBox="1"/>
          <p:nvPr/>
        </p:nvSpPr>
        <p:spPr>
          <a:xfrm>
            <a:off x="704335" y="1318726"/>
            <a:ext cx="6098058" cy="369332"/>
          </a:xfrm>
          <a:prstGeom prst="rect">
            <a:avLst/>
          </a:prstGeom>
          <a:noFill/>
        </p:spPr>
        <p:txBody>
          <a:bodyPr wrap="square">
            <a:spAutoFit/>
          </a:bodyPr>
          <a:lstStyle/>
          <a:p>
            <a:r>
              <a:rPr lang="tr-TR" b="1" i="0" u="none" strike="noStrike" dirty="0">
                <a:solidFill>
                  <a:srgbClr val="A99374"/>
                </a:solidFill>
                <a:effectLst/>
                <a:latin typeface="Candara" panose="020E0502030303020204" pitchFamily="34" charset="0"/>
              </a:rPr>
              <a:t>Emmène-moi dans </a:t>
            </a:r>
            <a:r>
              <a:rPr lang="tr-TR" b="1" i="0" u="none" strike="noStrike" dirty="0" err="1">
                <a:solidFill>
                  <a:srgbClr val="A99374"/>
                </a:solidFill>
                <a:effectLst/>
                <a:latin typeface="Candara" panose="020E0502030303020204" pitchFamily="34" charset="0"/>
              </a:rPr>
              <a:t>ton village</a:t>
            </a:r>
            <a:endParaRPr lang="es-ES_tradnl" b="1" dirty="0">
              <a:solidFill>
                <a:srgbClr val="A99374"/>
              </a:solidFill>
              <a:latin typeface="Candara" panose="020E0502030303020204" pitchFamily="34" charset="0"/>
            </a:endParaRPr>
          </a:p>
        </p:txBody>
      </p:sp>
    </p:spTree>
    <p:extLst>
      <p:ext uri="{BB962C8B-B14F-4D97-AF65-F5344CB8AC3E}">
        <p14:creationId xmlns:p14="http://schemas.microsoft.com/office/powerpoint/2010/main" xmlns="" val="157922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3F641B-56EE-C07D-BC8F-19D914E01AF7}"/>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10B9A4B0-F888-FB58-83F9-51BFE60D93B2}"/>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546A2A4E-3D13-DDD9-9EB9-DD2F2960FF25}"/>
              </a:ext>
            </a:extLst>
          </p:cNvPr>
          <p:cNvSpPr/>
          <p:nvPr/>
        </p:nvSpPr>
        <p:spPr>
          <a:xfrm>
            <a:off x="360486" y="-1"/>
            <a:ext cx="10698811" cy="808893"/>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D9F90ABB-1DE8-563A-FE95-A1D7410208ED}"/>
              </a:ext>
            </a:extLst>
          </p:cNvPr>
          <p:cNvSpPr/>
          <p:nvPr/>
        </p:nvSpPr>
        <p:spPr>
          <a:xfrm>
            <a:off x="0" y="1"/>
            <a:ext cx="10911016" cy="808892"/>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86902381-A909-CC90-7C06-5E9ECE8970F2}"/>
              </a:ext>
            </a:extLst>
          </p:cNvPr>
          <p:cNvSpPr txBox="1"/>
          <p:nvPr/>
        </p:nvSpPr>
        <p:spPr>
          <a:xfrm>
            <a:off x="-165961" y="131783"/>
            <a:ext cx="10911016" cy="1354217"/>
          </a:xfrm>
          <a:prstGeom prst="rect">
            <a:avLst/>
          </a:prstGeom>
          <a:noFill/>
        </p:spPr>
        <p:txBody>
          <a:bodyPr wrap="square">
            <a:spAutoFit/>
          </a:bodyPr>
          <a:lstStyle/>
          <a:p>
            <a:pPr lvl="1">
              <a:spcBef>
                <a:spcPts val="1200"/>
              </a:spcBef>
            </a:pPr>
            <a:r>
              <a:rPr lang="en-US" sz="3600" b="1" dirty="0">
                <a:solidFill>
                  <a:schemeClr val="bg1"/>
                </a:solidFill>
                <a:effectLst/>
                <a:latin typeface="Candara" panose="020E0502030303020204" pitchFamily="34" charset="0"/>
                <a:ea typeface="Times New Roman" panose="02020603050405020304" pitchFamily="18" charset="0"/>
              </a:rPr>
              <a:t>Meilleure pratique </a:t>
            </a:r>
            <a:r>
              <a:rPr lang="tr-TR" sz="3600" b="1" dirty="0">
                <a:solidFill>
                  <a:schemeClr val="bg1"/>
                </a:solidFill>
                <a:latin typeface="Candara" panose="020E0502030303020204" pitchFamily="34" charset="0"/>
                <a:ea typeface="Times New Roman" panose="02020603050405020304" pitchFamily="18" charset="0"/>
              </a:rPr>
              <a:t>- </a:t>
            </a:r>
            <a:r>
              <a:rPr lang="tr-TR" sz="3600" b="1" i="0" u="none" strike="noStrike" dirty="0">
                <a:solidFill>
                  <a:schemeClr val="bg1"/>
                </a:solidFill>
                <a:effectLst/>
                <a:latin typeface="Candara" panose="020E0502030303020204" pitchFamily="34" charset="0"/>
              </a:rPr>
              <a:t>Emmène-moi dans </a:t>
            </a:r>
            <a:r>
              <a:rPr lang="tr-TR" sz="3600" b="1" i="0" u="none" strike="noStrike" dirty="0" err="1">
                <a:solidFill>
                  <a:schemeClr val="bg1"/>
                </a:solidFill>
                <a:effectLst/>
                <a:latin typeface="Candara" panose="020E0502030303020204" pitchFamily="34" charset="0"/>
              </a:rPr>
              <a:t>ton village </a:t>
            </a:r>
            <a:r>
              <a:rPr lang="tr-TR" sz="3600" b="1" i="0" u="none" strike="noStrike" dirty="0">
                <a:solidFill>
                  <a:schemeClr val="bg1"/>
                </a:solidFill>
                <a:effectLst/>
                <a:latin typeface="Candara" panose="020E0502030303020204" pitchFamily="34" charset="0"/>
              </a:rPr>
              <a:t>2/2</a:t>
            </a:r>
            <a:endParaRPr lang="es-ES_tradnl" sz="3600" b="1" dirty="0">
              <a:solidFill>
                <a:schemeClr val="bg1"/>
              </a:solidFill>
              <a:latin typeface="Candara" panose="020E0502030303020204" pitchFamily="34" charset="0"/>
            </a:endParaRPr>
          </a:p>
          <a:p>
            <a:pPr lvl="1">
              <a:spcBef>
                <a:spcPts val="1200"/>
              </a:spcBef>
            </a:pPr>
            <a:endParaRPr lang="x-none" sz="3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7F1BF5BE-D8E2-0EF4-CC48-BF2A7187B43E}"/>
              </a:ext>
            </a:extLst>
          </p:cNvPr>
          <p:cNvSpPr txBox="1"/>
          <p:nvPr/>
        </p:nvSpPr>
        <p:spPr>
          <a:xfrm>
            <a:off x="538374" y="1881022"/>
            <a:ext cx="10206681" cy="4278094"/>
          </a:xfrm>
          <a:prstGeom prst="rect">
            <a:avLst/>
          </a:prstGeom>
          <a:noFill/>
        </p:spPr>
        <p:txBody>
          <a:bodyPr wrap="square">
            <a:spAutoFit/>
          </a:bodyPr>
          <a:lstStyle/>
          <a:p>
            <a:pPr algn="just">
              <a:spcAft>
                <a:spcPts val="600"/>
              </a:spcAft>
            </a:pPr>
            <a:r>
              <a:rPr lang="en-US" dirty="0">
                <a:solidFill>
                  <a:schemeClr val="bg2">
                    <a:lumMod val="25000"/>
                  </a:schemeClr>
                </a:solidFill>
                <a:latin typeface="Candara" panose="020E0502030303020204" pitchFamily="34" charset="0"/>
              </a:rPr>
              <a:t>La municipalité de Gabrovo applique les principes et les idées de l'Agenda 21 de la culture, en mettant en œuvre une gamme coordonnée d'activités et de programmes culturels, y compris la stratégie pour la culture 2014-2024, le programme municipal sur la culture, la candidature pour devenir la capitale européenne de la culture en 2014, la participation au programme des villes pilotes, l'adhésion au réseau des villes créatives de l'UNESCO, etc. </a:t>
            </a:r>
            <a:endParaRPr lang="tr-TR" dirty="0">
              <a:solidFill>
                <a:schemeClr val="bg2">
                  <a:lumMod val="25000"/>
                </a:schemeClr>
              </a:solidFill>
              <a:latin typeface="Candara" panose="020E0502030303020204" pitchFamily="34" charset="0"/>
            </a:endParaRPr>
          </a:p>
          <a:p>
            <a:pPr algn="just">
              <a:spcAft>
                <a:spcPts val="600"/>
              </a:spcAft>
            </a:pPr>
            <a:endParaRPr lang="tr-TR" dirty="0">
              <a:solidFill>
                <a:schemeClr val="bg2">
                  <a:lumMod val="25000"/>
                </a:schemeClr>
              </a:solidFill>
              <a:latin typeface="Candara" panose="020E0502030303020204" pitchFamily="34" charset="0"/>
            </a:endParaRPr>
          </a:p>
          <a:p>
            <a:pPr algn="just">
              <a:spcAft>
                <a:spcPts val="600"/>
              </a:spcAft>
            </a:pPr>
            <a:r>
              <a:rPr lang="en-US" dirty="0">
                <a:solidFill>
                  <a:schemeClr val="bg2">
                    <a:lumMod val="25000"/>
                  </a:schemeClr>
                </a:solidFill>
                <a:latin typeface="Candara" panose="020E0502030303020204" pitchFamily="34" charset="0"/>
              </a:rPr>
              <a:t>L'initiative "Take Me in Your Village" s'inscrit entièrement dans le cadre de ces politiques et vise à explorer, préserver et promouvoir le patrimoine culturel vivant des établissements ruraux de Gabrovo, en transférant les connaissances, les compétences, les pratiques, ainsi que la compréhension, les perceptions et la sensibilité des personnes âgées vers les jeunes. </a:t>
            </a:r>
            <a:endParaRPr lang="tr-TR" dirty="0">
              <a:solidFill>
                <a:schemeClr val="bg2">
                  <a:lumMod val="25000"/>
                </a:schemeClr>
              </a:solidFill>
              <a:latin typeface="Candara" panose="020E0502030303020204" pitchFamily="34" charset="0"/>
            </a:endParaRPr>
          </a:p>
          <a:p>
            <a:pPr algn="just">
              <a:spcAft>
                <a:spcPts val="600"/>
              </a:spcAft>
            </a:pPr>
            <a:endParaRPr lang="tr-TR" dirty="0">
              <a:solidFill>
                <a:schemeClr val="bg2">
                  <a:lumMod val="25000"/>
                </a:schemeClr>
              </a:solidFill>
              <a:latin typeface="Candara" panose="020E0502030303020204" pitchFamily="34" charset="0"/>
            </a:endParaRPr>
          </a:p>
          <a:p>
            <a:pPr algn="just">
              <a:spcAft>
                <a:spcPts val="600"/>
              </a:spcAft>
            </a:pPr>
            <a:r>
              <a:rPr lang="en-US" dirty="0">
                <a:solidFill>
                  <a:schemeClr val="bg2">
                    <a:lumMod val="25000"/>
                  </a:schemeClr>
                </a:solidFill>
                <a:latin typeface="Candara" panose="020E0502030303020204" pitchFamily="34" charset="0"/>
              </a:rPr>
              <a:t>Le projet développe effectivement une approche originale en réunissant les villageois âgés et les jeunes urbains, qui vivent et travaillent ensemble dans l'environnement naturel des villages, en tant que "grands-parents à louer" et "petits-enfants à prêter". </a:t>
            </a:r>
            <a:endParaRPr lang="en-US" i="0" u="none" strike="noStrike" dirty="0">
              <a:solidFill>
                <a:schemeClr val="bg2">
                  <a:lumMod val="25000"/>
                </a:schemeClr>
              </a:solidFill>
              <a:effectLst/>
              <a:latin typeface="Candara" panose="020E0502030303020204" pitchFamily="34" charset="0"/>
            </a:endParaRPr>
          </a:p>
        </p:txBody>
      </p:sp>
      <p:sp>
        <p:nvSpPr>
          <p:cNvPr id="9" name="TextBox 8">
            <a:extLst>
              <a:ext uri="{FF2B5EF4-FFF2-40B4-BE49-F238E27FC236}">
                <a16:creationId xmlns:a16="http://schemas.microsoft.com/office/drawing/2014/main" xmlns="" id="{B4401967-B561-C48D-6619-0CECB4D245F1}"/>
              </a:ext>
            </a:extLst>
          </p:cNvPr>
          <p:cNvSpPr txBox="1"/>
          <p:nvPr/>
        </p:nvSpPr>
        <p:spPr>
          <a:xfrm>
            <a:off x="538374" y="1303337"/>
            <a:ext cx="6098058" cy="369332"/>
          </a:xfrm>
          <a:prstGeom prst="rect">
            <a:avLst/>
          </a:prstGeom>
          <a:noFill/>
        </p:spPr>
        <p:txBody>
          <a:bodyPr wrap="square">
            <a:spAutoFit/>
          </a:bodyPr>
          <a:lstStyle/>
          <a:p>
            <a:r>
              <a:rPr lang="tr-TR" b="1" i="0" u="none" strike="noStrike" dirty="0">
                <a:solidFill>
                  <a:srgbClr val="A99374"/>
                </a:solidFill>
                <a:effectLst/>
                <a:latin typeface="Candara" panose="020E0502030303020204" pitchFamily="34" charset="0"/>
              </a:rPr>
              <a:t>Emmène-moi dans </a:t>
            </a:r>
            <a:r>
              <a:rPr lang="tr-TR" b="1" i="0" u="none" strike="noStrike" dirty="0" err="1">
                <a:solidFill>
                  <a:srgbClr val="A99374"/>
                </a:solidFill>
                <a:effectLst/>
                <a:latin typeface="Candara" panose="020E0502030303020204" pitchFamily="34" charset="0"/>
              </a:rPr>
              <a:t>ton village</a:t>
            </a:r>
            <a:endParaRPr lang="es-ES_tradnl" b="1" dirty="0">
              <a:solidFill>
                <a:srgbClr val="A99374"/>
              </a:solidFill>
              <a:latin typeface="Candara" panose="020E0502030303020204" pitchFamily="34" charset="0"/>
            </a:endParaRPr>
          </a:p>
        </p:txBody>
      </p:sp>
    </p:spTree>
    <p:extLst>
      <p:ext uri="{BB962C8B-B14F-4D97-AF65-F5344CB8AC3E}">
        <p14:creationId xmlns:p14="http://schemas.microsoft.com/office/powerpoint/2010/main" xmlns="" val="257612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2579F4-C68A-97C2-71DD-20BC7C216313}"/>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8B3E0D62-333D-CB6C-7E7A-E150834CA68C}"/>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5E05220A-FB84-06F6-1A86-03EEC3A9F842}"/>
              </a:ext>
            </a:extLst>
          </p:cNvPr>
          <p:cNvSpPr/>
          <p:nvPr/>
        </p:nvSpPr>
        <p:spPr>
          <a:xfrm>
            <a:off x="360486" y="-1"/>
            <a:ext cx="10698811" cy="808893"/>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E41D657C-62DF-89EA-6920-057D3200DD3F}"/>
              </a:ext>
            </a:extLst>
          </p:cNvPr>
          <p:cNvSpPr/>
          <p:nvPr/>
        </p:nvSpPr>
        <p:spPr>
          <a:xfrm>
            <a:off x="0" y="1"/>
            <a:ext cx="10911016" cy="808892"/>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615B180D-8D08-E680-7656-C04FC1B6CBC4}"/>
              </a:ext>
            </a:extLst>
          </p:cNvPr>
          <p:cNvSpPr txBox="1"/>
          <p:nvPr/>
        </p:nvSpPr>
        <p:spPr>
          <a:xfrm>
            <a:off x="-148281" y="89587"/>
            <a:ext cx="10911016" cy="461665"/>
          </a:xfrm>
          <a:prstGeom prst="rect">
            <a:avLst/>
          </a:prstGeom>
          <a:noFill/>
        </p:spPr>
        <p:txBody>
          <a:bodyPr wrap="square">
            <a:spAutoFit/>
          </a:bodyPr>
          <a:lstStyle/>
          <a:p>
            <a:pPr lvl="1">
              <a:spcBef>
                <a:spcPts val="1200"/>
              </a:spcBef>
            </a:pPr>
            <a:r>
              <a:rPr lang="en-US" sz="2400" b="1" dirty="0">
                <a:solidFill>
                  <a:srgbClr val="FFFFFF"/>
                </a:solidFill>
                <a:effectLst/>
                <a:latin typeface="Candara" panose="020E0502030303020204" pitchFamily="34" charset="0"/>
                <a:ea typeface="Times New Roman" panose="02020603050405020304" pitchFamily="18" charset="0"/>
              </a:rPr>
              <a:t>QUELQUES DÉFINITIONS ET CONCEPTS </a:t>
            </a:r>
            <a:r>
              <a:rPr lang="tr-TR" sz="2400" b="1" dirty="0">
                <a:solidFill>
                  <a:srgbClr val="FFFFFF"/>
                </a:solidFill>
                <a:effectLst/>
                <a:latin typeface="Candara" panose="020E0502030303020204" pitchFamily="34" charset="0"/>
                <a:ea typeface="Times New Roman" panose="02020603050405020304" pitchFamily="18" charset="0"/>
              </a:rPr>
              <a:t>1/2</a:t>
            </a:r>
            <a:endParaRPr lang="x-none"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B9BD0D66-73F6-E5AF-858C-4C2968BC1A44}"/>
              </a:ext>
            </a:extLst>
          </p:cNvPr>
          <p:cNvSpPr txBox="1"/>
          <p:nvPr/>
        </p:nvSpPr>
        <p:spPr>
          <a:xfrm>
            <a:off x="167672" y="1344462"/>
            <a:ext cx="7720183" cy="31239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tr-TR" sz="1800" b="1" i="0" u="none" strike="noStrike" kern="1200" cap="none" spc="0" normalizeH="0" baseline="0" noProof="0" dirty="0">
              <a:ln>
                <a:noFill/>
              </a:ln>
              <a:solidFill>
                <a:srgbClr val="A99374"/>
              </a:solidFill>
              <a:effectLst/>
              <a:uLnTx/>
              <a:uFillTx/>
              <a:latin typeface="Candara" panose="020E050203030302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A99374"/>
                </a:solidFill>
                <a:effectLst/>
                <a:uLnTx/>
                <a:uFillTx/>
                <a:latin typeface="Candara" panose="020E0502030303020204" pitchFamily="34" charset="0"/>
                <a:ea typeface="+mn-ea"/>
                <a:cs typeface="+mn-cs"/>
              </a:rPr>
              <a:t>CAPITALE EUROPÉENNE DE LA CULTURE 2019</a:t>
            </a:r>
            <a:r>
              <a:rPr kumimoji="0" lang="tr-TR" sz="1800" b="1" i="0" u="none" strike="noStrike" kern="1200" cap="none" spc="0" normalizeH="0" baseline="0" noProof="0" dirty="0">
                <a:ln>
                  <a:noFill/>
                </a:ln>
                <a:solidFill>
                  <a:srgbClr val="A99374"/>
                </a:solidFill>
                <a:effectLst/>
                <a:uLnTx/>
                <a:uFillTx/>
                <a:latin typeface="Candara" panose="020E0502030303020204" pitchFamily="34" charset="0"/>
                <a:ea typeface="+mn-ea"/>
                <a:cs typeface="+mn-cs"/>
              </a:rPr>
              <a:t>, </a:t>
            </a:r>
            <a:r>
              <a:rPr kumimoji="0" lang="en-US" sz="1800" b="1" i="0" u="none" strike="noStrike" kern="1200" cap="none" spc="0" normalizeH="0" baseline="0" noProof="0" dirty="0">
                <a:ln>
                  <a:noFill/>
                </a:ln>
                <a:solidFill>
                  <a:srgbClr val="A99374"/>
                </a:solidFill>
                <a:effectLst/>
                <a:uLnTx/>
                <a:uFillTx/>
                <a:latin typeface="Candara" panose="020E0502030303020204" pitchFamily="34" charset="0"/>
                <a:ea typeface="+mn-ea"/>
                <a:cs typeface="+mn-cs"/>
              </a:rPr>
              <a:t>MATERA, BASILICATE, ITALIE</a:t>
            </a:r>
            <a:endParaRPr kumimoji="0" lang="tr-TR" sz="1800" b="1" i="0" u="none" strike="noStrike" kern="1200" cap="none" spc="0" normalizeH="0" baseline="0" noProof="0" dirty="0">
              <a:ln>
                <a:noFill/>
              </a:ln>
              <a:solidFill>
                <a:srgbClr val="A99374"/>
              </a:solidFill>
              <a:effectLst/>
              <a:uLnTx/>
              <a:uFillTx/>
              <a:latin typeface="Candara" panose="020E050203030302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US" sz="1800" b="1" i="0" u="none" strike="noStrike" kern="1200" cap="none" spc="0" normalizeH="0" baseline="0" noProof="0" dirty="0">
              <a:ln>
                <a:noFill/>
              </a:ln>
              <a:effectLst/>
              <a:uLnTx/>
              <a:uFillTx/>
              <a:latin typeface="Candara" panose="020E050203030302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ndara" panose="020E0502030303020204" pitchFamily="34" charset="0"/>
                <a:ea typeface="+mn-ea"/>
                <a:cs typeface="+mn-cs"/>
              </a:rPr>
              <a:t> Le patrimoine culturel constitue la base du débat sur le présent et l'avenir de Matera et de l'Europe. Matera, désignée future capitale européenne de la culture pour 2019, s'est fixé pour objectif d'assumer un rôle de pionnier dans un mouvement visant à démanteler les barrières à la culture, notamment grâce à l'</a:t>
            </a:r>
            <a:r>
              <a:rPr kumimoji="0" lang="en-US" sz="1600" b="0" i="0" u="none" strike="noStrike" kern="1200" cap="none" spc="0" normalizeH="0" baseline="0" noProof="0" dirty="0" err="1">
                <a:ln>
                  <a:noFill/>
                </a:ln>
                <a:solidFill>
                  <a:srgbClr val="E7E6E6">
                    <a:lumMod val="25000"/>
                  </a:srgbClr>
                </a:solidFill>
                <a:effectLst/>
                <a:uLnTx/>
                <a:uFillTx/>
                <a:latin typeface="Candara" panose="020E0502030303020204" pitchFamily="34" charset="0"/>
                <a:ea typeface="+mn-ea"/>
                <a:cs typeface="+mn-cs"/>
              </a:rPr>
              <a:t>utilisation </a:t>
            </a:r>
            <a:r>
              <a:rPr kumimoji="0" lang="en-US" sz="1600" b="0" i="0" u="none" strike="noStrike" kern="1200" cap="none" spc="0" normalizeH="0" baseline="0" noProof="0" dirty="0">
                <a:ln>
                  <a:noFill/>
                </a:ln>
                <a:solidFill>
                  <a:srgbClr val="E7E6E6">
                    <a:lumMod val="25000"/>
                  </a:srgbClr>
                </a:solidFill>
                <a:effectLst/>
                <a:uLnTx/>
                <a:uFillTx/>
                <a:latin typeface="Candara" panose="020E0502030303020204" pitchFamily="34" charset="0"/>
                <a:ea typeface="+mn-ea"/>
                <a:cs typeface="+mn-cs"/>
              </a:rPr>
              <a:t>des nouvelles technologies et à la facilitation de l'apprentissage. L'approche du </a:t>
            </a:r>
            <a:r>
              <a:rPr kumimoji="0" lang="en-US" sz="1600" b="0" i="0" u="none" strike="noStrike" kern="1200" cap="none" spc="0" normalizeH="0" baseline="0" noProof="0" dirty="0" err="1">
                <a:ln>
                  <a:noFill/>
                </a:ln>
                <a:solidFill>
                  <a:srgbClr val="E7E6E6">
                    <a:lumMod val="25000"/>
                  </a:srgbClr>
                </a:solidFill>
                <a:effectLst/>
                <a:uLnTx/>
                <a:uFillTx/>
                <a:latin typeface="Candara" panose="020E0502030303020204" pitchFamily="34" charset="0"/>
                <a:ea typeface="+mn-ea"/>
                <a:cs typeface="+mn-cs"/>
              </a:rPr>
              <a:t>programme</a:t>
            </a:r>
            <a:r>
              <a:rPr kumimoji="0" lang="en-US" sz="1600" b="0" i="0" u="none" strike="noStrike" kern="1200" cap="none" spc="0" normalizeH="0" baseline="0" noProof="0" dirty="0">
                <a:ln>
                  <a:noFill/>
                </a:ln>
                <a:solidFill>
                  <a:srgbClr val="E7E6E6">
                    <a:lumMod val="25000"/>
                  </a:srgbClr>
                </a:solidFill>
                <a:effectLst/>
                <a:uLnTx/>
                <a:uFillTx/>
                <a:latin typeface="Candara" panose="020E0502030303020204" pitchFamily="34" charset="0"/>
                <a:ea typeface="+mn-ea"/>
                <a:cs typeface="+mn-cs"/>
              </a:rPr>
              <a:t> se </a:t>
            </a:r>
            <a:r>
              <a:rPr kumimoji="0" lang="en-US" sz="1600" b="0" i="0" u="none" strike="noStrike" kern="1200" cap="none" spc="0" normalizeH="0" baseline="0" noProof="0" dirty="0" err="1">
                <a:ln>
                  <a:noFill/>
                </a:ln>
                <a:solidFill>
                  <a:srgbClr val="E7E6E6">
                    <a:lumMod val="25000"/>
                  </a:srgbClr>
                </a:solidFill>
                <a:effectLst/>
                <a:uLnTx/>
                <a:uFillTx/>
                <a:latin typeface="Candara" panose="020E0502030303020204" pitchFamily="34" charset="0"/>
                <a:ea typeface="+mn-ea"/>
                <a:cs typeface="+mn-cs"/>
              </a:rPr>
              <a:t>caractérise</a:t>
            </a:r>
            <a:r>
              <a:rPr kumimoji="0" lang="en-US" sz="1600" b="0" i="0" u="none" strike="noStrike" kern="1200" cap="none" spc="0" normalizeH="0" baseline="0" noProof="0" dirty="0">
                <a:ln>
                  <a:noFill/>
                </a:ln>
                <a:solidFill>
                  <a:srgbClr val="E7E6E6">
                    <a:lumMod val="25000"/>
                  </a:srgbClr>
                </a:solidFill>
                <a:effectLst/>
                <a:uLnTx/>
                <a:uFillTx/>
                <a:latin typeface="Candara" panose="020E0502030303020204" pitchFamily="34" charset="0"/>
                <a:ea typeface="+mn-ea"/>
                <a:cs typeface="+mn-cs"/>
              </a:rPr>
              <a:t> par une sensibilité artistique vibrante et innovante, associée à une politique d'inclusion qui cherche à intégrer ceux qui sont souvent exclus des activités culturelles dans un cadre de projet unifié, plutôt que de créer des lignes de projet </a:t>
            </a:r>
            <a:r>
              <a:rPr kumimoji="0" lang="en-US" sz="1600" b="0" i="0" u="none" strike="noStrike" kern="1200" cap="none" spc="0" normalizeH="0" baseline="0" noProof="0" dirty="0" err="1">
                <a:ln>
                  <a:noFill/>
                </a:ln>
                <a:solidFill>
                  <a:srgbClr val="E7E6E6">
                    <a:lumMod val="25000"/>
                  </a:srgbClr>
                </a:solidFill>
                <a:effectLst/>
                <a:uLnTx/>
                <a:uFillTx/>
                <a:latin typeface="Candara" panose="020E0502030303020204" pitchFamily="34" charset="0"/>
                <a:ea typeface="+mn-ea"/>
                <a:cs typeface="+mn-cs"/>
              </a:rPr>
              <a:t>parallèles</a:t>
            </a:r>
            <a:r>
              <a:rPr kumimoji="0" lang="en-US" sz="1600" b="0" i="0" u="none" strike="noStrike" kern="1200" cap="none" spc="0" normalizeH="0" baseline="0" noProof="0" dirty="0" smtClean="0">
                <a:ln>
                  <a:noFill/>
                </a:ln>
                <a:solidFill>
                  <a:srgbClr val="E7E6E6">
                    <a:lumMod val="25000"/>
                  </a:srgbClr>
                </a:solidFill>
                <a:effectLst/>
                <a:uLnTx/>
                <a:uFillTx/>
                <a:latin typeface="Candara" panose="020E0502030303020204" pitchFamily="34" charset="0"/>
                <a:ea typeface="+mn-ea"/>
                <a:cs typeface="+mn-cs"/>
              </a:rPr>
              <a:t>.</a:t>
            </a:r>
            <a:endParaRPr lang="tr-TR" sz="1600" dirty="0">
              <a:solidFill>
                <a:schemeClr val="bg2">
                  <a:lumMod val="25000"/>
                </a:schemeClr>
              </a:solidFill>
              <a:latin typeface="Candara" panose="020E0502030303020204" pitchFamily="34" charset="0"/>
            </a:endParaRPr>
          </a:p>
        </p:txBody>
      </p:sp>
      <p:sp>
        <p:nvSpPr>
          <p:cNvPr id="3" name="TextBox 8">
            <a:extLst>
              <a:ext uri="{FF2B5EF4-FFF2-40B4-BE49-F238E27FC236}">
                <a16:creationId xmlns:a16="http://schemas.microsoft.com/office/drawing/2014/main" xmlns="" id="{C2F0723F-CBF1-A0C8-3887-50A41B1EDA4E}"/>
              </a:ext>
            </a:extLst>
          </p:cNvPr>
          <p:cNvSpPr txBox="1"/>
          <p:nvPr/>
        </p:nvSpPr>
        <p:spPr>
          <a:xfrm>
            <a:off x="167672" y="4799166"/>
            <a:ext cx="9709737" cy="369332"/>
          </a:xfrm>
          <a:prstGeom prst="rect">
            <a:avLst/>
          </a:prstGeom>
          <a:noFill/>
        </p:spPr>
        <p:txBody>
          <a:bodyPr wrap="square">
            <a:spAutoFit/>
          </a:bodyPr>
          <a:lstStyle/>
          <a:p>
            <a:pPr algn="just">
              <a:spcAft>
                <a:spcPts val="600"/>
              </a:spcAft>
            </a:pPr>
            <a:r>
              <a:rPr lang="en-US" b="1" dirty="0">
                <a:solidFill>
                  <a:srgbClr val="A99374"/>
                </a:solidFill>
                <a:latin typeface="Candara" panose="020E0502030303020204" pitchFamily="34" charset="0"/>
              </a:rPr>
              <a:t>LE PATRIMOINE DANS LE LIVRE BLANC SUR LA CULTURE</a:t>
            </a:r>
            <a:r>
              <a:rPr lang="tr-TR" b="1" dirty="0">
                <a:solidFill>
                  <a:srgbClr val="A99374"/>
                </a:solidFill>
                <a:latin typeface="Candara" panose="020E0502030303020204" pitchFamily="34" charset="0"/>
              </a:rPr>
              <a:t>, </a:t>
            </a:r>
            <a:r>
              <a:rPr lang="en-US" b="1" dirty="0">
                <a:solidFill>
                  <a:srgbClr val="A99374"/>
                </a:solidFill>
                <a:latin typeface="Candara" panose="020E0502030303020204" pitchFamily="34" charset="0"/>
              </a:rPr>
              <a:t>TERRASSA, CATALOGNE, ESPAGNE</a:t>
            </a:r>
          </a:p>
        </p:txBody>
      </p:sp>
      <p:pic>
        <p:nvPicPr>
          <p:cNvPr id="9" name="Resim 8">
            <a:extLst>
              <a:ext uri="{FF2B5EF4-FFF2-40B4-BE49-F238E27FC236}">
                <a16:creationId xmlns:a16="http://schemas.microsoft.com/office/drawing/2014/main" xmlns="" id="{98A6F254-D046-60F7-5334-9E860086E701}"/>
              </a:ext>
            </a:extLst>
          </p:cNvPr>
          <p:cNvPicPr>
            <a:picLocks noChangeAspect="1"/>
          </p:cNvPicPr>
          <p:nvPr/>
        </p:nvPicPr>
        <p:blipFill>
          <a:blip r:embed="rId3"/>
          <a:stretch>
            <a:fillRect/>
          </a:stretch>
        </p:blipFill>
        <p:spPr>
          <a:xfrm>
            <a:off x="459301" y="898478"/>
            <a:ext cx="6529382" cy="536494"/>
          </a:xfrm>
          <a:prstGeom prst="rect">
            <a:avLst/>
          </a:prstGeom>
        </p:spPr>
      </p:pic>
      <p:pic>
        <p:nvPicPr>
          <p:cNvPr id="10" name="Google Shape;206;p11"/>
          <p:cNvPicPr preferRelativeResize="0"/>
          <p:nvPr/>
        </p:nvPicPr>
        <p:blipFill>
          <a:blip r:embed="rId4">
            <a:alphaModFix/>
          </a:blip>
          <a:stretch>
            <a:fillRect/>
          </a:stretch>
        </p:blipFill>
        <p:spPr>
          <a:xfrm>
            <a:off x="8054109" y="835116"/>
            <a:ext cx="4121721" cy="2840957"/>
          </a:xfrm>
          <a:prstGeom prst="rect">
            <a:avLst/>
          </a:prstGeom>
          <a:noFill/>
          <a:ln>
            <a:noFill/>
          </a:ln>
        </p:spPr>
      </p:pic>
      <p:sp>
        <p:nvSpPr>
          <p:cNvPr id="11" name="TextBox 7">
            <a:extLst>
              <a:ext uri="{FF2B5EF4-FFF2-40B4-BE49-F238E27FC236}">
                <a16:creationId xmlns:a16="http://schemas.microsoft.com/office/drawing/2014/main" xmlns="" id="{B9BD0D66-73F6-E5AF-858C-4C2968BC1A44}"/>
              </a:ext>
            </a:extLst>
          </p:cNvPr>
          <p:cNvSpPr txBox="1"/>
          <p:nvPr/>
        </p:nvSpPr>
        <p:spPr>
          <a:xfrm>
            <a:off x="167672" y="5214373"/>
            <a:ext cx="11636401" cy="1077218"/>
          </a:xfrm>
          <a:prstGeom prst="rect">
            <a:avLst/>
          </a:prstGeom>
          <a:noFill/>
        </p:spPr>
        <p:txBody>
          <a:bodyPr wrap="square">
            <a:spAutoFit/>
          </a:bodyPr>
          <a:lstStyle/>
          <a:p>
            <a:pPr algn="just">
              <a:spcAft>
                <a:spcPts val="600"/>
              </a:spcAft>
            </a:pPr>
            <a:r>
              <a:rPr lang="en-US" sz="1600" dirty="0" smtClean="0">
                <a:solidFill>
                  <a:schemeClr val="bg2">
                    <a:lumMod val="25000"/>
                  </a:schemeClr>
                </a:solidFill>
                <a:latin typeface="Candara" panose="020E0502030303020204" pitchFamily="34" charset="0"/>
              </a:rPr>
              <a:t>Le </a:t>
            </a:r>
            <a:r>
              <a:rPr lang="en-US" sz="1600" dirty="0">
                <a:solidFill>
                  <a:schemeClr val="bg2">
                    <a:lumMod val="25000"/>
                  </a:schemeClr>
                </a:solidFill>
                <a:latin typeface="Candara" panose="020E0502030303020204" pitchFamily="34" charset="0"/>
              </a:rPr>
              <a:t>Livre blanc sur la culture représente une tentative de consolider et de donner une expression visible au patrimoine matériel et immatériel de la ville de Terrassa, afin de renforcer le sens de la communauté, l'identité culturelle et la visibilité. Le document qui résulte de ce processus a été élaboré à partir d'une série de débats, de groupes de travail et d'un engagement général à renforcer le rôle des initiatives culturelles dans le paysage urbain.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xmlns="" val="235374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01159A8-A132-1253-4A15-D686647B316C}"/>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DE39B49D-7A62-9CDE-8F2D-104B86DE9128}"/>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6E04657B-4D21-315E-91B8-4FEA3A583FC6}"/>
              </a:ext>
            </a:extLst>
          </p:cNvPr>
          <p:cNvSpPr/>
          <p:nvPr/>
        </p:nvSpPr>
        <p:spPr>
          <a:xfrm>
            <a:off x="360486" y="-1"/>
            <a:ext cx="10698811" cy="808893"/>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73A47B95-7F50-C1D5-FBB7-7F3DA4573FF1}"/>
              </a:ext>
            </a:extLst>
          </p:cNvPr>
          <p:cNvSpPr/>
          <p:nvPr/>
        </p:nvSpPr>
        <p:spPr>
          <a:xfrm>
            <a:off x="0" y="-1"/>
            <a:ext cx="10911016" cy="808892"/>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98FA961F-E8E2-C326-94D2-FBD9DE80647C}"/>
              </a:ext>
            </a:extLst>
          </p:cNvPr>
          <p:cNvSpPr txBox="1"/>
          <p:nvPr/>
        </p:nvSpPr>
        <p:spPr>
          <a:xfrm>
            <a:off x="-148281" y="89587"/>
            <a:ext cx="10911016" cy="523220"/>
          </a:xfrm>
          <a:prstGeom prst="rect">
            <a:avLst/>
          </a:prstGeom>
          <a:noFill/>
        </p:spPr>
        <p:txBody>
          <a:bodyPr wrap="square">
            <a:spAutoFit/>
          </a:bodyPr>
          <a:lstStyle/>
          <a:p>
            <a:pPr lvl="1">
              <a:spcBef>
                <a:spcPts val="1200"/>
              </a:spcBef>
            </a:pPr>
            <a:r>
              <a:rPr lang="en-US" sz="2800" b="1" dirty="0">
                <a:solidFill>
                  <a:srgbClr val="FFFFFF"/>
                </a:solidFill>
                <a:effectLst/>
                <a:latin typeface="Candara" panose="020E0502030303020204" pitchFamily="34" charset="0"/>
                <a:ea typeface="Times New Roman" panose="02020603050405020304" pitchFamily="18" charset="0"/>
              </a:rPr>
              <a:t>QUELQUES DÉFINITIONS ET CONCEPTS </a:t>
            </a:r>
            <a:r>
              <a:rPr lang="tr-TR" sz="2800" b="1" dirty="0">
                <a:solidFill>
                  <a:srgbClr val="FFFFFF"/>
                </a:solidFill>
                <a:effectLst/>
                <a:latin typeface="Candara" panose="020E0502030303020204" pitchFamily="34" charset="0"/>
                <a:ea typeface="Times New Roman" panose="02020603050405020304" pitchFamily="18" charset="0"/>
              </a:rPr>
              <a:t>2/2</a:t>
            </a:r>
            <a:endParaRPr lang="x-none" sz="2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C81C6F69-19AD-5572-1C92-59BF74351474}"/>
              </a:ext>
            </a:extLst>
          </p:cNvPr>
          <p:cNvSpPr txBox="1"/>
          <p:nvPr/>
        </p:nvSpPr>
        <p:spPr>
          <a:xfrm>
            <a:off x="570336" y="2408923"/>
            <a:ext cx="10279109" cy="1815882"/>
          </a:xfrm>
          <a:prstGeom prst="rect">
            <a:avLst/>
          </a:prstGeom>
          <a:noFill/>
        </p:spPr>
        <p:txBody>
          <a:bodyPr wrap="square">
            <a:spAutoFit/>
          </a:bodyPr>
          <a:lstStyle/>
          <a:p>
            <a:pPr algn="just">
              <a:spcAft>
                <a:spcPts val="600"/>
              </a:spcAft>
            </a:pPr>
            <a:r>
              <a:rPr lang="en-US" sz="1600" dirty="0">
                <a:solidFill>
                  <a:schemeClr val="bg2">
                    <a:lumMod val="25000"/>
                  </a:schemeClr>
                </a:solidFill>
                <a:latin typeface="Candara" panose="020E0502030303020204" pitchFamily="34" charset="0"/>
              </a:rPr>
              <a:t>En 2004, le conseil municipal d'Anvers a décidé de transformer les anciens locaux de la compagnie maritime Red Star Line en un site commémoratif. Les trois anciens entrepôts, qui servaient auparavant de postes de contrôle pour les passagers désireux d'émigrer vers le Nouveau Monde, ont été restaurés et le nouveau musée de la Red Star Line a ouvert ses portes en septembre 2013. Jusqu'à récemment, c'était le seul musée de la migration sur le continent européen à être installé dans les salles de départ d'origine. Le musée permet également de </a:t>
            </a:r>
            <a:r>
              <a:rPr lang="en-US" sz="1600" dirty="0" err="1">
                <a:solidFill>
                  <a:schemeClr val="bg2">
                    <a:lumMod val="25000"/>
                  </a:schemeClr>
                </a:solidFill>
                <a:latin typeface="Candara" panose="020E0502030303020204" pitchFamily="34" charset="0"/>
              </a:rPr>
              <a:t>souligner</a:t>
            </a:r>
            <a:r>
              <a:rPr lang="en-US" sz="1600" dirty="0">
                <a:solidFill>
                  <a:schemeClr val="bg2">
                    <a:lumMod val="25000"/>
                  </a:schemeClr>
                </a:solidFill>
                <a:latin typeface="Candara" panose="020E0502030303020204" pitchFamily="34" charset="0"/>
              </a:rPr>
              <a:t> que le patrimoine ne se limite pas à l'environnement bâti, mais qu'il englobe la riche tapisserie des cultures locales </a:t>
            </a:r>
            <a:r>
              <a:rPr lang="en-US" sz="1600" dirty="0" err="1">
                <a:solidFill>
                  <a:schemeClr val="bg2">
                    <a:lumMod val="25000"/>
                  </a:schemeClr>
                </a:solidFill>
                <a:latin typeface="Candara" panose="020E0502030303020204" pitchFamily="34" charset="0"/>
              </a:rPr>
              <a:t>immatérielles</a:t>
            </a:r>
            <a:r>
              <a:rPr lang="en-US" sz="1600" dirty="0" smtClean="0">
                <a:solidFill>
                  <a:schemeClr val="bg2">
                    <a:lumMod val="25000"/>
                  </a:schemeClr>
                </a:solidFill>
                <a:latin typeface="Candara" panose="020E0502030303020204" pitchFamily="34" charset="0"/>
              </a:rPr>
              <a:t>.</a:t>
            </a:r>
            <a:endParaRPr lang="tr-TR" sz="1600" dirty="0">
              <a:solidFill>
                <a:schemeClr val="bg2">
                  <a:lumMod val="25000"/>
                </a:schemeClr>
              </a:solidFill>
              <a:latin typeface="Candara" panose="020E0502030303020204" pitchFamily="34" charset="0"/>
            </a:endParaRPr>
          </a:p>
        </p:txBody>
      </p:sp>
      <p:sp>
        <p:nvSpPr>
          <p:cNvPr id="9" name="TextBox 8">
            <a:extLst>
              <a:ext uri="{FF2B5EF4-FFF2-40B4-BE49-F238E27FC236}">
                <a16:creationId xmlns:a16="http://schemas.microsoft.com/office/drawing/2014/main" xmlns="" id="{6D6C08B7-1A9E-0636-1D19-02909BBD21BB}"/>
              </a:ext>
            </a:extLst>
          </p:cNvPr>
          <p:cNvSpPr txBox="1"/>
          <p:nvPr/>
        </p:nvSpPr>
        <p:spPr>
          <a:xfrm>
            <a:off x="570336" y="1475252"/>
            <a:ext cx="7807046" cy="369332"/>
          </a:xfrm>
          <a:prstGeom prst="rect">
            <a:avLst/>
          </a:prstGeom>
          <a:noFill/>
        </p:spPr>
        <p:txBody>
          <a:bodyPr wrap="square">
            <a:spAutoFit/>
          </a:bodyPr>
          <a:lstStyle/>
          <a:p>
            <a:r>
              <a:rPr lang="es-ES_tradnl" b="1" dirty="0">
                <a:solidFill>
                  <a:srgbClr val="A99374"/>
                </a:solidFill>
                <a:latin typeface="Candara" panose="020E0502030303020204" pitchFamily="34" charset="0"/>
              </a:rPr>
              <a:t>MUSÉE DE LA LIGNE RED STAR</a:t>
            </a:r>
            <a:r>
              <a:rPr lang="tr-TR" b="1" dirty="0">
                <a:solidFill>
                  <a:srgbClr val="A99374"/>
                </a:solidFill>
                <a:latin typeface="Candara" panose="020E0502030303020204" pitchFamily="34" charset="0"/>
              </a:rPr>
              <a:t>, </a:t>
            </a:r>
            <a:r>
              <a:rPr lang="es-ES_tradnl" b="1" dirty="0">
                <a:solidFill>
                  <a:srgbClr val="A99374"/>
                </a:solidFill>
                <a:latin typeface="Candara" panose="020E0502030303020204" pitchFamily="34" charset="0"/>
              </a:rPr>
              <a:t>ANVERS, FLANDRE, BELGIQUE</a:t>
            </a:r>
          </a:p>
        </p:txBody>
      </p:sp>
    </p:spTree>
    <p:extLst>
      <p:ext uri="{BB962C8B-B14F-4D97-AF65-F5344CB8AC3E}">
        <p14:creationId xmlns:p14="http://schemas.microsoft.com/office/powerpoint/2010/main" xmlns="" val="255783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3A25A398-51D3-0DBC-AF81-9ED334343E50}"/>
              </a:ext>
            </a:extLst>
          </p:cNvPr>
          <p:cNvPicPr>
            <a:picLocks noChangeAspect="1"/>
          </p:cNvPicPr>
          <p:nvPr/>
        </p:nvPicPr>
        <p:blipFill>
          <a:blip r:embed="rId2"/>
          <a:stretch>
            <a:fillRect/>
          </a:stretch>
        </p:blipFill>
        <p:spPr>
          <a:xfrm>
            <a:off x="105509" y="6258460"/>
            <a:ext cx="509952" cy="509952"/>
          </a:xfrm>
          <a:prstGeom prst="rect">
            <a:avLst/>
          </a:prstGeom>
        </p:spPr>
      </p:pic>
      <p:sp>
        <p:nvSpPr>
          <p:cNvPr id="2" name="Rectangle 1">
            <a:extLst>
              <a:ext uri="{FF2B5EF4-FFF2-40B4-BE49-F238E27FC236}">
                <a16:creationId xmlns:a16="http://schemas.microsoft.com/office/drawing/2014/main" xmlns="" id="{C2497971-6835-58B6-44D5-87FEF3269949}"/>
              </a:ext>
            </a:extLst>
          </p:cNvPr>
          <p:cNvSpPr/>
          <p:nvPr/>
        </p:nvSpPr>
        <p:spPr>
          <a:xfrm>
            <a:off x="738554" y="1590682"/>
            <a:ext cx="10876084" cy="2556445"/>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25223B6E-D00F-14EF-84E6-3392F418825D}"/>
              </a:ext>
            </a:extLst>
          </p:cNvPr>
          <p:cNvSpPr txBox="1"/>
          <p:nvPr/>
        </p:nvSpPr>
        <p:spPr>
          <a:xfrm>
            <a:off x="1320799" y="2074783"/>
            <a:ext cx="9439565" cy="1231106"/>
          </a:xfrm>
          <a:prstGeom prst="rect">
            <a:avLst/>
          </a:prstGeom>
          <a:noFill/>
        </p:spPr>
        <p:txBody>
          <a:bodyPr wrap="square">
            <a:spAutoFit/>
          </a:bodyPr>
          <a:lstStyle/>
          <a:p>
            <a:pPr algn="ctr">
              <a:spcBef>
                <a:spcPts val="1200"/>
              </a:spcBef>
            </a:pPr>
            <a:endParaRPr lang="en-US" sz="3600" b="1" dirty="0">
              <a:solidFill>
                <a:srgbClr val="FFFFFF"/>
              </a:solidFill>
              <a:effectLst/>
              <a:latin typeface="Candara" panose="020E0502030303020204" pitchFamily="34" charset="0"/>
              <a:ea typeface="Times New Roman" panose="02020603050405020304" pitchFamily="18" charset="0"/>
            </a:endParaRPr>
          </a:p>
          <a:p>
            <a:pPr algn="ctr">
              <a:spcBef>
                <a:spcPts val="1200"/>
              </a:spcBef>
            </a:pPr>
            <a:r>
              <a:rPr lang="en-US" sz="2800" b="1" dirty="0">
                <a:solidFill>
                  <a:srgbClr val="FFFFFF"/>
                </a:solidFill>
                <a:latin typeface="Candara" panose="020E0502030303020204" pitchFamily="34" charset="0"/>
                <a:ea typeface="Times New Roman" panose="02020603050405020304" pitchFamily="18" charset="0"/>
              </a:rPr>
              <a:t>LEÇON </a:t>
            </a:r>
            <a:r>
              <a:rPr lang="fr-FR" sz="2800" b="1" dirty="0">
                <a:solidFill>
                  <a:srgbClr val="FFFFFF"/>
                </a:solidFill>
                <a:latin typeface="Candara" panose="020E0502030303020204" pitchFamily="34" charset="0"/>
                <a:ea typeface="Times New Roman" panose="02020603050405020304" pitchFamily="18" charset="0"/>
              </a:rPr>
              <a:t>1</a:t>
            </a:r>
            <a:r>
              <a:rPr lang="tr-TR" sz="2800" b="1" dirty="0" smtClean="0">
                <a:solidFill>
                  <a:srgbClr val="FFFFFF"/>
                </a:solidFill>
                <a:latin typeface="Candara" panose="020E0502030303020204" pitchFamily="34" charset="0"/>
                <a:ea typeface="Times New Roman" panose="02020603050405020304" pitchFamily="18" charset="0"/>
              </a:rPr>
              <a:t> </a:t>
            </a:r>
            <a:r>
              <a:rPr lang="en-US" sz="2800" b="1" dirty="0">
                <a:solidFill>
                  <a:srgbClr val="FFFFFF"/>
                </a:solidFill>
                <a:latin typeface="Candara" panose="020E0502030303020204" pitchFamily="34" charset="0"/>
                <a:ea typeface="Times New Roman" panose="02020603050405020304" pitchFamily="18" charset="0"/>
              </a:rPr>
              <a:t>: </a:t>
            </a:r>
            <a:r>
              <a:rPr lang="tr-TR" sz="2800" b="1" dirty="0">
                <a:solidFill>
                  <a:srgbClr val="FFFFFF"/>
                </a:solidFill>
                <a:latin typeface="Candara" panose="020E0502030303020204" pitchFamily="34" charset="0"/>
                <a:ea typeface="Times New Roman" panose="02020603050405020304" pitchFamily="18" charset="0"/>
              </a:rPr>
              <a:t>PATRIMOINE CULTUREL ET DURABILITÉ</a:t>
            </a:r>
            <a:endParaRPr lang="x-non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55230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3A25A398-51D3-0DBC-AF81-9ED334343E50}"/>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6DF9C94C-A184-C16B-4E5A-C08C626594E3}"/>
              </a:ext>
            </a:extLst>
          </p:cNvPr>
          <p:cNvSpPr/>
          <p:nvPr/>
        </p:nvSpPr>
        <p:spPr>
          <a:xfrm>
            <a:off x="360486" y="-1"/>
            <a:ext cx="10698811" cy="735919"/>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C2497971-6835-58B6-44D5-87FEF3269949}"/>
              </a:ext>
            </a:extLst>
          </p:cNvPr>
          <p:cNvSpPr/>
          <p:nvPr/>
        </p:nvSpPr>
        <p:spPr>
          <a:xfrm>
            <a:off x="0" y="0"/>
            <a:ext cx="10911016" cy="735919"/>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25223B6E-D00F-14EF-84E6-3392F418825D}"/>
              </a:ext>
            </a:extLst>
          </p:cNvPr>
          <p:cNvSpPr txBox="1"/>
          <p:nvPr/>
        </p:nvSpPr>
        <p:spPr>
          <a:xfrm>
            <a:off x="0" y="89588"/>
            <a:ext cx="9646508" cy="646331"/>
          </a:xfrm>
          <a:prstGeom prst="rect">
            <a:avLst/>
          </a:prstGeom>
          <a:noFill/>
        </p:spPr>
        <p:txBody>
          <a:bodyPr wrap="square">
            <a:spAutoFit/>
          </a:bodyPr>
          <a:lstStyle/>
          <a:p>
            <a:pPr lvl="1">
              <a:spcBef>
                <a:spcPts val="1200"/>
              </a:spcBef>
            </a:pPr>
            <a:r>
              <a:rPr lang="tr-TR" sz="3600" b="1" dirty="0">
                <a:solidFill>
                  <a:srgbClr val="FFFFFF"/>
                </a:solidFill>
                <a:latin typeface="Candara" panose="020E0502030303020204" pitchFamily="34" charset="0"/>
                <a:ea typeface="Times New Roman" panose="02020603050405020304" pitchFamily="18" charset="0"/>
              </a:rPr>
              <a:t>DÉFINITIONS ET CONCEPTS CLÉS I</a:t>
            </a:r>
            <a:endParaRPr lang="x-none" sz="3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580187C9-A20C-EA80-B7E6-9DCC0B6B785A}"/>
              </a:ext>
            </a:extLst>
          </p:cNvPr>
          <p:cNvSpPr txBox="1"/>
          <p:nvPr/>
        </p:nvSpPr>
        <p:spPr>
          <a:xfrm>
            <a:off x="360486" y="933275"/>
            <a:ext cx="6098058" cy="707886"/>
          </a:xfrm>
          <a:prstGeom prst="rect">
            <a:avLst/>
          </a:prstGeom>
          <a:noFill/>
        </p:spPr>
        <p:txBody>
          <a:bodyPr wrap="square">
            <a:spAutoFit/>
          </a:bodyPr>
          <a:lstStyle/>
          <a:p>
            <a:endParaRPr lang="tr-TR" sz="2000" b="1" dirty="0">
              <a:solidFill>
                <a:srgbClr val="A99374"/>
              </a:solidFill>
              <a:latin typeface="Candara" panose="020E0502030303020204" pitchFamily="34" charset="0"/>
            </a:endParaRPr>
          </a:p>
          <a:p>
            <a:r>
              <a:rPr lang="tr-TR" sz="2000" b="1" dirty="0">
                <a:solidFill>
                  <a:srgbClr val="A99374"/>
                </a:solidFill>
                <a:latin typeface="Candara" panose="020E0502030303020204" pitchFamily="34" charset="0"/>
              </a:rPr>
              <a:t>1.1. Définition du </a:t>
            </a:r>
            <a:r>
              <a:rPr lang="tr-TR" sz="2000" b="1" dirty="0" err="1">
                <a:solidFill>
                  <a:srgbClr val="A99374"/>
                </a:solidFill>
                <a:latin typeface="Candara" panose="020E0502030303020204" pitchFamily="34" charset="0"/>
              </a:rPr>
              <a:t>patrimoine culturel</a:t>
            </a:r>
            <a:endParaRPr lang="es-ES_tradnl" sz="2000" b="1" dirty="0">
              <a:solidFill>
                <a:srgbClr val="A99374"/>
              </a:solidFill>
              <a:latin typeface="Candara" panose="020E0502030303020204" pitchFamily="34" charset="0"/>
            </a:endParaRPr>
          </a:p>
        </p:txBody>
      </p:sp>
      <p:sp>
        <p:nvSpPr>
          <p:cNvPr id="10" name="Metin kutusu 9">
            <a:extLst>
              <a:ext uri="{FF2B5EF4-FFF2-40B4-BE49-F238E27FC236}">
                <a16:creationId xmlns:a16="http://schemas.microsoft.com/office/drawing/2014/main" xmlns="" id="{A1E7BFBD-5D75-9169-A25A-5012A2BC38E5}"/>
              </a:ext>
            </a:extLst>
          </p:cNvPr>
          <p:cNvSpPr txBox="1"/>
          <p:nvPr/>
        </p:nvSpPr>
        <p:spPr>
          <a:xfrm>
            <a:off x="498450" y="1838517"/>
            <a:ext cx="11117655" cy="3046988"/>
          </a:xfrm>
          <a:prstGeom prst="rect">
            <a:avLst/>
          </a:prstGeom>
          <a:noFill/>
        </p:spPr>
        <p:txBody>
          <a:bodyPr wrap="square">
            <a:spAutoFit/>
          </a:bodyPr>
          <a:lstStyle/>
          <a:p>
            <a:pPr algn="l">
              <a:spcAft>
                <a:spcPts val="600"/>
              </a:spcAft>
            </a:pPr>
            <a:endParaRPr lang="tr-TR" i="0" u="none" strike="noStrike" dirty="0">
              <a:solidFill>
                <a:schemeClr val="tx1">
                  <a:lumMod val="75000"/>
                  <a:lumOff val="25000"/>
                </a:schemeClr>
              </a:solidFill>
              <a:effectLst/>
              <a:latin typeface="Candara" panose="020E0502030303020204" pitchFamily="34" charset="0"/>
            </a:endParaRPr>
          </a:p>
          <a:p>
            <a:pPr algn="l">
              <a:spcAft>
                <a:spcPts val="600"/>
              </a:spcAft>
            </a:pPr>
            <a:r>
              <a:rPr lang="en-US" i="0" u="none" strike="noStrike" dirty="0">
                <a:solidFill>
                  <a:schemeClr val="tx1">
                    <a:lumMod val="75000"/>
                    <a:lumOff val="25000"/>
                  </a:schemeClr>
                </a:solidFill>
                <a:effectLst/>
                <a:latin typeface="Candara" panose="020E0502030303020204" pitchFamily="34" charset="0"/>
              </a:rPr>
              <a:t>Le patrimoine culturel et naturel englobe les aspects matériels et immatériels de l'histoire humaine et de l'environnement qui revêtent une importance culturelle, historique et écologique.</a:t>
            </a:r>
          </a:p>
          <a:p>
            <a:pPr algn="l">
              <a:spcAft>
                <a:spcPts val="600"/>
              </a:spcAft>
            </a:pPr>
            <a:endParaRPr lang="tr-TR" dirty="0">
              <a:solidFill>
                <a:schemeClr val="tx1">
                  <a:lumMod val="75000"/>
                  <a:lumOff val="25000"/>
                </a:schemeClr>
              </a:solidFill>
              <a:latin typeface="Candara" panose="020E0502030303020204" pitchFamily="34" charset="0"/>
            </a:endParaRPr>
          </a:p>
          <a:p>
            <a:pPr algn="l">
              <a:spcAft>
                <a:spcPts val="600"/>
              </a:spcAft>
            </a:pPr>
            <a:r>
              <a:rPr lang="en-US" i="0" u="none" strike="noStrike" dirty="0">
                <a:solidFill>
                  <a:schemeClr val="tx1">
                    <a:lumMod val="75000"/>
                    <a:lumOff val="25000"/>
                  </a:schemeClr>
                </a:solidFill>
                <a:effectLst/>
                <a:latin typeface="Candara" panose="020E0502030303020204" pitchFamily="34" charset="0"/>
              </a:rPr>
              <a:t> Sites historiques, monuments, systèmes de connaissances indigènes, points chauds de la biodiversité, écosystèmes, et </a:t>
            </a:r>
            <a:endParaRPr lang="tr-TR" i="0" u="none" strike="noStrike" dirty="0">
              <a:solidFill>
                <a:schemeClr val="tx1">
                  <a:lumMod val="75000"/>
                  <a:lumOff val="25000"/>
                </a:schemeClr>
              </a:solidFill>
              <a:effectLst/>
              <a:latin typeface="Candara" panose="020E0502030303020204" pitchFamily="34" charset="0"/>
            </a:endParaRPr>
          </a:p>
          <a:p>
            <a:pPr algn="l">
              <a:spcAft>
                <a:spcPts val="600"/>
              </a:spcAft>
            </a:pPr>
            <a:r>
              <a:rPr lang="tr-TR" i="0" u="none" strike="noStrike" dirty="0" err="1">
                <a:solidFill>
                  <a:schemeClr val="tx1">
                    <a:lumMod val="75000"/>
                    <a:lumOff val="25000"/>
                  </a:schemeClr>
                </a:solidFill>
                <a:effectLst/>
                <a:latin typeface="Candara" panose="020E0502030303020204" pitchFamily="34" charset="0"/>
              </a:rPr>
              <a:t>Les </a:t>
            </a:r>
            <a:r>
              <a:rPr lang="en-US" i="0" u="none" strike="noStrike" dirty="0">
                <a:solidFill>
                  <a:schemeClr val="tx1">
                    <a:lumMod val="75000"/>
                    <a:lumOff val="25000"/>
                  </a:schemeClr>
                </a:solidFill>
                <a:effectLst/>
                <a:latin typeface="Candara" panose="020E0502030303020204" pitchFamily="34" charset="0"/>
              </a:rPr>
              <a:t>formations géologiques </a:t>
            </a:r>
            <a:r>
              <a:rPr lang="tr-TR" i="0" u="none" strike="noStrike" dirty="0" err="1">
                <a:solidFill>
                  <a:schemeClr val="tx1">
                    <a:lumMod val="75000"/>
                    <a:lumOff val="25000"/>
                  </a:schemeClr>
                </a:solidFill>
                <a:effectLst/>
                <a:latin typeface="Candara" panose="020E0502030303020204" pitchFamily="34" charset="0"/>
              </a:rPr>
              <a:t>sont </a:t>
            </a:r>
            <a:r>
              <a:rPr lang="tr-TR" dirty="0">
                <a:solidFill>
                  <a:schemeClr val="tx1">
                    <a:lumMod val="75000"/>
                    <a:lumOff val="25000"/>
                  </a:schemeClr>
                </a:solidFill>
                <a:latin typeface="Candara" panose="020E0502030303020204" pitchFamily="34" charset="0"/>
              </a:rPr>
              <a:t>des </a:t>
            </a:r>
            <a:r>
              <a:rPr lang="tr-TR" dirty="0" err="1">
                <a:solidFill>
                  <a:schemeClr val="tx1">
                    <a:lumMod val="75000"/>
                    <a:lumOff val="25000"/>
                  </a:schemeClr>
                </a:solidFill>
                <a:latin typeface="Candara" panose="020E0502030303020204" pitchFamily="34" charset="0"/>
              </a:rPr>
              <a:t>exemples de patrimoine culturel</a:t>
            </a:r>
            <a:r>
              <a:rPr lang="tr-TR" dirty="0">
                <a:solidFill>
                  <a:schemeClr val="tx1">
                    <a:lumMod val="75000"/>
                    <a:lumOff val="25000"/>
                  </a:schemeClr>
                </a:solidFill>
                <a:latin typeface="Candara" panose="020E0502030303020204" pitchFamily="34" charset="0"/>
              </a:rPr>
              <a:t>.</a:t>
            </a:r>
            <a:endParaRPr lang="tr-TR" i="0" u="none" strike="noStrike" dirty="0">
              <a:solidFill>
                <a:schemeClr val="tx1">
                  <a:lumMod val="75000"/>
                  <a:lumOff val="25000"/>
                </a:schemeClr>
              </a:solidFill>
              <a:effectLst/>
              <a:latin typeface="Candara" panose="020E0502030303020204" pitchFamily="34" charset="0"/>
            </a:endParaRPr>
          </a:p>
          <a:p>
            <a:pPr algn="l">
              <a:spcAft>
                <a:spcPts val="600"/>
              </a:spcAft>
            </a:pPr>
            <a:endParaRPr lang="en-US" i="0" u="none" strike="noStrike" dirty="0">
              <a:solidFill>
                <a:schemeClr val="tx1">
                  <a:lumMod val="75000"/>
                  <a:lumOff val="25000"/>
                </a:schemeClr>
              </a:solidFill>
              <a:effectLst/>
              <a:latin typeface="Candara" panose="020E0502030303020204" pitchFamily="34" charset="0"/>
            </a:endParaRPr>
          </a:p>
          <a:p>
            <a:pPr algn="l">
              <a:spcAft>
                <a:spcPts val="600"/>
              </a:spcAft>
            </a:pPr>
            <a:r>
              <a:rPr lang="en-US" i="0" u="none" strike="noStrike" dirty="0">
                <a:solidFill>
                  <a:schemeClr val="tx1">
                    <a:lumMod val="75000"/>
                    <a:lumOff val="25000"/>
                  </a:schemeClr>
                </a:solidFill>
                <a:effectLst/>
                <a:latin typeface="Candara" panose="020E0502030303020204" pitchFamily="34" charset="0"/>
              </a:rPr>
              <a:t>Le patrimoine culturel et naturel reflète la richesse et la diversité de la civilisation humaine et du monde naturel, contribuant à la cohésion sociale, à la formation de l'identité et à l'équilibre écologique.</a:t>
            </a:r>
          </a:p>
        </p:txBody>
      </p:sp>
    </p:spTree>
    <p:extLst>
      <p:ext uri="{BB962C8B-B14F-4D97-AF65-F5344CB8AC3E}">
        <p14:creationId xmlns:p14="http://schemas.microsoft.com/office/powerpoint/2010/main" xmlns="" val="80356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F72443D-E201-59F5-FA73-C162C7FB7CEE}"/>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5D2A648D-1A28-2842-951B-CF15478390C1}"/>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344F44A4-02AD-3064-5A06-582AB4B624CF}"/>
              </a:ext>
            </a:extLst>
          </p:cNvPr>
          <p:cNvSpPr/>
          <p:nvPr/>
        </p:nvSpPr>
        <p:spPr>
          <a:xfrm>
            <a:off x="360486" y="-1"/>
            <a:ext cx="10698811" cy="735919"/>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82B605C8-9FF5-805B-59E2-36C20B8BBFA6}"/>
              </a:ext>
            </a:extLst>
          </p:cNvPr>
          <p:cNvSpPr/>
          <p:nvPr/>
        </p:nvSpPr>
        <p:spPr>
          <a:xfrm>
            <a:off x="0" y="0"/>
            <a:ext cx="10911016" cy="735919"/>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5D0F9DA3-4360-100F-A0EF-7011AF7D0D7D}"/>
              </a:ext>
            </a:extLst>
          </p:cNvPr>
          <p:cNvSpPr txBox="1"/>
          <p:nvPr/>
        </p:nvSpPr>
        <p:spPr>
          <a:xfrm>
            <a:off x="0" y="89588"/>
            <a:ext cx="9646508" cy="646331"/>
          </a:xfrm>
          <a:prstGeom prst="rect">
            <a:avLst/>
          </a:prstGeom>
          <a:noFill/>
        </p:spPr>
        <p:txBody>
          <a:bodyPr wrap="square">
            <a:spAutoFit/>
          </a:bodyPr>
          <a:lstStyle/>
          <a:p>
            <a:pPr lvl="1">
              <a:spcBef>
                <a:spcPts val="1200"/>
              </a:spcBef>
            </a:pPr>
            <a:r>
              <a:rPr lang="tr-TR" sz="3600" b="1" dirty="0">
                <a:solidFill>
                  <a:srgbClr val="FFFFFF"/>
                </a:solidFill>
                <a:latin typeface="Candara" panose="020E0502030303020204" pitchFamily="34" charset="0"/>
                <a:ea typeface="Times New Roman" panose="02020603050405020304" pitchFamily="18" charset="0"/>
              </a:rPr>
              <a:t>DÉFINITIONS ET CONCEPTS CLÉS II</a:t>
            </a:r>
            <a:endParaRPr lang="x-none" sz="3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933659F6-B334-7694-CCF5-4E1E5826CD69}"/>
              </a:ext>
            </a:extLst>
          </p:cNvPr>
          <p:cNvSpPr txBox="1"/>
          <p:nvPr/>
        </p:nvSpPr>
        <p:spPr>
          <a:xfrm>
            <a:off x="360486" y="915183"/>
            <a:ext cx="6098058" cy="707886"/>
          </a:xfrm>
          <a:prstGeom prst="rect">
            <a:avLst/>
          </a:prstGeom>
          <a:noFill/>
        </p:spPr>
        <p:txBody>
          <a:bodyPr wrap="square">
            <a:spAutoFit/>
          </a:bodyPr>
          <a:lstStyle/>
          <a:p>
            <a:endParaRPr lang="tr-TR" sz="2000" b="1" dirty="0">
              <a:solidFill>
                <a:srgbClr val="A99374"/>
              </a:solidFill>
              <a:latin typeface="Candara" panose="020E0502030303020204" pitchFamily="34" charset="0"/>
            </a:endParaRPr>
          </a:p>
          <a:p>
            <a:r>
              <a:rPr lang="tr-TR" sz="2000" b="1" dirty="0">
                <a:solidFill>
                  <a:srgbClr val="A99374"/>
                </a:solidFill>
                <a:latin typeface="Candara" panose="020E0502030303020204" pitchFamily="34" charset="0"/>
              </a:rPr>
              <a:t>1.2. Patrimoine </a:t>
            </a:r>
            <a:r>
              <a:rPr lang="tr-TR" sz="2000" b="1" dirty="0" err="1">
                <a:solidFill>
                  <a:srgbClr val="A99374"/>
                </a:solidFill>
                <a:latin typeface="Candara" panose="020E0502030303020204" pitchFamily="34" charset="0"/>
              </a:rPr>
              <a:t>culturel immatériel </a:t>
            </a:r>
            <a:endParaRPr lang="es-ES_tradnl" sz="2000" b="1" dirty="0">
              <a:solidFill>
                <a:srgbClr val="A99374"/>
              </a:solidFill>
              <a:latin typeface="Candara" panose="020E0502030303020204" pitchFamily="34" charset="0"/>
            </a:endParaRPr>
          </a:p>
        </p:txBody>
      </p:sp>
      <p:sp>
        <p:nvSpPr>
          <p:cNvPr id="10" name="Metin kutusu 9">
            <a:extLst>
              <a:ext uri="{FF2B5EF4-FFF2-40B4-BE49-F238E27FC236}">
                <a16:creationId xmlns:a16="http://schemas.microsoft.com/office/drawing/2014/main" xmlns="" id="{50741CB0-8157-CD60-D964-06E278A1BDF0}"/>
              </a:ext>
            </a:extLst>
          </p:cNvPr>
          <p:cNvSpPr txBox="1"/>
          <p:nvPr/>
        </p:nvSpPr>
        <p:spPr>
          <a:xfrm>
            <a:off x="213729" y="1623069"/>
            <a:ext cx="8075087" cy="5078313"/>
          </a:xfrm>
          <a:prstGeom prst="rect">
            <a:avLst/>
          </a:prstGeom>
          <a:noFill/>
        </p:spPr>
        <p:txBody>
          <a:bodyPr wrap="square">
            <a:spAutoFit/>
          </a:bodyPr>
          <a:lstStyle/>
          <a:p>
            <a:pPr algn="just">
              <a:spcAft>
                <a:spcPts val="600"/>
              </a:spcAft>
            </a:pPr>
            <a:r>
              <a:rPr lang="en-US" sz="1600" i="0" u="none" strike="noStrike" dirty="0">
                <a:solidFill>
                  <a:schemeClr val="tx1">
                    <a:lumMod val="65000"/>
                    <a:lumOff val="35000"/>
                  </a:schemeClr>
                </a:solidFill>
                <a:effectLst/>
                <a:latin typeface="Candara" panose="020E0502030303020204" pitchFamily="34" charset="0"/>
              </a:rPr>
              <a:t>Le patrimoine culturel immatériel comprend les pratiques, les connaissances et les expressions que les communautés </a:t>
            </a:r>
            <a:r>
              <a:rPr lang="en-US" sz="1600" i="0" u="none" strike="noStrike" dirty="0" err="1">
                <a:solidFill>
                  <a:schemeClr val="tx1">
                    <a:lumMod val="65000"/>
                    <a:lumOff val="35000"/>
                  </a:schemeClr>
                </a:solidFill>
                <a:effectLst/>
                <a:latin typeface="Candara" panose="020E0502030303020204" pitchFamily="34" charset="0"/>
              </a:rPr>
              <a:t>reconnaissent </a:t>
            </a:r>
            <a:r>
              <a:rPr lang="en-US" sz="1600" i="0" u="none" strike="noStrike" dirty="0">
                <a:solidFill>
                  <a:schemeClr val="tx1">
                    <a:lumMod val="65000"/>
                    <a:lumOff val="35000"/>
                  </a:schemeClr>
                </a:solidFill>
                <a:effectLst/>
                <a:latin typeface="Candara" panose="020E0502030303020204" pitchFamily="34" charset="0"/>
              </a:rPr>
              <a:t>comme faisant partie de leur identité culturelle, ainsi que les objets et les espaces qui leur sont associés. Transmis de génération en génération, ce patrimoine s'adapte au fil du temps, renforçant l'identité et le respect de la diversité culturelle. </a:t>
            </a:r>
            <a:endParaRPr lang="tr-TR" sz="1600" i="0" u="none" strike="noStrike" dirty="0">
              <a:solidFill>
                <a:schemeClr val="tx1">
                  <a:lumMod val="65000"/>
                  <a:lumOff val="35000"/>
                </a:schemeClr>
              </a:solidFill>
              <a:effectLst/>
              <a:latin typeface="Candara" panose="020E0502030303020204" pitchFamily="34" charset="0"/>
            </a:endParaRPr>
          </a:p>
          <a:p>
            <a:pPr algn="just">
              <a:spcAft>
                <a:spcPts val="600"/>
              </a:spcAft>
            </a:pPr>
            <a:endParaRPr lang="tr-TR" sz="1600" i="0" u="none" strike="noStrike" dirty="0">
              <a:solidFill>
                <a:schemeClr val="tx1">
                  <a:lumMod val="65000"/>
                  <a:lumOff val="35000"/>
                </a:schemeClr>
              </a:solidFill>
              <a:effectLst/>
              <a:latin typeface="Candara" panose="020E0502030303020204" pitchFamily="34" charset="0"/>
            </a:endParaRPr>
          </a:p>
          <a:p>
            <a:pPr algn="just">
              <a:spcAft>
                <a:spcPts val="600"/>
              </a:spcAft>
            </a:pPr>
            <a:r>
              <a:rPr lang="en-US" sz="1600" dirty="0">
                <a:solidFill>
                  <a:schemeClr val="tx1">
                    <a:lumMod val="65000"/>
                    <a:lumOff val="35000"/>
                  </a:schemeClr>
                </a:solidFill>
                <a:latin typeface="Candara" panose="020E0502030303020204" pitchFamily="34" charset="0"/>
              </a:rPr>
              <a:t>Le patrimoine est quelque chose qui se transmet de génération en génération. La culture fait référence aux valeurs, aux traditions et aux identités. Et intangible signifie impossible à toucher. En réunissant ces mots, le patrimoine immatériel désigne les traditions et les expressions vivantes qui sont transmises d'une génération à l'autre. </a:t>
            </a:r>
            <a:endParaRPr lang="tr-TR" sz="1600" dirty="0">
              <a:solidFill>
                <a:schemeClr val="tx1">
                  <a:lumMod val="65000"/>
                  <a:lumOff val="35000"/>
                </a:schemeClr>
              </a:solidFill>
              <a:latin typeface="Candara" panose="020E0502030303020204" pitchFamily="34" charset="0"/>
            </a:endParaRPr>
          </a:p>
          <a:p>
            <a:pPr algn="just">
              <a:spcAft>
                <a:spcPts val="600"/>
              </a:spcAft>
            </a:pPr>
            <a:endParaRPr lang="tr-TR" sz="1600" dirty="0">
              <a:solidFill>
                <a:schemeClr val="tx1">
                  <a:lumMod val="65000"/>
                  <a:lumOff val="35000"/>
                </a:schemeClr>
              </a:solidFill>
              <a:latin typeface="Candara" panose="020E0502030303020204" pitchFamily="34" charset="0"/>
            </a:endParaRPr>
          </a:p>
          <a:p>
            <a:pPr algn="just">
              <a:spcAft>
                <a:spcPts val="600"/>
              </a:spcAft>
            </a:pPr>
            <a:r>
              <a:rPr lang="en-US" sz="1600" dirty="0">
                <a:solidFill>
                  <a:schemeClr val="tx1">
                    <a:lumMod val="65000"/>
                    <a:lumOff val="35000"/>
                  </a:schemeClr>
                </a:solidFill>
                <a:latin typeface="Candara" panose="020E0502030303020204" pitchFamily="34" charset="0"/>
              </a:rPr>
              <a:t>Il peut être considéré comme un "patrimoine vivant". Les exemples incluent les rassemblements communautaires, les histoires orales, les chansons, la connaissance des espaces naturels, les traditions de guérison, les aliments, les fêtes, les croyances, les pratiques culturelles, les compétences artisanales, les méthodes d'agriculture et d'élevage, la navigation traditionnelle, les compétences en matière de cuisine et de vin, et ainsi de suite. Les éléments de ce patrimoine font partie intégrante de la vie dans les zones rurales et urbaines et parmi les populations autochtones. Le patrimoine culturel immatériel est "à la fois traditionnel, contemporain et vivant". Il est inclusif, représentatif et </a:t>
            </a:r>
            <a:r>
              <a:rPr lang="en-US" sz="1600" dirty="0" err="1">
                <a:solidFill>
                  <a:schemeClr val="tx1">
                    <a:lumMod val="65000"/>
                    <a:lumOff val="35000"/>
                  </a:schemeClr>
                </a:solidFill>
                <a:latin typeface="Candara" panose="020E0502030303020204" pitchFamily="34" charset="0"/>
              </a:rPr>
              <a:t>communautaire</a:t>
            </a:r>
            <a:r>
              <a:rPr lang="en-US" sz="1600" dirty="0" smtClean="0">
                <a:solidFill>
                  <a:schemeClr val="tx1">
                    <a:lumMod val="65000"/>
                    <a:lumOff val="35000"/>
                  </a:schemeClr>
                </a:solidFill>
                <a:latin typeface="Candara" panose="020E0502030303020204" pitchFamily="34" charset="0"/>
              </a:rPr>
              <a:t>.</a:t>
            </a:r>
            <a:endParaRPr lang="tr-TR" sz="1600" dirty="0">
              <a:solidFill>
                <a:schemeClr val="tx1">
                  <a:lumMod val="75000"/>
                  <a:lumOff val="25000"/>
                </a:schemeClr>
              </a:solidFill>
              <a:latin typeface="Candara" panose="020E0502030303020204" pitchFamily="34" charset="0"/>
            </a:endParaRPr>
          </a:p>
        </p:txBody>
      </p:sp>
      <p:pic>
        <p:nvPicPr>
          <p:cNvPr id="9" name="Google Shape;119;p4"/>
          <p:cNvPicPr preferRelativeResize="0"/>
          <p:nvPr/>
        </p:nvPicPr>
        <p:blipFill>
          <a:blip r:embed="rId3">
            <a:alphaModFix/>
          </a:blip>
          <a:stretch>
            <a:fillRect/>
          </a:stretch>
        </p:blipFill>
        <p:spPr>
          <a:xfrm>
            <a:off x="8288816" y="884933"/>
            <a:ext cx="3811000" cy="2540050"/>
          </a:xfrm>
          <a:prstGeom prst="rect">
            <a:avLst/>
          </a:prstGeom>
          <a:noFill/>
          <a:ln>
            <a:noFill/>
          </a:ln>
        </p:spPr>
      </p:pic>
      <p:sp>
        <p:nvSpPr>
          <p:cNvPr id="3" name="Rectangle 2"/>
          <p:cNvSpPr/>
          <p:nvPr/>
        </p:nvSpPr>
        <p:spPr>
          <a:xfrm>
            <a:off x="9329336" y="3455224"/>
            <a:ext cx="1729961" cy="369332"/>
          </a:xfrm>
          <a:prstGeom prst="rect">
            <a:avLst/>
          </a:prstGeom>
        </p:spPr>
        <p:txBody>
          <a:bodyPr wrap="none">
            <a:spAutoFit/>
          </a:bodyPr>
          <a:lstStyle/>
          <a:p>
            <a:r>
              <a:rPr lang="fr-BE" dirty="0"/>
              <a:t>Source: </a:t>
            </a:r>
            <a:r>
              <a:rPr lang="fr-BE" dirty="0" err="1"/>
              <a:t>Freepick</a:t>
            </a:r>
            <a:endParaRPr lang="fr-BE" dirty="0"/>
          </a:p>
        </p:txBody>
      </p:sp>
    </p:spTree>
    <p:extLst>
      <p:ext uri="{BB962C8B-B14F-4D97-AF65-F5344CB8AC3E}">
        <p14:creationId xmlns:p14="http://schemas.microsoft.com/office/powerpoint/2010/main" xmlns="" val="366601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0B8B2F-E8A1-66A9-910F-7F362078543F}"/>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5A2D0E9B-B4EB-0E2D-F7B8-996F9449F6F7}"/>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12667DA4-6C8E-DA94-F0BE-5A6410599AB2}"/>
              </a:ext>
            </a:extLst>
          </p:cNvPr>
          <p:cNvSpPr/>
          <p:nvPr/>
        </p:nvSpPr>
        <p:spPr>
          <a:xfrm>
            <a:off x="360486" y="-1"/>
            <a:ext cx="10698811" cy="735919"/>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4A498C1F-02EA-5B2A-3406-44E0CF04C614}"/>
              </a:ext>
            </a:extLst>
          </p:cNvPr>
          <p:cNvSpPr/>
          <p:nvPr/>
        </p:nvSpPr>
        <p:spPr>
          <a:xfrm>
            <a:off x="0" y="0"/>
            <a:ext cx="10911016" cy="735919"/>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6FE934B0-5682-F669-BF65-C7A5B925F6B7}"/>
              </a:ext>
            </a:extLst>
          </p:cNvPr>
          <p:cNvSpPr txBox="1"/>
          <p:nvPr/>
        </p:nvSpPr>
        <p:spPr>
          <a:xfrm>
            <a:off x="0" y="89588"/>
            <a:ext cx="9646508" cy="646331"/>
          </a:xfrm>
          <a:prstGeom prst="rect">
            <a:avLst/>
          </a:prstGeom>
          <a:noFill/>
        </p:spPr>
        <p:txBody>
          <a:bodyPr wrap="square">
            <a:spAutoFit/>
          </a:bodyPr>
          <a:lstStyle/>
          <a:p>
            <a:pPr lvl="1">
              <a:spcBef>
                <a:spcPts val="1200"/>
              </a:spcBef>
            </a:pPr>
            <a:r>
              <a:rPr lang="tr-TR" sz="3600" b="1" dirty="0">
                <a:solidFill>
                  <a:srgbClr val="FFFFFF"/>
                </a:solidFill>
                <a:latin typeface="Candara" panose="020E0502030303020204" pitchFamily="34" charset="0"/>
                <a:ea typeface="Times New Roman" panose="02020603050405020304" pitchFamily="18" charset="0"/>
              </a:rPr>
              <a:t>DÉFINITIONS ET CONCEPTS CLÉS III</a:t>
            </a:r>
            <a:endParaRPr lang="x-none" sz="3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D411BFDE-87AC-758D-8EF1-19C20398AF12}"/>
              </a:ext>
            </a:extLst>
          </p:cNvPr>
          <p:cNvSpPr txBox="1"/>
          <p:nvPr/>
        </p:nvSpPr>
        <p:spPr>
          <a:xfrm>
            <a:off x="360486" y="735918"/>
            <a:ext cx="6098058" cy="707886"/>
          </a:xfrm>
          <a:prstGeom prst="rect">
            <a:avLst/>
          </a:prstGeom>
          <a:noFill/>
        </p:spPr>
        <p:txBody>
          <a:bodyPr wrap="square">
            <a:spAutoFit/>
          </a:bodyPr>
          <a:lstStyle/>
          <a:p>
            <a:endParaRPr lang="tr-TR" sz="2000" b="1" dirty="0">
              <a:solidFill>
                <a:srgbClr val="A99374"/>
              </a:solidFill>
              <a:latin typeface="Candara" panose="020E0502030303020204" pitchFamily="34" charset="0"/>
            </a:endParaRPr>
          </a:p>
          <a:p>
            <a:r>
              <a:rPr lang="tr-TR" sz="2000" b="1" dirty="0">
                <a:solidFill>
                  <a:srgbClr val="A99374"/>
                </a:solidFill>
                <a:latin typeface="Candara" panose="020E0502030303020204" pitchFamily="34" charset="0"/>
              </a:rPr>
              <a:t>1.2. Patrimoine </a:t>
            </a:r>
            <a:r>
              <a:rPr lang="tr-TR" sz="2000" b="1" dirty="0" err="1">
                <a:solidFill>
                  <a:srgbClr val="A99374"/>
                </a:solidFill>
                <a:latin typeface="Candara" panose="020E0502030303020204" pitchFamily="34" charset="0"/>
              </a:rPr>
              <a:t>culturel immatériel </a:t>
            </a:r>
            <a:endParaRPr lang="es-ES_tradnl" sz="2000" b="1" dirty="0">
              <a:solidFill>
                <a:srgbClr val="A99374"/>
              </a:solidFill>
              <a:latin typeface="Candara" panose="020E0502030303020204" pitchFamily="34" charset="0"/>
            </a:endParaRPr>
          </a:p>
        </p:txBody>
      </p:sp>
      <p:sp>
        <p:nvSpPr>
          <p:cNvPr id="10" name="Metin kutusu 9">
            <a:extLst>
              <a:ext uri="{FF2B5EF4-FFF2-40B4-BE49-F238E27FC236}">
                <a16:creationId xmlns:a16="http://schemas.microsoft.com/office/drawing/2014/main" xmlns="" id="{6CFF23BD-B26B-2E98-7853-2844C9C03849}"/>
              </a:ext>
            </a:extLst>
          </p:cNvPr>
          <p:cNvSpPr txBox="1"/>
          <p:nvPr/>
        </p:nvSpPr>
        <p:spPr>
          <a:xfrm>
            <a:off x="360486" y="1500242"/>
            <a:ext cx="7960927" cy="4031873"/>
          </a:xfrm>
          <a:prstGeom prst="rect">
            <a:avLst/>
          </a:prstGeom>
          <a:noFill/>
        </p:spPr>
        <p:txBody>
          <a:bodyPr wrap="square">
            <a:spAutoFit/>
          </a:bodyPr>
          <a:lstStyle/>
          <a:p>
            <a:pPr algn="just"/>
            <a:r>
              <a:rPr lang="en-US" sz="1600" i="0" u="none" strike="noStrike" dirty="0">
                <a:solidFill>
                  <a:schemeClr val="tx1">
                    <a:lumMod val="65000"/>
                    <a:lumOff val="35000"/>
                  </a:schemeClr>
                </a:solidFill>
                <a:effectLst/>
                <a:latin typeface="Candara" panose="020E0502030303020204" pitchFamily="34" charset="0"/>
              </a:rPr>
              <a:t>La Convention de l'UNESCO de 2003 </a:t>
            </a:r>
            <a:r>
              <a:rPr lang="en-US" sz="1600" i="0" u="none" strike="noStrike" dirty="0" err="1">
                <a:solidFill>
                  <a:schemeClr val="tx1">
                    <a:lumMod val="65000"/>
                    <a:lumOff val="35000"/>
                  </a:schemeClr>
                </a:solidFill>
                <a:effectLst/>
                <a:latin typeface="Candara" panose="020E0502030303020204" pitchFamily="34" charset="0"/>
              </a:rPr>
              <a:t>souligne </a:t>
            </a:r>
            <a:r>
              <a:rPr lang="en-US" sz="1600" i="0" u="none" strike="noStrike" dirty="0">
                <a:solidFill>
                  <a:schemeClr val="tx1">
                    <a:lumMod val="65000"/>
                    <a:lumOff val="35000"/>
                  </a:schemeClr>
                </a:solidFill>
                <a:effectLst/>
                <a:latin typeface="Candara" panose="020E0502030303020204" pitchFamily="34" charset="0"/>
              </a:rPr>
              <a:t>la nécessité de sauvegarder ces expressions culturelles pour les générations futures</a:t>
            </a:r>
            <a:r>
              <a:rPr lang="tr-TR" sz="1600" i="0" u="none" strike="noStrike" dirty="0">
                <a:solidFill>
                  <a:schemeClr val="tx1">
                    <a:lumMod val="65000"/>
                    <a:lumOff val="35000"/>
                  </a:schemeClr>
                </a:solidFill>
                <a:effectLst/>
                <a:latin typeface="Candara" panose="020E0502030303020204" pitchFamily="34" charset="0"/>
              </a:rPr>
              <a:t>.  </a:t>
            </a:r>
            <a:r>
              <a:rPr lang="en-US" sz="1600" i="0" dirty="0">
                <a:solidFill>
                  <a:schemeClr val="tx1">
                    <a:lumMod val="65000"/>
                    <a:lumOff val="35000"/>
                  </a:schemeClr>
                </a:solidFill>
                <a:effectLst/>
                <a:latin typeface="Candara" panose="020E0502030303020204" pitchFamily="34" charset="0"/>
              </a:rPr>
              <a:t>Types de patrimoine immatériel </a:t>
            </a:r>
            <a:r>
              <a:rPr lang="tr-TR" sz="1600" i="0" dirty="0">
                <a:solidFill>
                  <a:schemeClr val="tx1">
                    <a:lumMod val="65000"/>
                    <a:lumOff val="35000"/>
                  </a:schemeClr>
                </a:solidFill>
                <a:effectLst/>
                <a:latin typeface="Candara" panose="020E0502030303020204" pitchFamily="34" charset="0"/>
              </a:rPr>
              <a:t>: </a:t>
            </a:r>
            <a:r>
              <a:rPr lang="en-US" sz="1600" i="0" dirty="0">
                <a:solidFill>
                  <a:schemeClr val="tx1">
                    <a:lumMod val="65000"/>
                    <a:lumOff val="35000"/>
                  </a:schemeClr>
                </a:solidFill>
                <a:effectLst/>
                <a:latin typeface="Candara" panose="020E0502030303020204" pitchFamily="34" charset="0"/>
              </a:rPr>
              <a:t>pour aider les gens à comprendre le patrimoine culturel immatériel, la Convention de l'UNESCO le décrit en termes de grandes catégories</a:t>
            </a:r>
            <a:r>
              <a:rPr lang="tr-TR" sz="1600" i="0" dirty="0">
                <a:solidFill>
                  <a:schemeClr val="tx1">
                    <a:lumMod val="65000"/>
                    <a:lumOff val="35000"/>
                  </a:schemeClr>
                </a:solidFill>
                <a:effectLst/>
                <a:latin typeface="Candara" panose="020E0502030303020204" pitchFamily="34" charset="0"/>
              </a:rPr>
              <a:t>.</a:t>
            </a:r>
          </a:p>
          <a:p>
            <a:pPr algn="just"/>
            <a:endParaRPr lang="tr-TR" sz="1600" dirty="0">
              <a:solidFill>
                <a:schemeClr val="tx1">
                  <a:lumMod val="65000"/>
                  <a:lumOff val="35000"/>
                </a:schemeClr>
              </a:solidFill>
              <a:latin typeface="Candara" panose="020E0502030303020204" pitchFamily="34" charset="0"/>
            </a:endParaRPr>
          </a:p>
          <a:p>
            <a:pPr algn="just"/>
            <a:r>
              <a:rPr lang="en-US" sz="1600" i="0" dirty="0">
                <a:solidFill>
                  <a:schemeClr val="tx1">
                    <a:lumMod val="65000"/>
                    <a:lumOff val="35000"/>
                  </a:schemeClr>
                </a:solidFill>
                <a:effectLst/>
                <a:latin typeface="Candara" panose="020E0502030303020204" pitchFamily="34" charset="0"/>
              </a:rPr>
              <a:t>Traditions et expressions orales </a:t>
            </a:r>
            <a:r>
              <a:rPr lang="tr-TR" sz="1600" i="0" dirty="0">
                <a:solidFill>
                  <a:schemeClr val="tx1">
                    <a:lumMod val="65000"/>
                    <a:lumOff val="35000"/>
                  </a:schemeClr>
                </a:solidFill>
                <a:effectLst/>
                <a:latin typeface="Candara" panose="020E0502030303020204" pitchFamily="34" charset="0"/>
              </a:rPr>
              <a:t>:</a:t>
            </a:r>
            <a:r>
              <a:rPr lang="en-US" sz="1600" i="0" dirty="0">
                <a:solidFill>
                  <a:schemeClr val="tx1">
                    <a:lumMod val="65000"/>
                    <a:lumOff val="35000"/>
                  </a:schemeClr>
                </a:solidFill>
                <a:effectLst/>
                <a:latin typeface="Candara" panose="020E0502030303020204" pitchFamily="34" charset="0"/>
              </a:rPr>
              <a:t> Il peut s'agir de proverbes, de devinettes, d'histoires, de légendes, de mythes, de chansons et de poèmes épiques, de formules magiques, de chants, de chansons, etc.</a:t>
            </a:r>
            <a:endParaRPr lang="tr-TR" sz="1600" i="0" dirty="0">
              <a:solidFill>
                <a:schemeClr val="tx1">
                  <a:lumMod val="65000"/>
                  <a:lumOff val="35000"/>
                </a:schemeClr>
              </a:solidFill>
              <a:effectLst/>
              <a:latin typeface="Candara" panose="020E0502030303020204" pitchFamily="34" charset="0"/>
            </a:endParaRPr>
          </a:p>
          <a:p>
            <a:pPr algn="just"/>
            <a:endParaRPr lang="tr-TR" sz="1600" i="0" dirty="0">
              <a:solidFill>
                <a:schemeClr val="tx1">
                  <a:lumMod val="65000"/>
                  <a:lumOff val="35000"/>
                </a:schemeClr>
              </a:solidFill>
              <a:effectLst/>
              <a:latin typeface="Candara" panose="020E0502030303020204" pitchFamily="34" charset="0"/>
            </a:endParaRPr>
          </a:p>
          <a:p>
            <a:pPr algn="just"/>
            <a:r>
              <a:rPr lang="en-US" sz="1600" i="0" dirty="0">
                <a:solidFill>
                  <a:schemeClr val="tx1">
                    <a:lumMod val="65000"/>
                    <a:lumOff val="35000"/>
                  </a:schemeClr>
                </a:solidFill>
                <a:effectLst/>
                <a:latin typeface="Candara" panose="020E0502030303020204" pitchFamily="34" charset="0"/>
              </a:rPr>
              <a:t>Les arts du spectacle </a:t>
            </a:r>
            <a:r>
              <a:rPr lang="tr-TR" sz="1600" i="0" dirty="0">
                <a:solidFill>
                  <a:schemeClr val="tx1">
                    <a:lumMod val="65000"/>
                    <a:lumOff val="35000"/>
                  </a:schemeClr>
                </a:solidFill>
                <a:effectLst/>
                <a:latin typeface="Candara" panose="020E0502030303020204" pitchFamily="34" charset="0"/>
              </a:rPr>
              <a:t>:</a:t>
            </a:r>
            <a:r>
              <a:rPr lang="en-US" sz="1600" i="0" dirty="0">
                <a:solidFill>
                  <a:schemeClr val="tx1">
                    <a:lumMod val="65000"/>
                    <a:lumOff val="35000"/>
                  </a:schemeClr>
                </a:solidFill>
                <a:effectLst/>
                <a:latin typeface="Candara" panose="020E0502030303020204" pitchFamily="34" charset="0"/>
              </a:rPr>
              <a:t> Il peut s'agir de musique, de danse et de théâtre, de mime, de chansons et d'autres formes d'expression artistique transmises de génération en génération. Pratiques sociales, rituels et festivals. Il s'agit des activités qui structurent la vie des communautés et sont partagées par les membres - par exemple, les rites d'initiation, les cérémonies funéraires, les carnavals saisonniers et les célébrations des récoltes.</a:t>
            </a:r>
            <a:endParaRPr lang="tr-TR" sz="1600" i="0" dirty="0">
              <a:solidFill>
                <a:schemeClr val="tx1">
                  <a:lumMod val="65000"/>
                  <a:lumOff val="35000"/>
                </a:schemeClr>
              </a:solidFill>
              <a:effectLst/>
              <a:latin typeface="Candara" panose="020E0502030303020204" pitchFamily="34" charset="0"/>
            </a:endParaRPr>
          </a:p>
          <a:p>
            <a:pPr algn="l"/>
            <a:endParaRPr lang="tr-TR" sz="1600" i="0" dirty="0">
              <a:solidFill>
                <a:schemeClr val="tx1">
                  <a:lumMod val="65000"/>
                  <a:lumOff val="35000"/>
                </a:schemeClr>
              </a:solidFill>
              <a:effectLst/>
              <a:latin typeface="Candara" panose="020E0502030303020204" pitchFamily="34" charset="0"/>
            </a:endParaRPr>
          </a:p>
        </p:txBody>
      </p:sp>
      <p:pic>
        <p:nvPicPr>
          <p:cNvPr id="9" name="Google Shape;130;p5"/>
          <p:cNvPicPr preferRelativeResize="0"/>
          <p:nvPr/>
        </p:nvPicPr>
        <p:blipFill>
          <a:blip r:embed="rId3">
            <a:alphaModFix/>
          </a:blip>
          <a:stretch>
            <a:fillRect/>
          </a:stretch>
        </p:blipFill>
        <p:spPr>
          <a:xfrm>
            <a:off x="8435133" y="2173713"/>
            <a:ext cx="3644652" cy="2432805"/>
          </a:xfrm>
          <a:prstGeom prst="rect">
            <a:avLst/>
          </a:prstGeom>
          <a:noFill/>
          <a:ln>
            <a:noFill/>
          </a:ln>
        </p:spPr>
      </p:pic>
    </p:spTree>
    <p:extLst>
      <p:ext uri="{BB962C8B-B14F-4D97-AF65-F5344CB8AC3E}">
        <p14:creationId xmlns:p14="http://schemas.microsoft.com/office/powerpoint/2010/main" xmlns="" val="104548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g38983eb5681_0_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7" name="Google Shape;137;g38983eb5681_0_2"/>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g38983eb5681_0_2"/>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g38983eb5681_0_2"/>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lvl="1">
              <a:buClr>
                <a:srgbClr val="000000"/>
              </a:buClr>
              <a:buSzPts val="3600"/>
            </a:pPr>
            <a:r>
              <a:rPr lang="fr-FR" sz="3600" b="1" dirty="0">
                <a:solidFill>
                  <a:srgbClr val="FFFFFF"/>
                </a:solidFill>
                <a:latin typeface="Candara"/>
                <a:ea typeface="Candara"/>
                <a:cs typeface="Candara"/>
                <a:sym typeface="Candara"/>
              </a:rPr>
              <a:t>DÉFINITIONS ET CONCEPTS CLÉS III</a:t>
            </a:r>
          </a:p>
        </p:txBody>
      </p:sp>
      <p:sp>
        <p:nvSpPr>
          <p:cNvPr id="140" name="Google Shape;140;g38983eb5681_0_2"/>
          <p:cNvSpPr txBox="1"/>
          <p:nvPr/>
        </p:nvSpPr>
        <p:spPr>
          <a:xfrm>
            <a:off x="360486" y="1996252"/>
            <a:ext cx="5841701" cy="3539390"/>
          </a:xfrm>
          <a:prstGeom prst="rect">
            <a:avLst/>
          </a:prstGeom>
          <a:noFill/>
          <a:ln>
            <a:noFill/>
          </a:ln>
        </p:spPr>
        <p:txBody>
          <a:bodyPr spcFirstLastPara="1" wrap="square" lIns="91425" tIns="45700" rIns="91425" bIns="45700" anchor="t" anchorCtr="0">
            <a:spAutoFit/>
          </a:bodyPr>
          <a:lstStyle/>
          <a:p>
            <a:pPr lvl="0" algn="just">
              <a:buClr>
                <a:srgbClr val="000000"/>
              </a:buClr>
              <a:buSzPts val="1600"/>
            </a:pPr>
            <a:r>
              <a:rPr lang="fr-FR" sz="1600" dirty="0" smtClean="0">
                <a:solidFill>
                  <a:srgbClr val="595959"/>
                </a:solidFill>
                <a:latin typeface="Candara"/>
                <a:ea typeface="Candara"/>
                <a:cs typeface="Candara"/>
                <a:sym typeface="Candara"/>
              </a:rPr>
              <a:t>Connaissances </a:t>
            </a:r>
            <a:r>
              <a:rPr lang="fr-FR" sz="1600" dirty="0">
                <a:solidFill>
                  <a:srgbClr val="595959"/>
                </a:solidFill>
                <a:latin typeface="Candara"/>
                <a:ea typeface="Candara"/>
                <a:cs typeface="Candara"/>
                <a:sym typeface="Candara"/>
              </a:rPr>
              <a:t>et pratiques liées à la nature et à l'univers : il s'agit du savoir-faire et des compétences que les communautés ont développés à travers leur interaction avec leur environnement naturel, et qui peuvent s'exprimer à travers le langage, la mémoire, la spiritualité ou les visions du monde. </a:t>
            </a:r>
            <a:endParaRPr lang="fr-FR" sz="1600" dirty="0" smtClean="0">
              <a:solidFill>
                <a:srgbClr val="595959"/>
              </a:solidFill>
              <a:latin typeface="Candara"/>
              <a:ea typeface="Candara"/>
              <a:cs typeface="Candara"/>
              <a:sym typeface="Candara"/>
            </a:endParaRPr>
          </a:p>
          <a:p>
            <a:pPr lvl="0" algn="just">
              <a:buClr>
                <a:srgbClr val="000000"/>
              </a:buClr>
              <a:buSzPts val="1600"/>
            </a:pPr>
            <a:endParaRPr lang="fr-FR" sz="1600" dirty="0">
              <a:solidFill>
                <a:srgbClr val="595959"/>
              </a:solidFill>
              <a:latin typeface="Candara"/>
              <a:ea typeface="Candara"/>
              <a:cs typeface="Candara"/>
              <a:sym typeface="Candara"/>
            </a:endParaRPr>
          </a:p>
          <a:p>
            <a:pPr lvl="0" algn="just">
              <a:buClr>
                <a:srgbClr val="000000"/>
              </a:buClr>
              <a:buSzPts val="1600"/>
            </a:pPr>
            <a:r>
              <a:rPr lang="fr-FR" sz="1600" dirty="0" smtClean="0">
                <a:solidFill>
                  <a:srgbClr val="595959"/>
                </a:solidFill>
                <a:latin typeface="Candara"/>
                <a:ea typeface="Candara"/>
                <a:cs typeface="Candara"/>
                <a:sym typeface="Candara"/>
              </a:rPr>
              <a:t>Les </a:t>
            </a:r>
            <a:r>
              <a:rPr lang="fr-FR" sz="1600" dirty="0">
                <a:solidFill>
                  <a:srgbClr val="595959"/>
                </a:solidFill>
                <a:latin typeface="Candara"/>
                <a:ea typeface="Candara"/>
                <a:cs typeface="Candara"/>
                <a:sym typeface="Candara"/>
              </a:rPr>
              <a:t>méthodes traditionnelles d'architecture, d'agriculture, d'élevage et de cuisine font partie des éléments concernés</a:t>
            </a:r>
            <a:r>
              <a:rPr lang="fr-FR" sz="1600" dirty="0" smtClean="0">
                <a:solidFill>
                  <a:srgbClr val="595959"/>
                </a:solidFill>
                <a:latin typeface="Candara"/>
                <a:ea typeface="Candara"/>
                <a:cs typeface="Candara"/>
                <a:sym typeface="Candara"/>
              </a:rPr>
              <a:t>. Artisanat </a:t>
            </a:r>
            <a:r>
              <a:rPr lang="fr-FR" sz="1600" dirty="0">
                <a:solidFill>
                  <a:srgbClr val="595959"/>
                </a:solidFill>
                <a:latin typeface="Candara"/>
                <a:ea typeface="Candara"/>
                <a:cs typeface="Candara"/>
                <a:sym typeface="Candara"/>
              </a:rPr>
              <a:t>traditionnel : cela peut sembler « tangible », mais il s'agit en réalité des compétences et des connaissances liées à l'artisanat, plutôt que des produits eux-mêmes. On peut citer comme exemples la poterie, le travail du bois, la joaillerie et les pierres précieuses, la broderie, la fabrication de tapis, les instruments de musique, le tissage et la fabrication de tissus.</a:t>
            </a:r>
            <a:endParaRPr sz="1600" b="0" i="0" u="none" strike="noStrike" cap="none" dirty="0">
              <a:solidFill>
                <a:srgbClr val="3F3F3F"/>
              </a:solidFill>
              <a:latin typeface="Candara"/>
              <a:ea typeface="Candara"/>
              <a:cs typeface="Candara"/>
              <a:sym typeface="Candara"/>
            </a:endParaRPr>
          </a:p>
        </p:txBody>
      </p:sp>
      <p:pic>
        <p:nvPicPr>
          <p:cNvPr id="141" name="Google Shape;141;g38983eb5681_0_2"/>
          <p:cNvPicPr preferRelativeResize="0"/>
          <p:nvPr/>
        </p:nvPicPr>
        <p:blipFill>
          <a:blip r:embed="rId4">
            <a:alphaModFix/>
          </a:blip>
          <a:stretch>
            <a:fillRect/>
          </a:stretch>
        </p:blipFill>
        <p:spPr>
          <a:xfrm>
            <a:off x="6496325" y="1370588"/>
            <a:ext cx="5121651" cy="2987276"/>
          </a:xfrm>
          <a:prstGeom prst="rect">
            <a:avLst/>
          </a:prstGeom>
          <a:noFill/>
          <a:ln>
            <a:noFill/>
          </a:ln>
        </p:spPr>
      </p:pic>
      <p:sp>
        <p:nvSpPr>
          <p:cNvPr id="142" name="Google Shape;142;g38983eb5681_0_2"/>
          <p:cNvSpPr txBox="1"/>
          <p:nvPr/>
        </p:nvSpPr>
        <p:spPr>
          <a:xfrm>
            <a:off x="6492291" y="44101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dirty="0">
                <a:solidFill>
                  <a:srgbClr val="3F3F3F"/>
                </a:solidFill>
                <a:latin typeface="Candara"/>
                <a:ea typeface="Candara"/>
                <a:cs typeface="Candara"/>
                <a:sym typeface="Candara"/>
              </a:rPr>
              <a:t>Source: Freepick</a:t>
            </a:r>
            <a:endParaRPr dirty="0">
              <a:solidFill>
                <a:srgbClr val="3F3F3F"/>
              </a:solidFill>
              <a:latin typeface="Candara"/>
              <a:ea typeface="Candara"/>
              <a:cs typeface="Candara"/>
              <a:sym typeface="Candara"/>
            </a:endParaRPr>
          </a:p>
        </p:txBody>
      </p:sp>
    </p:spTree>
    <p:extLst>
      <p:ext uri="{BB962C8B-B14F-4D97-AF65-F5344CB8AC3E}">
        <p14:creationId xmlns:p14="http://schemas.microsoft.com/office/powerpoint/2010/main" xmlns="" val="212428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3A25A398-51D3-0DBC-AF81-9ED334343E50}"/>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6DF9C94C-A184-C16B-4E5A-C08C626594E3}"/>
              </a:ext>
            </a:extLst>
          </p:cNvPr>
          <p:cNvSpPr/>
          <p:nvPr/>
        </p:nvSpPr>
        <p:spPr>
          <a:xfrm>
            <a:off x="360486" y="-1"/>
            <a:ext cx="10698811" cy="735919"/>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C2497971-6835-58B6-44D5-87FEF3269949}"/>
              </a:ext>
            </a:extLst>
          </p:cNvPr>
          <p:cNvSpPr/>
          <p:nvPr/>
        </p:nvSpPr>
        <p:spPr>
          <a:xfrm>
            <a:off x="0" y="0"/>
            <a:ext cx="10911016" cy="735919"/>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25223B6E-D00F-14EF-84E6-3392F418825D}"/>
              </a:ext>
            </a:extLst>
          </p:cNvPr>
          <p:cNvSpPr txBox="1"/>
          <p:nvPr/>
        </p:nvSpPr>
        <p:spPr>
          <a:xfrm>
            <a:off x="0" y="89588"/>
            <a:ext cx="9646508"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1200"/>
              </a:spcBef>
              <a:spcAft>
                <a:spcPts val="0"/>
              </a:spcAft>
              <a:buClrTx/>
              <a:buSzTx/>
              <a:buFontTx/>
              <a:buNone/>
              <a:tabLst/>
              <a:defRPr/>
            </a:pPr>
            <a:r>
              <a:rPr kumimoji="0" lang="tr-TR" sz="3600" b="1" i="0" u="none" strike="noStrike" kern="1200" cap="none" spc="0" normalizeH="0" baseline="0" noProof="0" dirty="0">
                <a:ln>
                  <a:noFill/>
                </a:ln>
                <a:solidFill>
                  <a:srgbClr val="FFFFFF"/>
                </a:solidFill>
                <a:effectLst/>
                <a:uLnTx/>
                <a:uFillTx/>
                <a:latin typeface="Candara" panose="020E0502030303020204" pitchFamily="34" charset="0"/>
                <a:ea typeface="Times New Roman" panose="02020603050405020304" pitchFamily="18" charset="0"/>
                <a:cs typeface="+mn-cs"/>
              </a:rPr>
              <a:t>DÉFINITIONS ET CONCEPTS CLÉS IV</a:t>
            </a:r>
            <a:endParaRPr kumimoji="0" lang="x-none"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xmlns="" id="{349C239B-0993-D5C0-7B00-234B4F4A50E7}"/>
              </a:ext>
            </a:extLst>
          </p:cNvPr>
          <p:cNvSpPr txBox="1"/>
          <p:nvPr/>
        </p:nvSpPr>
        <p:spPr>
          <a:xfrm>
            <a:off x="484053" y="1931925"/>
            <a:ext cx="10206681" cy="3247043"/>
          </a:xfrm>
          <a:prstGeom prst="rect">
            <a:avLst/>
          </a:prstGeom>
          <a:noFill/>
        </p:spPr>
        <p:txBody>
          <a:bodyPr wrap="square">
            <a:spAutoFit/>
          </a:bodyPr>
          <a:lstStyle/>
          <a:p>
            <a:pPr algn="just">
              <a:spcAft>
                <a:spcPts val="600"/>
              </a:spcAft>
            </a:pPr>
            <a:r>
              <a:rPr lang="en-US" i="0" u="none" strike="noStrike" dirty="0" smtClean="0">
                <a:solidFill>
                  <a:schemeClr val="tx1">
                    <a:lumMod val="75000"/>
                    <a:lumOff val="25000"/>
                  </a:schemeClr>
                </a:solidFill>
                <a:effectLst/>
                <a:latin typeface="Candara" panose="020E0502030303020204" pitchFamily="34" charset="0"/>
              </a:rPr>
              <a:t>Le </a:t>
            </a:r>
            <a:r>
              <a:rPr lang="en-US" i="0" u="none" strike="noStrike" dirty="0">
                <a:solidFill>
                  <a:schemeClr val="tx1">
                    <a:lumMod val="75000"/>
                    <a:lumOff val="25000"/>
                  </a:schemeClr>
                </a:solidFill>
                <a:effectLst/>
                <a:latin typeface="Candara" panose="020E0502030303020204" pitchFamily="34" charset="0"/>
              </a:rPr>
              <a:t>développement durable cherche à équilibrer la croissance économique, la protection de l'environnement et l'équité sociale afin de garantir le bien-être des générations actuelles et futures.</a:t>
            </a:r>
          </a:p>
          <a:p>
            <a:pPr algn="just">
              <a:spcAft>
                <a:spcPts val="600"/>
              </a:spcAft>
            </a:pPr>
            <a:endParaRPr lang="tr-TR" dirty="0">
              <a:solidFill>
                <a:schemeClr val="tx1">
                  <a:lumMod val="75000"/>
                  <a:lumOff val="25000"/>
                </a:schemeClr>
              </a:solidFill>
              <a:latin typeface="Candara" panose="020E0502030303020204" pitchFamily="34" charset="0"/>
            </a:endParaRPr>
          </a:p>
          <a:p>
            <a:pPr algn="just">
              <a:spcAft>
                <a:spcPts val="600"/>
              </a:spcAft>
            </a:pPr>
            <a:r>
              <a:rPr lang="en-US" i="0" u="none" strike="noStrike" dirty="0">
                <a:solidFill>
                  <a:schemeClr val="tx1">
                    <a:lumMod val="75000"/>
                    <a:lumOff val="25000"/>
                  </a:schemeClr>
                </a:solidFill>
                <a:effectLst/>
                <a:latin typeface="Candara" panose="020E0502030303020204" pitchFamily="34" charset="0"/>
              </a:rPr>
              <a:t>La conservation de l'environnement, l'inclusion sociale, la prospérité économique, l'équité intergénérationnelle et la préservation de la culture </a:t>
            </a:r>
            <a:r>
              <a:rPr lang="tr-TR" dirty="0" err="1">
                <a:solidFill>
                  <a:schemeClr val="tx1">
                    <a:lumMod val="75000"/>
                    <a:lumOff val="25000"/>
                  </a:schemeClr>
                </a:solidFill>
                <a:latin typeface="Candara" panose="020E0502030303020204" pitchFamily="34" charset="0"/>
              </a:rPr>
              <a:t>sont les principes de </a:t>
            </a:r>
            <a:r>
              <a:rPr lang="tr-TR" dirty="0">
                <a:solidFill>
                  <a:schemeClr val="tx1">
                    <a:lumMod val="75000"/>
                    <a:lumOff val="25000"/>
                  </a:schemeClr>
                </a:solidFill>
                <a:latin typeface="Candara" panose="020E0502030303020204" pitchFamily="34" charset="0"/>
              </a:rPr>
              <a:t>la </a:t>
            </a:r>
            <a:r>
              <a:rPr lang="tr-TR" dirty="0" err="1">
                <a:solidFill>
                  <a:schemeClr val="tx1">
                    <a:lumMod val="75000"/>
                    <a:lumOff val="25000"/>
                  </a:schemeClr>
                </a:solidFill>
                <a:latin typeface="Candara" panose="020E0502030303020204" pitchFamily="34" charset="0"/>
              </a:rPr>
              <a:t>durabilité</a:t>
            </a:r>
            <a:r>
              <a:rPr lang="tr-TR" dirty="0">
                <a:solidFill>
                  <a:schemeClr val="tx1">
                    <a:lumMod val="75000"/>
                    <a:lumOff val="25000"/>
                  </a:schemeClr>
                </a:solidFill>
                <a:latin typeface="Candara" panose="020E0502030303020204" pitchFamily="34" charset="0"/>
              </a:rPr>
              <a:t>.</a:t>
            </a:r>
            <a:endParaRPr lang="en-US" i="0" u="none" strike="noStrike" dirty="0">
              <a:solidFill>
                <a:schemeClr val="tx1">
                  <a:lumMod val="75000"/>
                  <a:lumOff val="25000"/>
                </a:schemeClr>
              </a:solidFill>
              <a:effectLst/>
              <a:latin typeface="Candara" panose="020E0502030303020204" pitchFamily="34" charset="0"/>
            </a:endParaRPr>
          </a:p>
          <a:p>
            <a:pPr algn="just">
              <a:spcAft>
                <a:spcPts val="600"/>
              </a:spcAft>
            </a:pPr>
            <a:endParaRPr lang="tr-TR" dirty="0">
              <a:solidFill>
                <a:schemeClr val="tx1">
                  <a:lumMod val="75000"/>
                  <a:lumOff val="25000"/>
                </a:schemeClr>
              </a:solidFill>
              <a:latin typeface="Candara" panose="020E0502030303020204" pitchFamily="34" charset="0"/>
            </a:endParaRPr>
          </a:p>
          <a:p>
            <a:pPr algn="just">
              <a:spcAft>
                <a:spcPts val="600"/>
              </a:spcAft>
            </a:pPr>
            <a:r>
              <a:rPr lang="en-US" i="0" u="none" strike="noStrike" dirty="0">
                <a:solidFill>
                  <a:schemeClr val="tx1">
                    <a:lumMod val="75000"/>
                    <a:lumOff val="25000"/>
                  </a:schemeClr>
                </a:solidFill>
                <a:effectLst/>
                <a:latin typeface="Candara" panose="020E0502030303020204" pitchFamily="34" charset="0"/>
              </a:rPr>
              <a:t>Le développement durable </a:t>
            </a:r>
            <a:r>
              <a:rPr lang="tr-TR" i="0" u="none" strike="noStrike" dirty="0">
                <a:solidFill>
                  <a:schemeClr val="tx1">
                    <a:lumMod val="75000"/>
                    <a:lumOff val="25000"/>
                  </a:schemeClr>
                </a:solidFill>
                <a:effectLst/>
                <a:latin typeface="Candara" panose="020E0502030303020204" pitchFamily="34" charset="0"/>
              </a:rPr>
              <a:t>est </a:t>
            </a:r>
            <a:r>
              <a:rPr lang="tr-TR" i="0" u="none" strike="noStrike" dirty="0" err="1">
                <a:solidFill>
                  <a:schemeClr val="tx1">
                    <a:lumMod val="75000"/>
                    <a:lumOff val="25000"/>
                  </a:schemeClr>
                </a:solidFill>
                <a:effectLst/>
                <a:latin typeface="Candara" panose="020E0502030303020204" pitchFamily="34" charset="0"/>
              </a:rPr>
              <a:t>important parce qu'il </a:t>
            </a:r>
            <a:r>
              <a:rPr lang="en-US" i="0" u="none" strike="noStrike" dirty="0">
                <a:solidFill>
                  <a:schemeClr val="tx1">
                    <a:lumMod val="75000"/>
                    <a:lumOff val="25000"/>
                  </a:schemeClr>
                </a:solidFill>
                <a:effectLst/>
                <a:latin typeface="Candara" panose="020E0502030303020204" pitchFamily="34" charset="0"/>
              </a:rPr>
              <a:t>favorise l'harmonie entre les activités humaines et l'environnement naturel, en s'attaquant aux défis mondiaux tels que le changement climatique, la perte de biodiversité, la pauvreté et l'inégalité.</a:t>
            </a:r>
          </a:p>
          <a:p>
            <a:pPr algn="l">
              <a:spcAft>
                <a:spcPts val="600"/>
              </a:spcAft>
            </a:pPr>
            <a:endParaRPr lang="en-GB" i="0" u="none" strike="noStrike" dirty="0">
              <a:solidFill>
                <a:schemeClr val="tx1">
                  <a:lumMod val="75000"/>
                  <a:lumOff val="25000"/>
                </a:schemeClr>
              </a:solidFill>
              <a:effectLst/>
              <a:latin typeface="Candara" panose="020E0502030303020204" pitchFamily="34" charset="0"/>
            </a:endParaRPr>
          </a:p>
        </p:txBody>
      </p:sp>
      <p:sp>
        <p:nvSpPr>
          <p:cNvPr id="8" name="TextBox 7">
            <a:extLst>
              <a:ext uri="{FF2B5EF4-FFF2-40B4-BE49-F238E27FC236}">
                <a16:creationId xmlns:a16="http://schemas.microsoft.com/office/drawing/2014/main" xmlns="" id="{580187C9-A20C-EA80-B7E6-9DCC0B6B785A}"/>
              </a:ext>
            </a:extLst>
          </p:cNvPr>
          <p:cNvSpPr txBox="1"/>
          <p:nvPr/>
        </p:nvSpPr>
        <p:spPr>
          <a:xfrm>
            <a:off x="484053" y="918849"/>
            <a:ext cx="6098058" cy="707886"/>
          </a:xfrm>
          <a:prstGeom prst="rect">
            <a:avLst/>
          </a:prstGeom>
          <a:noFill/>
        </p:spPr>
        <p:txBody>
          <a:bodyPr wrap="square">
            <a:spAutoFit/>
          </a:bodyPr>
          <a:lstStyle/>
          <a:p>
            <a:endParaRPr lang="tr-TR" sz="2000" b="1" i="0" u="none" strike="noStrike" dirty="0">
              <a:solidFill>
                <a:srgbClr val="A99374"/>
              </a:solidFill>
              <a:effectLst/>
              <a:latin typeface="Candara" panose="020E0502030303020204" pitchFamily="34" charset="0"/>
            </a:endParaRPr>
          </a:p>
          <a:p>
            <a:r>
              <a:rPr lang="tr-TR" sz="2000" b="1" i="0" u="none" strike="noStrike" dirty="0">
                <a:solidFill>
                  <a:srgbClr val="A99374"/>
                </a:solidFill>
                <a:effectLst/>
                <a:latin typeface="Candara" panose="020E0502030303020204" pitchFamily="34" charset="0"/>
              </a:rPr>
              <a:t>1.2. </a:t>
            </a:r>
            <a:r>
              <a:rPr lang="tr-TR" sz="2000" b="1" dirty="0">
                <a:solidFill>
                  <a:srgbClr val="A99374"/>
                </a:solidFill>
                <a:latin typeface="Candara" panose="020E0502030303020204" pitchFamily="34" charset="0"/>
              </a:rPr>
              <a:t>Le développement </a:t>
            </a:r>
            <a:r>
              <a:rPr lang="en-GB" sz="2000" b="1" dirty="0">
                <a:solidFill>
                  <a:srgbClr val="A99374"/>
                </a:solidFill>
                <a:latin typeface="Candara" panose="020E0502030303020204" pitchFamily="34" charset="0"/>
              </a:rPr>
              <a:t>durable </a:t>
            </a:r>
            <a:endParaRPr lang="es-ES_tradnl" sz="2000" b="1" dirty="0">
              <a:solidFill>
                <a:srgbClr val="A99374"/>
              </a:solidFill>
              <a:latin typeface="Candara" panose="020E0502030303020204" pitchFamily="34" charset="0"/>
            </a:endParaRPr>
          </a:p>
        </p:txBody>
      </p:sp>
    </p:spTree>
    <p:extLst>
      <p:ext uri="{BB962C8B-B14F-4D97-AF65-F5344CB8AC3E}">
        <p14:creationId xmlns:p14="http://schemas.microsoft.com/office/powerpoint/2010/main" xmlns="" val="172959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3A25A398-51D3-0DBC-AF81-9ED334343E50}"/>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6DF9C94C-A184-C16B-4E5A-C08C626594E3}"/>
              </a:ext>
            </a:extLst>
          </p:cNvPr>
          <p:cNvSpPr/>
          <p:nvPr/>
        </p:nvSpPr>
        <p:spPr>
          <a:xfrm>
            <a:off x="360486" y="-1"/>
            <a:ext cx="10698811" cy="735919"/>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C2497971-6835-58B6-44D5-87FEF3269949}"/>
              </a:ext>
            </a:extLst>
          </p:cNvPr>
          <p:cNvSpPr/>
          <p:nvPr/>
        </p:nvSpPr>
        <p:spPr>
          <a:xfrm>
            <a:off x="0" y="0"/>
            <a:ext cx="10911016" cy="735919"/>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25223B6E-D00F-14EF-84E6-3392F418825D}"/>
              </a:ext>
            </a:extLst>
          </p:cNvPr>
          <p:cNvSpPr txBox="1"/>
          <p:nvPr/>
        </p:nvSpPr>
        <p:spPr>
          <a:xfrm>
            <a:off x="0" y="89588"/>
            <a:ext cx="9646508"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1200"/>
              </a:spcBef>
              <a:spcAft>
                <a:spcPts val="0"/>
              </a:spcAft>
              <a:buClrTx/>
              <a:buSzTx/>
              <a:buFontTx/>
              <a:buNone/>
              <a:tabLst/>
              <a:defRPr/>
            </a:pPr>
            <a:r>
              <a:rPr kumimoji="0" lang="tr-TR" sz="3600" b="1" i="0" u="none" strike="noStrike" kern="1200" cap="none" spc="0" normalizeH="0" baseline="0" noProof="0" dirty="0">
                <a:ln>
                  <a:noFill/>
                </a:ln>
                <a:solidFill>
                  <a:srgbClr val="FFFFFF"/>
                </a:solidFill>
                <a:effectLst/>
                <a:uLnTx/>
                <a:uFillTx/>
                <a:latin typeface="Candara" panose="020E0502030303020204" pitchFamily="34" charset="0"/>
                <a:ea typeface="Times New Roman" panose="02020603050405020304" pitchFamily="18" charset="0"/>
                <a:cs typeface="+mn-cs"/>
              </a:rPr>
              <a:t>DÉFINITIONS ET CONCEPTS CLÉS V</a:t>
            </a:r>
            <a:endParaRPr kumimoji="0" lang="x-none"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xmlns="" id="{349C239B-0993-D5C0-7B00-234B4F4A50E7}"/>
              </a:ext>
            </a:extLst>
          </p:cNvPr>
          <p:cNvSpPr txBox="1"/>
          <p:nvPr/>
        </p:nvSpPr>
        <p:spPr>
          <a:xfrm>
            <a:off x="175759" y="1203070"/>
            <a:ext cx="8691150" cy="5262979"/>
          </a:xfrm>
          <a:prstGeom prst="rect">
            <a:avLst/>
          </a:prstGeom>
          <a:noFill/>
        </p:spPr>
        <p:txBody>
          <a:bodyPr wrap="square">
            <a:spAutoFit/>
          </a:bodyPr>
          <a:lstStyle/>
          <a:p>
            <a:pPr algn="just">
              <a:spcAft>
                <a:spcPts val="600"/>
              </a:spcAft>
            </a:pPr>
            <a:r>
              <a:rPr lang="en-US" i="0" u="none" strike="noStrike" dirty="0">
                <a:solidFill>
                  <a:schemeClr val="tx1">
                    <a:lumMod val="75000"/>
                    <a:lumOff val="25000"/>
                  </a:schemeClr>
                </a:solidFill>
                <a:effectLst/>
                <a:latin typeface="Candara" panose="020E0502030303020204" pitchFamily="34" charset="0"/>
              </a:rPr>
              <a:t>Les objectifs de développement durable (ODD), également connus sous le nom d'objectifs mondiaux, ont été adoptés par les Nations unies en 2015 en tant qu'appel universel à l'action pour mettre fin à la pauvreté, protéger la planète et faire en sorte que, d'ici 2030, tous les peuples jouissent de la paix et de la prospérité. Les ODD sont au nombre de 17 et ont des objectifs variés tels que </a:t>
            </a:r>
            <a:r>
              <a:rPr lang="tr-TR" i="0" u="none" strike="noStrike" dirty="0" smtClean="0">
                <a:solidFill>
                  <a:schemeClr val="tx1">
                    <a:lumMod val="75000"/>
                    <a:lumOff val="25000"/>
                  </a:schemeClr>
                </a:solidFill>
                <a:effectLst/>
                <a:latin typeface="Candara" panose="020E0502030303020204" pitchFamily="34" charset="0"/>
              </a:rPr>
              <a:t>:</a:t>
            </a:r>
            <a:endParaRPr lang="fr-FR" dirty="0">
              <a:solidFill>
                <a:schemeClr val="tx1">
                  <a:lumMod val="75000"/>
                  <a:lumOff val="25000"/>
                </a:schemeClr>
              </a:solidFill>
              <a:latin typeface="Candara" panose="020E0502030303020204" pitchFamily="34" charset="0"/>
            </a:endParaRPr>
          </a:p>
          <a:p>
            <a:pPr algn="l">
              <a:spcAft>
                <a:spcPts val="600"/>
              </a:spcAft>
            </a:pPr>
            <a:endParaRPr lang="fr-FR" b="1" i="1" u="none" strike="noStrike" dirty="0" smtClean="0">
              <a:solidFill>
                <a:schemeClr val="tx1">
                  <a:lumMod val="75000"/>
                  <a:lumOff val="25000"/>
                </a:schemeClr>
              </a:solidFill>
              <a:effectLst/>
              <a:latin typeface="Candara" panose="020E0502030303020204" pitchFamily="34" charset="0"/>
            </a:endParaRPr>
          </a:p>
          <a:p>
            <a:pPr algn="just">
              <a:spcAft>
                <a:spcPts val="600"/>
              </a:spcAft>
            </a:pPr>
            <a:r>
              <a:rPr lang="tr-TR" b="1" i="1" u="none" strike="noStrike" dirty="0" smtClean="0">
                <a:solidFill>
                  <a:schemeClr val="tx1">
                    <a:lumMod val="75000"/>
                    <a:lumOff val="25000"/>
                  </a:schemeClr>
                </a:solidFill>
                <a:effectLst/>
                <a:latin typeface="Candara" panose="020E0502030303020204" pitchFamily="34" charset="0"/>
              </a:rPr>
              <a:t>Objectif </a:t>
            </a:r>
            <a:r>
              <a:rPr lang="tr-TR" b="1" i="1" u="none" strike="noStrike" dirty="0">
                <a:solidFill>
                  <a:schemeClr val="tx1">
                    <a:lumMod val="75000"/>
                    <a:lumOff val="25000"/>
                  </a:schemeClr>
                </a:solidFill>
                <a:effectLst/>
                <a:latin typeface="Candara" panose="020E0502030303020204" pitchFamily="34" charset="0"/>
              </a:rPr>
              <a:t>9 Industrie, innovation et infrastructure </a:t>
            </a:r>
            <a:r>
              <a:rPr lang="tr-TR" b="1" i="0" u="none" strike="noStrike" dirty="0">
                <a:solidFill>
                  <a:schemeClr val="tx1">
                    <a:lumMod val="75000"/>
                    <a:lumOff val="25000"/>
                  </a:schemeClr>
                </a:solidFill>
                <a:effectLst/>
                <a:latin typeface="Candara" panose="020E0502030303020204" pitchFamily="34" charset="0"/>
              </a:rPr>
              <a:t>: </a:t>
            </a:r>
            <a:r>
              <a:rPr lang="en-US" i="0" u="none" strike="noStrike" dirty="0">
                <a:solidFill>
                  <a:schemeClr val="tx1">
                    <a:lumMod val="75000"/>
                    <a:lumOff val="25000"/>
                  </a:schemeClr>
                </a:solidFill>
                <a:effectLst/>
                <a:latin typeface="Candara" panose="020E0502030303020204" pitchFamily="34" charset="0"/>
              </a:rPr>
              <a:t>S'assurer que nous réduisons les déchets et que nous fabriquons et utilisons les produits de manière </a:t>
            </a:r>
            <a:r>
              <a:rPr lang="tr-TR" i="0" u="none" strike="noStrike" dirty="0">
                <a:solidFill>
                  <a:schemeClr val="tx1">
                    <a:lumMod val="75000"/>
                    <a:lumOff val="25000"/>
                  </a:schemeClr>
                </a:solidFill>
                <a:effectLst/>
                <a:latin typeface="Candara" panose="020E0502030303020204" pitchFamily="34" charset="0"/>
              </a:rPr>
              <a:t>à </a:t>
            </a:r>
            <a:r>
              <a:rPr lang="en-US" i="0" u="none" strike="noStrike" dirty="0" err="1">
                <a:solidFill>
                  <a:schemeClr val="tx1">
                    <a:lumMod val="75000"/>
                    <a:lumOff val="25000"/>
                  </a:schemeClr>
                </a:solidFill>
                <a:effectLst/>
                <a:latin typeface="Candara" panose="020E0502030303020204" pitchFamily="34" charset="0"/>
              </a:rPr>
              <a:t>protéger</a:t>
            </a:r>
            <a:r>
              <a:rPr lang="en-US" i="0" u="none" strike="noStrike" dirty="0">
                <a:solidFill>
                  <a:schemeClr val="tx1">
                    <a:lumMod val="75000"/>
                    <a:lumOff val="25000"/>
                  </a:schemeClr>
                </a:solidFill>
                <a:effectLst/>
                <a:latin typeface="Candara" panose="020E0502030303020204" pitchFamily="34" charset="0"/>
              </a:rPr>
              <a:t> </a:t>
            </a:r>
            <a:r>
              <a:rPr lang="en-US" i="0" u="none" strike="noStrike" dirty="0" err="1" smtClean="0">
                <a:solidFill>
                  <a:schemeClr val="tx1">
                    <a:lumMod val="75000"/>
                    <a:lumOff val="25000"/>
                  </a:schemeClr>
                </a:solidFill>
                <a:effectLst/>
                <a:latin typeface="Candara" panose="020E0502030303020204" pitchFamily="34" charset="0"/>
              </a:rPr>
              <a:t>l'environnement</a:t>
            </a:r>
            <a:r>
              <a:rPr lang="en-US" i="0" u="none" strike="noStrike" dirty="0" smtClean="0">
                <a:solidFill>
                  <a:schemeClr val="tx1">
                    <a:lumMod val="75000"/>
                    <a:lumOff val="25000"/>
                  </a:schemeClr>
                </a:solidFill>
                <a:effectLst/>
                <a:latin typeface="Candara" panose="020E0502030303020204" pitchFamily="34" charset="0"/>
              </a:rPr>
              <a:t>.</a:t>
            </a:r>
            <a:endParaRPr lang="fr-FR" dirty="0">
              <a:solidFill>
                <a:schemeClr val="tx1">
                  <a:lumMod val="75000"/>
                  <a:lumOff val="25000"/>
                </a:schemeClr>
              </a:solidFill>
              <a:latin typeface="Candara" panose="020E0502030303020204" pitchFamily="34" charset="0"/>
            </a:endParaRPr>
          </a:p>
          <a:p>
            <a:pPr algn="just">
              <a:spcAft>
                <a:spcPts val="600"/>
              </a:spcAft>
            </a:pPr>
            <a:r>
              <a:rPr lang="tr-TR" b="1" i="1" u="none" strike="noStrike" dirty="0" smtClean="0">
                <a:solidFill>
                  <a:schemeClr val="tx1">
                    <a:lumMod val="75000"/>
                    <a:lumOff val="25000"/>
                  </a:schemeClr>
                </a:solidFill>
                <a:effectLst/>
                <a:latin typeface="Candara" panose="020E0502030303020204" pitchFamily="34" charset="0"/>
              </a:rPr>
              <a:t>Objectif </a:t>
            </a:r>
            <a:r>
              <a:rPr lang="tr-TR" b="1" i="1" u="none" strike="noStrike" dirty="0">
                <a:solidFill>
                  <a:schemeClr val="tx1">
                    <a:lumMod val="75000"/>
                    <a:lumOff val="25000"/>
                  </a:schemeClr>
                </a:solidFill>
                <a:effectLst/>
                <a:latin typeface="Candara" panose="020E0502030303020204" pitchFamily="34" charset="0"/>
              </a:rPr>
              <a:t>10 </a:t>
            </a:r>
            <a:r>
              <a:rPr lang="en-US" b="1" i="1" u="none" strike="noStrike" dirty="0">
                <a:solidFill>
                  <a:schemeClr val="tx1">
                    <a:lumMod val="75000"/>
                    <a:lumOff val="25000"/>
                  </a:schemeClr>
                </a:solidFill>
                <a:effectLst/>
                <a:latin typeface="Candara" panose="020E0502030303020204" pitchFamily="34" charset="0"/>
              </a:rPr>
              <a:t>Réduction des inégalités :  </a:t>
            </a:r>
            <a:r>
              <a:rPr lang="en-US" i="0" u="none" strike="noStrike" dirty="0">
                <a:solidFill>
                  <a:schemeClr val="tx1">
                    <a:lumMod val="75000"/>
                    <a:lumOff val="25000"/>
                  </a:schemeClr>
                </a:solidFill>
                <a:effectLst/>
                <a:latin typeface="Candara" panose="020E0502030303020204" pitchFamily="34" charset="0"/>
              </a:rPr>
              <a:t>Réduire les inégalités au sein des pays et entre </a:t>
            </a:r>
            <a:r>
              <a:rPr lang="en-US" i="0" u="none" strike="noStrike" dirty="0" err="1" smtClean="0">
                <a:solidFill>
                  <a:schemeClr val="tx1">
                    <a:lumMod val="75000"/>
                    <a:lumOff val="25000"/>
                  </a:schemeClr>
                </a:solidFill>
                <a:effectLst/>
                <a:latin typeface="Candara" panose="020E0502030303020204" pitchFamily="34" charset="0"/>
              </a:rPr>
              <a:t>eux</a:t>
            </a:r>
            <a:endParaRPr lang="fr-FR" dirty="0">
              <a:solidFill>
                <a:schemeClr val="tx1">
                  <a:lumMod val="75000"/>
                  <a:lumOff val="25000"/>
                </a:schemeClr>
              </a:solidFill>
              <a:latin typeface="Candara" panose="020E0502030303020204" pitchFamily="34" charset="0"/>
            </a:endParaRPr>
          </a:p>
          <a:p>
            <a:pPr algn="just">
              <a:spcAft>
                <a:spcPts val="600"/>
              </a:spcAft>
            </a:pPr>
            <a:r>
              <a:rPr lang="tr-TR" b="1" i="1" strike="noStrike" dirty="0" smtClean="0">
                <a:solidFill>
                  <a:schemeClr val="tx1">
                    <a:lumMod val="75000"/>
                    <a:lumOff val="25000"/>
                  </a:schemeClr>
                </a:solidFill>
                <a:effectLst/>
                <a:latin typeface="Candara" panose="020E0502030303020204" pitchFamily="34" charset="0"/>
              </a:rPr>
              <a:t>Objectif </a:t>
            </a:r>
            <a:r>
              <a:rPr lang="tr-TR" b="1" i="1" strike="noStrike" dirty="0">
                <a:solidFill>
                  <a:schemeClr val="tx1">
                    <a:lumMod val="75000"/>
                    <a:lumOff val="25000"/>
                  </a:schemeClr>
                </a:solidFill>
                <a:effectLst/>
                <a:latin typeface="Candara" panose="020E0502030303020204" pitchFamily="34" charset="0"/>
              </a:rPr>
              <a:t>11 : </a:t>
            </a:r>
            <a:r>
              <a:rPr lang="en-US" b="1" i="1" strike="noStrike" dirty="0">
                <a:solidFill>
                  <a:schemeClr val="tx1">
                    <a:lumMod val="75000"/>
                    <a:lumOff val="25000"/>
                  </a:schemeClr>
                </a:solidFill>
                <a:effectLst/>
                <a:latin typeface="Candara" panose="020E0502030303020204" pitchFamily="34" charset="0"/>
              </a:rPr>
              <a:t>Villes et communautés durables </a:t>
            </a:r>
            <a:r>
              <a:rPr lang="tr-TR" b="1" i="1" dirty="0">
                <a:solidFill>
                  <a:schemeClr val="tx1">
                    <a:lumMod val="75000"/>
                    <a:lumOff val="25000"/>
                  </a:schemeClr>
                </a:solidFill>
                <a:latin typeface="Candara" panose="020E0502030303020204" pitchFamily="34" charset="0"/>
              </a:rPr>
              <a:t>: </a:t>
            </a:r>
            <a:r>
              <a:rPr lang="en-US" dirty="0">
                <a:solidFill>
                  <a:schemeClr val="tx1">
                    <a:lumMod val="75000"/>
                    <a:lumOff val="25000"/>
                  </a:schemeClr>
                </a:solidFill>
                <a:latin typeface="Candara" panose="020E0502030303020204" pitchFamily="34" charset="0"/>
              </a:rPr>
              <a:t>Faire en sorte que chacun ait un endroit propre et sûr où vivre et que les villes et les villages soient améliorés de manière à </a:t>
            </a:r>
            <a:r>
              <a:rPr lang="en-US" dirty="0" err="1">
                <a:solidFill>
                  <a:schemeClr val="tx1">
                    <a:lumMod val="75000"/>
                    <a:lumOff val="25000"/>
                  </a:schemeClr>
                </a:solidFill>
                <a:latin typeface="Candara" panose="020E0502030303020204" pitchFamily="34" charset="0"/>
              </a:rPr>
              <a:t>protéger</a:t>
            </a:r>
            <a:r>
              <a:rPr lang="en-US" dirty="0">
                <a:solidFill>
                  <a:schemeClr val="tx1">
                    <a:lumMod val="75000"/>
                    <a:lumOff val="25000"/>
                  </a:schemeClr>
                </a:solidFill>
                <a:latin typeface="Candara" panose="020E0502030303020204" pitchFamily="34" charset="0"/>
              </a:rPr>
              <a:t> </a:t>
            </a:r>
            <a:r>
              <a:rPr lang="en-US" dirty="0" err="1" smtClean="0">
                <a:solidFill>
                  <a:schemeClr val="tx1">
                    <a:lumMod val="75000"/>
                    <a:lumOff val="25000"/>
                  </a:schemeClr>
                </a:solidFill>
                <a:latin typeface="Candara" panose="020E0502030303020204" pitchFamily="34" charset="0"/>
              </a:rPr>
              <a:t>l'environnement</a:t>
            </a:r>
            <a:r>
              <a:rPr lang="en-US" dirty="0" smtClean="0">
                <a:solidFill>
                  <a:schemeClr val="tx1">
                    <a:lumMod val="75000"/>
                    <a:lumOff val="25000"/>
                  </a:schemeClr>
                </a:solidFill>
                <a:latin typeface="Candara" panose="020E0502030303020204" pitchFamily="34" charset="0"/>
              </a:rPr>
              <a:t>.</a:t>
            </a:r>
            <a:endParaRPr lang="fr-FR" dirty="0">
              <a:solidFill>
                <a:schemeClr val="tx1">
                  <a:lumMod val="75000"/>
                  <a:lumOff val="25000"/>
                </a:schemeClr>
              </a:solidFill>
              <a:latin typeface="Candara" panose="020E0502030303020204" pitchFamily="34" charset="0"/>
            </a:endParaRPr>
          </a:p>
          <a:p>
            <a:pPr algn="just">
              <a:spcAft>
                <a:spcPts val="600"/>
              </a:spcAft>
            </a:pPr>
            <a:r>
              <a:rPr kumimoji="0" lang="tr-TR" b="1" i="1" u="none" strike="noStrike" kern="1200" cap="none" spc="0" normalizeH="0" baseline="0" noProof="0" dirty="0" smtClean="0">
                <a:ln>
                  <a:noFill/>
                </a:ln>
                <a:solidFill>
                  <a:prstClr val="black">
                    <a:lumMod val="75000"/>
                    <a:lumOff val="25000"/>
                  </a:prstClr>
                </a:solidFill>
                <a:effectLst/>
                <a:uLnTx/>
                <a:uFillTx/>
                <a:latin typeface="Candara" panose="020E0502030303020204" pitchFamily="34" charset="0"/>
                <a:ea typeface="+mn-ea"/>
                <a:cs typeface="+mn-cs"/>
              </a:rPr>
              <a:t>Objectif </a:t>
            </a:r>
            <a:r>
              <a:rPr kumimoji="0" lang="tr-TR" b="1" i="1" u="none" strike="noStrike" kern="1200" cap="none" spc="0" normalizeH="0" baseline="0" noProof="0" dirty="0">
                <a:ln>
                  <a:noFill/>
                </a:ln>
                <a:solidFill>
                  <a:prstClr val="black">
                    <a:lumMod val="75000"/>
                    <a:lumOff val="25000"/>
                  </a:prstClr>
                </a:solidFill>
                <a:effectLst/>
                <a:uLnTx/>
                <a:uFillTx/>
                <a:latin typeface="Candara" panose="020E0502030303020204" pitchFamily="34" charset="0"/>
                <a:ea typeface="+mn-ea"/>
                <a:cs typeface="+mn-cs"/>
              </a:rPr>
              <a:t>13 </a:t>
            </a:r>
            <a:r>
              <a:rPr kumimoji="0" lang="en-US" b="1" i="1" u="none" strike="noStrike" kern="1200" cap="none" spc="0" normalizeH="0" baseline="0" noProof="0" dirty="0">
                <a:ln>
                  <a:noFill/>
                </a:ln>
                <a:solidFill>
                  <a:prstClr val="black">
                    <a:lumMod val="75000"/>
                    <a:lumOff val="25000"/>
                  </a:prstClr>
                </a:solidFill>
                <a:effectLst/>
                <a:uLnTx/>
                <a:uFillTx/>
                <a:latin typeface="Candara" panose="020E0502030303020204" pitchFamily="34" charset="0"/>
                <a:ea typeface="+mn-ea"/>
                <a:cs typeface="+mn-cs"/>
              </a:rPr>
              <a:t>Action pour le climat </a:t>
            </a:r>
            <a:r>
              <a:rPr kumimoji="0" lang="en-US" b="0" i="1" u="none" strike="noStrike" kern="1200" cap="none" spc="0" normalizeH="0" baseline="0" noProof="0" dirty="0">
                <a:ln>
                  <a:noFill/>
                </a:ln>
                <a:solidFill>
                  <a:prstClr val="black">
                    <a:lumMod val="75000"/>
                    <a:lumOff val="25000"/>
                  </a:prstClr>
                </a:solidFill>
                <a:effectLst/>
                <a:uLnTx/>
                <a:uFillTx/>
                <a:latin typeface="Candara" panose="020E0502030303020204" pitchFamily="34" charset="0"/>
                <a:ea typeface="+mn-ea"/>
                <a:cs typeface="+mn-cs"/>
              </a:rPr>
              <a:t>:  </a:t>
            </a:r>
            <a:r>
              <a:rPr kumimoji="0" lang="en-US" b="0" i="0" u="none" strike="noStrike" kern="1200" cap="none" spc="0" normalizeH="0" baseline="0" noProof="0" dirty="0">
                <a:ln>
                  <a:noFill/>
                </a:ln>
                <a:solidFill>
                  <a:prstClr val="black">
                    <a:lumMod val="75000"/>
                    <a:lumOff val="25000"/>
                  </a:prstClr>
                </a:solidFill>
                <a:effectLst/>
                <a:uLnTx/>
                <a:uFillTx/>
                <a:latin typeface="Candara" panose="020E0502030303020204" pitchFamily="34" charset="0"/>
                <a:ea typeface="+mn-ea"/>
                <a:cs typeface="+mn-cs"/>
              </a:rPr>
              <a:t>Prendre des mesures urgentes pour lutter contre le changement climatique et ses conséquences</a:t>
            </a:r>
            <a:endParaRPr lang="tr-TR" i="0" u="none" strike="noStrike" dirty="0">
              <a:solidFill>
                <a:schemeClr val="tx1">
                  <a:lumMod val="75000"/>
                  <a:lumOff val="25000"/>
                </a:schemeClr>
              </a:solidFill>
              <a:effectLst/>
              <a:latin typeface="Candara" panose="020E0502030303020204" pitchFamily="34" charset="0"/>
            </a:endParaRPr>
          </a:p>
          <a:p>
            <a:pPr algn="just">
              <a:spcAft>
                <a:spcPts val="600"/>
              </a:spcAft>
            </a:pPr>
            <a:r>
              <a:rPr lang="tr-TR" b="1" i="1" u="none" strike="noStrike" dirty="0" smtClean="0">
                <a:solidFill>
                  <a:schemeClr val="tx1">
                    <a:lumMod val="75000"/>
                    <a:lumOff val="25000"/>
                  </a:schemeClr>
                </a:solidFill>
                <a:effectLst/>
                <a:latin typeface="Candara" panose="020E0502030303020204" pitchFamily="34" charset="0"/>
              </a:rPr>
              <a:t>Objectif </a:t>
            </a:r>
            <a:r>
              <a:rPr lang="tr-TR" b="1" i="1" u="none" strike="noStrike" dirty="0">
                <a:solidFill>
                  <a:schemeClr val="tx1">
                    <a:lumMod val="75000"/>
                    <a:lumOff val="25000"/>
                  </a:schemeClr>
                </a:solidFill>
                <a:effectLst/>
                <a:latin typeface="Candara" panose="020E0502030303020204" pitchFamily="34" charset="0"/>
              </a:rPr>
              <a:t>15 La vie sur terre </a:t>
            </a:r>
            <a:r>
              <a:rPr lang="tr-TR" b="1" i="0" u="none" strike="noStrike" dirty="0">
                <a:solidFill>
                  <a:schemeClr val="tx1">
                    <a:lumMod val="75000"/>
                    <a:lumOff val="25000"/>
                  </a:schemeClr>
                </a:solidFill>
                <a:effectLst/>
                <a:latin typeface="Candara" panose="020E0502030303020204" pitchFamily="34" charset="0"/>
              </a:rPr>
              <a:t>: </a:t>
            </a:r>
            <a:r>
              <a:rPr lang="en-US" i="0" u="none" strike="noStrike" dirty="0">
                <a:solidFill>
                  <a:schemeClr val="tx1">
                    <a:lumMod val="75000"/>
                    <a:lumOff val="25000"/>
                  </a:schemeClr>
                </a:solidFill>
                <a:effectLst/>
                <a:latin typeface="Candara" panose="020E0502030303020204" pitchFamily="34" charset="0"/>
              </a:rPr>
              <a:t>S'assurer que nous protégeons tous les </a:t>
            </a:r>
            <a:r>
              <a:rPr lang="en-US" i="0" u="none" strike="noStrike" dirty="0" err="1">
                <a:solidFill>
                  <a:schemeClr val="tx1">
                    <a:lumMod val="75000"/>
                    <a:lumOff val="25000"/>
                  </a:schemeClr>
                </a:solidFill>
                <a:effectLst/>
                <a:latin typeface="Candara" panose="020E0502030303020204" pitchFamily="34" charset="0"/>
              </a:rPr>
              <a:t>différents</a:t>
            </a:r>
            <a:r>
              <a:rPr lang="en-US" i="0" u="none" strike="noStrike" dirty="0">
                <a:solidFill>
                  <a:schemeClr val="tx1">
                    <a:lumMod val="75000"/>
                    <a:lumOff val="25000"/>
                  </a:schemeClr>
                </a:solidFill>
                <a:effectLst/>
                <a:latin typeface="Candara" panose="020E0502030303020204" pitchFamily="34" charset="0"/>
              </a:rPr>
              <a:t> </a:t>
            </a:r>
            <a:r>
              <a:rPr lang="en-US" i="0" u="none" strike="noStrike" dirty="0" err="1" smtClean="0">
                <a:solidFill>
                  <a:schemeClr val="tx1">
                    <a:lumMod val="75000"/>
                    <a:lumOff val="25000"/>
                  </a:schemeClr>
                </a:solidFill>
                <a:effectLst/>
                <a:latin typeface="Candara" panose="020E0502030303020204" pitchFamily="34" charset="0"/>
              </a:rPr>
              <a:t>milieux</a:t>
            </a:r>
            <a:r>
              <a:rPr lang="en-US" i="0" u="none" strike="noStrike" dirty="0" smtClean="0">
                <a:solidFill>
                  <a:schemeClr val="tx1">
                    <a:lumMod val="75000"/>
                    <a:lumOff val="25000"/>
                  </a:schemeClr>
                </a:solidFill>
                <a:effectLst/>
                <a:latin typeface="Candara" panose="020E0502030303020204" pitchFamily="34" charset="0"/>
              </a:rPr>
              <a:t> </a:t>
            </a:r>
            <a:r>
              <a:rPr lang="en-US" i="0" u="none" strike="noStrike" dirty="0" err="1" smtClean="0">
                <a:solidFill>
                  <a:schemeClr val="tx1">
                    <a:lumMod val="75000"/>
                    <a:lumOff val="25000"/>
                  </a:schemeClr>
                </a:solidFill>
                <a:effectLst/>
                <a:latin typeface="Candara" panose="020E0502030303020204" pitchFamily="34" charset="0"/>
              </a:rPr>
              <a:t>terrestres</a:t>
            </a:r>
            <a:r>
              <a:rPr lang="en-US" i="0" u="none" strike="noStrike" dirty="0" smtClean="0">
                <a:solidFill>
                  <a:schemeClr val="tx1">
                    <a:lumMod val="75000"/>
                    <a:lumOff val="25000"/>
                  </a:schemeClr>
                </a:solidFill>
                <a:effectLst/>
                <a:latin typeface="Candara" panose="020E0502030303020204" pitchFamily="34" charset="0"/>
              </a:rPr>
              <a:t> et </a:t>
            </a:r>
            <a:r>
              <a:rPr lang="en-US" i="0" u="none" strike="noStrike" dirty="0" err="1" smtClean="0">
                <a:solidFill>
                  <a:schemeClr val="tx1">
                    <a:lumMod val="75000"/>
                    <a:lumOff val="25000"/>
                  </a:schemeClr>
                </a:solidFill>
                <a:effectLst/>
                <a:latin typeface="Candara" panose="020E0502030303020204" pitchFamily="34" charset="0"/>
              </a:rPr>
              <a:t>animeux</a:t>
            </a:r>
            <a:r>
              <a:rPr lang="en-US" i="0" u="none" strike="noStrike" dirty="0" smtClean="0">
                <a:solidFill>
                  <a:schemeClr val="tx1">
                    <a:lumMod val="75000"/>
                    <a:lumOff val="25000"/>
                  </a:schemeClr>
                </a:solidFill>
                <a:effectLst/>
                <a:latin typeface="Candara" panose="020E0502030303020204" pitchFamily="34" charset="0"/>
              </a:rPr>
              <a:t>.</a:t>
            </a:r>
            <a:endParaRPr lang="en-GB" i="0" u="none" strike="noStrike" dirty="0">
              <a:solidFill>
                <a:schemeClr val="tx1">
                  <a:lumMod val="75000"/>
                  <a:lumOff val="25000"/>
                </a:schemeClr>
              </a:solidFill>
              <a:effectLst/>
              <a:latin typeface="Candara" panose="020E0502030303020204" pitchFamily="34" charset="0"/>
            </a:endParaRPr>
          </a:p>
        </p:txBody>
      </p:sp>
      <p:sp>
        <p:nvSpPr>
          <p:cNvPr id="8" name="TextBox 7">
            <a:extLst>
              <a:ext uri="{FF2B5EF4-FFF2-40B4-BE49-F238E27FC236}">
                <a16:creationId xmlns:a16="http://schemas.microsoft.com/office/drawing/2014/main" xmlns="" id="{580187C9-A20C-EA80-B7E6-9DCC0B6B785A}"/>
              </a:ext>
            </a:extLst>
          </p:cNvPr>
          <p:cNvSpPr txBox="1"/>
          <p:nvPr/>
        </p:nvSpPr>
        <p:spPr>
          <a:xfrm>
            <a:off x="96126" y="758840"/>
            <a:ext cx="6098058" cy="400110"/>
          </a:xfrm>
          <a:prstGeom prst="rect">
            <a:avLst/>
          </a:prstGeom>
          <a:noFill/>
        </p:spPr>
        <p:txBody>
          <a:bodyPr wrap="square">
            <a:spAutoFit/>
          </a:bodyPr>
          <a:lstStyle/>
          <a:p>
            <a:r>
              <a:rPr lang="en-US" sz="2000" b="1" i="0" u="none" strike="noStrike" dirty="0">
                <a:solidFill>
                  <a:srgbClr val="A99374"/>
                </a:solidFill>
                <a:effectLst/>
                <a:latin typeface="Candara" panose="020E0502030303020204" pitchFamily="34" charset="0"/>
              </a:rPr>
              <a:t>Les objectifs de développement durable (ODD)</a:t>
            </a:r>
            <a:endParaRPr lang="es-ES_tradnl" sz="2000" b="1" dirty="0">
              <a:solidFill>
                <a:srgbClr val="A99374"/>
              </a:solidFill>
              <a:latin typeface="Candara" panose="020E0502030303020204" pitchFamily="34" charset="0"/>
            </a:endParaRPr>
          </a:p>
        </p:txBody>
      </p:sp>
      <p:pic>
        <p:nvPicPr>
          <p:cNvPr id="9" name="Google Shape;163;p7"/>
          <p:cNvPicPr preferRelativeResize="0"/>
          <p:nvPr/>
        </p:nvPicPr>
        <p:blipFill>
          <a:blip r:embed="rId3">
            <a:alphaModFix/>
          </a:blip>
          <a:stretch>
            <a:fillRect/>
          </a:stretch>
        </p:blipFill>
        <p:spPr>
          <a:xfrm>
            <a:off x="8931564" y="958896"/>
            <a:ext cx="3260435" cy="2255359"/>
          </a:xfrm>
          <a:prstGeom prst="rect">
            <a:avLst/>
          </a:prstGeom>
          <a:noFill/>
          <a:ln>
            <a:noFill/>
          </a:ln>
        </p:spPr>
      </p:pic>
      <p:sp>
        <p:nvSpPr>
          <p:cNvPr id="10" name="Google Shape;164;p7"/>
          <p:cNvSpPr txBox="1"/>
          <p:nvPr/>
        </p:nvSpPr>
        <p:spPr>
          <a:xfrm>
            <a:off x="9232304" y="3314288"/>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dirty="0">
                <a:solidFill>
                  <a:srgbClr val="3F3F3F"/>
                </a:solidFill>
                <a:latin typeface="Candara"/>
                <a:ea typeface="Candara"/>
                <a:cs typeface="Candara"/>
                <a:sym typeface="Candara"/>
              </a:rPr>
              <a:t>Source: Freepick</a:t>
            </a:r>
            <a:endParaRPr dirty="0">
              <a:solidFill>
                <a:srgbClr val="3F3F3F"/>
              </a:solidFill>
              <a:latin typeface="Candara"/>
              <a:ea typeface="Candara"/>
              <a:cs typeface="Candara"/>
              <a:sym typeface="Candara"/>
            </a:endParaRPr>
          </a:p>
        </p:txBody>
      </p:sp>
    </p:spTree>
    <p:extLst>
      <p:ext uri="{BB962C8B-B14F-4D97-AF65-F5344CB8AC3E}">
        <p14:creationId xmlns:p14="http://schemas.microsoft.com/office/powerpoint/2010/main" xmlns="" val="1564426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D23AA9-9DEE-9017-7E04-29F16580397F}"/>
            </a:ext>
          </a:extLst>
        </p:cNvPr>
        <p:cNvGrpSpPr/>
        <p:nvPr/>
      </p:nvGrpSpPr>
      <p:grpSpPr>
        <a:xfrm>
          <a:off x="0" y="0"/>
          <a:ext cx="0" cy="0"/>
          <a:chOff x="0" y="0"/>
          <a:chExt cx="0" cy="0"/>
        </a:xfrm>
      </p:grpSpPr>
      <p:pic>
        <p:nvPicPr>
          <p:cNvPr id="5" name="Picture 4" descr="A logo with a tree in the middle&#10;&#10;Description automatically generated">
            <a:extLst>
              <a:ext uri="{FF2B5EF4-FFF2-40B4-BE49-F238E27FC236}">
                <a16:creationId xmlns:a16="http://schemas.microsoft.com/office/drawing/2014/main" xmlns="" id="{61BDF877-EDEE-ABF4-197E-FE0B74F354E0}"/>
              </a:ext>
            </a:extLst>
          </p:cNvPr>
          <p:cNvPicPr>
            <a:picLocks noChangeAspect="1"/>
          </p:cNvPicPr>
          <p:nvPr/>
        </p:nvPicPr>
        <p:blipFill>
          <a:blip r:embed="rId2"/>
          <a:stretch>
            <a:fillRect/>
          </a:stretch>
        </p:blipFill>
        <p:spPr>
          <a:xfrm>
            <a:off x="11271502" y="46712"/>
            <a:ext cx="689206" cy="689206"/>
          </a:xfrm>
          <a:prstGeom prst="rect">
            <a:avLst/>
          </a:prstGeom>
        </p:spPr>
      </p:pic>
      <p:sp>
        <p:nvSpPr>
          <p:cNvPr id="4" name="Rectangle 3">
            <a:extLst>
              <a:ext uri="{FF2B5EF4-FFF2-40B4-BE49-F238E27FC236}">
                <a16:creationId xmlns:a16="http://schemas.microsoft.com/office/drawing/2014/main" xmlns="" id="{A14F8D46-F93C-4932-0493-3D0E323018B4}"/>
              </a:ext>
            </a:extLst>
          </p:cNvPr>
          <p:cNvSpPr/>
          <p:nvPr/>
        </p:nvSpPr>
        <p:spPr>
          <a:xfrm>
            <a:off x="360486" y="-1"/>
            <a:ext cx="10698811" cy="735919"/>
          </a:xfrm>
          <a:prstGeom prst="rect">
            <a:avLst/>
          </a:prstGeom>
          <a:solidFill>
            <a:srgbClr val="A993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xmlns="" id="{DDFC4997-CDEA-B998-A16F-9172EAA9F964}"/>
              </a:ext>
            </a:extLst>
          </p:cNvPr>
          <p:cNvSpPr/>
          <p:nvPr/>
        </p:nvSpPr>
        <p:spPr>
          <a:xfrm>
            <a:off x="0" y="0"/>
            <a:ext cx="10911016" cy="735919"/>
          </a:xfrm>
          <a:prstGeom prst="rect">
            <a:avLst/>
          </a:prstGeom>
          <a:solidFill>
            <a:srgbClr val="72BC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xmlns="" id="{DDCECD26-A98D-C616-4F09-D76487DDE511}"/>
              </a:ext>
            </a:extLst>
          </p:cNvPr>
          <p:cNvSpPr txBox="1"/>
          <p:nvPr/>
        </p:nvSpPr>
        <p:spPr>
          <a:xfrm>
            <a:off x="0" y="89588"/>
            <a:ext cx="9646508"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1200"/>
              </a:spcBef>
              <a:spcAft>
                <a:spcPts val="0"/>
              </a:spcAft>
              <a:buClrTx/>
              <a:buSzTx/>
              <a:buFontTx/>
              <a:buNone/>
              <a:tabLst/>
              <a:defRPr/>
            </a:pPr>
            <a:r>
              <a:rPr kumimoji="0" lang="tr-TR" sz="3600" b="1" i="0" u="none" strike="noStrike" kern="1200" cap="none" spc="0" normalizeH="0" baseline="0" noProof="0" dirty="0">
                <a:ln>
                  <a:noFill/>
                </a:ln>
                <a:solidFill>
                  <a:srgbClr val="FFFFFF"/>
                </a:solidFill>
                <a:effectLst/>
                <a:uLnTx/>
                <a:uFillTx/>
                <a:latin typeface="Candara" panose="020E0502030303020204" pitchFamily="34" charset="0"/>
                <a:ea typeface="Times New Roman" panose="02020603050405020304" pitchFamily="18" charset="0"/>
                <a:cs typeface="+mn-cs"/>
              </a:rPr>
              <a:t>DÉFINITIONS ET CONCEPTS CLÉS VI</a:t>
            </a:r>
            <a:endParaRPr kumimoji="0" lang="x-none"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xmlns="" id="{11B457AF-11B8-8C82-47D0-1B1E04C77F2E}"/>
              </a:ext>
            </a:extLst>
          </p:cNvPr>
          <p:cNvSpPr txBox="1"/>
          <p:nvPr/>
        </p:nvSpPr>
        <p:spPr>
          <a:xfrm>
            <a:off x="529320" y="1681081"/>
            <a:ext cx="10206681" cy="4708981"/>
          </a:xfrm>
          <a:prstGeom prst="rect">
            <a:avLst/>
          </a:prstGeom>
          <a:noFill/>
        </p:spPr>
        <p:txBody>
          <a:bodyPr wrap="square">
            <a:spAutoFit/>
          </a:bodyPr>
          <a:lstStyle/>
          <a:p>
            <a:pPr algn="just">
              <a:spcAft>
                <a:spcPts val="600"/>
              </a:spcAft>
            </a:pPr>
            <a:r>
              <a:rPr lang="en-US" i="0" u="none" strike="noStrike" dirty="0">
                <a:solidFill>
                  <a:schemeClr val="tx1">
                    <a:lumMod val="75000"/>
                    <a:lumOff val="25000"/>
                  </a:schemeClr>
                </a:solidFill>
                <a:effectLst/>
                <a:latin typeface="Candara" panose="020E0502030303020204" pitchFamily="34" charset="0"/>
              </a:rPr>
              <a:t>Reconnaître l'interconnexion entre la conservation du patrimoine culturel et naturel et les objectifs de développement durable.</a:t>
            </a:r>
            <a:endParaRPr lang="tr-TR" i="0" u="none" strike="noStrike" dirty="0">
              <a:solidFill>
                <a:schemeClr val="tx1">
                  <a:lumMod val="75000"/>
                  <a:lumOff val="25000"/>
                </a:schemeClr>
              </a:solidFill>
              <a:effectLst/>
              <a:latin typeface="Candara" panose="020E0502030303020204" pitchFamily="34" charset="0"/>
            </a:endParaRPr>
          </a:p>
          <a:p>
            <a:pPr algn="just">
              <a:spcAft>
                <a:spcPts val="600"/>
              </a:spcAft>
            </a:pPr>
            <a:endParaRPr lang="en-US" i="0" u="none" strike="noStrike" dirty="0">
              <a:solidFill>
                <a:schemeClr val="tx1">
                  <a:lumMod val="75000"/>
                  <a:lumOff val="25000"/>
                </a:schemeClr>
              </a:solidFill>
              <a:effectLst/>
              <a:latin typeface="Candara" panose="020E0502030303020204" pitchFamily="34" charset="0"/>
            </a:endParaRPr>
          </a:p>
          <a:p>
            <a:pPr algn="just">
              <a:spcAft>
                <a:spcPts val="600"/>
              </a:spcAft>
            </a:pPr>
            <a:r>
              <a:rPr lang="en-US" i="0" u="none" strike="noStrike" dirty="0">
                <a:solidFill>
                  <a:schemeClr val="tx1">
                    <a:lumMod val="75000"/>
                    <a:lumOff val="25000"/>
                  </a:schemeClr>
                </a:solidFill>
                <a:effectLst/>
                <a:latin typeface="Candara" panose="020E0502030303020204" pitchFamily="34" charset="0"/>
              </a:rPr>
              <a:t> Comprendre comment la préservation du patrimoine culturel contribue à la résilience des communautés, à la préservation de l'identité et à la cohésion sociale, tandis que la conservation du patrimoine naturel soutient les services écosystémiques, la conservation de la biodiversité et la résilience climatique.</a:t>
            </a:r>
          </a:p>
          <a:p>
            <a:pPr algn="just">
              <a:spcAft>
                <a:spcPts val="600"/>
              </a:spcAft>
            </a:pPr>
            <a:r>
              <a:rPr lang="en-US" i="0" u="none" strike="noStrike" dirty="0">
                <a:solidFill>
                  <a:schemeClr val="tx1">
                    <a:lumMod val="75000"/>
                    <a:lumOff val="25000"/>
                  </a:schemeClr>
                </a:solidFill>
                <a:effectLst/>
                <a:latin typeface="Candara" panose="020E0502030303020204" pitchFamily="34" charset="0"/>
              </a:rPr>
              <a:t>Le patrimoine comme ressource : Considérer le patrimoine culturel et naturel comme une ressource précieuse pour le développement durable</a:t>
            </a:r>
            <a:r>
              <a:rPr lang="tr-TR" i="0" u="none" strike="noStrike" dirty="0">
                <a:solidFill>
                  <a:schemeClr val="tx1">
                    <a:lumMod val="75000"/>
                    <a:lumOff val="25000"/>
                  </a:schemeClr>
                </a:solidFill>
                <a:effectLst/>
                <a:latin typeface="Candara" panose="020E0502030303020204" pitchFamily="34" charset="0"/>
              </a:rPr>
              <a:t>. </a:t>
            </a:r>
          </a:p>
          <a:p>
            <a:pPr algn="just">
              <a:spcAft>
                <a:spcPts val="600"/>
              </a:spcAft>
            </a:pPr>
            <a:endParaRPr lang="tr-TR" dirty="0">
              <a:solidFill>
                <a:schemeClr val="tx1">
                  <a:lumMod val="75000"/>
                  <a:lumOff val="25000"/>
                </a:schemeClr>
              </a:solidFill>
              <a:latin typeface="Candara" panose="020E0502030303020204" pitchFamily="34" charset="0"/>
            </a:endParaRPr>
          </a:p>
          <a:p>
            <a:pPr algn="just">
              <a:spcAft>
                <a:spcPts val="600"/>
              </a:spcAft>
            </a:pPr>
            <a:r>
              <a:rPr lang="en-US" i="0" u="none" strike="noStrike" dirty="0">
                <a:solidFill>
                  <a:schemeClr val="tx1">
                    <a:lumMod val="75000"/>
                    <a:lumOff val="25000"/>
                  </a:schemeClr>
                </a:solidFill>
                <a:effectLst/>
                <a:latin typeface="Candara" panose="020E0502030303020204" pitchFamily="34" charset="0"/>
              </a:rPr>
              <a:t> Explorer comment le tourisme patrimonial, les connaissances écologiques traditionnelles, l'agriculture durable et les entreprises éco-culturelles peuvent générer des opportunités économiques, promouvoir les moyens de subsistance locaux et soutenir le développement communautaire tout en préservant les atouts culturels et naturels.</a:t>
            </a:r>
            <a:endParaRPr lang="tr-TR" i="0" u="none" strike="noStrike" dirty="0">
              <a:solidFill>
                <a:schemeClr val="tx1">
                  <a:lumMod val="75000"/>
                  <a:lumOff val="25000"/>
                </a:schemeClr>
              </a:solidFill>
              <a:effectLst/>
              <a:latin typeface="Candara" panose="020E0502030303020204" pitchFamily="34" charset="0"/>
            </a:endParaRPr>
          </a:p>
          <a:p>
            <a:pPr algn="l">
              <a:spcAft>
                <a:spcPts val="600"/>
              </a:spcAft>
            </a:pPr>
            <a:endParaRPr lang="en-GB" i="0" u="none" strike="noStrike" dirty="0">
              <a:solidFill>
                <a:schemeClr val="tx1">
                  <a:lumMod val="75000"/>
                  <a:lumOff val="25000"/>
                </a:schemeClr>
              </a:solidFill>
              <a:effectLst/>
              <a:latin typeface="Candara" panose="020E0502030303020204" pitchFamily="34" charset="0"/>
            </a:endParaRPr>
          </a:p>
        </p:txBody>
      </p:sp>
      <p:sp>
        <p:nvSpPr>
          <p:cNvPr id="8" name="TextBox 7">
            <a:extLst>
              <a:ext uri="{FF2B5EF4-FFF2-40B4-BE49-F238E27FC236}">
                <a16:creationId xmlns:a16="http://schemas.microsoft.com/office/drawing/2014/main" xmlns="" id="{F4690894-1EB0-169D-04B8-679B86D17F17}"/>
              </a:ext>
            </a:extLst>
          </p:cNvPr>
          <p:cNvSpPr txBox="1"/>
          <p:nvPr/>
        </p:nvSpPr>
        <p:spPr>
          <a:xfrm>
            <a:off x="647016" y="972230"/>
            <a:ext cx="6098058" cy="400110"/>
          </a:xfrm>
          <a:prstGeom prst="rect">
            <a:avLst/>
          </a:prstGeom>
          <a:noFill/>
        </p:spPr>
        <p:txBody>
          <a:bodyPr wrap="square">
            <a:spAutoFit/>
          </a:bodyPr>
          <a:lstStyle/>
          <a:p>
            <a:r>
              <a:rPr lang="tr-TR" sz="2000" b="1" dirty="0">
                <a:solidFill>
                  <a:srgbClr val="A99374"/>
                </a:solidFill>
                <a:latin typeface="Candara" panose="020E0502030303020204" pitchFamily="34" charset="0"/>
              </a:rPr>
              <a:t>1.3. </a:t>
            </a:r>
            <a:r>
              <a:rPr lang="en-GB" sz="2000" b="1" dirty="0">
                <a:solidFill>
                  <a:srgbClr val="A99374"/>
                </a:solidFill>
                <a:latin typeface="Candara" panose="020E0502030303020204" pitchFamily="34" charset="0"/>
              </a:rPr>
              <a:t>Interrelation</a:t>
            </a:r>
          </a:p>
        </p:txBody>
      </p:sp>
    </p:spTree>
    <p:extLst>
      <p:ext uri="{BB962C8B-B14F-4D97-AF65-F5344CB8AC3E}">
        <p14:creationId xmlns:p14="http://schemas.microsoft.com/office/powerpoint/2010/main" xmlns="" val="1939497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{74283AE2-8A73-A94A-B827-F18D97F0D345}tf10001069</Template>
  <TotalTime>4835</TotalTime>
  <Words>1978</Words>
  <Application>Microsoft Office PowerPoint</Application>
  <PresentationFormat>Προσαρμογή</PresentationFormat>
  <Paragraphs>93</Paragraphs>
  <Slides>14</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docId:2AD7D04A6624768D3879DAAE14B52F8B</cp:keywords>
  <cp:lastModifiedBy>Νικολέττα</cp:lastModifiedBy>
  <cp:revision>34</cp:revision>
  <dcterms:created xsi:type="dcterms:W3CDTF">2024-06-10T15:48:53Z</dcterms:created>
  <dcterms:modified xsi:type="dcterms:W3CDTF">2026-04-25T07:34:40Z</dcterms:modified>
</cp:coreProperties>
</file>