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83" r:id="rId4"/>
    <p:sldId id="284" r:id="rId5"/>
    <p:sldId id="285" r:id="rId6"/>
    <p:sldId id="269" r:id="rId7"/>
    <p:sldId id="281" r:id="rId8"/>
    <p:sldId id="355" r:id="rId9"/>
    <p:sldId id="356"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99374"/>
    <a:srgbClr val="72BC59"/>
    <a:srgbClr val="8AE16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p:restoredTop sz="94694"/>
  </p:normalViewPr>
  <p:slideViewPr>
    <p:cSldViewPr snapToGrid="0">
      <p:cViewPr varScale="1">
        <p:scale>
          <a:sx n="110" d="100"/>
          <a:sy n="110" d="100"/>
        </p:scale>
        <p:origin x="-97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FF69-CC2E-47B8-9A81-AF32D037EE70}" type="datetimeFigureOut">
              <a:rPr lang="fr-BE" smtClean="0"/>
              <a:pPr/>
              <a:t>25-04-26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5E2C-A51B-4218-ABDB-E5747FFE7F7E}" type="slidenum">
              <a:rPr lang="fr-BE" smtClean="0"/>
              <a:pPr/>
              <a:t>‹#›</a:t>
            </a:fld>
            <a:endParaRPr lang="fr-BE"/>
          </a:p>
        </p:txBody>
      </p:sp>
    </p:spTree>
    <p:extLst>
      <p:ext uri="{BB962C8B-B14F-4D97-AF65-F5344CB8AC3E}">
        <p14:creationId xmlns="" xmlns:p14="http://schemas.microsoft.com/office/powerpoint/2010/main" val="184509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d60cf5b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g33d60cf5b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183714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8EF6D1-EEE8-3CB9-6C15-C3EAC9BFA5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 xmlns:a16="http://schemas.microsoft.com/office/drawing/2014/main" id="{62B7A0A6-51F7-A85C-55BA-03AFFBEB4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 xmlns:a16="http://schemas.microsoft.com/office/drawing/2014/main" id="{762D8AA3-8A42-564B-72EA-1F318E5C863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 xmlns:a16="http://schemas.microsoft.com/office/drawing/2014/main" id="{8C9AD090-D0FD-57F4-3A89-83EB6D043B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 xmlns:a16="http://schemas.microsoft.com/office/drawing/2014/main" id="{3EED1423-4441-1796-D731-12193E94771A}"/>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143713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B269C8-7C42-EDE9-DC36-A5EEB47629E6}"/>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 xmlns:a16="http://schemas.microsoft.com/office/drawing/2014/main" id="{FE5DA363-DE89-D609-0CAA-1BBA5DE326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 xmlns:a16="http://schemas.microsoft.com/office/drawing/2014/main" id="{6315AB1D-C7FA-982B-8679-C75E042A740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 xmlns:a16="http://schemas.microsoft.com/office/drawing/2014/main" id="{43BD4128-9333-7448-F69A-51D7B02BDD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 xmlns:a16="http://schemas.microsoft.com/office/drawing/2014/main" id="{B433C540-F06A-129A-925D-287A097EEBB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40035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B7A2022-7C1A-1047-156C-57C34D60E0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 xmlns:a16="http://schemas.microsoft.com/office/drawing/2014/main" id="{ABA0EE19-897C-9704-A032-23E398A8E9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 xmlns:a16="http://schemas.microsoft.com/office/drawing/2014/main" id="{8C2EC764-0B4D-C0D8-C5B9-17B29167D7BB}"/>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 xmlns:a16="http://schemas.microsoft.com/office/drawing/2014/main" id="{9ABE8909-D63F-8EA4-BA69-607B8A764FDE}"/>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 xmlns:a16="http://schemas.microsoft.com/office/drawing/2014/main" id="{7ABE982C-7081-8DF3-53C1-5E9BC1D212CD}"/>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2563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0DC66-3AA3-4DF2-1AE2-B78AC2FA96F9}"/>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 xmlns:a16="http://schemas.microsoft.com/office/drawing/2014/main" id="{ADDEEA3E-8570-F457-07C7-1C884DA71F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 xmlns:a16="http://schemas.microsoft.com/office/drawing/2014/main" id="{3899F793-DD4C-3771-B1DF-1049897603C5}"/>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 xmlns:a16="http://schemas.microsoft.com/office/drawing/2014/main" id="{B5087336-7C30-6FCB-0884-8C3AA49CF239}"/>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 xmlns:a16="http://schemas.microsoft.com/office/drawing/2014/main" id="{42FC66AF-8750-6241-F8AD-50B08C840DA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193182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DF3757-B6C3-302F-B15B-94B209471A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 xmlns:a16="http://schemas.microsoft.com/office/drawing/2014/main" id="{542D972D-B1D5-5278-7E7D-DA174C028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2770DCBC-6A4B-C4A1-E460-B8B5C9B334D2}"/>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 xmlns:a16="http://schemas.microsoft.com/office/drawing/2014/main" id="{174B9044-280F-464C-0867-A99513A8FB3A}"/>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 xmlns:a16="http://schemas.microsoft.com/office/drawing/2014/main" id="{17CDA2B6-1D3C-58A1-D739-3C0184841CE7}"/>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30033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62A096-5D81-86D2-DC12-ABE0BB5486CD}"/>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 xmlns:a16="http://schemas.microsoft.com/office/drawing/2014/main" id="{B837DA2B-71B3-9E96-0497-2F715F54D3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 xmlns:a16="http://schemas.microsoft.com/office/drawing/2014/main" id="{01D8C8DB-537A-AC05-59EE-DBDD9B91EC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 xmlns:a16="http://schemas.microsoft.com/office/drawing/2014/main" id="{1A36233B-4C06-0F71-2070-26DBF03216C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 xmlns:a16="http://schemas.microsoft.com/office/drawing/2014/main" id="{A3A8EAED-0986-8499-9AC3-B45E42C947B2}"/>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 xmlns:a16="http://schemas.microsoft.com/office/drawing/2014/main" id="{0801F8F5-244A-8F9E-09D9-6E4B95CA50E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1775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1789D-2921-E517-0164-4D89E7447D96}"/>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 xmlns:a16="http://schemas.microsoft.com/office/drawing/2014/main" id="{E778B72B-C855-8BB4-D5FB-DDDE6FC3B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5B4EBD22-D10B-9F5E-C9FC-ACA01C0CD8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 xmlns:a16="http://schemas.microsoft.com/office/drawing/2014/main" id="{5B95D5A5-817F-A0A9-91A5-5CED1ACC0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3B0FB612-80A5-79C2-9BA2-5910ADBA9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 xmlns:a16="http://schemas.microsoft.com/office/drawing/2014/main" id="{CCF57724-B055-F68B-5BCA-EC598C3B4EA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8" name="Footer Placeholder 7">
            <a:extLst>
              <a:ext uri="{FF2B5EF4-FFF2-40B4-BE49-F238E27FC236}">
                <a16:creationId xmlns="" xmlns:a16="http://schemas.microsoft.com/office/drawing/2014/main" id="{D4F44ED3-E008-69D3-71F5-12B1BDEE3C5C}"/>
              </a:ext>
            </a:extLst>
          </p:cNvPr>
          <p:cNvSpPr>
            <a:spLocks noGrp="1"/>
          </p:cNvSpPr>
          <p:nvPr>
            <p:ph type="ftr" sz="quarter" idx="11"/>
          </p:nvPr>
        </p:nvSpPr>
        <p:spPr/>
        <p:txBody>
          <a:bodyPr/>
          <a:lstStyle/>
          <a:p>
            <a:endParaRPr lang="es-ES_tradnl" dirty="0"/>
          </a:p>
        </p:txBody>
      </p:sp>
      <p:sp>
        <p:nvSpPr>
          <p:cNvPr id="9" name="Slide Number Placeholder 8">
            <a:extLst>
              <a:ext uri="{FF2B5EF4-FFF2-40B4-BE49-F238E27FC236}">
                <a16:creationId xmlns="" xmlns:a16="http://schemas.microsoft.com/office/drawing/2014/main" id="{F90E7CE9-D504-E42F-7F04-4D7D8EC77365}"/>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18071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22A75A-2158-75DF-1648-4382B677D5AF}"/>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 xmlns:a16="http://schemas.microsoft.com/office/drawing/2014/main" id="{8C8999BC-BD5E-2208-8140-3A4ACC9B902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4" name="Footer Placeholder 3">
            <a:extLst>
              <a:ext uri="{FF2B5EF4-FFF2-40B4-BE49-F238E27FC236}">
                <a16:creationId xmlns="" xmlns:a16="http://schemas.microsoft.com/office/drawing/2014/main" id="{BC8270C9-4465-BAF5-0F17-F6593F5D6A95}"/>
              </a:ext>
            </a:extLst>
          </p:cNvPr>
          <p:cNvSpPr>
            <a:spLocks noGrp="1"/>
          </p:cNvSpPr>
          <p:nvPr>
            <p:ph type="ftr" sz="quarter" idx="11"/>
          </p:nvPr>
        </p:nvSpPr>
        <p:spPr/>
        <p:txBody>
          <a:bodyPr/>
          <a:lstStyle/>
          <a:p>
            <a:endParaRPr lang="es-ES_tradnl" dirty="0"/>
          </a:p>
        </p:txBody>
      </p:sp>
      <p:sp>
        <p:nvSpPr>
          <p:cNvPr id="5" name="Slide Number Placeholder 4">
            <a:extLst>
              <a:ext uri="{FF2B5EF4-FFF2-40B4-BE49-F238E27FC236}">
                <a16:creationId xmlns="" xmlns:a16="http://schemas.microsoft.com/office/drawing/2014/main" id="{B817C67B-358C-21B5-A601-8B0E6E1D7829}"/>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23415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7A1E7C5-9EFA-D3E3-B90F-3B94F7881B66}"/>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3" name="Footer Placeholder 2">
            <a:extLst>
              <a:ext uri="{FF2B5EF4-FFF2-40B4-BE49-F238E27FC236}">
                <a16:creationId xmlns="" xmlns:a16="http://schemas.microsoft.com/office/drawing/2014/main" id="{EEF385ED-FD5F-C006-1C5B-71171391C37C}"/>
              </a:ext>
            </a:extLst>
          </p:cNvPr>
          <p:cNvSpPr>
            <a:spLocks noGrp="1"/>
          </p:cNvSpPr>
          <p:nvPr>
            <p:ph type="ftr" sz="quarter" idx="11"/>
          </p:nvPr>
        </p:nvSpPr>
        <p:spPr/>
        <p:txBody>
          <a:bodyPr/>
          <a:lstStyle/>
          <a:p>
            <a:endParaRPr lang="es-ES_tradnl" dirty="0"/>
          </a:p>
        </p:txBody>
      </p:sp>
      <p:sp>
        <p:nvSpPr>
          <p:cNvPr id="4" name="Slide Number Placeholder 3">
            <a:extLst>
              <a:ext uri="{FF2B5EF4-FFF2-40B4-BE49-F238E27FC236}">
                <a16:creationId xmlns="" xmlns:a16="http://schemas.microsoft.com/office/drawing/2014/main" id="{6BF8A679-E490-34AD-8FB5-D230B4A9CEC6}"/>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4802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93B64-A36B-DADF-7C0B-2A2838B3D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 xmlns:a16="http://schemas.microsoft.com/office/drawing/2014/main" id="{70F689D4-DE02-280D-9ED0-192DE279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 xmlns:a16="http://schemas.microsoft.com/office/drawing/2014/main" id="{BB117A93-C36C-2FA9-CB49-60D65E2D8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5B3367AC-AB63-5CB3-E87C-B4B25278131C}"/>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 xmlns:a16="http://schemas.microsoft.com/office/drawing/2014/main" id="{4C5ED0D8-C419-5039-69CF-3453796E962B}"/>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 xmlns:a16="http://schemas.microsoft.com/office/drawing/2014/main" id="{C0A47A9F-F36D-2CDB-F58D-B8520BC6329F}"/>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298452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B90643-433C-4FE6-0B8A-672B51B22C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 xmlns:a16="http://schemas.microsoft.com/office/drawing/2014/main" id="{3681727D-61FD-5A15-3517-349BF3FDD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a:extLst>
              <a:ext uri="{FF2B5EF4-FFF2-40B4-BE49-F238E27FC236}">
                <a16:creationId xmlns="" xmlns:a16="http://schemas.microsoft.com/office/drawing/2014/main" id="{8148E0A8-540F-0AC8-8AC8-7A6BDF0D2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82E5E899-7CC2-A4FF-9562-584896543CAE}"/>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 xmlns:a16="http://schemas.microsoft.com/office/drawing/2014/main" id="{E134ADBF-45C0-C6BD-9630-39071D05C279}"/>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 xmlns:a16="http://schemas.microsoft.com/office/drawing/2014/main" id="{5FF4C764-F800-6A48-01E4-E3543276868B}"/>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2738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E28273B-8818-0387-0C26-261DB4749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s-ES_tradnl"/>
          </a:p>
        </p:txBody>
      </p:sp>
      <p:sp>
        <p:nvSpPr>
          <p:cNvPr id="3" name="Text Placeholder 2">
            <a:extLst>
              <a:ext uri="{FF2B5EF4-FFF2-40B4-BE49-F238E27FC236}">
                <a16:creationId xmlns="" xmlns:a16="http://schemas.microsoft.com/office/drawing/2014/main" id="{DEE490DF-472B-3F5A-0D5C-D5A7B8D39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s-ES_tradnl"/>
          </a:p>
        </p:txBody>
      </p:sp>
      <p:sp>
        <p:nvSpPr>
          <p:cNvPr id="4" name="Date Placeholder 3">
            <a:extLst>
              <a:ext uri="{FF2B5EF4-FFF2-40B4-BE49-F238E27FC236}">
                <a16:creationId xmlns="" xmlns:a16="http://schemas.microsoft.com/office/drawing/2014/main" id="{DE7D1F57-CB70-A510-3F89-C5FADEB81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 xmlns:a16="http://schemas.microsoft.com/office/drawing/2014/main" id="{34EB6A05-91CB-EB49-A02F-C5109EFA0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a:extLst>
              <a:ext uri="{FF2B5EF4-FFF2-40B4-BE49-F238E27FC236}">
                <a16:creationId xmlns="" xmlns:a16="http://schemas.microsoft.com/office/drawing/2014/main" id="{7B958582-BEF4-EAE7-6CA8-848AB5FC7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13EC5-7FBE-7C47-9DC0-28750311D85C}" type="slidenum">
              <a:rPr lang="es-ES_tradnl" smtClean="0"/>
              <a:pPr/>
              <a:t>‹#›</a:t>
            </a:fld>
            <a:endParaRPr lang="es-ES_tradnl" dirty="0"/>
          </a:p>
        </p:txBody>
      </p:sp>
    </p:spTree>
    <p:extLst>
      <p:ext uri="{BB962C8B-B14F-4D97-AF65-F5344CB8AC3E}">
        <p14:creationId xmlns="" xmlns:p14="http://schemas.microsoft.com/office/powerpoint/2010/main" val="15951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canva.com/design/DAGVNxN4Csk/LEiz2vIs0QVKHldz0a1njg/edit?utm_content=DAGVNxN4Csk&amp;utm_campaign=designshare&amp;utm_medium=link2&amp;utm_source=sharebutto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 xmlns:a16="http://schemas.microsoft.com/office/drawing/2014/main" id="{3A25A398-51D3-0DBC-AF81-9ED334343E50}"/>
              </a:ext>
            </a:extLst>
          </p:cNvPr>
          <p:cNvPicPr>
            <a:picLocks noChangeAspect="1"/>
          </p:cNvPicPr>
          <p:nvPr/>
        </p:nvPicPr>
        <p:blipFill>
          <a:blip r:embed="rId2"/>
          <a:stretch>
            <a:fillRect/>
          </a:stretch>
        </p:blipFill>
        <p:spPr>
          <a:xfrm>
            <a:off x="5117360" y="401642"/>
            <a:ext cx="1957279" cy="1957279"/>
          </a:xfrm>
          <a:prstGeom prst="rect">
            <a:avLst/>
          </a:prstGeom>
        </p:spPr>
      </p:pic>
      <p:sp>
        <p:nvSpPr>
          <p:cNvPr id="7" name="TextBox 6">
            <a:extLst>
              <a:ext uri="{FF2B5EF4-FFF2-40B4-BE49-F238E27FC236}">
                <a16:creationId xmlns="" xmlns:a16="http://schemas.microsoft.com/office/drawing/2014/main" id="{25223B6E-D00F-14EF-84E6-3392F418825D}"/>
              </a:ext>
            </a:extLst>
          </p:cNvPr>
          <p:cNvSpPr txBox="1"/>
          <p:nvPr/>
        </p:nvSpPr>
        <p:spPr>
          <a:xfrm>
            <a:off x="0" y="3247463"/>
            <a:ext cx="12192000" cy="1877437"/>
          </a:xfrm>
          <a:prstGeom prst="rect">
            <a:avLst/>
          </a:prstGeom>
          <a:solidFill>
            <a:srgbClr val="72BC59"/>
          </a:solidFill>
        </p:spPr>
        <p:txBody>
          <a:bodyPr wrap="square">
            <a:spAutoFit/>
          </a:bodyPr>
          <a:lstStyle/>
          <a:p>
            <a:pPr algn="ctr">
              <a:spcBef>
                <a:spcPts val="1200"/>
              </a:spcBef>
            </a:pPr>
            <a:r>
              <a:rPr lang="fr-FR" sz="3200" b="1" dirty="0">
                <a:solidFill>
                  <a:srgbClr val="FFFFFF"/>
                </a:solidFill>
                <a:latin typeface="Candara" panose="020E0502030303020204" pitchFamily="34" charset="0"/>
                <a:ea typeface="Times New Roman" panose="02020603050405020304" pitchFamily="18" charset="0"/>
              </a:rPr>
              <a:t>PROGRAMME DE FORMATION</a:t>
            </a:r>
          </a:p>
          <a:p>
            <a:pPr algn="ctr">
              <a:spcBef>
                <a:spcPts val="1200"/>
              </a:spcBef>
            </a:pPr>
            <a:endParaRPr lang="fr-FR" sz="3200" b="1" dirty="0">
              <a:solidFill>
                <a:srgbClr val="FFFFFF"/>
              </a:solidFill>
              <a:latin typeface="Candara" panose="020E0502030303020204" pitchFamily="34" charset="0"/>
              <a:ea typeface="Times New Roman" panose="02020603050405020304" pitchFamily="18" charset="0"/>
            </a:endParaRPr>
          </a:p>
          <a:p>
            <a:pPr algn="ctr">
              <a:spcBef>
                <a:spcPts val="1200"/>
              </a:spcBef>
            </a:pPr>
            <a:r>
              <a:rPr lang="fr-FR" sz="3200" b="1" dirty="0">
                <a:solidFill>
                  <a:srgbClr val="FFFFFF"/>
                </a:solidFill>
                <a:latin typeface="Candara" panose="020E0502030303020204" pitchFamily="34" charset="0"/>
                <a:ea typeface="Times New Roman" panose="02020603050405020304" pitchFamily="18" charset="0"/>
              </a:rPr>
              <a:t>UNITÉ D'APPRENTISSAGE 5 : DURABILITÉ</a:t>
            </a:r>
          </a:p>
        </p:txBody>
      </p:sp>
      <p:sp>
        <p:nvSpPr>
          <p:cNvPr id="9" name="TextBox 8">
            <a:extLst>
              <a:ext uri="{FF2B5EF4-FFF2-40B4-BE49-F238E27FC236}">
                <a16:creationId xmlns="" xmlns:a16="http://schemas.microsoft.com/office/drawing/2014/main" id="{5D2A22FD-2DB2-FA1E-BA57-5F529388E17B}"/>
              </a:ext>
            </a:extLst>
          </p:cNvPr>
          <p:cNvSpPr txBox="1"/>
          <p:nvPr/>
        </p:nvSpPr>
        <p:spPr>
          <a:xfrm>
            <a:off x="3156857" y="2566090"/>
            <a:ext cx="6096000" cy="369332"/>
          </a:xfrm>
          <a:prstGeom prst="rect">
            <a:avLst/>
          </a:prstGeom>
          <a:noFill/>
        </p:spPr>
        <p:txBody>
          <a:bodyPr wrap="square">
            <a:spAutoFit/>
          </a:bodyPr>
          <a:lstStyle/>
          <a:p>
            <a:pPr algn="ctr"/>
            <a:r>
              <a:rPr lang="x-none" sz="1800" b="1">
                <a:solidFill>
                  <a:srgbClr val="7F7F7F"/>
                </a:solidFill>
                <a:effectLst/>
                <a:latin typeface="Calibri" panose="020F0502020204030204" pitchFamily="34" charset="0"/>
                <a:ea typeface="Calibri" panose="020F0502020204030204" pitchFamily="34" charset="0"/>
              </a:rPr>
              <a:t>2023-1-EE01-KA220-ADU-000150753</a:t>
            </a:r>
            <a:endParaRPr lang="x-none" sz="1600">
              <a:effectLst/>
              <a:latin typeface="Times New Roman" panose="02020603050405020304" pitchFamily="18" charset="0"/>
              <a:ea typeface="Times New Roman" panose="02020603050405020304" pitchFamily="18" charset="0"/>
            </a:endParaRPr>
          </a:p>
        </p:txBody>
      </p:sp>
      <p:sp>
        <p:nvSpPr>
          <p:cNvPr id="8"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0" name="9 - Εικόνα" descr="FR_Co-fundedbytheEU_RGB_POS.png"/>
          <p:cNvPicPr>
            <a:picLocks noChangeAspect="1"/>
          </p:cNvPicPr>
          <p:nvPr/>
        </p:nvPicPr>
        <p:blipFill>
          <a:blip r:embed="rId3"/>
          <a:stretch>
            <a:fillRect/>
          </a:stretch>
        </p:blipFill>
        <p:spPr>
          <a:xfrm>
            <a:off x="198408" y="6181683"/>
            <a:ext cx="2219864" cy="499157"/>
          </a:xfrm>
          <a:prstGeom prst="rect">
            <a:avLst/>
          </a:prstGeom>
        </p:spPr>
      </p:pic>
      <p:pic>
        <p:nvPicPr>
          <p:cNvPr id="12" name="11 - Εικόνα" descr="cc-brand-1.png"/>
          <p:cNvPicPr>
            <a:picLocks noChangeAspect="1"/>
          </p:cNvPicPr>
          <p:nvPr/>
        </p:nvPicPr>
        <p:blipFill>
          <a:blip r:embed="rId4"/>
          <a:stretch>
            <a:fillRect/>
          </a:stretch>
        </p:blipFill>
        <p:spPr>
          <a:xfrm>
            <a:off x="10680056" y="6093574"/>
            <a:ext cx="1241650" cy="643631"/>
          </a:xfrm>
          <a:prstGeom prst="rect">
            <a:avLst/>
          </a:prstGeom>
        </p:spPr>
      </p:pic>
    </p:spTree>
    <p:extLst>
      <p:ext uri="{BB962C8B-B14F-4D97-AF65-F5344CB8AC3E}">
        <p14:creationId xmlns="" xmlns:p14="http://schemas.microsoft.com/office/powerpoint/2010/main" val="231953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 xmlns:a16="http://schemas.microsoft.com/office/drawing/2014/main" id="{3A25A398-51D3-0DBC-AF81-9ED334343E50}"/>
              </a:ext>
            </a:extLst>
          </p:cNvPr>
          <p:cNvPicPr>
            <a:picLocks noChangeAspect="1"/>
          </p:cNvPicPr>
          <p:nvPr/>
        </p:nvPicPr>
        <p:blipFill>
          <a:blip r:embed="rId2"/>
          <a:stretch>
            <a:fillRect/>
          </a:stretch>
        </p:blipFill>
        <p:spPr>
          <a:xfrm>
            <a:off x="105509" y="6258460"/>
            <a:ext cx="509952" cy="509952"/>
          </a:xfrm>
          <a:prstGeom prst="rect">
            <a:avLst/>
          </a:prstGeom>
        </p:spPr>
      </p:pic>
      <p:sp>
        <p:nvSpPr>
          <p:cNvPr id="2" name="Rectangle 1">
            <a:extLst>
              <a:ext uri="{FF2B5EF4-FFF2-40B4-BE49-F238E27FC236}">
                <a16:creationId xmlns="" xmlns:a16="http://schemas.microsoft.com/office/drawing/2014/main" id="{C2497971-6835-58B6-44D5-87FEF3269949}"/>
              </a:ext>
            </a:extLst>
          </p:cNvPr>
          <p:cNvSpPr/>
          <p:nvPr/>
        </p:nvSpPr>
        <p:spPr>
          <a:xfrm>
            <a:off x="766263" y="1470610"/>
            <a:ext cx="10876084" cy="2858225"/>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 xmlns:a16="http://schemas.microsoft.com/office/drawing/2014/main" id="{25223B6E-D00F-14EF-84E6-3392F418825D}"/>
              </a:ext>
            </a:extLst>
          </p:cNvPr>
          <p:cNvSpPr txBox="1"/>
          <p:nvPr/>
        </p:nvSpPr>
        <p:spPr>
          <a:xfrm>
            <a:off x="1717964" y="2376502"/>
            <a:ext cx="9088581" cy="523220"/>
          </a:xfrm>
          <a:prstGeom prst="rect">
            <a:avLst/>
          </a:prstGeom>
          <a:noFill/>
        </p:spPr>
        <p:txBody>
          <a:bodyPr wrap="square">
            <a:spAutoFit/>
          </a:bodyPr>
          <a:lstStyle/>
          <a:p>
            <a:pPr algn="ctr">
              <a:spcBef>
                <a:spcPts val="1200"/>
              </a:spcBef>
            </a:pPr>
            <a:r>
              <a:rPr lang="en-US" sz="2800" b="1" dirty="0" smtClean="0">
                <a:solidFill>
                  <a:srgbClr val="FFFFFF"/>
                </a:solidFill>
                <a:latin typeface="Candara" panose="020E0502030303020204" pitchFamily="34" charset="0"/>
                <a:ea typeface="Times New Roman" panose="02020603050405020304" pitchFamily="18" charset="0"/>
              </a:rPr>
              <a:t>LEÇON </a:t>
            </a:r>
            <a:r>
              <a:rPr lang="fr-FR" sz="2800" b="1" dirty="0">
                <a:solidFill>
                  <a:srgbClr val="FFFFFF"/>
                </a:solidFill>
                <a:latin typeface="Candara" panose="020E0502030303020204" pitchFamily="34" charset="0"/>
                <a:ea typeface="Times New Roman" panose="02020603050405020304" pitchFamily="18" charset="0"/>
              </a:rPr>
              <a:t>2</a:t>
            </a:r>
            <a:r>
              <a:rPr lang="tr-TR" sz="2800" b="1" dirty="0" smtClean="0">
                <a:solidFill>
                  <a:srgbClr val="FFFFFF"/>
                </a:solidFill>
                <a:latin typeface="Candara" panose="020E0502030303020204" pitchFamily="34" charset="0"/>
                <a:ea typeface="Times New Roman" panose="02020603050405020304" pitchFamily="18" charset="0"/>
              </a:rPr>
              <a:t> </a:t>
            </a:r>
            <a:r>
              <a:rPr lang="en-US" sz="2800" b="1" dirty="0">
                <a:solidFill>
                  <a:srgbClr val="FFFFFF"/>
                </a:solidFill>
                <a:latin typeface="Candara" panose="020E0502030303020204" pitchFamily="34" charset="0"/>
                <a:ea typeface="Times New Roman" panose="02020603050405020304" pitchFamily="18" charset="0"/>
              </a:rPr>
              <a:t>: </a:t>
            </a:r>
            <a:r>
              <a:rPr lang="tr-TR" sz="2800" b="1" dirty="0" err="1">
                <a:solidFill>
                  <a:srgbClr val="FFFFFF"/>
                </a:solidFill>
                <a:latin typeface="Candara" panose="020E0502030303020204" pitchFamily="34" charset="0"/>
                <a:ea typeface="Times New Roman" panose="02020603050405020304" pitchFamily="18" charset="0"/>
              </a:rPr>
              <a:t>Patrimoine </a:t>
            </a:r>
            <a:r>
              <a:rPr lang="tr-TR" sz="2800" b="1" dirty="0">
                <a:solidFill>
                  <a:srgbClr val="FFFFFF"/>
                </a:solidFill>
                <a:latin typeface="Candara" panose="020E0502030303020204" pitchFamily="34" charset="0"/>
                <a:ea typeface="Times New Roman" panose="02020603050405020304" pitchFamily="18" charset="0"/>
              </a:rPr>
              <a:t>naturel </a:t>
            </a:r>
            <a:r>
              <a:rPr lang="tr-TR" sz="2800" b="1" dirty="0" err="1">
                <a:solidFill>
                  <a:srgbClr val="FFFFFF"/>
                </a:solidFill>
                <a:latin typeface="Candara" panose="020E0502030303020204" pitchFamily="34" charset="0"/>
                <a:ea typeface="Times New Roman" panose="02020603050405020304" pitchFamily="18" charset="0"/>
              </a:rPr>
              <a:t>et </a:t>
            </a:r>
            <a:r>
              <a:rPr lang="tr-TR" sz="2800" b="1" dirty="0">
                <a:solidFill>
                  <a:srgbClr val="FFFFFF"/>
                </a:solidFill>
                <a:latin typeface="Candara" panose="020E0502030303020204" pitchFamily="34" charset="0"/>
                <a:ea typeface="Times New Roman" panose="02020603050405020304" pitchFamily="18" charset="0"/>
              </a:rPr>
              <a:t>durabilité</a:t>
            </a:r>
            <a:endParaRPr lang="x-non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25117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C59ACC9-4BE0-7C37-E456-2874A7B8802B}"/>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 xmlns:a16="http://schemas.microsoft.com/office/drawing/2014/main" id="{39F9A76B-5747-7C72-2B67-5CAD2FC8DC8A}"/>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 xmlns:a16="http://schemas.microsoft.com/office/drawing/2014/main" id="{CBF97DF4-53E4-BF74-FE46-135F01A9C30C}"/>
              </a:ext>
            </a:extLst>
          </p:cNvPr>
          <p:cNvSpPr/>
          <p:nvPr/>
        </p:nvSpPr>
        <p:spPr>
          <a:xfrm>
            <a:off x="360486" y="-1"/>
            <a:ext cx="10698811" cy="808893"/>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 xmlns:a16="http://schemas.microsoft.com/office/drawing/2014/main" id="{BB948F4F-911A-D7A6-EB21-FBC430C37085}"/>
              </a:ext>
            </a:extLst>
          </p:cNvPr>
          <p:cNvSpPr/>
          <p:nvPr/>
        </p:nvSpPr>
        <p:spPr>
          <a:xfrm>
            <a:off x="0" y="1"/>
            <a:ext cx="10911016" cy="808892"/>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 xmlns:a16="http://schemas.microsoft.com/office/drawing/2014/main" id="{C5D0636E-9064-7397-C4A9-0D8E0B61A40D}"/>
              </a:ext>
            </a:extLst>
          </p:cNvPr>
          <p:cNvSpPr txBox="1"/>
          <p:nvPr/>
        </p:nvSpPr>
        <p:spPr>
          <a:xfrm>
            <a:off x="-148281" y="89587"/>
            <a:ext cx="10911016" cy="461665"/>
          </a:xfrm>
          <a:prstGeom prst="rect">
            <a:avLst/>
          </a:prstGeom>
          <a:noFill/>
        </p:spPr>
        <p:txBody>
          <a:bodyPr wrap="square">
            <a:spAutoFit/>
          </a:bodyPr>
          <a:lstStyle/>
          <a:p>
            <a:pPr lvl="1">
              <a:spcBef>
                <a:spcPts val="1200"/>
              </a:spcBef>
            </a:pPr>
            <a:r>
              <a:rPr lang="tr-TR" sz="2400" b="1" dirty="0">
                <a:solidFill>
                  <a:srgbClr val="FFFFFF"/>
                </a:solidFill>
                <a:latin typeface="Candara" panose="020E0502030303020204" pitchFamily="34" charset="0"/>
                <a:ea typeface="Times New Roman" panose="02020603050405020304" pitchFamily="18" charset="0"/>
              </a:rPr>
              <a:t>Activité interactive </a:t>
            </a:r>
            <a:r>
              <a:rPr lang="tr-TR" sz="2400" b="1" dirty="0">
                <a:solidFill>
                  <a:srgbClr val="FFFFFF"/>
                </a:solidFill>
                <a:effectLst/>
                <a:latin typeface="Candara" panose="020E0502030303020204" pitchFamily="34" charset="0"/>
                <a:ea typeface="Times New Roman" panose="02020603050405020304" pitchFamily="18" charset="0"/>
              </a:rPr>
              <a:t>1/3</a:t>
            </a:r>
            <a:endParaRPr lang="x-none"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 xmlns:a16="http://schemas.microsoft.com/office/drawing/2014/main" id="{F555A4E1-F960-2FA5-5091-3D0C62AA8CC2}"/>
              </a:ext>
            </a:extLst>
          </p:cNvPr>
          <p:cNvSpPr txBox="1"/>
          <p:nvPr/>
        </p:nvSpPr>
        <p:spPr>
          <a:xfrm>
            <a:off x="449331" y="808892"/>
            <a:ext cx="10012354" cy="6984155"/>
          </a:xfrm>
          <a:prstGeom prst="rect">
            <a:avLst/>
          </a:prstGeom>
          <a:noFill/>
        </p:spPr>
        <p:txBody>
          <a:bodyPr wrap="square">
            <a:spAutoFit/>
          </a:bodyPr>
          <a:lstStyle/>
          <a:p>
            <a:pPr algn="just">
              <a:spcAft>
                <a:spcPts val="600"/>
              </a:spcAft>
            </a:pPr>
            <a:endParaRPr lang="tr-TR" sz="1600" b="0" i="0" dirty="0">
              <a:effectLst/>
              <a:latin typeface="Candara" panose="020E0502030303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Objectif :</a:t>
            </a:r>
            <a:endParaRPr kumimoji="0" lang="tr-TR" sz="1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L</a:t>
            </a:r>
            <a:r>
              <a:rPr kumimoji="0" lang="tr-TR"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'objectif de cette activité </a:t>
            </a:r>
            <a:r>
              <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est de </a:t>
            </a:r>
            <a:r>
              <a:rPr kumimoji="0" lang="en-US"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permettre aux </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élèves de mieux comprendre le patrimoine naturel, son importance et les menaces qui pèsent sur lui. </a:t>
            </a:r>
            <a:r>
              <a:rPr kumimoji="0" lang="tr-TR"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En outre</a:t>
            </a:r>
            <a:r>
              <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r>
              <a:rPr kumimoji="0" lang="tr-TR"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elle encourage les apprenants </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à </a:t>
            </a:r>
            <a:r>
              <a:rPr kumimoji="0" lang="en-US"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analyser des </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problèmes environnementaux complexes, à évaluer des solutions potentielles et à proposer des stratégies de conservation innovantes. </a:t>
            </a:r>
            <a:r>
              <a:rPr kumimoji="0" lang="tr-TR"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En outre, les apprenants </a:t>
            </a:r>
            <a:r>
              <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peuvent avoir </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l'occasion de travailler en équipe, de partager des idées et de collaborer à l'élaboration de solutions à des problèmes concrets </a:t>
            </a:r>
            <a:r>
              <a:rPr kumimoji="0" lang="tr-TR"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et de </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communiquer leurs résultats et leurs idées de manière claire et convaincante par le biais de divers médias</a:t>
            </a:r>
            <a:r>
              <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Grâce à une approche d'apprentissage basée sur des projets, </a:t>
            </a:r>
            <a:r>
              <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les </a:t>
            </a:r>
            <a:r>
              <a:rPr kumimoji="0" lang="tr-TR"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apprenants </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acquerront une expérience pratique, développeront des compétences essentielles et contribueront à la protection du patrimoine naturel de notre planète.</a:t>
            </a:r>
            <a:endParaRPr kumimoji="0" lang="en-GB"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Matériel nécessaire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Documents imprimés contenant des informations sur divers sites du patrimoine culturel et naturel</a:t>
            </a:r>
            <a:r>
              <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 Marqueurs</a:t>
            </a: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crayons de couleur, colle, ciseaux</a:t>
            </a:r>
            <a:endPar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Images imprimées ou numériques de sites du patrimoine culturel et naturel</a:t>
            </a:r>
            <a:endPar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Un </a:t>
            </a:r>
            <a:r>
              <a:rPr kumimoji="0" lang="tr-TR"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projecteur</a:t>
            </a:r>
          </a:p>
          <a:p>
            <a:pPr marL="285750" marR="0" lvl="0" indent="-285750" algn="l" defTabSz="914400" rtl="0" eaLnBrk="1" fontAlgn="auto" latinLnBrk="0" hangingPunct="1">
              <a:lnSpc>
                <a:spcPct val="100000"/>
              </a:lnSpc>
              <a:spcBef>
                <a:spcPts val="0"/>
              </a:spcBef>
              <a:spcAft>
                <a:spcPts val="600"/>
              </a:spcAft>
              <a:buClrTx/>
              <a:buSzTx/>
              <a:buFontTx/>
              <a:buChar char="-"/>
              <a:tabLst/>
              <a:defRPr/>
            </a:pPr>
            <a:endParaRPr kumimoji="0" lang="en-GB"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Procédure </a:t>
            </a:r>
            <a:r>
              <a:rPr kumimoji="0" lang="tr-TR" sz="1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tr-TR" sz="1600" dirty="0">
                <a:latin typeface="Candara" panose="020E0502030303020204" pitchFamily="34" charset="0"/>
              </a:rPr>
              <a:t>Commencez </a:t>
            </a:r>
            <a:r>
              <a:rPr lang="tr-TR" sz="1600" dirty="0" err="1">
                <a:latin typeface="Candara" panose="020E0502030303020204" pitchFamily="34" charset="0"/>
              </a:rPr>
              <a:t>le cours </a:t>
            </a:r>
            <a:r>
              <a:rPr lang="en-US" sz="1600" dirty="0">
                <a:latin typeface="Candara" panose="020E0502030303020204" pitchFamily="34" charset="0"/>
              </a:rPr>
              <a:t>en discutant du concept de patrimoine naturel et de ses composantes (biodiversité, formations géologiques, paysages culturels). </a:t>
            </a:r>
            <a:r>
              <a:rPr lang="tr-TR" sz="1600" dirty="0" err="1">
                <a:latin typeface="Candara" panose="020E0502030303020204" pitchFamily="34" charset="0"/>
              </a:rPr>
              <a:t>Ensuite</a:t>
            </a:r>
            <a:r>
              <a:rPr lang="tr-TR" sz="1600" dirty="0">
                <a:latin typeface="Candara" panose="020E0502030303020204" pitchFamily="34" charset="0"/>
              </a:rPr>
              <a:t>, </a:t>
            </a:r>
            <a:r>
              <a:rPr lang="en-US" sz="1600" dirty="0" err="1">
                <a:latin typeface="Candara" panose="020E0502030303020204" pitchFamily="34" charset="0"/>
              </a:rPr>
              <a:t>soulignez </a:t>
            </a:r>
            <a:r>
              <a:rPr lang="en-US" sz="1600" dirty="0">
                <a:latin typeface="Candara" panose="020E0502030303020204" pitchFamily="34" charset="0"/>
              </a:rPr>
              <a:t>l'importance de la préservation du patrimoine naturel pour les générations futures. </a:t>
            </a:r>
            <a:r>
              <a:rPr lang="en-US" sz="1600" dirty="0" err="1">
                <a:latin typeface="Candara" panose="020E0502030303020204" pitchFamily="34" charset="0"/>
              </a:rPr>
              <a:t>Introduisez </a:t>
            </a:r>
            <a:r>
              <a:rPr lang="en-US" sz="1600" dirty="0">
                <a:latin typeface="Candara" panose="020E0502030303020204" pitchFamily="34" charset="0"/>
              </a:rPr>
              <a:t>l'idée de pratiques durables et leur rôle dans la protection du patrimoine naturel.</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tr-TR" sz="1600" b="0" i="0" dirty="0">
              <a:solidFill>
                <a:srgbClr val="212121"/>
              </a:solidFill>
              <a:effectLst/>
              <a:latin typeface="Candara" panose="020E0502030303020204" pitchFamily="34" charset="0"/>
            </a:endParaRPr>
          </a:p>
          <a:p>
            <a:pPr algn="just">
              <a:spcAft>
                <a:spcPts val="600"/>
              </a:spcAft>
            </a:pPr>
            <a:endParaRPr lang="tr-TR" sz="1400" b="0" i="0" dirty="0">
              <a:solidFill>
                <a:srgbClr val="212121"/>
              </a:solidFill>
              <a:effectLst/>
              <a:latin typeface="Candara" panose="020E0502030303020204" pitchFamily="34" charset="0"/>
            </a:endParaRPr>
          </a:p>
          <a:p>
            <a:pPr algn="just">
              <a:spcAft>
                <a:spcPts val="600"/>
              </a:spcAft>
            </a:pPr>
            <a:endParaRPr lang="tr-TR" sz="1400" b="0" i="0" dirty="0">
              <a:solidFill>
                <a:srgbClr val="212121"/>
              </a:solidFill>
              <a:effectLst/>
              <a:latin typeface="Inter"/>
            </a:endParaRPr>
          </a:p>
          <a:p>
            <a:pPr algn="just">
              <a:spcAft>
                <a:spcPts val="600"/>
              </a:spcAft>
            </a:pPr>
            <a:endParaRPr lang="en-US" sz="1300" dirty="0">
              <a:latin typeface="Candara" panose="020E0502030303020204" pitchFamily="34" charset="0"/>
            </a:endParaRPr>
          </a:p>
        </p:txBody>
      </p:sp>
    </p:spTree>
    <p:extLst>
      <p:ext uri="{BB962C8B-B14F-4D97-AF65-F5344CB8AC3E}">
        <p14:creationId xmlns="" xmlns:p14="http://schemas.microsoft.com/office/powerpoint/2010/main" val="335007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9DACAB7-4CB9-058A-BAA5-F19AB4942498}"/>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 xmlns:a16="http://schemas.microsoft.com/office/drawing/2014/main" id="{E775E59C-C349-1EF9-D85F-93244A2DF1B5}"/>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 xmlns:a16="http://schemas.microsoft.com/office/drawing/2014/main" id="{15EE319F-49B7-0DCE-BA44-CE22021737B9}"/>
              </a:ext>
            </a:extLst>
          </p:cNvPr>
          <p:cNvSpPr/>
          <p:nvPr/>
        </p:nvSpPr>
        <p:spPr>
          <a:xfrm>
            <a:off x="360486" y="-1"/>
            <a:ext cx="10698811" cy="808893"/>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 xmlns:a16="http://schemas.microsoft.com/office/drawing/2014/main" id="{1E9E4C9E-D1A8-D11C-DA2A-8DA818EB9A5F}"/>
              </a:ext>
            </a:extLst>
          </p:cNvPr>
          <p:cNvSpPr/>
          <p:nvPr/>
        </p:nvSpPr>
        <p:spPr>
          <a:xfrm>
            <a:off x="0" y="1"/>
            <a:ext cx="10911016" cy="808892"/>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 xmlns:a16="http://schemas.microsoft.com/office/drawing/2014/main" id="{205048FF-988D-F028-E9D4-3DF96DA1A88F}"/>
              </a:ext>
            </a:extLst>
          </p:cNvPr>
          <p:cNvSpPr txBox="1"/>
          <p:nvPr/>
        </p:nvSpPr>
        <p:spPr>
          <a:xfrm>
            <a:off x="-148281" y="89587"/>
            <a:ext cx="10911016" cy="461665"/>
          </a:xfrm>
          <a:prstGeom prst="rect">
            <a:avLst/>
          </a:prstGeom>
          <a:noFill/>
        </p:spPr>
        <p:txBody>
          <a:bodyPr wrap="square">
            <a:spAutoFit/>
          </a:bodyPr>
          <a:lstStyle/>
          <a:p>
            <a:pPr lvl="1">
              <a:spcBef>
                <a:spcPts val="1200"/>
              </a:spcBef>
            </a:pPr>
            <a:r>
              <a:rPr lang="tr-TR" sz="2400" b="1" dirty="0">
                <a:solidFill>
                  <a:srgbClr val="FFFFFF"/>
                </a:solidFill>
                <a:latin typeface="Candara" panose="020E0502030303020204" pitchFamily="34" charset="0"/>
                <a:ea typeface="Times New Roman" panose="02020603050405020304" pitchFamily="18" charset="0"/>
              </a:rPr>
              <a:t>Activité interactive </a:t>
            </a:r>
            <a:r>
              <a:rPr lang="tr-TR" sz="2400" b="1" dirty="0">
                <a:solidFill>
                  <a:srgbClr val="FFFFFF"/>
                </a:solidFill>
                <a:effectLst/>
                <a:latin typeface="Candara" panose="020E0502030303020204" pitchFamily="34" charset="0"/>
                <a:ea typeface="Times New Roman" panose="02020603050405020304" pitchFamily="18" charset="0"/>
              </a:rPr>
              <a:t>2/3</a:t>
            </a:r>
            <a:endParaRPr lang="x-none" sz="2400" dirty="0">
              <a:effectLst/>
              <a:latin typeface="Times New Roman" panose="02020603050405020304" pitchFamily="18" charset="0"/>
              <a:ea typeface="Times New Roman" panose="02020603050405020304" pitchFamily="18" charset="0"/>
            </a:endParaRPr>
          </a:p>
        </p:txBody>
      </p:sp>
      <p:sp>
        <p:nvSpPr>
          <p:cNvPr id="6" name="Metin kutusu 5">
            <a:extLst>
              <a:ext uri="{FF2B5EF4-FFF2-40B4-BE49-F238E27FC236}">
                <a16:creationId xmlns="" xmlns:a16="http://schemas.microsoft.com/office/drawing/2014/main" id="{10D529CD-5E6F-C536-C7D9-7DD198512238}"/>
              </a:ext>
            </a:extLst>
          </p:cNvPr>
          <p:cNvSpPr txBox="1"/>
          <p:nvPr/>
        </p:nvSpPr>
        <p:spPr>
          <a:xfrm>
            <a:off x="106622" y="979960"/>
            <a:ext cx="10697771" cy="6032421"/>
          </a:xfrm>
          <a:prstGeom prst="rect">
            <a:avLst/>
          </a:prstGeom>
          <a:noFill/>
        </p:spPr>
        <p:txBody>
          <a:bodyPr wrap="square">
            <a:spAutoFit/>
          </a:bodyPr>
          <a:lstStyle/>
          <a:p>
            <a:pPr lvl="1" algn="just"/>
            <a:endParaRPr lang="tr-TR" sz="1600" dirty="0">
              <a:solidFill>
                <a:schemeClr val="tx1">
                  <a:lumMod val="85000"/>
                  <a:lumOff val="15000"/>
                </a:schemeClr>
              </a:solidFill>
              <a:latin typeface="Candara" panose="020E0502030303020204" pitchFamily="34" charset="0"/>
            </a:endParaRPr>
          </a:p>
          <a:p>
            <a:pPr lvl="1" algn="just"/>
            <a:endParaRPr lang="tr-TR" sz="1600" dirty="0">
              <a:solidFill>
                <a:schemeClr val="tx1">
                  <a:lumMod val="85000"/>
                  <a:lumOff val="15000"/>
                </a:schemeClr>
              </a:solidFill>
              <a:latin typeface="Candara" panose="020E0502030303020204" pitchFamily="34" charset="0"/>
            </a:endParaRPr>
          </a:p>
          <a:p>
            <a:pPr lvl="1" algn="just"/>
            <a:r>
              <a:rPr lang="en-US" sz="1600" dirty="0">
                <a:solidFill>
                  <a:schemeClr val="tx1">
                    <a:lumMod val="85000"/>
                    <a:lumOff val="15000"/>
                  </a:schemeClr>
                </a:solidFill>
                <a:latin typeface="Candara" panose="020E0502030303020204" pitchFamily="34" charset="0"/>
              </a:rPr>
              <a:t>Il serait utile d'inciter </a:t>
            </a:r>
            <a:r>
              <a:rPr lang="tr-TR" sz="1600" dirty="0" err="1">
                <a:solidFill>
                  <a:schemeClr val="tx1">
                    <a:lumMod val="85000"/>
                    <a:lumOff val="15000"/>
                  </a:schemeClr>
                </a:solidFill>
                <a:latin typeface="Candara" panose="020E0502030303020204" pitchFamily="34" charset="0"/>
              </a:rPr>
              <a:t>les apprenants </a:t>
            </a:r>
            <a:r>
              <a:rPr lang="en-US" sz="1600" dirty="0">
                <a:solidFill>
                  <a:schemeClr val="tx1">
                    <a:lumMod val="85000"/>
                    <a:lumOff val="15000"/>
                  </a:schemeClr>
                </a:solidFill>
                <a:latin typeface="Candara" panose="020E0502030303020204" pitchFamily="34" charset="0"/>
              </a:rPr>
              <a:t>à réfléchir aux implications éthiques de la disparition des espèces, en considérant non seulement l'impact sur les animaux, mais aussi sur l'ensemble des écosystèmes et sur la société humaine. Il est recommandé de partager les résultats avec la classe afin de faciliter la présentation de divers points de vue sur la question</a:t>
            </a:r>
            <a:r>
              <a:rPr lang="tr-TR" sz="1600" dirty="0">
                <a:solidFill>
                  <a:schemeClr val="tx1">
                    <a:lumMod val="85000"/>
                    <a:lumOff val="15000"/>
                  </a:schemeClr>
                </a:solidFill>
                <a:latin typeface="Candara" panose="020E0502030303020204" pitchFamily="34" charset="0"/>
              </a:rPr>
              <a:t>. </a:t>
            </a:r>
          </a:p>
          <a:p>
            <a:pPr lvl="1" algn="just"/>
            <a:endParaRPr lang="tr-TR" sz="1600" dirty="0">
              <a:solidFill>
                <a:schemeClr val="tx1">
                  <a:lumMod val="85000"/>
                  <a:lumOff val="15000"/>
                </a:schemeClr>
              </a:solidFill>
              <a:latin typeface="Candara" panose="020E0502030303020204" pitchFamily="34" charset="0"/>
            </a:endParaRPr>
          </a:p>
          <a:p>
            <a:pPr lvl="1" algn="just"/>
            <a:r>
              <a:rPr lang="tr-TR" sz="1600" dirty="0">
                <a:solidFill>
                  <a:schemeClr val="tx1">
                    <a:lumMod val="85000"/>
                    <a:lumOff val="15000"/>
                  </a:schemeClr>
                </a:solidFill>
                <a:latin typeface="Candara" panose="020E0502030303020204" pitchFamily="34" charset="0"/>
              </a:rPr>
              <a:t>Les</a:t>
            </a:r>
            <a:r>
              <a:rPr lang="en-GB" sz="1600" dirty="0">
                <a:solidFill>
                  <a:schemeClr val="tx1">
                    <a:lumMod val="85000"/>
                    <a:lumOff val="15000"/>
                  </a:schemeClr>
                </a:solidFill>
                <a:latin typeface="Candara" panose="020E0502030303020204" pitchFamily="34" charset="0"/>
              </a:rPr>
              <a:t> apprenants </a:t>
            </a:r>
            <a:r>
              <a:rPr lang="en-US" sz="1600" dirty="0">
                <a:solidFill>
                  <a:schemeClr val="tx1">
                    <a:lumMod val="85000"/>
                    <a:lumOff val="15000"/>
                  </a:schemeClr>
                </a:solidFill>
                <a:latin typeface="Candara" panose="020E0502030303020204" pitchFamily="34" charset="0"/>
              </a:rPr>
              <a:t>mèneront une recherche approfondie sur une espèce menacée particulière, en examinant son statut, les facteurs qui menacent sa survie et les initiatives mises en place pour la protéger. Le travail de recherche doit être effectué en 60 minutes. </a:t>
            </a:r>
            <a:r>
              <a:rPr lang="en-GB" sz="1600" dirty="0">
                <a:solidFill>
                  <a:schemeClr val="tx1">
                    <a:lumMod val="85000"/>
                    <a:lumOff val="15000"/>
                  </a:schemeClr>
                </a:solidFill>
                <a:latin typeface="Candara" panose="020E0502030303020204" pitchFamily="34" charset="0"/>
              </a:rPr>
              <a:t>Les apprenants </a:t>
            </a:r>
            <a:r>
              <a:rPr lang="en-US" sz="1600" dirty="0">
                <a:solidFill>
                  <a:schemeClr val="tx1">
                    <a:lumMod val="85000"/>
                    <a:lumOff val="15000"/>
                  </a:schemeClr>
                </a:solidFill>
                <a:latin typeface="Candara" panose="020E0502030303020204" pitchFamily="34" charset="0"/>
              </a:rPr>
              <a:t>doivent effectuer des recherches sur </a:t>
            </a:r>
            <a:r>
              <a:rPr lang="tr-TR" sz="1600" dirty="0" err="1">
                <a:solidFill>
                  <a:schemeClr val="tx1">
                    <a:lumMod val="85000"/>
                    <a:lumOff val="15000"/>
                  </a:schemeClr>
                </a:solidFill>
                <a:latin typeface="Candara" panose="020E0502030303020204" pitchFamily="34" charset="0"/>
              </a:rPr>
              <a:t>une</a:t>
            </a:r>
            <a:r>
              <a:rPr lang="en-US" sz="1600" dirty="0">
                <a:solidFill>
                  <a:schemeClr val="tx1">
                    <a:lumMod val="85000"/>
                    <a:lumOff val="15000"/>
                  </a:schemeClr>
                </a:solidFill>
                <a:latin typeface="Candara" panose="020E0502030303020204" pitchFamily="34" charset="0"/>
              </a:rPr>
              <a:t> espèce spécifique </a:t>
            </a:r>
            <a:r>
              <a:rPr lang="tr-TR" sz="1600" dirty="0">
                <a:solidFill>
                  <a:schemeClr val="tx1">
                    <a:lumMod val="85000"/>
                    <a:lumOff val="15000"/>
                  </a:schemeClr>
                </a:solidFill>
                <a:latin typeface="Candara" panose="020E0502030303020204" pitchFamily="34" charset="0"/>
              </a:rPr>
              <a:t>: </a:t>
            </a:r>
          </a:p>
          <a:p>
            <a:pPr lvl="1" algn="just"/>
            <a:r>
              <a:rPr lang="tr-TR" sz="1600" dirty="0" err="1">
                <a:solidFill>
                  <a:schemeClr val="tx1">
                    <a:lumMod val="85000"/>
                    <a:lumOff val="15000"/>
                  </a:schemeClr>
                </a:solidFill>
                <a:latin typeface="Candara" panose="020E0502030303020204" pitchFamily="34" charset="0"/>
              </a:rPr>
              <a:t>	- Groupe </a:t>
            </a:r>
            <a:r>
              <a:rPr lang="tr-TR" sz="1600" dirty="0">
                <a:solidFill>
                  <a:schemeClr val="tx1">
                    <a:lumMod val="85000"/>
                    <a:lumOff val="15000"/>
                  </a:schemeClr>
                </a:solidFill>
                <a:latin typeface="Candara" panose="020E0502030303020204" pitchFamily="34" charset="0"/>
              </a:rPr>
              <a:t>1 : </a:t>
            </a:r>
            <a:r>
              <a:rPr lang="en-US" sz="1600" dirty="0">
                <a:solidFill>
                  <a:schemeClr val="tx1">
                    <a:lumMod val="85000"/>
                    <a:lumOff val="15000"/>
                  </a:schemeClr>
                </a:solidFill>
                <a:latin typeface="Candara" panose="020E0502030303020204" pitchFamily="34" charset="0"/>
              </a:rPr>
              <a:t>Espèces </a:t>
            </a:r>
            <a:r>
              <a:rPr lang="en-US" sz="1600" dirty="0" err="1">
                <a:solidFill>
                  <a:schemeClr val="tx1">
                    <a:lumMod val="85000"/>
                    <a:lumOff val="15000"/>
                  </a:schemeClr>
                </a:solidFill>
                <a:latin typeface="Candara" panose="020E0502030303020204" pitchFamily="34" charset="0"/>
              </a:rPr>
              <a:t>menacées</a:t>
            </a:r>
            <a:endParaRPr lang="tr-TR" sz="1600" dirty="0">
              <a:solidFill>
                <a:schemeClr val="tx1">
                  <a:lumMod val="85000"/>
                  <a:lumOff val="15000"/>
                </a:schemeClr>
              </a:solidFill>
              <a:latin typeface="Candara" panose="020E0502030303020204" pitchFamily="34" charset="0"/>
            </a:endParaRPr>
          </a:p>
          <a:p>
            <a:pPr lvl="1" algn="just"/>
            <a:r>
              <a:rPr lang="tr-TR" sz="1600" dirty="0" err="1">
                <a:solidFill>
                  <a:schemeClr val="tx1">
                    <a:lumMod val="85000"/>
                    <a:lumOff val="15000"/>
                  </a:schemeClr>
                </a:solidFill>
                <a:latin typeface="Candara" panose="020E0502030303020204" pitchFamily="34" charset="0"/>
              </a:rPr>
              <a:t>    	- Groupe </a:t>
            </a:r>
            <a:r>
              <a:rPr lang="tr-TR" sz="1600" dirty="0">
                <a:solidFill>
                  <a:schemeClr val="tx1">
                    <a:lumMod val="85000"/>
                    <a:lumOff val="15000"/>
                  </a:schemeClr>
                </a:solidFill>
                <a:latin typeface="Candara" panose="020E0502030303020204" pitchFamily="34" charset="0"/>
              </a:rPr>
              <a:t>2 : </a:t>
            </a:r>
            <a:r>
              <a:rPr lang="tr-TR" sz="1600" dirty="0" err="1">
                <a:solidFill>
                  <a:schemeClr val="tx1">
                    <a:lumMod val="85000"/>
                    <a:lumOff val="15000"/>
                  </a:schemeClr>
                </a:solidFill>
                <a:latin typeface="Candara" panose="020E0502030303020204" pitchFamily="34" charset="0"/>
              </a:rPr>
              <a:t>En danger </a:t>
            </a:r>
            <a:r>
              <a:rPr lang="en-GB" sz="1600" dirty="0" err="1">
                <a:solidFill>
                  <a:schemeClr val="tx1">
                    <a:lumMod val="85000"/>
                    <a:lumOff val="15000"/>
                  </a:schemeClr>
                </a:solidFill>
                <a:latin typeface="Candara" panose="020E0502030303020204" pitchFamily="34" charset="0"/>
              </a:rPr>
              <a:t>critique </a:t>
            </a:r>
            <a:r>
              <a:rPr lang="tr-TR" sz="1600" dirty="0" err="1">
                <a:solidFill>
                  <a:schemeClr val="tx1">
                    <a:lumMod val="85000"/>
                    <a:lumOff val="15000"/>
                  </a:schemeClr>
                </a:solidFill>
                <a:latin typeface="Candara" panose="020E0502030303020204" pitchFamily="34" charset="0"/>
              </a:rPr>
              <a:t>d'extinction</a:t>
            </a:r>
            <a:endParaRPr lang="tr-TR" sz="1600" dirty="0">
              <a:solidFill>
                <a:schemeClr val="tx1">
                  <a:lumMod val="85000"/>
                  <a:lumOff val="15000"/>
                </a:schemeClr>
              </a:solidFill>
              <a:latin typeface="Candara" panose="020E0502030303020204" pitchFamily="34" charset="0"/>
            </a:endParaRPr>
          </a:p>
          <a:p>
            <a:pPr lvl="1" algn="just"/>
            <a:r>
              <a:rPr lang="tr-TR" sz="1600" dirty="0" err="1">
                <a:solidFill>
                  <a:schemeClr val="tx1">
                    <a:lumMod val="85000"/>
                    <a:lumOff val="15000"/>
                  </a:schemeClr>
                </a:solidFill>
                <a:latin typeface="Candara" panose="020E0502030303020204" pitchFamily="34" charset="0"/>
              </a:rPr>
              <a:t>	- Groupe </a:t>
            </a:r>
            <a:r>
              <a:rPr lang="tr-TR" sz="1600" dirty="0">
                <a:solidFill>
                  <a:schemeClr val="tx1">
                    <a:lumMod val="85000"/>
                    <a:lumOff val="15000"/>
                  </a:schemeClr>
                </a:solidFill>
                <a:latin typeface="Candara" panose="020E0502030303020204" pitchFamily="34" charset="0"/>
              </a:rPr>
              <a:t>3 : Vulnérable  </a:t>
            </a:r>
          </a:p>
          <a:p>
            <a:pPr lvl="1" algn="just"/>
            <a:r>
              <a:rPr lang="tr-TR" sz="1600" dirty="0" err="1">
                <a:solidFill>
                  <a:schemeClr val="tx1">
                    <a:lumMod val="85000"/>
                    <a:lumOff val="15000"/>
                  </a:schemeClr>
                </a:solidFill>
                <a:latin typeface="Candara" panose="020E0502030303020204" pitchFamily="34" charset="0"/>
              </a:rPr>
              <a:t>	- Groupe </a:t>
            </a:r>
            <a:r>
              <a:rPr lang="tr-TR" sz="1600" dirty="0">
                <a:solidFill>
                  <a:schemeClr val="tx1">
                    <a:lumMod val="85000"/>
                    <a:lumOff val="15000"/>
                  </a:schemeClr>
                </a:solidFill>
                <a:latin typeface="Candara" panose="020E0502030303020204" pitchFamily="34" charset="0"/>
              </a:rPr>
              <a:t>4 : </a:t>
            </a:r>
            <a:r>
              <a:rPr lang="en-GB" sz="1600" dirty="0">
                <a:solidFill>
                  <a:schemeClr val="tx1">
                    <a:lumMod val="85000"/>
                    <a:lumOff val="15000"/>
                  </a:schemeClr>
                </a:solidFill>
                <a:latin typeface="Candara" panose="020E0502030303020204" pitchFamily="34" charset="0"/>
              </a:rPr>
              <a:t>quasi-menacé</a:t>
            </a:r>
            <a:r>
              <a:rPr lang="tr-TR" sz="1600" dirty="0">
                <a:solidFill>
                  <a:schemeClr val="tx1">
                    <a:lumMod val="85000"/>
                    <a:lumOff val="15000"/>
                  </a:schemeClr>
                </a:solidFill>
                <a:latin typeface="Candara" panose="020E0502030303020204" pitchFamily="34" charset="0"/>
              </a:rPr>
              <a:t>.</a:t>
            </a:r>
          </a:p>
          <a:p>
            <a:pPr lvl="1" algn="just"/>
            <a:r>
              <a:rPr lang="tr-TR" sz="1600" dirty="0" err="1">
                <a:solidFill>
                  <a:schemeClr val="tx1">
                    <a:lumMod val="85000"/>
                    <a:lumOff val="15000"/>
                  </a:schemeClr>
                </a:solidFill>
                <a:latin typeface="Candara" panose="020E0502030303020204" pitchFamily="34" charset="0"/>
              </a:rPr>
              <a:t>Chaque groupe doit choisir </a:t>
            </a:r>
            <a:r>
              <a:rPr lang="tr-TR" sz="1600" dirty="0">
                <a:solidFill>
                  <a:schemeClr val="tx1">
                    <a:lumMod val="85000"/>
                    <a:lumOff val="15000"/>
                  </a:schemeClr>
                </a:solidFill>
                <a:latin typeface="Candara" panose="020E0502030303020204" pitchFamily="34" charset="0"/>
              </a:rPr>
              <a:t>un </a:t>
            </a:r>
            <a:r>
              <a:rPr lang="tr-TR" sz="1600" dirty="0" err="1">
                <a:solidFill>
                  <a:schemeClr val="tx1">
                    <a:lumMod val="85000"/>
                    <a:lumOff val="15000"/>
                  </a:schemeClr>
                </a:solidFill>
                <a:latin typeface="Candara" panose="020E0502030303020204" pitchFamily="34" charset="0"/>
              </a:rPr>
              <a:t>animal </a:t>
            </a:r>
            <a:r>
              <a:rPr lang="tr-TR" sz="1600" dirty="0">
                <a:solidFill>
                  <a:schemeClr val="tx1">
                    <a:lumMod val="85000"/>
                    <a:lumOff val="15000"/>
                  </a:schemeClr>
                </a:solidFill>
                <a:latin typeface="Candara" panose="020E0502030303020204" pitchFamily="34" charset="0"/>
              </a:rPr>
              <a:t>parmi </a:t>
            </a:r>
            <a:r>
              <a:rPr lang="tr-TR" sz="1600" dirty="0" err="1">
                <a:solidFill>
                  <a:schemeClr val="tx1">
                    <a:lumMod val="85000"/>
                    <a:lumOff val="15000"/>
                  </a:schemeClr>
                </a:solidFill>
                <a:latin typeface="Candara" panose="020E0502030303020204" pitchFamily="34" charset="0"/>
              </a:rPr>
              <a:t>ces titres et préparer ensuite </a:t>
            </a:r>
            <a:r>
              <a:rPr lang="tr-TR" sz="1600" dirty="0">
                <a:solidFill>
                  <a:schemeClr val="tx1">
                    <a:lumMod val="85000"/>
                    <a:lumOff val="15000"/>
                  </a:schemeClr>
                </a:solidFill>
                <a:latin typeface="Candara" panose="020E0502030303020204" pitchFamily="34" charset="0"/>
              </a:rPr>
              <a:t>une </a:t>
            </a:r>
            <a:r>
              <a:rPr lang="tr-TR" sz="1600" dirty="0" err="1">
                <a:solidFill>
                  <a:schemeClr val="tx1">
                    <a:lumMod val="85000"/>
                    <a:lumOff val="15000"/>
                  </a:schemeClr>
                </a:solidFill>
                <a:latin typeface="Candara" panose="020E0502030303020204" pitchFamily="34" charset="0"/>
              </a:rPr>
              <a:t>infographie</a:t>
            </a:r>
            <a:r>
              <a:rPr lang="tr-TR" sz="1600" dirty="0">
                <a:solidFill>
                  <a:schemeClr val="tx1">
                    <a:lumMod val="85000"/>
                    <a:lumOff val="15000"/>
                  </a:schemeClr>
                </a:solidFill>
                <a:latin typeface="Candara" panose="020E0502030303020204" pitchFamily="34" charset="0"/>
              </a:rPr>
              <a:t>. </a:t>
            </a:r>
            <a:r>
              <a:rPr lang="tr-TR" sz="1600" dirty="0" err="1">
                <a:solidFill>
                  <a:schemeClr val="tx1">
                    <a:lumMod val="85000"/>
                    <a:lumOff val="15000"/>
                  </a:schemeClr>
                </a:solidFill>
                <a:latin typeface="Candara" panose="020E0502030303020204" pitchFamily="34" charset="0"/>
              </a:rPr>
              <a:t>L'infographie doit contenir les réponses </a:t>
            </a:r>
            <a:r>
              <a:rPr lang="tr-TR" sz="1600" dirty="0">
                <a:solidFill>
                  <a:schemeClr val="tx1">
                    <a:lumMod val="85000"/>
                    <a:lumOff val="15000"/>
                  </a:schemeClr>
                </a:solidFill>
                <a:latin typeface="Candara" panose="020E0502030303020204" pitchFamily="34" charset="0"/>
              </a:rPr>
              <a:t>à </a:t>
            </a:r>
            <a:r>
              <a:rPr lang="tr-TR" sz="1600" dirty="0" err="1">
                <a:solidFill>
                  <a:schemeClr val="tx1">
                    <a:lumMod val="85000"/>
                    <a:lumOff val="15000"/>
                  </a:schemeClr>
                </a:solidFill>
                <a:latin typeface="Candara" panose="020E0502030303020204" pitchFamily="34" charset="0"/>
              </a:rPr>
              <a:t>ces questions ainsi que de brèves informations sur l'animal</a:t>
            </a:r>
            <a:r>
              <a:rPr lang="tr-TR" sz="1600" dirty="0">
                <a:solidFill>
                  <a:schemeClr val="tx1">
                    <a:lumMod val="85000"/>
                    <a:lumOff val="15000"/>
                  </a:schemeClr>
                </a:solidFill>
                <a:latin typeface="Candara" panose="020E0502030303020204" pitchFamily="34" charset="0"/>
              </a:rPr>
              <a:t>. </a:t>
            </a:r>
          </a:p>
          <a:p>
            <a:pPr lvl="1" algn="just"/>
            <a:endParaRPr lang="tr-TR" sz="1600" dirty="0">
              <a:solidFill>
                <a:schemeClr val="tx1">
                  <a:lumMod val="85000"/>
                  <a:lumOff val="15000"/>
                </a:schemeClr>
              </a:solidFill>
              <a:latin typeface="Candara" panose="020E0502030303020204" pitchFamily="34" charset="0"/>
            </a:endParaRPr>
          </a:p>
          <a:p>
            <a:pPr lvl="1" algn="just"/>
            <a:r>
              <a:rPr lang="en-US" sz="1600" dirty="0">
                <a:solidFill>
                  <a:schemeClr val="tx1">
                    <a:lumMod val="85000"/>
                    <a:lumOff val="15000"/>
                  </a:schemeClr>
                </a:solidFill>
                <a:latin typeface="Candara" panose="020E0502030303020204" pitchFamily="34" charset="0"/>
              </a:rPr>
              <a:t>	- Quels sont les principaux facteurs qui ont conduit à l'extinction de l'espèce ? Il est également important de</a:t>
            </a:r>
            <a:endParaRPr lang="tr-TR" sz="1600" dirty="0">
              <a:solidFill>
                <a:schemeClr val="tx1">
                  <a:lumMod val="85000"/>
                  <a:lumOff val="15000"/>
                </a:schemeClr>
              </a:solidFill>
              <a:latin typeface="Candara" panose="020E0502030303020204" pitchFamily="34" charset="0"/>
            </a:endParaRPr>
          </a:p>
          <a:p>
            <a:pPr lvl="1" algn="just"/>
            <a:r>
              <a:rPr lang="en-US" sz="1600" dirty="0">
                <a:solidFill>
                  <a:schemeClr val="tx1">
                    <a:lumMod val="85000"/>
                    <a:lumOff val="15000"/>
                  </a:schemeClr>
                </a:solidFill>
                <a:latin typeface="Candara" panose="020E0502030303020204" pitchFamily="34" charset="0"/>
              </a:rPr>
              <a:t> 	    prendre en compte le rôle de l'espèce dans son écosystème et évaluer l'importance de sa disparition.</a:t>
            </a:r>
            <a:endParaRPr lang="tr-TR" sz="1600" dirty="0">
              <a:solidFill>
                <a:schemeClr val="tx1">
                  <a:lumMod val="85000"/>
                  <a:lumOff val="15000"/>
                </a:schemeClr>
              </a:solidFill>
              <a:latin typeface="Candara" panose="020E0502030303020204" pitchFamily="34" charset="0"/>
            </a:endParaRPr>
          </a:p>
          <a:p>
            <a:pPr lvl="1" algn="just"/>
            <a:r>
              <a:rPr lang="en-US" sz="1600" dirty="0">
                <a:solidFill>
                  <a:schemeClr val="tx1">
                    <a:lumMod val="85000"/>
                    <a:lumOff val="15000"/>
                  </a:schemeClr>
                </a:solidFill>
                <a:latin typeface="Candara" panose="020E0502030303020204" pitchFamily="34" charset="0"/>
              </a:rPr>
              <a:t>	- Quelles sont les initiatives de conservation actuellement en place et quelles sont les mesures prises pour protéger l'espèce, par exemple la désignation de zones protégées, l'adoption d'une législation contre le braconnage et la mise en œuvre de programmes d'élevage </a:t>
            </a:r>
            <a:r>
              <a:rPr lang="tr-TR" sz="1600" dirty="0">
                <a:solidFill>
                  <a:schemeClr val="tx1">
                    <a:lumMod val="85000"/>
                    <a:lumOff val="15000"/>
                  </a:schemeClr>
                </a:solidFill>
                <a:latin typeface="Candara" panose="020E0502030303020204" pitchFamily="34" charset="0"/>
              </a:rPr>
              <a:t>? </a:t>
            </a:r>
          </a:p>
          <a:p>
            <a:pPr lvl="1" algn="just"/>
            <a:r>
              <a:rPr lang="en-US" sz="1600" dirty="0">
                <a:solidFill>
                  <a:schemeClr val="tx1">
                    <a:lumMod val="85000"/>
                    <a:lumOff val="15000"/>
                  </a:schemeClr>
                </a:solidFill>
                <a:latin typeface="Candara" panose="020E0502030303020204" pitchFamily="34" charset="0"/>
              </a:rPr>
              <a:t>	- Quelles pratiques durables pourraient être utilisées pour assurer la protection à long terme de l'espèce ?</a:t>
            </a:r>
            <a:endParaRPr lang="tr-TR" sz="1600" dirty="0">
              <a:solidFill>
                <a:schemeClr val="tx1">
                  <a:lumMod val="85000"/>
                  <a:lumOff val="15000"/>
                </a:schemeClr>
              </a:solidFill>
              <a:latin typeface="Candara" panose="020E0502030303020204" pitchFamily="34" charset="0"/>
            </a:endParaRPr>
          </a:p>
          <a:p>
            <a:pPr lvl="1" algn="just"/>
            <a:endParaRPr lang="tr-TR" sz="1600" dirty="0">
              <a:solidFill>
                <a:schemeClr val="tx1">
                  <a:lumMod val="85000"/>
                  <a:lumOff val="15000"/>
                </a:schemeClr>
              </a:solidFill>
              <a:latin typeface="Candara" panose="020E0502030303020204" pitchFamily="34" charset="0"/>
            </a:endParaRPr>
          </a:p>
          <a:p>
            <a:pPr lvl="1"/>
            <a:endParaRPr lang="tr-TR" dirty="0">
              <a:latin typeface="Candara" panose="020E0502030303020204" pitchFamily="34" charset="0"/>
            </a:endParaRPr>
          </a:p>
        </p:txBody>
      </p:sp>
    </p:spTree>
    <p:extLst>
      <p:ext uri="{BB962C8B-B14F-4D97-AF65-F5344CB8AC3E}">
        <p14:creationId xmlns="" xmlns:p14="http://schemas.microsoft.com/office/powerpoint/2010/main" val="345986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79E052-3EE7-F649-C176-C963B9182399}"/>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 xmlns:a16="http://schemas.microsoft.com/office/drawing/2014/main" id="{DEC4AF97-3D50-62BD-F4D6-9F3B5ADD0647}"/>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 xmlns:a16="http://schemas.microsoft.com/office/drawing/2014/main" id="{3F7CF1F2-3617-C280-4CED-7A852867C18E}"/>
              </a:ext>
            </a:extLst>
          </p:cNvPr>
          <p:cNvSpPr/>
          <p:nvPr/>
        </p:nvSpPr>
        <p:spPr>
          <a:xfrm>
            <a:off x="360486" y="-1"/>
            <a:ext cx="10698811" cy="808893"/>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 xmlns:a16="http://schemas.microsoft.com/office/drawing/2014/main" id="{B365E0A7-B540-1791-973D-16D35339AA60}"/>
              </a:ext>
            </a:extLst>
          </p:cNvPr>
          <p:cNvSpPr/>
          <p:nvPr/>
        </p:nvSpPr>
        <p:spPr>
          <a:xfrm>
            <a:off x="0" y="1"/>
            <a:ext cx="10911016" cy="808892"/>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 xmlns:a16="http://schemas.microsoft.com/office/drawing/2014/main" id="{09EB51E3-5DE5-C136-118F-7C3CF7F2A03E}"/>
              </a:ext>
            </a:extLst>
          </p:cNvPr>
          <p:cNvSpPr txBox="1"/>
          <p:nvPr/>
        </p:nvSpPr>
        <p:spPr>
          <a:xfrm>
            <a:off x="-148281" y="89587"/>
            <a:ext cx="10911016" cy="461665"/>
          </a:xfrm>
          <a:prstGeom prst="rect">
            <a:avLst/>
          </a:prstGeom>
          <a:noFill/>
        </p:spPr>
        <p:txBody>
          <a:bodyPr wrap="square">
            <a:spAutoFit/>
          </a:bodyPr>
          <a:lstStyle/>
          <a:p>
            <a:pPr lvl="1">
              <a:spcBef>
                <a:spcPts val="1200"/>
              </a:spcBef>
            </a:pPr>
            <a:r>
              <a:rPr lang="tr-TR" sz="2400" b="1" dirty="0">
                <a:solidFill>
                  <a:srgbClr val="FFFFFF"/>
                </a:solidFill>
                <a:latin typeface="Candara" panose="020E0502030303020204" pitchFamily="34" charset="0"/>
                <a:ea typeface="Times New Roman" panose="02020603050405020304" pitchFamily="18" charset="0"/>
              </a:rPr>
              <a:t>Activité interactive </a:t>
            </a:r>
            <a:r>
              <a:rPr lang="tr-TR" sz="2400" b="1" dirty="0">
                <a:solidFill>
                  <a:srgbClr val="FFFFFF"/>
                </a:solidFill>
                <a:effectLst/>
                <a:latin typeface="Candara" panose="020E0502030303020204" pitchFamily="34" charset="0"/>
                <a:ea typeface="Times New Roman" panose="02020603050405020304" pitchFamily="18" charset="0"/>
              </a:rPr>
              <a:t>3/3</a:t>
            </a:r>
            <a:endParaRPr lang="x-none" sz="2400" dirty="0">
              <a:effectLst/>
              <a:latin typeface="Times New Roman" panose="02020603050405020304" pitchFamily="18" charset="0"/>
              <a:ea typeface="Times New Roman" panose="02020603050405020304" pitchFamily="18" charset="0"/>
            </a:endParaRPr>
          </a:p>
        </p:txBody>
      </p:sp>
      <p:sp>
        <p:nvSpPr>
          <p:cNvPr id="6" name="Metin kutusu 5">
            <a:extLst>
              <a:ext uri="{FF2B5EF4-FFF2-40B4-BE49-F238E27FC236}">
                <a16:creationId xmlns="" xmlns:a16="http://schemas.microsoft.com/office/drawing/2014/main" id="{484652BC-E15B-4F0D-4103-E1F924020084}"/>
              </a:ext>
            </a:extLst>
          </p:cNvPr>
          <p:cNvSpPr txBox="1"/>
          <p:nvPr/>
        </p:nvSpPr>
        <p:spPr>
          <a:xfrm>
            <a:off x="-41659" y="1006597"/>
            <a:ext cx="10697771" cy="4555093"/>
          </a:xfrm>
          <a:prstGeom prst="rect">
            <a:avLst/>
          </a:prstGeom>
          <a:noFill/>
        </p:spPr>
        <p:txBody>
          <a:bodyPr wrap="square">
            <a:spAutoFit/>
          </a:bodyPr>
          <a:lstStyle/>
          <a:p>
            <a:pPr marL="1200150" lvl="2" indent="-285750" algn="just">
              <a:buFontTx/>
              <a:buChar char="-"/>
            </a:pPr>
            <a:r>
              <a:rPr lang="en-US" sz="1600" dirty="0">
                <a:solidFill>
                  <a:schemeClr val="tx1">
                    <a:lumMod val="85000"/>
                    <a:lumOff val="15000"/>
                  </a:schemeClr>
                </a:solidFill>
                <a:latin typeface="Candara" panose="020E0502030303020204" pitchFamily="34" charset="0"/>
              </a:rPr>
              <a:t>Quelles sont les principales causes de leur mise en danger ? Il peut s'agir de la perte d'habitat, du </a:t>
            </a:r>
            <a:r>
              <a:rPr lang="en-GB" sz="1600" dirty="0">
                <a:solidFill>
                  <a:schemeClr val="tx1">
                    <a:lumMod val="85000"/>
                    <a:lumOff val="15000"/>
                  </a:schemeClr>
                </a:solidFill>
                <a:latin typeface="Candara" panose="020E0502030303020204" pitchFamily="34" charset="0"/>
              </a:rPr>
              <a:t>braconnage </a:t>
            </a:r>
            <a:r>
              <a:rPr lang="en-US" sz="1600" dirty="0">
                <a:solidFill>
                  <a:schemeClr val="tx1">
                    <a:lumMod val="85000"/>
                    <a:lumOff val="15000"/>
                  </a:schemeClr>
                </a:solidFill>
                <a:latin typeface="Candara" panose="020E0502030303020204" pitchFamily="34" charset="0"/>
              </a:rPr>
              <a:t>et du changement climatique. - Quel rôle ces animaux jouent-ils dans leurs écosystèmes respectifs ? Quelles sont les mesures prises pour assurer leur protection </a:t>
            </a:r>
            <a:r>
              <a:rPr lang="tr-TR" sz="1600" dirty="0">
                <a:solidFill>
                  <a:schemeClr val="tx1">
                    <a:lumMod val="85000"/>
                    <a:lumOff val="15000"/>
                  </a:schemeClr>
                </a:solidFill>
                <a:latin typeface="Candara" panose="020E0502030303020204" pitchFamily="34" charset="0"/>
              </a:rPr>
              <a:t>? </a:t>
            </a:r>
          </a:p>
          <a:p>
            <a:pPr marL="1200150" lvl="2" indent="-285750" algn="just">
              <a:buFontTx/>
              <a:buChar char="-"/>
            </a:pPr>
            <a:r>
              <a:rPr lang="en-US" sz="1600" dirty="0">
                <a:solidFill>
                  <a:schemeClr val="tx1">
                    <a:lumMod val="85000"/>
                    <a:lumOff val="15000"/>
                  </a:schemeClr>
                </a:solidFill>
                <a:latin typeface="Candara" panose="020E0502030303020204" pitchFamily="34" charset="0"/>
              </a:rPr>
              <a:t>Quelles mesures l'homme peut-il prendre pour apporter son aide, y compris des efforts de conservation et la mise en œuvre de pratiques de vie durables ? Il est recommandé aux élèves d'</a:t>
            </a:r>
            <a:r>
              <a:rPr lang="en-GB" sz="1600" dirty="0">
                <a:solidFill>
                  <a:schemeClr val="tx1">
                    <a:lumMod val="85000"/>
                    <a:lumOff val="15000"/>
                  </a:schemeClr>
                </a:solidFill>
                <a:latin typeface="Candara" panose="020E0502030303020204" pitchFamily="34" charset="0"/>
              </a:rPr>
              <a:t>utiliser des </a:t>
            </a:r>
            <a:r>
              <a:rPr lang="en-US" sz="1600" dirty="0">
                <a:solidFill>
                  <a:schemeClr val="tx1">
                    <a:lumMod val="85000"/>
                    <a:lumOff val="15000"/>
                  </a:schemeClr>
                </a:solidFill>
                <a:latin typeface="Candara" panose="020E0502030303020204" pitchFamily="34" charset="0"/>
              </a:rPr>
              <a:t>ressources en ligne, des livres et des vidéos fiables afin de recueillir des informations</a:t>
            </a:r>
            <a:r>
              <a:rPr lang="tr-TR" sz="1600" dirty="0">
                <a:solidFill>
                  <a:schemeClr val="tx1">
                    <a:lumMod val="85000"/>
                    <a:lumOff val="15000"/>
                  </a:schemeClr>
                </a:solidFill>
                <a:latin typeface="Candara" panose="020E0502030303020204" pitchFamily="34" charset="0"/>
              </a:rPr>
              <a:t>. </a:t>
            </a:r>
          </a:p>
          <a:p>
            <a:pPr lvl="1" algn="just"/>
            <a:endParaRPr lang="tr-TR" sz="1600" dirty="0">
              <a:solidFill>
                <a:schemeClr val="tx1">
                  <a:lumMod val="85000"/>
                  <a:lumOff val="15000"/>
                </a:schemeClr>
              </a:solidFill>
              <a:latin typeface="Candara" panose="020E0502030303020204" pitchFamily="34" charset="0"/>
            </a:endParaRPr>
          </a:p>
          <a:p>
            <a:pPr marL="742950" lvl="1" indent="-285750" algn="just">
              <a:buFontTx/>
              <a:buChar char="-"/>
            </a:pPr>
            <a:r>
              <a:rPr lang="en-US" sz="1600" dirty="0">
                <a:solidFill>
                  <a:schemeClr val="tx1">
                    <a:lumMod val="85000"/>
                    <a:lumOff val="15000"/>
                  </a:schemeClr>
                </a:solidFill>
                <a:latin typeface="Candara" panose="020E0502030303020204" pitchFamily="34" charset="0"/>
              </a:rPr>
              <a:t>Les groupes </a:t>
            </a:r>
            <a:r>
              <a:rPr lang="en-US" sz="1600" dirty="0" err="1">
                <a:solidFill>
                  <a:schemeClr val="tx1">
                    <a:lumMod val="85000"/>
                    <a:lumOff val="15000"/>
                  </a:schemeClr>
                </a:solidFill>
                <a:latin typeface="Candara" panose="020E0502030303020204" pitchFamily="34" charset="0"/>
              </a:rPr>
              <a:t>organiseront </a:t>
            </a:r>
            <a:r>
              <a:rPr lang="en-US" sz="1600" dirty="0">
                <a:solidFill>
                  <a:schemeClr val="tx1">
                    <a:lumMod val="85000"/>
                    <a:lumOff val="15000"/>
                  </a:schemeClr>
                </a:solidFill>
                <a:latin typeface="Candara" panose="020E0502030303020204" pitchFamily="34" charset="0"/>
              </a:rPr>
              <a:t>ensuite leurs résultats et commenceront à préparer une présentation. Il peut s'agir d'une représentation visuelle de l'espèce en question, comme un dessin, une image numérique ou une infographie, accompagnée d'un bref exposé sur le rôle de l'animal au sein de son écosystème</a:t>
            </a:r>
            <a:r>
              <a:rPr lang="tr-TR" sz="1600" dirty="0">
                <a:solidFill>
                  <a:schemeClr val="tx1">
                    <a:lumMod val="85000"/>
                    <a:lumOff val="15000"/>
                  </a:schemeClr>
                </a:solidFill>
                <a:latin typeface="Candara" panose="020E0502030303020204" pitchFamily="34" charset="0"/>
              </a:rPr>
              <a:t>. </a:t>
            </a:r>
          </a:p>
          <a:p>
            <a:pPr marL="742950" lvl="1" indent="-285750" algn="just">
              <a:buFontTx/>
              <a:buChar char="-"/>
            </a:pPr>
            <a:endParaRPr lang="tr-TR" sz="1600" dirty="0">
              <a:solidFill>
                <a:schemeClr val="tx1">
                  <a:lumMod val="85000"/>
                  <a:lumOff val="15000"/>
                </a:schemeClr>
              </a:solidFill>
              <a:latin typeface="Candara" panose="020E0502030303020204" pitchFamily="34" charset="0"/>
            </a:endParaRPr>
          </a:p>
          <a:p>
            <a:pPr marL="742950" lvl="1" indent="-285750" algn="just">
              <a:buFontTx/>
              <a:buChar char="-"/>
            </a:pPr>
            <a:r>
              <a:rPr lang="en-US" sz="1600" dirty="0">
                <a:solidFill>
                  <a:schemeClr val="tx1">
                    <a:lumMod val="85000"/>
                    <a:lumOff val="15000"/>
                  </a:schemeClr>
                </a:solidFill>
                <a:latin typeface="Candara" panose="020E0502030303020204" pitchFamily="34" charset="0"/>
              </a:rPr>
              <a:t>Une discussion sur la durabilité s'ensuivra pendant une période de quinze minutes. Il convient d'introduire le concept de durabilité, défini comme la satisfaction des besoins actuels sans compromettre la capacité des générations futures à satisfaire leurs propres besoins. La discussion devrait porter sur la manière dont les pratiques durables, y compris, mais sans s'y limiter, la réduction de l'empreinte carbone, la protection des habitats et l'agriculture durable, peuvent contribuer à la protection des espèces menacées d'extinction. Les élèves devraient être encouragés à réfléchir à l'impact de leurs propres actions sur la biodiversité, en particulier dans les domaines suivants : les déchets, la consommation d'énergie et l'utilisation du plastique.</a:t>
            </a:r>
            <a:endParaRPr lang="tr-TR" sz="1600" dirty="0">
              <a:solidFill>
                <a:schemeClr val="tx1">
                  <a:lumMod val="85000"/>
                  <a:lumOff val="15000"/>
                </a:schemeClr>
              </a:solidFill>
              <a:latin typeface="Candara" panose="020E0502030303020204" pitchFamily="34" charset="0"/>
            </a:endParaRPr>
          </a:p>
          <a:p>
            <a:pPr lvl="1"/>
            <a:endParaRPr lang="tr-TR" dirty="0">
              <a:latin typeface="Candara" panose="020E0502030303020204" pitchFamily="34" charset="0"/>
            </a:endParaRPr>
          </a:p>
        </p:txBody>
      </p:sp>
    </p:spTree>
    <p:extLst>
      <p:ext uri="{BB962C8B-B14F-4D97-AF65-F5344CB8AC3E}">
        <p14:creationId xmlns="" xmlns:p14="http://schemas.microsoft.com/office/powerpoint/2010/main" val="343913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 xmlns:a16="http://schemas.microsoft.com/office/drawing/2014/main" id="{3A25A398-51D3-0DBC-AF81-9ED334343E5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 xmlns:a16="http://schemas.microsoft.com/office/drawing/2014/main" id="{6DF9C94C-A184-C16B-4E5A-C08C626594E3}"/>
              </a:ext>
            </a:extLst>
          </p:cNvPr>
          <p:cNvSpPr/>
          <p:nvPr/>
        </p:nvSpPr>
        <p:spPr>
          <a:xfrm>
            <a:off x="360486" y="0"/>
            <a:ext cx="10698811" cy="735918"/>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 xmlns:a16="http://schemas.microsoft.com/office/drawing/2014/main" id="{C2497971-6835-58B6-44D5-87FEF3269949}"/>
              </a:ext>
            </a:extLst>
          </p:cNvPr>
          <p:cNvSpPr/>
          <p:nvPr/>
        </p:nvSpPr>
        <p:spPr>
          <a:xfrm>
            <a:off x="0" y="1"/>
            <a:ext cx="10911016" cy="735918"/>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 xmlns:a16="http://schemas.microsoft.com/office/drawing/2014/main" id="{25223B6E-D00F-14EF-84E6-3392F418825D}"/>
              </a:ext>
            </a:extLst>
          </p:cNvPr>
          <p:cNvSpPr txBox="1"/>
          <p:nvPr/>
        </p:nvSpPr>
        <p:spPr>
          <a:xfrm>
            <a:off x="0" y="89588"/>
            <a:ext cx="10911016" cy="646331"/>
          </a:xfrm>
          <a:prstGeom prst="rect">
            <a:avLst/>
          </a:prstGeom>
          <a:noFill/>
        </p:spPr>
        <p:txBody>
          <a:bodyPr wrap="square">
            <a:spAutoFit/>
          </a:bodyPr>
          <a:lstStyle/>
          <a:p>
            <a:pPr lvl="1">
              <a:spcBef>
                <a:spcPts val="1200"/>
              </a:spcBef>
            </a:pPr>
            <a:r>
              <a:rPr lang="es-ES" sz="3600" b="1" dirty="0">
                <a:solidFill>
                  <a:schemeClr val="bg1"/>
                </a:solidFill>
                <a:effectLst/>
                <a:latin typeface="Candara" panose="020E0502030303020204" pitchFamily="34" charset="0"/>
                <a:ea typeface="Times New Roman" panose="02020603050405020304" pitchFamily="18" charset="0"/>
              </a:rPr>
              <a:t>Discussion et réflexion </a:t>
            </a:r>
            <a:r>
              <a:rPr lang="tr-TR" sz="3600" b="1" dirty="0">
                <a:solidFill>
                  <a:schemeClr val="bg1"/>
                </a:solidFill>
                <a:effectLst/>
                <a:latin typeface="Candara" panose="020E0502030303020204" pitchFamily="34" charset="0"/>
                <a:ea typeface="Times New Roman" panose="02020603050405020304" pitchFamily="18" charset="0"/>
              </a:rPr>
              <a:t>1/2</a:t>
            </a:r>
            <a:endParaRPr lang="x-none" sz="3600" dirty="0">
              <a:solidFill>
                <a:schemeClr val="bg1"/>
              </a:solidFill>
              <a:effectLst/>
              <a:latin typeface="Candara" panose="020E0502030303020204" pitchFamily="34" charset="0"/>
              <a:ea typeface="Times New Roman" panose="02020603050405020304" pitchFamily="18" charset="0"/>
            </a:endParaRPr>
          </a:p>
        </p:txBody>
      </p:sp>
      <p:sp>
        <p:nvSpPr>
          <p:cNvPr id="3" name="TextBox 2">
            <a:extLst>
              <a:ext uri="{FF2B5EF4-FFF2-40B4-BE49-F238E27FC236}">
                <a16:creationId xmlns="" xmlns:a16="http://schemas.microsoft.com/office/drawing/2014/main" id="{349C239B-0993-D5C0-7B00-234B4F4A50E7}"/>
              </a:ext>
            </a:extLst>
          </p:cNvPr>
          <p:cNvSpPr txBox="1"/>
          <p:nvPr/>
        </p:nvSpPr>
        <p:spPr>
          <a:xfrm>
            <a:off x="313139" y="825505"/>
            <a:ext cx="11103006" cy="5678478"/>
          </a:xfrm>
          <a:prstGeom prst="rect">
            <a:avLst/>
          </a:prstGeom>
          <a:noFill/>
        </p:spPr>
        <p:txBody>
          <a:bodyPr wrap="square">
            <a:spAutoFit/>
          </a:bodyPr>
          <a:lstStyle/>
          <a:p>
            <a:pPr algn="l">
              <a:spcAft>
                <a:spcPts val="600"/>
              </a:spcAft>
            </a:pPr>
            <a:r>
              <a:rPr lang="en-GB" b="1" i="0" u="none" strike="noStrike" dirty="0">
                <a:solidFill>
                  <a:srgbClr val="000000"/>
                </a:solidFill>
                <a:effectLst/>
                <a:latin typeface="Candara" panose="020E0502030303020204" pitchFamily="34" charset="0"/>
              </a:rPr>
              <a:t>Questions pour la discussion en groupe :</a:t>
            </a:r>
            <a:endParaRPr lang="tr-TR" sz="1600" i="0" u="none" strike="noStrike" dirty="0">
              <a:effectLst/>
              <a:latin typeface="Candara" panose="020E0502030303020204" pitchFamily="34" charset="0"/>
            </a:endParaRPr>
          </a:p>
          <a:p>
            <a:pPr marL="285750" indent="-285750" algn="just">
              <a:spcAft>
                <a:spcPts val="600"/>
              </a:spcAft>
              <a:buFontTx/>
              <a:buChar char="-"/>
            </a:pPr>
            <a:r>
              <a:rPr lang="en-US" sz="1600" i="0" u="none" strike="noStrike" dirty="0">
                <a:effectLst/>
                <a:latin typeface="Candara" panose="020E0502030303020204" pitchFamily="34" charset="0"/>
              </a:rPr>
              <a:t>Quelles mesures pourraient être prises au niveau individuel, communautaire ou gouvernemental pour garantir la durabilité des sites patrimoniaux ? Quelles méthodes pourraient être utilisées pour </a:t>
            </a:r>
            <a:r>
              <a:rPr lang="en-US" sz="1600" i="0" u="none" strike="noStrike" dirty="0" err="1">
                <a:effectLst/>
                <a:latin typeface="Candara" panose="020E0502030303020204" pitchFamily="34" charset="0"/>
              </a:rPr>
              <a:t>mettre </a:t>
            </a:r>
            <a:r>
              <a:rPr lang="en-US" sz="1600" i="0" u="none" strike="noStrike" dirty="0">
                <a:effectLst/>
                <a:latin typeface="Candara" panose="020E0502030303020204" pitchFamily="34" charset="0"/>
              </a:rPr>
              <a:t>la technologie au service de la préservation et de la protection du patrimoine, telles que la création d'archives numériques, le développement de visites virtuelles et la mise en œuvre de sources d'énergie renouvelables à des fins de conservation ?</a:t>
            </a:r>
            <a:endParaRPr lang="tr-TR" sz="1600" i="0" u="none" strike="noStrike" dirty="0">
              <a:effectLst/>
              <a:latin typeface="Candara" panose="020E0502030303020204" pitchFamily="34" charset="0"/>
            </a:endParaRPr>
          </a:p>
          <a:p>
            <a:pPr marL="1200150" lvl="2" indent="-285750" algn="just">
              <a:spcAft>
                <a:spcPts val="600"/>
              </a:spcAft>
              <a:buFontTx/>
              <a:buChar char="-"/>
            </a:pPr>
            <a:r>
              <a:rPr lang="tr-TR" sz="1400" i="1" dirty="0" err="1">
                <a:latin typeface="Candara" panose="020E0502030303020204" pitchFamily="34" charset="0"/>
              </a:rPr>
              <a:t>Réponse </a:t>
            </a:r>
            <a:r>
              <a:rPr lang="tr-TR" sz="1400" i="1" dirty="0">
                <a:latin typeface="Candara" panose="020E0502030303020204" pitchFamily="34" charset="0"/>
              </a:rPr>
              <a:t>: </a:t>
            </a:r>
            <a:r>
              <a:rPr lang="en-US" sz="1400" i="1" dirty="0">
                <a:latin typeface="Candara" panose="020E0502030303020204" pitchFamily="34" charset="0"/>
              </a:rPr>
              <a:t>Les gouvernements peuvent légiférer pour protéger le patrimoine des menaces telles que le développement urbain, la pollution et le vandalisme. Les gouvernements doivent prévoir des budgets pour l'entretien, la restauration et la conservation du patrimoine. La mise en œuvre de politiques qui promeuvent un tourisme responsable et la mise en place d'incitations pour les entreprises qui adoptent des pratiques durables. L'</a:t>
            </a:r>
            <a:r>
              <a:rPr lang="tr-TR" sz="1400" i="1" dirty="0" err="1">
                <a:latin typeface="Candara" panose="020E0502030303020204" pitchFamily="34" charset="0"/>
              </a:rPr>
              <a:t>effort individuel peut </a:t>
            </a:r>
            <a:r>
              <a:rPr lang="en-US" sz="1400" i="1" dirty="0">
                <a:latin typeface="Candara" panose="020E0502030303020204" pitchFamily="34" charset="0"/>
              </a:rPr>
              <a:t>contribuer à la durabilité du site, les visiteurs doivent suivre des lignes directrices, éviter les activités nuisibles et soutenir les options touristiques respectueuses de l'environnement. L'</a:t>
            </a:r>
            <a:r>
              <a:rPr lang="en-US" sz="1400" i="1" dirty="0" err="1">
                <a:latin typeface="Candara" panose="020E0502030303020204" pitchFamily="34" charset="0"/>
              </a:rPr>
              <a:t>organisation </a:t>
            </a:r>
            <a:r>
              <a:rPr lang="en-US" sz="1400" i="1" dirty="0">
                <a:latin typeface="Candara" panose="020E0502030303020204" pitchFamily="34" charset="0"/>
              </a:rPr>
              <a:t>d'ateliers, d'expositions et de </a:t>
            </a:r>
            <a:r>
              <a:rPr lang="en-US" sz="1400" i="1" dirty="0" err="1">
                <a:latin typeface="Candara" panose="020E0502030303020204" pitchFamily="34" charset="0"/>
              </a:rPr>
              <a:t>programmes </a:t>
            </a:r>
            <a:r>
              <a:rPr lang="en-US" sz="1400" i="1" dirty="0">
                <a:latin typeface="Candara" panose="020E0502030303020204" pitchFamily="34" charset="0"/>
              </a:rPr>
              <a:t>éducatifs peut être un moyen de renforcer le lien entre la communauté et les sites du patrimoine. Les communautés peuvent adopter des pratiques respectueuses de l'environnement, telles que des </a:t>
            </a:r>
            <a:r>
              <a:rPr lang="tr-TR" sz="1400" i="1" dirty="0" err="1">
                <a:latin typeface="Candara" panose="020E0502030303020204" pitchFamily="34" charset="0"/>
              </a:rPr>
              <a:t>programmes de </a:t>
            </a:r>
            <a:r>
              <a:rPr lang="en-GB" sz="1400" i="1" dirty="0">
                <a:latin typeface="Candara" panose="020E0502030303020204" pitchFamily="34" charset="0"/>
              </a:rPr>
              <a:t>recyclage</a:t>
            </a:r>
            <a:r>
              <a:rPr lang="tr-TR" sz="1400" i="1" dirty="0">
                <a:latin typeface="Candara" panose="020E0502030303020204" pitchFamily="34" charset="0"/>
              </a:rPr>
              <a:t>, la </a:t>
            </a:r>
            <a:r>
              <a:rPr lang="en-US" sz="1400" i="1" dirty="0">
                <a:latin typeface="Candara" panose="020E0502030303020204" pitchFamily="34" charset="0"/>
              </a:rPr>
              <a:t>gestion des déchets et l'utilisation durable des ressources, autour des sites patrimoniaux.</a:t>
            </a:r>
            <a:endParaRPr lang="tr-TR" sz="1400" i="1" u="none" strike="noStrike" dirty="0">
              <a:effectLst/>
              <a:latin typeface="Candara" panose="020E0502030303020204" pitchFamily="34" charset="0"/>
            </a:endParaRPr>
          </a:p>
          <a:p>
            <a:pPr algn="l">
              <a:spcAft>
                <a:spcPts val="600"/>
              </a:spcAft>
            </a:pPr>
            <a:endParaRPr lang="tr-TR" sz="1600" i="0" u="none" strike="noStrike" dirty="0">
              <a:effectLst/>
              <a:latin typeface="Candara" panose="020E0502030303020204" pitchFamily="34" charset="0"/>
            </a:endParaRPr>
          </a:p>
          <a:p>
            <a:pPr marL="285750" indent="-285750" algn="l">
              <a:spcAft>
                <a:spcPts val="600"/>
              </a:spcAft>
              <a:buFontTx/>
              <a:buChar char="-"/>
            </a:pPr>
            <a:r>
              <a:rPr lang="en-US" sz="1600" i="0" u="none" strike="noStrike" dirty="0">
                <a:effectLst/>
                <a:latin typeface="Candara" panose="020E0502030303020204" pitchFamily="34" charset="0"/>
              </a:rPr>
              <a:t> Dans quelle mesure la perte du patrimoine culturel ou naturel affecte-t-elle les générations futures ?</a:t>
            </a:r>
            <a:endParaRPr lang="tr-TR" sz="1600" dirty="0">
              <a:latin typeface="Candara" panose="020E0502030303020204" pitchFamily="34" charset="0"/>
            </a:endParaRPr>
          </a:p>
          <a:p>
            <a:pPr lvl="1" algn="just">
              <a:spcAft>
                <a:spcPts val="600"/>
              </a:spcAft>
            </a:pPr>
            <a:r>
              <a:rPr lang="tr-TR" sz="1400" i="1" dirty="0" err="1">
                <a:latin typeface="Candara" panose="020E0502030303020204" pitchFamily="34" charset="0"/>
              </a:rPr>
              <a:t>     - Réponse </a:t>
            </a:r>
            <a:r>
              <a:rPr lang="tr-TR" sz="1400" i="1" dirty="0">
                <a:latin typeface="Candara" panose="020E0502030303020204" pitchFamily="34" charset="0"/>
              </a:rPr>
              <a:t>: </a:t>
            </a:r>
            <a:r>
              <a:rPr lang="en-US" sz="1400" i="1" dirty="0">
                <a:latin typeface="Candara" panose="020E0502030303020204" pitchFamily="34" charset="0"/>
              </a:rPr>
              <a:t>Les sites culturels génèrent souvent des revenus grâce au tourisme, à l'art et à l'artisanat et soutiennent les économies locales. La perte de ces sites réduit les possibilités pour les générations futures de bénéficier du tourisme culturel et des activités connexes. L'artisanat traditionnel, les festivals locaux et les attractions culturelles peuvent générer du tourisme, de l'emploi et stimuler l'économie locale. 	Sans eux, les générations futures perdront des bénéfices potentiels, tandis que les possibilités d'emploi dans le secteur du patrimoine culturel pourraient être restreintes. En reliant les gens à leur histoire, à leurs traditions et à leurs valeurs, le patrimoine culturel leur procure un sentiment d'identité et de continuité. La perte du patrimoine peut perturber la mémoire collective d'une communauté, laissant les générations futures déconnectées de leurs racines. Sans liens tangibles ou intangibles avec leur patrimoine, les générations futures pourraient avoir du mal à comprendre leurs origines culturelles, ce qui rendrait plus difficile le développement d'un fort sentiment d'appartenance et de fierté à l'égard de leur </a:t>
            </a:r>
            <a:r>
              <a:rPr lang="en-US" sz="1400" i="1" dirty="0" err="1">
                <a:latin typeface="Candara" panose="020E0502030303020204" pitchFamily="34" charset="0"/>
              </a:rPr>
              <a:t>patrimoine</a:t>
            </a:r>
            <a:r>
              <a:rPr lang="en-US" sz="1400" i="1" dirty="0" smtClean="0">
                <a:latin typeface="Candara" panose="020E0502030303020204" pitchFamily="34" charset="0"/>
              </a:rPr>
              <a:t>.</a:t>
            </a:r>
            <a:endParaRPr lang="tr-TR" sz="1600" i="0" u="none" strike="noStrike" dirty="0">
              <a:effectLst/>
              <a:latin typeface="Candara" panose="020E0502030303020204" pitchFamily="34" charset="0"/>
            </a:endParaRPr>
          </a:p>
        </p:txBody>
      </p:sp>
    </p:spTree>
    <p:extLst>
      <p:ext uri="{BB962C8B-B14F-4D97-AF65-F5344CB8AC3E}">
        <p14:creationId xmlns="" xmlns:p14="http://schemas.microsoft.com/office/powerpoint/2010/main" val="345291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9F461DD-FDCF-8DFE-4CEF-41EC780BF471}"/>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 xmlns:a16="http://schemas.microsoft.com/office/drawing/2014/main" id="{D850CCDC-7E07-B1AB-3931-9453A271C385}"/>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 xmlns:a16="http://schemas.microsoft.com/office/drawing/2014/main" id="{CF45A3BC-3A60-79B6-01CE-82EA973933A7}"/>
              </a:ext>
            </a:extLst>
          </p:cNvPr>
          <p:cNvSpPr/>
          <p:nvPr/>
        </p:nvSpPr>
        <p:spPr>
          <a:xfrm>
            <a:off x="360486" y="0"/>
            <a:ext cx="10698811" cy="735918"/>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 xmlns:a16="http://schemas.microsoft.com/office/drawing/2014/main" id="{F3E66A7C-2FEA-7B1B-324B-50F6F3F66198}"/>
              </a:ext>
            </a:extLst>
          </p:cNvPr>
          <p:cNvSpPr/>
          <p:nvPr/>
        </p:nvSpPr>
        <p:spPr>
          <a:xfrm>
            <a:off x="0" y="1"/>
            <a:ext cx="10911016" cy="735918"/>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 xmlns:a16="http://schemas.microsoft.com/office/drawing/2014/main" id="{B2020BF1-0457-DFB5-7441-06EEE2567FE6}"/>
              </a:ext>
            </a:extLst>
          </p:cNvPr>
          <p:cNvSpPr txBox="1"/>
          <p:nvPr/>
        </p:nvSpPr>
        <p:spPr>
          <a:xfrm>
            <a:off x="0" y="89588"/>
            <a:ext cx="10911016" cy="646331"/>
          </a:xfrm>
          <a:prstGeom prst="rect">
            <a:avLst/>
          </a:prstGeom>
          <a:noFill/>
        </p:spPr>
        <p:txBody>
          <a:bodyPr wrap="square">
            <a:spAutoFit/>
          </a:bodyPr>
          <a:lstStyle/>
          <a:p>
            <a:pPr lvl="1">
              <a:spcBef>
                <a:spcPts val="1200"/>
              </a:spcBef>
            </a:pPr>
            <a:r>
              <a:rPr lang="es-ES" sz="3600" b="1" dirty="0">
                <a:solidFill>
                  <a:schemeClr val="bg1"/>
                </a:solidFill>
                <a:effectLst/>
                <a:latin typeface="Candara" panose="020E0502030303020204" pitchFamily="34" charset="0"/>
                <a:ea typeface="Times New Roman" panose="02020603050405020304" pitchFamily="18" charset="0"/>
              </a:rPr>
              <a:t>Discussion et réflexion </a:t>
            </a:r>
            <a:r>
              <a:rPr lang="tr-TR" sz="3600" b="1" dirty="0">
                <a:solidFill>
                  <a:schemeClr val="bg1"/>
                </a:solidFill>
                <a:effectLst/>
                <a:latin typeface="Candara" panose="020E0502030303020204" pitchFamily="34" charset="0"/>
                <a:ea typeface="Times New Roman" panose="02020603050405020304" pitchFamily="18" charset="0"/>
              </a:rPr>
              <a:t>2/2</a:t>
            </a:r>
            <a:endParaRPr lang="x-none" sz="3600" dirty="0">
              <a:solidFill>
                <a:schemeClr val="bg1"/>
              </a:solidFill>
              <a:effectLst/>
              <a:latin typeface="Candara" panose="020E0502030303020204" pitchFamily="34" charset="0"/>
              <a:ea typeface="Times New Roman" panose="02020603050405020304" pitchFamily="18" charset="0"/>
            </a:endParaRPr>
          </a:p>
        </p:txBody>
      </p:sp>
      <p:sp>
        <p:nvSpPr>
          <p:cNvPr id="3" name="TextBox 2">
            <a:extLst>
              <a:ext uri="{FF2B5EF4-FFF2-40B4-BE49-F238E27FC236}">
                <a16:creationId xmlns="" xmlns:a16="http://schemas.microsoft.com/office/drawing/2014/main" id="{03245E78-0B87-C888-D737-B568F665DD49}"/>
              </a:ext>
            </a:extLst>
          </p:cNvPr>
          <p:cNvSpPr txBox="1"/>
          <p:nvPr/>
        </p:nvSpPr>
        <p:spPr>
          <a:xfrm>
            <a:off x="640492" y="1266869"/>
            <a:ext cx="10911016"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Conclusion : </a:t>
            </a:r>
            <a:endParaRPr kumimoji="0" lang="tr-TR"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algn="just">
              <a:spcAft>
                <a:spcPts val="600"/>
              </a:spcAft>
              <a:defRPr/>
            </a:pPr>
            <a:r>
              <a:rPr kumimoji="0" lang="en-US" sz="1600" b="0" i="0" u="none" strike="noStrike" kern="1200" cap="none" spc="0" normalizeH="0" baseline="0" noProof="0" dirty="0">
                <a:ln>
                  <a:noFill/>
                </a:ln>
                <a:effectLst/>
                <a:uLnTx/>
                <a:uFillTx/>
                <a:latin typeface="Candara" panose="020E0502030303020204" pitchFamily="34" charset="0"/>
              </a:rPr>
              <a:t>-- En l</a:t>
            </a:r>
            <a:r>
              <a:rPr kumimoji="0" lang="tr-TR" sz="1600" b="0" i="0" u="none" strike="noStrike" kern="1200" cap="none" spc="0" normalizeH="0" baseline="0" noProof="0" dirty="0">
                <a:ln>
                  <a:noFill/>
                </a:ln>
                <a:effectLst/>
                <a:uLnTx/>
                <a:uFillTx/>
                <a:latin typeface="Candara" panose="020E0502030303020204" pitchFamily="34" charset="0"/>
              </a:rPr>
              <a:t>'</a:t>
            </a:r>
            <a:r>
              <a:rPr kumimoji="0" lang="en-US" sz="1600" b="0" i="0" u="none" strike="noStrike" kern="1200" cap="none" spc="0" normalizeH="0" baseline="0" noProof="0" dirty="0">
                <a:ln>
                  <a:noFill/>
                </a:ln>
                <a:effectLst/>
                <a:uLnTx/>
                <a:uFillTx/>
                <a:latin typeface="Candara" panose="020E0502030303020204" pitchFamily="34" charset="0"/>
              </a:rPr>
              <a:t>absence de pratiques durables, il existe un risque important de dégradation, de perte, voire de disparition de ces sites. </a:t>
            </a:r>
            <a:r>
              <a:rPr kumimoji="0" lang="tr-TR" sz="1600" b="0" i="0" u="none" strike="noStrike" kern="1200" cap="none" spc="0" normalizeH="0" baseline="0" noProof="0" dirty="0">
                <a:ln>
                  <a:noFill/>
                </a:ln>
                <a:effectLst/>
                <a:uLnTx/>
                <a:uFillTx/>
                <a:latin typeface="Candara" panose="020E0502030303020204" pitchFamily="34" charset="0"/>
              </a:rPr>
              <a:t> </a:t>
            </a:r>
          </a:p>
          <a:p>
            <a:pPr algn="just">
              <a:spcAft>
                <a:spcPts val="600"/>
              </a:spcAft>
              <a:defRPr/>
            </a:pPr>
            <a:endParaRPr kumimoji="0" lang="tr-TR" sz="1600" b="0" i="0" u="none" strike="noStrike" kern="1200" cap="none" spc="0" normalizeH="0" baseline="0" noProof="0" dirty="0">
              <a:ln>
                <a:noFill/>
              </a:ln>
              <a:effectLst/>
              <a:uLnTx/>
              <a:uFillTx/>
              <a:latin typeface="Candara" panose="020E0502030303020204" pitchFamily="34" charset="0"/>
            </a:endParaRPr>
          </a:p>
          <a:p>
            <a:pPr marL="285750" indent="-285750" algn="just">
              <a:spcAft>
                <a:spcPts val="600"/>
              </a:spcAft>
              <a:buFontTx/>
              <a:buChar char="-"/>
              <a:defRPr/>
            </a:pPr>
            <a:r>
              <a:rPr kumimoji="0" lang="en-US" sz="1600" b="0" i="0" u="none" strike="noStrike" kern="1200" cap="none" spc="0" normalizeH="0" baseline="0" noProof="0" dirty="0">
                <a:ln>
                  <a:noFill/>
                </a:ln>
                <a:effectLst/>
                <a:uLnTx/>
                <a:uFillTx/>
                <a:latin typeface="Candara" panose="020E0502030303020204" pitchFamily="34" charset="0"/>
              </a:rPr>
              <a:t>L'objectif de cette étude est de mieux comprendre le concept de patrimoine. L'objectif du projet était d'examiner l'importance du patrimoine culturel et naturel, en reconnaissant leur rôle dans la formation de notre identité collective, de notre récit historique et de notre contexte environnemental. </a:t>
            </a:r>
            <a:endParaRPr kumimoji="0" lang="tr-TR" sz="1600" b="0" i="0" u="none" strike="noStrike" kern="1200" cap="none" spc="0" normalizeH="0" baseline="0" noProof="0" dirty="0">
              <a:ln>
                <a:noFill/>
              </a:ln>
              <a:effectLst/>
              <a:uLnTx/>
              <a:uFillTx/>
              <a:latin typeface="Candara" panose="020E0502030303020204" pitchFamily="34" charset="0"/>
            </a:endParaRPr>
          </a:p>
          <a:p>
            <a:pPr algn="just">
              <a:spcAft>
                <a:spcPts val="600"/>
              </a:spcAft>
              <a:defRPr/>
            </a:pPr>
            <a:endParaRPr kumimoji="0" lang="tr-TR" sz="1600" b="0" i="0" u="none" strike="noStrike" kern="1200" cap="none" spc="0" normalizeH="0" baseline="0" noProof="0" dirty="0">
              <a:ln>
                <a:noFill/>
              </a:ln>
              <a:effectLst/>
              <a:uLnTx/>
              <a:uFillTx/>
              <a:latin typeface="Candara" panose="020E0502030303020204" pitchFamily="34" charset="0"/>
            </a:endParaRPr>
          </a:p>
          <a:p>
            <a:pPr marL="285750" indent="-285750" algn="just">
              <a:spcAft>
                <a:spcPts val="600"/>
              </a:spcAft>
              <a:buFontTx/>
              <a:buChar char="-"/>
              <a:defRPr/>
            </a:pPr>
            <a:r>
              <a:rPr kumimoji="0" lang="tr-TR" sz="1600" b="0" i="0" u="none" strike="noStrike" kern="1200" cap="none" spc="0" normalizeH="0" baseline="0" noProof="0" dirty="0" err="1">
                <a:ln>
                  <a:noFill/>
                </a:ln>
                <a:effectLst/>
                <a:uLnTx/>
                <a:uFillTx/>
                <a:latin typeface="Candara" panose="020E0502030303020204" pitchFamily="34" charset="0"/>
              </a:rPr>
              <a:t>Les apprenants </a:t>
            </a:r>
            <a:r>
              <a:rPr kumimoji="0" lang="en-US" sz="1600" b="0" i="0" u="none" strike="noStrike" kern="1200" cap="none" spc="0" normalizeH="0" baseline="0" noProof="0" dirty="0">
                <a:ln>
                  <a:noFill/>
                </a:ln>
                <a:effectLst/>
                <a:uLnTx/>
                <a:uFillTx/>
                <a:latin typeface="Candara" panose="020E0502030303020204" pitchFamily="34" charset="0"/>
              </a:rPr>
              <a:t>ont découvert une variété de sites patrimoniaux et les raisons pour lesquelles ils sont importants non seulement au niveau local, mais aussi à l'échelle mondiale. En outre, les </a:t>
            </a:r>
            <a:r>
              <a:rPr kumimoji="0" lang="tr-TR" sz="1600" b="0" i="0" u="none" strike="noStrike" kern="1200" cap="none" spc="0" normalizeH="0" baseline="0" noProof="0" dirty="0" err="1">
                <a:ln>
                  <a:noFill/>
                </a:ln>
                <a:effectLst/>
                <a:uLnTx/>
                <a:uFillTx/>
                <a:latin typeface="Candara" panose="020E0502030303020204" pitchFamily="34" charset="0"/>
              </a:rPr>
              <a:t>apprenants </a:t>
            </a:r>
            <a:r>
              <a:rPr kumimoji="0" lang="en-US" sz="1600" b="0" i="0" u="none" strike="noStrike" kern="1200" cap="none" spc="0" normalizeH="0" baseline="0" noProof="0" dirty="0">
                <a:ln>
                  <a:noFill/>
                </a:ln>
                <a:effectLst/>
                <a:uLnTx/>
                <a:uFillTx/>
                <a:latin typeface="Candara" panose="020E0502030303020204" pitchFamily="34" charset="0"/>
              </a:rPr>
              <a:t>ont compris que la préservation de ces sites patrimoniaux et de ces traditions pour les générations futures dépend de la mise en œuvre de pratiques durables.</a:t>
            </a:r>
            <a:endParaRPr kumimoji="0" lang="tr-TR" sz="1600" b="0" i="0" u="none" strike="noStrike" kern="1200" cap="none" spc="0" normalizeH="0" baseline="0" noProof="0" dirty="0">
              <a:ln>
                <a:noFill/>
              </a:ln>
              <a:effectLst/>
              <a:uLnTx/>
              <a:uFillTx/>
              <a:latin typeface="Candara" panose="020E0502030303020204" pitchFamily="34" charset="0"/>
            </a:endParaRPr>
          </a:p>
          <a:p>
            <a:pPr algn="just">
              <a:spcAft>
                <a:spcPts val="600"/>
              </a:spcAft>
              <a:defRPr/>
            </a:pPr>
            <a:r>
              <a:rPr kumimoji="0" lang="en-US" sz="1600" b="0" i="0" u="none" strike="noStrike" kern="1200" cap="none" spc="0" normalizeH="0" baseline="0" noProof="0" dirty="0">
                <a:ln>
                  <a:noFill/>
                </a:ln>
                <a:effectLst/>
                <a:uLnTx/>
                <a:uFillTx/>
                <a:latin typeface="Candara" panose="020E0502030303020204" pitchFamily="34" charset="0"/>
              </a:rPr>
              <a:t> </a:t>
            </a:r>
            <a:endParaRPr kumimoji="0" lang="tr-TR" sz="1600" b="0" i="0" u="none" strike="noStrike" kern="1200" cap="none" spc="0" normalizeH="0" baseline="0" noProof="0" dirty="0">
              <a:ln>
                <a:noFill/>
              </a:ln>
              <a:effectLst/>
              <a:uLnTx/>
              <a:uFillTx/>
              <a:latin typeface="Candara" panose="020E0502030303020204" pitchFamily="34" charset="0"/>
            </a:endParaRPr>
          </a:p>
          <a:p>
            <a:pPr marL="285750" marR="0" lvl="0" indent="-285750" algn="just" defTabSz="914400" rtl="0" eaLnBrk="1" fontAlgn="auto" latinLnBrk="0" hangingPunct="1">
              <a:lnSpc>
                <a:spcPct val="100000"/>
              </a:lnSpc>
              <a:spcBef>
                <a:spcPts val="0"/>
              </a:spcBef>
              <a:spcAft>
                <a:spcPts val="600"/>
              </a:spcAft>
              <a:buClrTx/>
              <a:buSzTx/>
              <a:buFontTx/>
              <a:buChar char="-"/>
              <a:tabLst/>
              <a:defRPr/>
            </a:pPr>
            <a:r>
              <a:rPr kumimoji="0" lang="tr-TR" sz="1600" b="0" i="0" u="none" strike="noStrike" kern="1200" cap="none" spc="0" normalizeH="0" baseline="0" noProof="0" dirty="0" err="1">
                <a:ln>
                  <a:noFill/>
                </a:ln>
                <a:effectLst/>
                <a:uLnTx/>
                <a:uFillTx/>
                <a:latin typeface="Candara" panose="020E0502030303020204" pitchFamily="34" charset="0"/>
              </a:rPr>
              <a:t>Les apprenants </a:t>
            </a:r>
            <a:r>
              <a:rPr kumimoji="0" lang="en-US" sz="1600" b="0" i="0" u="none" strike="noStrike" kern="1200" cap="none" spc="0" normalizeH="0" baseline="0" noProof="0" dirty="0">
                <a:ln>
                  <a:noFill/>
                </a:ln>
                <a:effectLst/>
                <a:uLnTx/>
                <a:uFillTx/>
                <a:latin typeface="Candara" panose="020E0502030303020204" pitchFamily="34" charset="0"/>
              </a:rPr>
              <a:t>ont présenté des affiches créatives qui mettent en évidence les problèmes auxquels sont confrontés les sites patrimoniaux qu'ils ont sélectionnés et proposent des solutions à la fois réfléchies et réalistes. Ils ont montré qu'ils comprenaient comment des défis tels que le changement climatique, le sur-tourisme, la pollution et le manque de sensibilisation peuvent avoir un impact sur la préservation du patrimoine</a:t>
            </a:r>
            <a:r>
              <a:rPr lang="tr-TR" sz="1600" dirty="0">
                <a:latin typeface="Candara" panose="020E0502030303020204" pitchFamily="34" charset="0"/>
              </a:rPr>
              <a:t>. </a:t>
            </a:r>
            <a:endParaRPr kumimoji="0" lang="tr-TR" sz="1600" b="0" i="0" u="none" strike="noStrike" kern="1200" cap="none" spc="0" normalizeH="0" baseline="0" noProof="0" dirty="0">
              <a:ln>
                <a:noFill/>
              </a:ln>
              <a:effectLst/>
              <a:uLnTx/>
              <a:uFillTx/>
              <a:latin typeface="Candara" panose="020E0502030303020204" pitchFamily="34" charset="0"/>
            </a:endParaRPr>
          </a:p>
        </p:txBody>
      </p:sp>
    </p:spTree>
    <p:extLst>
      <p:ext uri="{BB962C8B-B14F-4D97-AF65-F5344CB8AC3E}">
        <p14:creationId xmlns="" xmlns:p14="http://schemas.microsoft.com/office/powerpoint/2010/main" val="424427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33d60cf5bb2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8" name="Google Shape;198;g33d60cf5bb2_0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33d60cf5bb2_0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33d60cf5bb2_0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dirty="0" smtClean="0">
                <a:solidFill>
                  <a:schemeClr val="lt1"/>
                </a:solidFill>
                <a:latin typeface="Candara"/>
                <a:ea typeface="Candara"/>
                <a:cs typeface="Candara"/>
                <a:sym typeface="Candara"/>
              </a:rPr>
              <a:t>A</a:t>
            </a:r>
            <a:r>
              <a:rPr lang="fr-FR" sz="3600" b="1" i="0" u="none" strike="noStrike" cap="none" dirty="0" err="1" smtClean="0">
                <a:solidFill>
                  <a:schemeClr val="lt1"/>
                </a:solidFill>
                <a:latin typeface="Candara"/>
                <a:ea typeface="Candara"/>
                <a:cs typeface="Candara"/>
                <a:sym typeface="Candara"/>
              </a:rPr>
              <a:t>nnexe</a:t>
            </a:r>
            <a:r>
              <a:rPr lang="tr-TR" sz="3600" b="1" i="0" u="none" strike="noStrike" cap="none" dirty="0" smtClean="0">
                <a:solidFill>
                  <a:schemeClr val="lt1"/>
                </a:solidFill>
                <a:latin typeface="Candara"/>
                <a:ea typeface="Candara"/>
                <a:cs typeface="Candara"/>
                <a:sym typeface="Candara"/>
              </a:rPr>
              <a:t> </a:t>
            </a:r>
            <a:r>
              <a:rPr lang="tr-TR" sz="3600" b="1" i="0" u="none" strike="noStrike" cap="none" dirty="0">
                <a:solidFill>
                  <a:schemeClr val="lt1"/>
                </a:solidFill>
                <a:latin typeface="Candara"/>
                <a:ea typeface="Candara"/>
                <a:cs typeface="Candara"/>
                <a:sym typeface="Candara"/>
              </a:rPr>
              <a:t>4</a:t>
            </a:r>
            <a:endParaRPr sz="3600" b="0" i="0" u="none" strike="noStrike" cap="none" dirty="0">
              <a:solidFill>
                <a:schemeClr val="lt1"/>
              </a:solidFill>
              <a:latin typeface="Candara"/>
              <a:ea typeface="Candara"/>
              <a:cs typeface="Candara"/>
              <a:sym typeface="Candara"/>
            </a:endParaRPr>
          </a:p>
        </p:txBody>
      </p:sp>
      <p:sp>
        <p:nvSpPr>
          <p:cNvPr id="201" name="Google Shape;201;g33d60cf5bb2_0_0"/>
          <p:cNvSpPr txBox="1"/>
          <p:nvPr/>
        </p:nvSpPr>
        <p:spPr>
          <a:xfrm>
            <a:off x="495142" y="5177519"/>
            <a:ext cx="10911000" cy="3231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r>
              <a:rPr lang="tr-TR" sz="1500" u="sng">
                <a:solidFill>
                  <a:schemeClr val="hlink"/>
                </a:solidFill>
                <a:latin typeface="Candara"/>
                <a:ea typeface="Candara"/>
                <a:cs typeface="Candara"/>
                <a:sym typeface="Candara"/>
                <a:hlinkClick r:id="rId4"/>
              </a:rPr>
              <a:t>Canva Link is here. </a:t>
            </a:r>
            <a:endParaRPr sz="1500" b="0" i="0" u="none" strike="noStrike" cap="none">
              <a:solidFill>
                <a:schemeClr val="dk1"/>
              </a:solidFill>
              <a:latin typeface="Candara"/>
              <a:ea typeface="Candara"/>
              <a:cs typeface="Candara"/>
              <a:sym typeface="Candara"/>
            </a:endParaRPr>
          </a:p>
        </p:txBody>
      </p:sp>
      <p:pic>
        <p:nvPicPr>
          <p:cNvPr id="202" name="Google Shape;202;g33d60cf5bb2_0_0"/>
          <p:cNvPicPr preferRelativeResize="0"/>
          <p:nvPr/>
        </p:nvPicPr>
        <p:blipFill rotWithShape="1">
          <a:blip r:embed="rId5">
            <a:alphaModFix/>
          </a:blip>
          <a:srcRect/>
          <a:stretch/>
        </p:blipFill>
        <p:spPr>
          <a:xfrm>
            <a:off x="495150" y="1065741"/>
            <a:ext cx="5092975" cy="3694674"/>
          </a:xfrm>
          <a:prstGeom prst="rect">
            <a:avLst/>
          </a:prstGeom>
          <a:noFill/>
          <a:ln>
            <a:noFill/>
          </a:ln>
        </p:spPr>
      </p:pic>
      <p:pic>
        <p:nvPicPr>
          <p:cNvPr id="203" name="Google Shape;203;g33d60cf5bb2_0_0"/>
          <p:cNvPicPr preferRelativeResize="0"/>
          <p:nvPr/>
        </p:nvPicPr>
        <p:blipFill rotWithShape="1">
          <a:blip r:embed="rId6">
            <a:alphaModFix/>
          </a:blip>
          <a:srcRect/>
          <a:stretch/>
        </p:blipFill>
        <p:spPr>
          <a:xfrm>
            <a:off x="5938025" y="1962175"/>
            <a:ext cx="5380350" cy="3835283"/>
          </a:xfrm>
          <a:prstGeom prst="rect">
            <a:avLst/>
          </a:prstGeom>
          <a:noFill/>
          <a:ln>
            <a:noFill/>
          </a:ln>
        </p:spPr>
      </p:pic>
    </p:spTree>
    <p:extLst>
      <p:ext uri="{BB962C8B-B14F-4D97-AF65-F5344CB8AC3E}">
        <p14:creationId xmlns="" xmlns:p14="http://schemas.microsoft.com/office/powerpoint/2010/main" val="58282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{74283AE2-8A73-A94A-B827-F18D97F0D345}tf10001069</Template>
  <TotalTime>4801</TotalTime>
  <Words>1273</Words>
  <Application>Microsoft Office PowerPoint</Application>
  <PresentationFormat>Προσαρμογή</PresentationFormat>
  <Paragraphs>66</Paragraphs>
  <Slides>9</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docId:2AD7D04A6624768D3879DAAE14B52F8B</cp:keywords>
  <cp:lastModifiedBy>Νικολέττα</cp:lastModifiedBy>
  <cp:revision>33</cp:revision>
  <dcterms:created xsi:type="dcterms:W3CDTF">2024-06-10T15:48:53Z</dcterms:created>
  <dcterms:modified xsi:type="dcterms:W3CDTF">2026-04-25T07:36:15Z</dcterms:modified>
</cp:coreProperties>
</file>