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04" r:id="rId2"/>
    <p:sldId id="305" r:id="rId3"/>
    <p:sldId id="314" r:id="rId4"/>
    <p:sldId id="315" r:id="rId5"/>
    <p:sldId id="316" r:id="rId6"/>
    <p:sldId id="317" r:id="rId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9374"/>
    <a:srgbClr val="72BC59"/>
    <a:srgbClr val="8AE1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94694"/>
  </p:normalViewPr>
  <p:slideViewPr>
    <p:cSldViewPr snapToGrid="0">
      <p:cViewPr varScale="1">
        <p:scale>
          <a:sx n="110" d="100"/>
          <a:sy n="110" d="100"/>
        </p:scale>
        <p:origin x="-97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FF69-CC2E-47B8-9A81-AF32D037EE70}" type="datetimeFigureOut">
              <a:rPr lang="fr-BE" smtClean="0"/>
              <a:pPr/>
              <a:t>25-04-26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5E2C-A51B-4218-ABDB-E5747FFE7F7E}" type="slidenum">
              <a:rPr lang="fr-BE" smtClean="0"/>
              <a:pPr/>
              <a:t>‹#›</a:t>
            </a:fld>
            <a:endParaRPr lang="fr-BE"/>
          </a:p>
        </p:txBody>
      </p:sp>
    </p:spTree>
    <p:extLst>
      <p:ext uri="{BB962C8B-B14F-4D97-AF65-F5344CB8AC3E}">
        <p14:creationId xmlns:p14="http://schemas.microsoft.com/office/powerpoint/2010/main" xmlns="" val="184509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2565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0503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324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3402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397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EF6D1-EEE8-3CB9-6C15-C3EAC9BFA5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xmlns="" id="{62B7A0A6-51F7-A85C-55BA-03AFFBEB4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xmlns="" id="{762D8AA3-8A42-564B-72EA-1F318E5C863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8C9AD090-D0FD-57F4-3A89-83EB6D043B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3EED1423-4441-1796-D731-12193E94771A}"/>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43713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269C8-7C42-EDE9-DC36-A5EEB47629E6}"/>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FE5DA363-DE89-D609-0CAA-1BBA5DE326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6315AB1D-C7FA-982B-8679-C75E042A740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43BD4128-9333-7448-F69A-51D7B02BDD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B433C540-F06A-129A-925D-287A097EEBB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0035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7A2022-7C1A-1047-156C-57C34D60E0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ABA0EE19-897C-9704-A032-23E398A8E9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8C2EC764-0B4D-C0D8-C5B9-17B29167D7BB}"/>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9ABE8909-D63F-8EA4-BA69-607B8A764FDE}"/>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7ABE982C-7081-8DF3-53C1-5E9BC1D212CD}"/>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563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0DC66-3AA3-4DF2-1AE2-B78AC2FA96F9}"/>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ADDEEA3E-8570-F457-07C7-1C884DA71F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3899F793-DD4C-3771-B1DF-1049897603C5}"/>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B5087336-7C30-6FCB-0884-8C3AA49CF239}"/>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42FC66AF-8750-6241-F8AD-50B08C840DA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93182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F3757-B6C3-302F-B15B-94B209471A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542D972D-B1D5-5278-7E7D-DA174C028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770DCBC-6A4B-C4A1-E460-B8B5C9B334D2}"/>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174B9044-280F-464C-0867-A99513A8FB3A}"/>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17CDA2B6-1D3C-58A1-D739-3C0184841CE7}"/>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30033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2A096-5D81-86D2-DC12-ABE0BB5486CD}"/>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B837DA2B-71B3-9E96-0497-2F715F54D3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xmlns="" id="{01D8C8DB-537A-AC05-59EE-DBDD9B91EC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xmlns="" id="{1A36233B-4C06-0F71-2070-26DBF03216C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A3A8EAED-0986-8499-9AC3-B45E42C947B2}"/>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0801F8F5-244A-8F9E-09D9-6E4B95CA50E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775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1789D-2921-E517-0164-4D89E7447D96}"/>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E778B72B-C855-8BB4-D5FB-DDDE6FC3B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5B4EBD22-D10B-9F5E-C9FC-ACA01C0CD8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xmlns="" id="{5B95D5A5-817F-A0A9-91A5-5CED1ACC0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B0FB612-80A5-79C2-9BA2-5910ADBA9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xmlns="" id="{CCF57724-B055-F68B-5BCA-EC598C3B4EA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8" name="Footer Placeholder 7">
            <a:extLst>
              <a:ext uri="{FF2B5EF4-FFF2-40B4-BE49-F238E27FC236}">
                <a16:creationId xmlns:a16="http://schemas.microsoft.com/office/drawing/2014/main" xmlns="" id="{D4F44ED3-E008-69D3-71F5-12B1BDEE3C5C}"/>
              </a:ext>
            </a:extLst>
          </p:cNvPr>
          <p:cNvSpPr>
            <a:spLocks noGrp="1"/>
          </p:cNvSpPr>
          <p:nvPr>
            <p:ph type="ftr" sz="quarter" idx="11"/>
          </p:nvPr>
        </p:nvSpPr>
        <p:spPr/>
        <p:txBody>
          <a:bodyPr/>
          <a:lstStyle/>
          <a:p>
            <a:endParaRPr lang="es-ES_tradnl" dirty="0"/>
          </a:p>
        </p:txBody>
      </p:sp>
      <p:sp>
        <p:nvSpPr>
          <p:cNvPr id="9" name="Slide Number Placeholder 8">
            <a:extLst>
              <a:ext uri="{FF2B5EF4-FFF2-40B4-BE49-F238E27FC236}">
                <a16:creationId xmlns:a16="http://schemas.microsoft.com/office/drawing/2014/main" xmlns="" id="{F90E7CE9-D504-E42F-7F04-4D7D8EC77365}"/>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8071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2A75A-2158-75DF-1648-4382B677D5AF}"/>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xmlns="" id="{8C8999BC-BD5E-2208-8140-3A4ACC9B902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4" name="Footer Placeholder 3">
            <a:extLst>
              <a:ext uri="{FF2B5EF4-FFF2-40B4-BE49-F238E27FC236}">
                <a16:creationId xmlns:a16="http://schemas.microsoft.com/office/drawing/2014/main" xmlns="" id="{BC8270C9-4465-BAF5-0F17-F6593F5D6A95}"/>
              </a:ext>
            </a:extLst>
          </p:cNvPr>
          <p:cNvSpPr>
            <a:spLocks noGrp="1"/>
          </p:cNvSpPr>
          <p:nvPr>
            <p:ph type="ftr" sz="quarter" idx="11"/>
          </p:nvPr>
        </p:nvSpPr>
        <p:spPr/>
        <p:txBody>
          <a:bodyPr/>
          <a:lstStyle/>
          <a:p>
            <a:endParaRPr lang="es-ES_tradnl" dirty="0"/>
          </a:p>
        </p:txBody>
      </p:sp>
      <p:sp>
        <p:nvSpPr>
          <p:cNvPr id="5" name="Slide Number Placeholder 4">
            <a:extLst>
              <a:ext uri="{FF2B5EF4-FFF2-40B4-BE49-F238E27FC236}">
                <a16:creationId xmlns:a16="http://schemas.microsoft.com/office/drawing/2014/main" xmlns="" id="{B817C67B-358C-21B5-A601-8B0E6E1D7829}"/>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3415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A1E7C5-9EFA-D3E3-B90F-3B94F7881B66}"/>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3" name="Footer Placeholder 2">
            <a:extLst>
              <a:ext uri="{FF2B5EF4-FFF2-40B4-BE49-F238E27FC236}">
                <a16:creationId xmlns:a16="http://schemas.microsoft.com/office/drawing/2014/main" xmlns="" id="{EEF385ED-FD5F-C006-1C5B-71171391C37C}"/>
              </a:ext>
            </a:extLst>
          </p:cNvPr>
          <p:cNvSpPr>
            <a:spLocks noGrp="1"/>
          </p:cNvSpPr>
          <p:nvPr>
            <p:ph type="ftr" sz="quarter" idx="11"/>
          </p:nvPr>
        </p:nvSpPr>
        <p:spPr/>
        <p:txBody>
          <a:bodyPr/>
          <a:lstStyle/>
          <a:p>
            <a:endParaRPr lang="es-ES_tradnl" dirty="0"/>
          </a:p>
        </p:txBody>
      </p:sp>
      <p:sp>
        <p:nvSpPr>
          <p:cNvPr id="4" name="Slide Number Placeholder 3">
            <a:extLst>
              <a:ext uri="{FF2B5EF4-FFF2-40B4-BE49-F238E27FC236}">
                <a16:creationId xmlns:a16="http://schemas.microsoft.com/office/drawing/2014/main" xmlns="" id="{6BF8A679-E490-34AD-8FB5-D230B4A9CEC6}"/>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802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93B64-A36B-DADF-7C0B-2A2838B3D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70F689D4-DE02-280D-9ED0-192DE279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xmlns="" id="{BB117A93-C36C-2FA9-CB49-60D65E2D8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B3367AC-AB63-5CB3-E87C-B4B25278131C}"/>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4C5ED0D8-C419-5039-69CF-3453796E962B}"/>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C0A47A9F-F36D-2CDB-F58D-B8520BC6329F}"/>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98452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90643-433C-4FE6-0B8A-672B51B22C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xmlns="" id="{3681727D-61FD-5A15-3517-349BF3FDD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a:extLst>
              <a:ext uri="{FF2B5EF4-FFF2-40B4-BE49-F238E27FC236}">
                <a16:creationId xmlns:a16="http://schemas.microsoft.com/office/drawing/2014/main" xmlns="" id="{8148E0A8-540F-0AC8-8AC8-7A6BDF0D2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2E5E899-7CC2-A4FF-9562-584896543CAE}"/>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E134ADBF-45C0-C6BD-9630-39071D05C279}"/>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5FF4C764-F800-6A48-01E4-E3543276868B}"/>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738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8273B-8818-0387-0C26-261DB4749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s-ES_tradnl"/>
          </a:p>
        </p:txBody>
      </p:sp>
      <p:sp>
        <p:nvSpPr>
          <p:cNvPr id="3" name="Text Placeholder 2">
            <a:extLst>
              <a:ext uri="{FF2B5EF4-FFF2-40B4-BE49-F238E27FC236}">
                <a16:creationId xmlns:a16="http://schemas.microsoft.com/office/drawing/2014/main" xmlns="" id="{DEE490DF-472B-3F5A-0D5C-D5A7B8D39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s-ES_tradnl"/>
          </a:p>
        </p:txBody>
      </p:sp>
      <p:sp>
        <p:nvSpPr>
          <p:cNvPr id="4" name="Date Placeholder 3">
            <a:extLst>
              <a:ext uri="{FF2B5EF4-FFF2-40B4-BE49-F238E27FC236}">
                <a16:creationId xmlns:a16="http://schemas.microsoft.com/office/drawing/2014/main" xmlns="" id="{DE7D1F57-CB70-A510-3F89-C5FADEB81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34EB6A05-91CB-EB49-A02F-C5109EFA0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a:extLst>
              <a:ext uri="{FF2B5EF4-FFF2-40B4-BE49-F238E27FC236}">
                <a16:creationId xmlns:a16="http://schemas.microsoft.com/office/drawing/2014/main" xmlns="" id="{7B958582-BEF4-EAE7-6CA8-848AB5FC7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5951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1569620"/>
          </a:xfrm>
          <a:prstGeom prst="rect">
            <a:avLst/>
          </a:prstGeom>
          <a:solidFill>
            <a:srgbClr val="72BC59"/>
          </a:solidFill>
          <a:ln>
            <a:noFill/>
          </a:ln>
        </p:spPr>
        <p:txBody>
          <a:bodyPr spcFirstLastPara="1" wrap="square" lIns="91425" tIns="45700" rIns="91425" bIns="45700" anchor="t" anchorCtr="0">
            <a:spAutoFit/>
          </a:bodyPr>
          <a:lstStyle/>
          <a:p>
            <a:pPr lvl="0" algn="ctr"/>
            <a:r>
              <a:rPr lang="fr-FR" sz="3200" b="1" dirty="0">
                <a:solidFill>
                  <a:srgbClr val="FFFFFF"/>
                </a:solidFill>
                <a:latin typeface="Candara"/>
                <a:ea typeface="Candara"/>
                <a:cs typeface="Candara"/>
                <a:sym typeface="Candara"/>
              </a:rPr>
              <a:t>PROGRAMME DE FORMATION</a:t>
            </a:r>
          </a:p>
          <a:p>
            <a:pPr lvl="0" algn="ctr"/>
            <a:endParaRPr lang="fr-FR" sz="3200" b="1" dirty="0">
              <a:solidFill>
                <a:srgbClr val="FFFFFF"/>
              </a:solidFill>
              <a:latin typeface="Candara"/>
              <a:ea typeface="Candara"/>
              <a:cs typeface="Candara"/>
              <a:sym typeface="Candara"/>
            </a:endParaRPr>
          </a:p>
          <a:p>
            <a:pPr lvl="0" algn="ctr"/>
            <a:r>
              <a:rPr lang="fr-FR" sz="3200" b="1" dirty="0">
                <a:solidFill>
                  <a:srgbClr val="FFFFFF"/>
                </a:solidFill>
                <a:latin typeface="Candara"/>
                <a:ea typeface="Candara"/>
                <a:cs typeface="Candara"/>
                <a:sym typeface="Candara"/>
              </a:rPr>
              <a:t>UNITÉ D'APPRENTISSAGE </a:t>
            </a:r>
            <a:r>
              <a:rPr lang="fr-FR" sz="3200" b="1" dirty="0" smtClean="0">
                <a:solidFill>
                  <a:srgbClr val="FFFFFF"/>
                </a:solidFill>
                <a:latin typeface="Candara"/>
                <a:ea typeface="Candara"/>
                <a:cs typeface="Candara"/>
                <a:sym typeface="Candara"/>
              </a:rPr>
              <a:t>6 </a:t>
            </a:r>
            <a:r>
              <a:rPr lang="fr-FR" sz="3200" b="1" dirty="0">
                <a:solidFill>
                  <a:srgbClr val="FFFFFF"/>
                </a:solidFill>
                <a:latin typeface="Candara"/>
                <a:ea typeface="Candara"/>
                <a:cs typeface="Candara"/>
                <a:sym typeface="Candara"/>
              </a:rPr>
              <a:t>: MISE EN RÉSEAU </a:t>
            </a: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extLst>
      <p:ext uri="{BB962C8B-B14F-4D97-AF65-F5344CB8AC3E}">
        <p14:creationId xmlns:p14="http://schemas.microsoft.com/office/powerpoint/2010/main" xmlns="" val="154134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21682" y="1535263"/>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644072" y="2370346"/>
            <a:ext cx="8783782"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GB" sz="2800" b="1" i="0" u="none" strike="noStrike" cap="none" dirty="0" smtClean="0">
                <a:solidFill>
                  <a:srgbClr val="FFFFFF"/>
                </a:solidFill>
                <a:latin typeface="Candara"/>
                <a:ea typeface="Candara"/>
                <a:cs typeface="Candara"/>
                <a:sym typeface="Candara"/>
              </a:rPr>
              <a:t>LEÇON </a:t>
            </a:r>
            <a:r>
              <a:rPr lang="fr-FR" sz="2800" b="1" dirty="0">
                <a:solidFill>
                  <a:srgbClr val="FFFFFF"/>
                </a:solidFill>
                <a:latin typeface="Candara"/>
                <a:ea typeface="Candara"/>
                <a:cs typeface="Candara"/>
                <a:sym typeface="Candara"/>
              </a:rPr>
              <a:t>1</a:t>
            </a:r>
            <a:r>
              <a:rPr lang="lt-LT" sz="2800" b="1" i="0" u="none" strike="noStrike" cap="none" dirty="0" smtClean="0">
                <a:solidFill>
                  <a:srgbClr val="FFFFFF"/>
                </a:solidFill>
                <a:latin typeface="Candara"/>
                <a:ea typeface="Candara"/>
                <a:cs typeface="Candara"/>
                <a:sym typeface="Candara"/>
              </a:rPr>
              <a:t> </a:t>
            </a:r>
            <a:r>
              <a:rPr lang="en-GB" sz="2800" b="1" i="0" u="none" strike="noStrike" cap="none" dirty="0" smtClean="0">
                <a:solidFill>
                  <a:srgbClr val="FFFFFF"/>
                </a:solidFill>
                <a:latin typeface="Candara"/>
                <a:ea typeface="Candara"/>
                <a:cs typeface="Candara"/>
                <a:sym typeface="Candara"/>
              </a:rPr>
              <a:t>: </a:t>
            </a:r>
            <a:r>
              <a:rPr lang="lt-LT" sz="2800" b="1" i="0" u="none" strike="noStrike" cap="none" dirty="0" smtClean="0">
                <a:solidFill>
                  <a:srgbClr val="FFFFFF"/>
                </a:solidFill>
                <a:latin typeface="Candara"/>
                <a:ea typeface="Candara"/>
                <a:cs typeface="Candara"/>
                <a:sym typeface="Candara"/>
              </a:rPr>
              <a:t>QU'EST-CE QUE LA MISE EN RÉSEAU ?</a:t>
            </a:r>
            <a:endParaRPr sz="28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74994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3" name="Google Shape;16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9"/>
          <p:cNvSpPr txBox="1"/>
          <p:nvPr/>
        </p:nvSpPr>
        <p:spPr>
          <a:xfrm>
            <a:off x="-25725" y="89587"/>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GB" sz="3600" b="1" i="0" u="none" strike="noStrike" cap="none" dirty="0" smtClean="0">
                <a:solidFill>
                  <a:schemeClr val="lt1"/>
                </a:solidFill>
                <a:latin typeface="Candara"/>
                <a:ea typeface="Candara"/>
                <a:cs typeface="Candara"/>
                <a:sym typeface="Candara"/>
              </a:rPr>
              <a:t>Activité interactive :  </a:t>
            </a:r>
            <a:r>
              <a:rPr lang="lt-LT" sz="3600" b="1" i="0" u="none" strike="noStrike" cap="none" dirty="0" smtClean="0">
                <a:solidFill>
                  <a:schemeClr val="lt1"/>
                </a:solidFill>
                <a:latin typeface="Candara"/>
                <a:ea typeface="Candara"/>
                <a:cs typeface="Candara"/>
                <a:sym typeface="Candara"/>
              </a:rPr>
              <a:t>La </a:t>
            </a:r>
            <a:r>
              <a:rPr lang="en-GB" sz="3600" b="1" i="0" u="none" strike="noStrike" cap="none" dirty="0" err="1" smtClean="0">
                <a:solidFill>
                  <a:schemeClr val="lt1"/>
                </a:solidFill>
                <a:latin typeface="Candara"/>
                <a:ea typeface="Candara"/>
                <a:cs typeface="Candara"/>
                <a:sym typeface="Candara"/>
              </a:rPr>
              <a:t>méthode</a:t>
            </a:r>
            <a:r>
              <a:rPr lang="en-GB" sz="3600" b="1" i="0" u="none" strike="noStrike" cap="none" dirty="0" smtClean="0">
                <a:solidFill>
                  <a:schemeClr val="lt1"/>
                </a:solidFill>
                <a:latin typeface="Candara"/>
                <a:ea typeface="Candara"/>
                <a:cs typeface="Candara"/>
                <a:sym typeface="Candara"/>
              </a:rPr>
              <a:t> “The Circle Way”</a:t>
            </a:r>
            <a:endParaRPr sz="3600" b="0" i="0" u="none" strike="noStrike" cap="none" dirty="0">
              <a:solidFill>
                <a:schemeClr val="lt1"/>
              </a:solidFill>
              <a:latin typeface="Candara"/>
              <a:ea typeface="Candara"/>
              <a:cs typeface="Candara"/>
              <a:sym typeface="Candara"/>
            </a:endParaRPr>
          </a:p>
        </p:txBody>
      </p:sp>
      <p:sp>
        <p:nvSpPr>
          <p:cNvPr id="166" name="Google Shape;166;p9"/>
          <p:cNvSpPr txBox="1"/>
          <p:nvPr/>
        </p:nvSpPr>
        <p:spPr>
          <a:xfrm>
            <a:off x="3431703" y="1196752"/>
            <a:ext cx="7627593" cy="5416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lt-LT" sz="1600" i="0" u="none" strike="noStrike" dirty="0" smtClean="0">
              <a:solidFill>
                <a:srgbClr val="000000"/>
              </a:solidFill>
              <a:latin typeface="Candara" panose="020E0502030303020204" pitchFamily="34" charset="0"/>
              <a:ea typeface="Candara"/>
              <a:cs typeface="Candara"/>
              <a:sym typeface="Candara"/>
            </a:endParaRPr>
          </a:p>
          <a:p>
            <a:pPr marL="285750" marR="0" lvl="0" indent="-285750" algn="just" rtl="0">
              <a:spcBef>
                <a:spcPts val="0"/>
              </a:spcBef>
              <a:spcAft>
                <a:spcPts val="0"/>
              </a:spcAft>
              <a:buFont typeface="Wingdings" panose="05000000000000000000" pitchFamily="2" charset="2"/>
              <a:buChar char="Ø"/>
            </a:pPr>
            <a:r>
              <a:rPr lang="en-GB" sz="1600" i="0" u="none" strike="noStrike" dirty="0" smtClean="0">
                <a:solidFill>
                  <a:srgbClr val="000000"/>
                </a:solidFill>
                <a:latin typeface="Candara" panose="020E0502030303020204" pitchFamily="34" charset="0"/>
                <a:ea typeface="Candara"/>
                <a:cs typeface="Candara"/>
                <a:sym typeface="Candara"/>
              </a:rPr>
              <a:t>Objectif : </a:t>
            </a:r>
            <a:r>
              <a:rPr lang="lt-LT" sz="1600" dirty="0" smtClean="0">
                <a:latin typeface="Candara" panose="020E0502030303020204" pitchFamily="34" charset="0"/>
                <a:ea typeface="Candara"/>
                <a:cs typeface="Candara"/>
                <a:sym typeface="Candara"/>
              </a:rPr>
              <a:t>L'approche "The Circle Way" affirme sans équivoque la pratique essentielle qui consiste à se tourner les uns vers les autres pour soutenir la justice raciale, ethnique, de genre, de handicap, économique et environnementale.</a:t>
            </a:r>
            <a:endParaRPr sz="1600" i="0" u="none" strike="noStrike" dirty="0" smtClean="0">
              <a:solidFill>
                <a:srgbClr val="000000"/>
              </a:solidFill>
              <a:latin typeface="Candara" panose="020E0502030303020204" pitchFamily="34" charset="0"/>
              <a:ea typeface="Candara"/>
              <a:cs typeface="Candara"/>
              <a:sym typeface="Candara"/>
            </a:endParaRPr>
          </a:p>
          <a:p>
            <a:pPr marL="285750" marR="0" lvl="0" indent="-285750" algn="just" rtl="0">
              <a:spcBef>
                <a:spcPts val="600"/>
              </a:spcBef>
              <a:spcAft>
                <a:spcPts val="0"/>
              </a:spcAft>
              <a:buFont typeface="Wingdings" panose="05000000000000000000" pitchFamily="2" charset="2"/>
              <a:buChar char="Ø"/>
            </a:pPr>
            <a:r>
              <a:rPr lang="en-GB" sz="1600" i="0" u="none" strike="noStrike" dirty="0" smtClean="0">
                <a:solidFill>
                  <a:srgbClr val="000000"/>
                </a:solidFill>
                <a:latin typeface="Candara" panose="020E0502030303020204" pitchFamily="34" charset="0"/>
                <a:ea typeface="Candara"/>
                <a:cs typeface="Candara"/>
                <a:sym typeface="Candara"/>
              </a:rPr>
              <a:t>Matériel nécessaire : </a:t>
            </a:r>
            <a:r>
              <a:rPr lang="lt-LT" sz="1600" i="0" u="none" strike="noStrike" dirty="0" smtClean="0">
                <a:solidFill>
                  <a:srgbClr val="000000"/>
                </a:solidFill>
                <a:latin typeface="Candara" panose="020E0502030303020204" pitchFamily="34" charset="0"/>
                <a:ea typeface="Candara"/>
                <a:cs typeface="Candara"/>
                <a:sym typeface="Candara"/>
              </a:rPr>
              <a:t>Documents</a:t>
            </a:r>
            <a:r>
              <a:rPr lang="lt-LT" sz="1600" dirty="0" smtClean="0">
                <a:latin typeface="Candara" panose="020E0502030303020204" pitchFamily="34" charset="0"/>
                <a:ea typeface="Candara"/>
                <a:cs typeface="Candara"/>
                <a:sym typeface="Candara"/>
              </a:rPr>
              <a:t>, accès à Internet, projecteur et écran, papier, contenu théorique si nécessaire.</a:t>
            </a:r>
            <a:endParaRPr sz="1600" i="0" u="none" strike="noStrike" dirty="0" smtClean="0">
              <a:solidFill>
                <a:srgbClr val="000000"/>
              </a:solidFill>
              <a:latin typeface="Candara" panose="020E0502030303020204" pitchFamily="34" charset="0"/>
              <a:ea typeface="Candara"/>
              <a:cs typeface="Candara"/>
              <a:sym typeface="Candara"/>
            </a:endParaRPr>
          </a:p>
          <a:p>
            <a:pPr marL="285750" lvl="0" indent="-285750" algn="just">
              <a:spcBef>
                <a:spcPts val="600"/>
              </a:spcBef>
              <a:buFont typeface="Wingdings" panose="05000000000000000000" pitchFamily="2" charset="2"/>
              <a:buChar char="Ø"/>
            </a:pPr>
            <a:r>
              <a:rPr lang="lt-LT" sz="1600" dirty="0" smtClean="0">
                <a:latin typeface="Candara" panose="020E0502030303020204" pitchFamily="34" charset="0"/>
              </a:rPr>
              <a:t>Explication de la méthode : </a:t>
            </a:r>
            <a:r>
              <a:rPr lang="en-GB" sz="1600" dirty="0">
                <a:latin typeface="Candara" panose="020E0502030303020204" pitchFamily="34" charset="0"/>
              </a:rPr>
              <a:t>Un certain nombre de méthodologies basées sur le cercle ont été conçues dans le but d'entretenir un dialogue constructif dans le monde moderne. </a:t>
            </a:r>
            <a:r>
              <a:rPr lang="en-GB" sz="1600" dirty="0" smtClean="0">
                <a:latin typeface="Candara" panose="020E0502030303020204" pitchFamily="34" charset="0"/>
              </a:rPr>
              <a:t>La</a:t>
            </a:r>
            <a:r>
              <a:rPr lang="lt-LT" sz="1600" dirty="0" smtClean="0">
                <a:latin typeface="Candara" panose="020E0502030303020204" pitchFamily="34" charset="0"/>
              </a:rPr>
              <a:t> "</a:t>
            </a:r>
            <a:r>
              <a:rPr lang="en-GB" sz="1600" dirty="0" smtClean="0">
                <a:latin typeface="Candara" panose="020E0502030303020204" pitchFamily="34" charset="0"/>
              </a:rPr>
              <a:t>méthode du </a:t>
            </a:r>
            <a:r>
              <a:rPr lang="en-GB" sz="1600" dirty="0">
                <a:latin typeface="Candara" panose="020E0502030303020204" pitchFamily="34" charset="0"/>
              </a:rPr>
              <a:t>cercle</a:t>
            </a:r>
            <a:r>
              <a:rPr lang="lt-LT" sz="1600" dirty="0" smtClean="0">
                <a:latin typeface="Candara" panose="020E0502030303020204" pitchFamily="34" charset="0"/>
              </a:rPr>
              <a:t>" </a:t>
            </a:r>
            <a:r>
              <a:rPr lang="en-GB" sz="1600" dirty="0">
                <a:latin typeface="Candara" panose="020E0502030303020204" pitchFamily="34" charset="0"/>
              </a:rPr>
              <a:t>a été utilisée avec succès dans le monde entier par une grande variété de groupes, avec une égale variété d'intentions et d'objectifs. C'est là la grande </a:t>
            </a:r>
            <a:r>
              <a:rPr lang="en-GB" sz="1600" dirty="0" err="1">
                <a:latin typeface="Candara" panose="020E0502030303020204" pitchFamily="34" charset="0"/>
              </a:rPr>
              <a:t>capacité d'adaptation </a:t>
            </a:r>
            <a:r>
              <a:rPr lang="en-GB" sz="1600" dirty="0">
                <a:latin typeface="Candara" panose="020E0502030303020204" pitchFamily="34" charset="0"/>
              </a:rPr>
              <a:t>du cercle : il nous permet de nous rassembler autour d'une idée, d'apporter chacun notre sagesse et de décider d'un plan d'action collectif mûrement réfléchi. </a:t>
            </a:r>
            <a:r>
              <a:rPr lang="lt-LT" sz="1600" dirty="0" smtClean="0">
                <a:latin typeface="Candara" panose="020E0502030303020204" pitchFamily="34" charset="0"/>
              </a:rPr>
              <a:t>La " </a:t>
            </a:r>
            <a:r>
              <a:rPr lang="en-GB" sz="1600" dirty="0" smtClean="0">
                <a:latin typeface="Candara" panose="020E0502030303020204" pitchFamily="34" charset="0"/>
              </a:rPr>
              <a:t>voie du cercle </a:t>
            </a:r>
            <a:r>
              <a:rPr lang="lt-LT" sz="1600" dirty="0" smtClean="0">
                <a:latin typeface="Candara" panose="020E0502030303020204" pitchFamily="34" charset="0"/>
              </a:rPr>
              <a:t>" </a:t>
            </a:r>
            <a:r>
              <a:rPr lang="en-GB" sz="1600" dirty="0">
                <a:latin typeface="Candara" panose="020E0502030303020204" pitchFamily="34" charset="0"/>
              </a:rPr>
              <a:t>constitue une sorte de squelette qui renforce et organise le dialogue. Le cercle est une structure sociale qui, depuis la nuit des </a:t>
            </a:r>
            <a:r>
              <a:rPr lang="en-GB" sz="1600" dirty="0" smtClean="0">
                <a:latin typeface="Candara" panose="020E0502030303020204" pitchFamily="34" charset="0"/>
              </a:rPr>
              <a:t>temps</a:t>
            </a:r>
            <a:r>
              <a:rPr lang="en-GB" sz="1600" dirty="0">
                <a:latin typeface="Candara" panose="020E0502030303020204" pitchFamily="34" charset="0"/>
              </a:rPr>
              <a:t>, aide les gens à se réunir pour dialoguer et agir ensemble</a:t>
            </a:r>
            <a:r>
              <a:rPr lang="lt-LT" sz="1600" dirty="0" smtClean="0">
                <a:latin typeface="Candara" panose="020E0502030303020204" pitchFamily="34" charset="0"/>
              </a:rPr>
              <a:t>.</a:t>
            </a:r>
            <a:r>
              <a:rPr lang="en-GB" sz="1600" dirty="0">
                <a:latin typeface="Candara" panose="020E0502030303020204" pitchFamily="34" charset="0"/>
              </a:rPr>
              <a:t> Aujourd'hui, les gens viennent dans les cercles pour se rencontrer, pour découvrir des moyens sûrs de dialoguer, pour partager des histoires, pour construire une communauté et pour se réunir dans un esprit de collaboration. </a:t>
            </a:r>
            <a:r>
              <a:rPr lang="lt-LT" sz="1600" dirty="0" smtClean="0">
                <a:latin typeface="Candara" panose="020E0502030303020204" pitchFamily="34" charset="0"/>
              </a:rPr>
              <a:t>Les</a:t>
            </a:r>
            <a:r>
              <a:rPr lang="en-GB" sz="1600" dirty="0">
                <a:latin typeface="Candara" panose="020E0502030303020204" pitchFamily="34" charset="0"/>
              </a:rPr>
              <a:t> cercles nous </a:t>
            </a:r>
            <a:r>
              <a:rPr lang="en-GB" sz="1600" dirty="0" smtClean="0">
                <a:latin typeface="Candara" panose="020E0502030303020204" pitchFamily="34" charset="0"/>
              </a:rPr>
              <a:t>permettent</a:t>
            </a:r>
            <a:r>
              <a:rPr lang="en-GB" sz="1600" dirty="0">
                <a:latin typeface="Candara" panose="020E0502030303020204" pitchFamily="34" charset="0"/>
              </a:rPr>
              <a:t> de découvrir notre </a:t>
            </a:r>
            <a:r>
              <a:rPr lang="en-GB" sz="1600" dirty="0" err="1" smtClean="0">
                <a:latin typeface="Candara" panose="020E0502030303020204" pitchFamily="34" charset="0"/>
              </a:rPr>
              <a:t>sagesse</a:t>
            </a:r>
            <a:r>
              <a:rPr lang="en-GB" sz="1600" dirty="0" smtClean="0">
                <a:latin typeface="Candara" panose="020E0502030303020204" pitchFamily="34" charset="0"/>
              </a:rPr>
              <a:t> </a:t>
            </a:r>
            <a:r>
              <a:rPr lang="en-GB" sz="1600" dirty="0">
                <a:latin typeface="Candara" panose="020E0502030303020204" pitchFamily="34" charset="0"/>
              </a:rPr>
              <a:t>collective</a:t>
            </a:r>
            <a:r>
              <a:rPr lang="en-GB" sz="1600" dirty="0" smtClean="0">
                <a:latin typeface="Candara" panose="020E0502030303020204" pitchFamily="34" charset="0"/>
              </a:rPr>
              <a:t>, les </a:t>
            </a:r>
            <a:r>
              <a:rPr lang="en-GB" sz="1600" dirty="0">
                <a:latin typeface="Candara" panose="020E0502030303020204" pitchFamily="34" charset="0"/>
              </a:rPr>
              <a:t>ressources locales que nous pouvons apporter à nos conversations et à nos tâches, et qui nous sommes vraiment les uns pour les </a:t>
            </a:r>
            <a:r>
              <a:rPr lang="en-GB" sz="1600" dirty="0" err="1">
                <a:latin typeface="Candara" panose="020E0502030303020204" pitchFamily="34" charset="0"/>
              </a:rPr>
              <a:t>autres</a:t>
            </a:r>
            <a:r>
              <a:rPr lang="en-GB" sz="1600" dirty="0" smtClean="0">
                <a:latin typeface="Candara" panose="020E0502030303020204" pitchFamily="34" charset="0"/>
              </a:rPr>
              <a:t>.</a:t>
            </a:r>
            <a:endParaRPr sz="1800" dirty="0" smtClean="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1384" y="4077072"/>
            <a:ext cx="2585558" cy="1869682"/>
          </a:xfrm>
          <a:prstGeom prst="rect">
            <a:avLst/>
          </a:prstGeom>
        </p:spPr>
      </p:pic>
    </p:spTree>
    <p:extLst>
      <p:ext uri="{BB962C8B-B14F-4D97-AF65-F5344CB8AC3E}">
        <p14:creationId xmlns:p14="http://schemas.microsoft.com/office/powerpoint/2010/main" xmlns="" val="304995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3" name="Google Shape;16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4" name="Google Shape;16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65;p9"/>
          <p:cNvSpPr txBox="1"/>
          <p:nvPr/>
        </p:nvSpPr>
        <p:spPr>
          <a:xfrm>
            <a:off x="0" y="89588"/>
            <a:ext cx="10911016" cy="1200288"/>
          </a:xfrm>
          <a:prstGeom prst="rect">
            <a:avLst/>
          </a:prstGeom>
          <a:noFill/>
          <a:ln>
            <a:noFill/>
          </a:ln>
        </p:spPr>
        <p:txBody>
          <a:bodyPr spcFirstLastPara="1" wrap="square" lIns="91425" tIns="45700" rIns="91425" bIns="45700" anchor="t" anchorCtr="0">
            <a:spAutoFit/>
          </a:bodyPr>
          <a:lstStyle/>
          <a:p>
            <a:pPr marL="457200" lvl="1"/>
            <a:r>
              <a:rPr kumimoji="0" lang="en-GB" sz="3600" b="1" i="0" u="none" strike="noStrike" kern="0" cap="none" spc="0" normalizeH="0" baseline="0" noProof="0" dirty="0" err="1" smtClean="0">
                <a:ln>
                  <a:noFill/>
                </a:ln>
                <a:solidFill>
                  <a:srgbClr val="FFFFFF"/>
                </a:solidFill>
                <a:effectLst/>
                <a:uLnTx/>
                <a:uFillTx/>
                <a:latin typeface="Candara"/>
                <a:ea typeface="Candara"/>
                <a:cs typeface="Candara"/>
                <a:sym typeface="Candara"/>
              </a:rPr>
              <a:t>Activité</a:t>
            </a:r>
            <a:r>
              <a:rPr kumimoji="0" lang="en-GB" sz="3600" b="1" i="0" u="none" strike="noStrike" kern="0" cap="none" spc="0" normalizeH="0" baseline="0" noProof="0" dirty="0" smtClean="0">
                <a:ln>
                  <a:noFill/>
                </a:ln>
                <a:solidFill>
                  <a:srgbClr val="FFFFFF"/>
                </a:solidFill>
                <a:effectLst/>
                <a:uLnTx/>
                <a:uFillTx/>
                <a:latin typeface="Candara"/>
                <a:ea typeface="Candara"/>
                <a:cs typeface="Candara"/>
                <a:sym typeface="Candara"/>
              </a:rPr>
              <a:t> interactive </a:t>
            </a:r>
            <a:r>
              <a:rPr lang="en-GB" sz="3600" b="1" dirty="0">
                <a:solidFill>
                  <a:schemeClr val="lt1"/>
                </a:solidFill>
                <a:latin typeface="Candara"/>
                <a:ea typeface="Candara"/>
                <a:cs typeface="Candara"/>
                <a:sym typeface="Candara"/>
              </a:rPr>
              <a:t>: La méthode "The Circle Way" (le cercle)</a:t>
            </a:r>
            <a:endParaRPr lang="en-GB" sz="3600" dirty="0">
              <a:solidFill>
                <a:schemeClr val="lt1"/>
              </a:solidFill>
              <a:latin typeface="Candara"/>
              <a:ea typeface="Candara"/>
              <a:cs typeface="Candara"/>
              <a:sym typeface="Candara"/>
            </a:endParaRPr>
          </a:p>
        </p:txBody>
      </p:sp>
      <p:sp>
        <p:nvSpPr>
          <p:cNvPr id="166" name="Google Shape;166;p9"/>
          <p:cNvSpPr txBox="1"/>
          <p:nvPr/>
        </p:nvSpPr>
        <p:spPr>
          <a:xfrm>
            <a:off x="4079777" y="1484784"/>
            <a:ext cx="6979520" cy="484744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600"/>
              </a:spcBef>
              <a:spcAft>
                <a:spcPts val="0"/>
              </a:spcAft>
              <a:buClr>
                <a:srgbClr val="000000"/>
              </a:buClr>
              <a:buSzTx/>
              <a:tabLst/>
              <a:defRPr/>
            </a:pPr>
            <a:r>
              <a:rPr kumimoji="0" lang="en-GB" sz="2000" b="1" i="0" u="none" strike="noStrike" kern="0" cap="none" spc="0" normalizeH="0" baseline="0" noProof="0" dirty="0" smtClean="0">
                <a:ln>
                  <a:noFill/>
                </a:ln>
                <a:solidFill>
                  <a:schemeClr val="accent2">
                    <a:lumMod val="75000"/>
                  </a:schemeClr>
                </a:solidFill>
                <a:effectLst/>
                <a:uLnTx/>
                <a:uFillTx/>
                <a:latin typeface="Candara" panose="020E0502030303020204" pitchFamily="34" charset="0"/>
                <a:ea typeface="Candara"/>
                <a:cs typeface="Candara"/>
                <a:sym typeface="Candara"/>
              </a:rPr>
              <a:t>Procédure :</a:t>
            </a: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Candara" panose="020E0502030303020204" pitchFamily="34" charset="0"/>
                <a:sym typeface="Arial"/>
              </a:rPr>
              <a:t>Dans les groupes, les gens se réunissent en cercle, planifient l'avenir, gèrent les crises et s'écoutent les uns les autres. La pratique de la méthode du cercle a des règles qui impliquent que le participant participe activement et accepte ses propres problèmes ou ceux des autres en décidant d'agir. Les réunions commencent et se terminent en cercle. Au début, les participants expliquent les raisons de leur participation et, à la fin, ils font le point sur ce qu'ils ont accompli ensemble et individuellement. Une réunion en cercle peut s'avérer particulièrement utile pour apprendre à se connaître et pour mener une réflexion approfondie ou prendre des décisions. Cette méthode crée un sentiment de communauté, libère les pouvoirs créatifs et permet d'apprécier le résultat commun. </a:t>
            </a:r>
            <a:endParaRPr kumimoji="0" sz="1800" b="0" i="0" u="none" strike="noStrike" kern="0" cap="none" spc="0" normalizeH="0" baseline="0" noProof="0" dirty="0" smtClean="0">
              <a:ln>
                <a:noFill/>
              </a:ln>
              <a:solidFill>
                <a:srgbClr val="000000"/>
              </a:solidFill>
              <a:effectLst/>
              <a:uLnTx/>
              <a:uFillTx/>
              <a:latin typeface="Arial"/>
              <a:cs typeface="Arial"/>
              <a:sym typeface="Arial"/>
            </a:endParaRPr>
          </a:p>
        </p:txBody>
      </p:sp>
      <p:pic>
        <p:nvPicPr>
          <p:cNvPr id="7"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2090" y="2780928"/>
            <a:ext cx="3528392" cy="2551469"/>
          </a:xfrm>
          <a:prstGeom prst="rect">
            <a:avLst/>
          </a:prstGeom>
        </p:spPr>
      </p:pic>
    </p:spTree>
    <p:extLst>
      <p:ext uri="{BB962C8B-B14F-4D97-AF65-F5344CB8AC3E}">
        <p14:creationId xmlns:p14="http://schemas.microsoft.com/office/powerpoint/2010/main" xmlns="" val="344280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GB" sz="3600" b="1" i="0" u="none" strike="noStrike" cap="none">
                <a:solidFill>
                  <a:schemeClr val="lt1"/>
                </a:solidFill>
                <a:latin typeface="Candara"/>
                <a:ea typeface="Candara"/>
                <a:cs typeface="Candara"/>
                <a:sym typeface="Candara"/>
              </a:rPr>
              <a:t>Discussion et réflexion</a:t>
            </a:r>
            <a:endParaRPr sz="3600" b="0" i="0" u="none" strike="noStrike" cap="none">
              <a:solidFill>
                <a:schemeClr val="lt1"/>
              </a:solidFill>
              <a:latin typeface="Candara"/>
              <a:ea typeface="Candara"/>
              <a:cs typeface="Candara"/>
              <a:sym typeface="Candara"/>
            </a:endParaRPr>
          </a:p>
        </p:txBody>
      </p:sp>
      <p:sp>
        <p:nvSpPr>
          <p:cNvPr id="185" name="Google Shape;185;p11"/>
          <p:cNvSpPr txBox="1"/>
          <p:nvPr/>
        </p:nvSpPr>
        <p:spPr>
          <a:xfrm>
            <a:off x="4007768" y="973651"/>
            <a:ext cx="7387300" cy="5093662"/>
          </a:xfrm>
          <a:prstGeom prst="rect">
            <a:avLst/>
          </a:prstGeom>
          <a:noFill/>
          <a:ln>
            <a:noFill/>
          </a:ln>
        </p:spPr>
        <p:txBody>
          <a:bodyPr spcFirstLastPara="1" wrap="square" lIns="91425" tIns="45700" rIns="91425" bIns="45700" anchor="t" anchorCtr="0">
            <a:spAutoFit/>
          </a:bodyPr>
          <a:lstStyle/>
          <a:p>
            <a:pPr>
              <a:spcBef>
                <a:spcPts val="600"/>
              </a:spcBef>
            </a:pPr>
            <a:r>
              <a:rPr lang="en-GB" sz="1600" dirty="0" smtClean="0">
                <a:solidFill>
                  <a:schemeClr val="accent2">
                    <a:lumMod val="50000"/>
                  </a:schemeClr>
                </a:solidFill>
              </a:rPr>
              <a:t> </a:t>
            </a:r>
            <a:endParaRPr lang="en-US" sz="1600" dirty="0" smtClean="0">
              <a:solidFill>
                <a:schemeClr val="accent2">
                  <a:lumMod val="50000"/>
                </a:schemeClr>
              </a:solidFill>
            </a:endParaRPr>
          </a:p>
          <a:p>
            <a:pPr marL="0" marR="0" lvl="0" indent="0" algn="just" rtl="0">
              <a:spcBef>
                <a:spcPts val="600"/>
              </a:spcBef>
              <a:spcAft>
                <a:spcPts val="0"/>
              </a:spcAft>
              <a:buNone/>
            </a:pPr>
            <a:r>
              <a:rPr lang="en-GB" sz="2000" b="1" i="0" u="none" strike="noStrike" dirty="0" smtClean="0">
                <a:solidFill>
                  <a:schemeClr val="accent2">
                    <a:lumMod val="75000"/>
                  </a:schemeClr>
                </a:solidFill>
                <a:latin typeface="Candara" panose="020E0502030303020204" pitchFamily="34" charset="0"/>
                <a:ea typeface="Candara"/>
                <a:cs typeface="Candara"/>
                <a:sym typeface="Candara"/>
              </a:rPr>
              <a:t>Questions </a:t>
            </a:r>
            <a:r>
              <a:rPr lang="en-GB" sz="2000" b="1" i="0" u="none" strike="noStrike" dirty="0">
                <a:solidFill>
                  <a:schemeClr val="accent2">
                    <a:lumMod val="75000"/>
                  </a:schemeClr>
                </a:solidFill>
                <a:latin typeface="Candara" panose="020E0502030303020204" pitchFamily="34" charset="0"/>
                <a:ea typeface="Candara"/>
                <a:cs typeface="Candara"/>
                <a:sym typeface="Candara"/>
              </a:rPr>
              <a:t>pour la discussion en groupe </a:t>
            </a:r>
            <a:r>
              <a:rPr lang="en-GB" sz="2000" b="1" i="0" u="none" strike="noStrike" dirty="0" smtClean="0">
                <a:solidFill>
                  <a:schemeClr val="accent2">
                    <a:lumMod val="75000"/>
                  </a:schemeClr>
                </a:solidFill>
                <a:latin typeface="Candara" panose="020E0502030303020204" pitchFamily="34" charset="0"/>
                <a:ea typeface="Candara"/>
                <a:cs typeface="Candara"/>
                <a:sym typeface="Candara"/>
              </a:rPr>
              <a:t>:</a:t>
            </a:r>
            <a:endParaRPr lang="lt-LT" sz="2000" b="1" dirty="0">
              <a:solidFill>
                <a:schemeClr val="accent2">
                  <a:lumMod val="75000"/>
                </a:schemeClr>
              </a:solidFill>
              <a:latin typeface="Candara" panose="020E0502030303020204" pitchFamily="34" charset="0"/>
              <a:sym typeface="Candara"/>
            </a:endParaRPr>
          </a:p>
          <a:p>
            <a:pPr algn="just">
              <a:spcBef>
                <a:spcPts val="600"/>
              </a:spcBef>
              <a:spcAft>
                <a:spcPts val="600"/>
              </a:spcAft>
            </a:pPr>
            <a:r>
              <a:rPr lang="lt-LT" sz="1600" dirty="0" smtClean="0">
                <a:solidFill>
                  <a:schemeClr val="tx1"/>
                </a:solidFill>
                <a:latin typeface="Candara" panose="020E0502030303020204" pitchFamily="34" charset="0"/>
                <a:sym typeface="Candara"/>
              </a:rPr>
              <a:t>1. </a:t>
            </a:r>
            <a:r>
              <a:rPr lang="en-US" sz="1600" dirty="0" smtClean="0">
                <a:solidFill>
                  <a:schemeClr val="tx1"/>
                </a:solidFill>
                <a:latin typeface="Candara" panose="020E0502030303020204" pitchFamily="34" charset="0"/>
              </a:rPr>
              <a:t>Qu'est-ce que </a:t>
            </a:r>
            <a:r>
              <a:rPr lang="en-US" sz="1600" dirty="0">
                <a:solidFill>
                  <a:schemeClr val="tx1"/>
                </a:solidFill>
                <a:latin typeface="Candara" panose="020E0502030303020204" pitchFamily="34" charset="0"/>
              </a:rPr>
              <a:t>la mise en réseau </a:t>
            </a:r>
            <a:r>
              <a:rPr lang="en-US" sz="1600" dirty="0" smtClean="0">
                <a:solidFill>
                  <a:schemeClr val="tx1"/>
                </a:solidFill>
                <a:latin typeface="Candara" panose="020E0502030303020204" pitchFamily="34" charset="0"/>
              </a:rPr>
              <a:t>?</a:t>
            </a:r>
            <a:endParaRPr lang="lt-LT" sz="1600" dirty="0" smtClean="0">
              <a:solidFill>
                <a:schemeClr val="tx1"/>
              </a:solidFill>
              <a:latin typeface="Candara" panose="020E0502030303020204" pitchFamily="34" charset="0"/>
            </a:endParaRPr>
          </a:p>
          <a:p>
            <a:pPr algn="just">
              <a:spcBef>
                <a:spcPts val="600"/>
              </a:spcBef>
              <a:spcAft>
                <a:spcPts val="600"/>
              </a:spcAft>
            </a:pPr>
            <a:r>
              <a:rPr lang="lt-LT" sz="1600" dirty="0" smtClean="0">
                <a:solidFill>
                  <a:schemeClr val="tx1"/>
                </a:solidFill>
                <a:latin typeface="Candara" panose="020E0502030303020204" pitchFamily="34" charset="0"/>
              </a:rPr>
              <a:t>2. Pourquoi la mise en réseau est-elle si importante ?</a:t>
            </a:r>
          </a:p>
          <a:p>
            <a:pPr algn="just">
              <a:spcBef>
                <a:spcPts val="600"/>
              </a:spcBef>
              <a:spcAft>
                <a:spcPts val="600"/>
              </a:spcAft>
            </a:pPr>
            <a:r>
              <a:rPr lang="lt-LT" sz="1600" dirty="0" smtClean="0">
                <a:solidFill>
                  <a:schemeClr val="tx1"/>
                </a:solidFill>
                <a:latin typeface="Candara" panose="020E0502030303020204" pitchFamily="34" charset="0"/>
              </a:rPr>
              <a:t>3. </a:t>
            </a:r>
            <a:r>
              <a:rPr lang="en-GB" sz="1600" dirty="0">
                <a:solidFill>
                  <a:schemeClr val="tx1"/>
                </a:solidFill>
                <a:latin typeface="Candara" panose="020E0502030303020204" pitchFamily="34" charset="0"/>
              </a:rPr>
              <a:t>Quels sont les avantages de la mise en réseau pour la personne et pour l'</a:t>
            </a:r>
            <a:r>
              <a:rPr lang="en-GB" sz="1600" dirty="0" smtClean="0">
                <a:solidFill>
                  <a:schemeClr val="tx1"/>
                </a:solidFill>
                <a:latin typeface="Candara" panose="020E0502030303020204" pitchFamily="34" charset="0"/>
              </a:rPr>
              <a:t>organisation </a:t>
            </a:r>
            <a:r>
              <a:rPr lang="lt-LT" sz="1600" dirty="0" smtClean="0">
                <a:solidFill>
                  <a:schemeClr val="tx1"/>
                </a:solidFill>
                <a:latin typeface="Candara" panose="020E0502030303020204" pitchFamily="34" charset="0"/>
              </a:rPr>
              <a:t>?</a:t>
            </a:r>
            <a:endParaRPr lang="en-US" sz="1600" dirty="0">
              <a:solidFill>
                <a:schemeClr val="tx1"/>
              </a:solidFill>
              <a:latin typeface="Candara" panose="020E0502030303020204" pitchFamily="34" charset="0"/>
            </a:endParaRPr>
          </a:p>
          <a:p>
            <a:pPr lvl="0" algn="just">
              <a:spcBef>
                <a:spcPts val="600"/>
              </a:spcBef>
              <a:spcAft>
                <a:spcPts val="600"/>
              </a:spcAft>
            </a:pPr>
            <a:r>
              <a:rPr lang="lt-LT" sz="1600" dirty="0" smtClean="0">
                <a:solidFill>
                  <a:schemeClr val="tx1"/>
                </a:solidFill>
                <a:latin typeface="Candara" panose="020E0502030303020204" pitchFamily="34" charset="0"/>
              </a:rPr>
              <a:t>4. </a:t>
            </a:r>
            <a:r>
              <a:rPr lang="en-GB" sz="1600" dirty="0">
                <a:solidFill>
                  <a:schemeClr val="tx1"/>
                </a:solidFill>
                <a:latin typeface="Candara" panose="020E0502030303020204" pitchFamily="34" charset="0"/>
              </a:rPr>
              <a:t>Quel rôle jouent le patrimoine et les activités liées au patrimoine dans l'évolution des communautés humaines, de notre paysage </a:t>
            </a:r>
            <a:r>
              <a:rPr lang="en-GB" sz="1600" dirty="0" smtClean="0">
                <a:solidFill>
                  <a:schemeClr val="tx1"/>
                </a:solidFill>
                <a:latin typeface="Candara" panose="020E0502030303020204" pitchFamily="34" charset="0"/>
              </a:rPr>
              <a:t>et de notre </a:t>
            </a:r>
            <a:r>
              <a:rPr lang="en-GB" sz="1600" dirty="0">
                <a:solidFill>
                  <a:schemeClr val="tx1"/>
                </a:solidFill>
                <a:latin typeface="Candara" panose="020E0502030303020204" pitchFamily="34" charset="0"/>
              </a:rPr>
              <a:t>identité ?</a:t>
            </a:r>
            <a:endParaRPr sz="1600" dirty="0">
              <a:solidFill>
                <a:schemeClr val="tx1"/>
              </a:solidFill>
              <a:latin typeface="Candara" panose="020E0502030303020204" pitchFamily="34" charset="0"/>
            </a:endParaRPr>
          </a:p>
          <a:p>
            <a:pPr marL="0" marR="0" lvl="0" indent="0" algn="just" rtl="0">
              <a:spcBef>
                <a:spcPts val="600"/>
              </a:spcBef>
              <a:spcAft>
                <a:spcPts val="0"/>
              </a:spcAft>
              <a:buNone/>
            </a:pPr>
            <a:endParaRPr lang="en-GB" sz="1600" i="0" u="none" strike="noStrike" dirty="0" smtClean="0">
              <a:solidFill>
                <a:schemeClr val="tx1"/>
              </a:solidFill>
              <a:latin typeface="Candara" panose="020E0502030303020204" pitchFamily="34" charset="0"/>
              <a:ea typeface="Candara"/>
              <a:cs typeface="Candara"/>
              <a:sym typeface="Candara"/>
            </a:endParaRPr>
          </a:p>
          <a:p>
            <a:pPr marL="0" marR="0" lvl="0" indent="0" algn="just" rtl="0">
              <a:spcBef>
                <a:spcPts val="600"/>
              </a:spcBef>
              <a:spcAft>
                <a:spcPts val="0"/>
              </a:spcAft>
              <a:buNone/>
            </a:pPr>
            <a:r>
              <a:rPr lang="en-GB" sz="2000" b="1" i="0" u="none" strike="noStrike" dirty="0" smtClean="0">
                <a:solidFill>
                  <a:schemeClr val="accent2">
                    <a:lumMod val="75000"/>
                  </a:schemeClr>
                </a:solidFill>
                <a:latin typeface="Candara" panose="020E0502030303020204" pitchFamily="34" charset="0"/>
                <a:ea typeface="Candara"/>
                <a:cs typeface="Candara"/>
                <a:sym typeface="Candara"/>
              </a:rPr>
              <a:t>Conclusion : </a:t>
            </a:r>
            <a:endParaRPr lang="en-GB" sz="2000" b="1" dirty="0" smtClean="0">
              <a:solidFill>
                <a:schemeClr val="accent2">
                  <a:lumMod val="75000"/>
                </a:schemeClr>
              </a:solidFill>
              <a:latin typeface="Candara" panose="020E0502030303020204" pitchFamily="34" charset="0"/>
              <a:ea typeface="Candara"/>
              <a:cs typeface="Candara"/>
              <a:sym typeface="Candara"/>
            </a:endParaRPr>
          </a:p>
          <a:p>
            <a:pPr marL="342900" lvl="0" indent="-342900" algn="just">
              <a:spcBef>
                <a:spcPts val="600"/>
              </a:spcBef>
              <a:buAutoNum type="arabicPeriod"/>
            </a:pPr>
            <a:r>
              <a:rPr lang="en-GB" sz="1600" dirty="0" smtClean="0">
                <a:solidFill>
                  <a:schemeClr val="tx1"/>
                </a:solidFill>
                <a:latin typeface="Candara" panose="020E0502030303020204" pitchFamily="34" charset="0"/>
                <a:ea typeface="Candara"/>
                <a:cs typeface="Candara"/>
                <a:sym typeface="Candara"/>
              </a:rPr>
              <a:t>Résumez les activités et les points clés de la leçon.</a:t>
            </a:r>
          </a:p>
          <a:p>
            <a:pPr marL="342900" lvl="0" indent="-342900" algn="just">
              <a:spcBef>
                <a:spcPts val="600"/>
              </a:spcBef>
              <a:buAutoNum type="arabicPeriod"/>
            </a:pPr>
            <a:r>
              <a:rPr lang="en-GB" sz="1600" dirty="0" smtClean="0">
                <a:solidFill>
                  <a:schemeClr val="tx1"/>
                </a:solidFill>
                <a:latin typeface="Candara" panose="020E0502030303020204" pitchFamily="34" charset="0"/>
                <a:ea typeface="Candara"/>
                <a:cs typeface="Candara"/>
                <a:sym typeface="Candara"/>
              </a:rPr>
              <a:t>Les communautés doivent développer et maintenir une approche active de la mise en réseau, de la recherche de camaraderie et du développement personnel.</a:t>
            </a:r>
            <a:endParaRPr lang="lt-LT" sz="1600" b="1" i="0" u="none" strike="noStrike" dirty="0" smtClean="0">
              <a:solidFill>
                <a:schemeClr val="tx1"/>
              </a:solidFill>
              <a:latin typeface="+mj-lt"/>
              <a:ea typeface="Candara"/>
              <a:cs typeface="Candara"/>
              <a:sym typeface="Candara"/>
            </a:endParaRPr>
          </a:p>
          <a:p>
            <a:pPr marL="0" marR="0" lvl="0" indent="0" algn="l" rtl="0">
              <a:spcBef>
                <a:spcPts val="600"/>
              </a:spcBef>
              <a:spcAft>
                <a:spcPts val="0"/>
              </a:spcAft>
              <a:buNone/>
            </a:pPr>
            <a:endParaRPr dirty="0"/>
          </a:p>
        </p:txBody>
      </p:sp>
      <p:pic>
        <p:nvPicPr>
          <p:cNvPr id="7"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30506" y="1628800"/>
            <a:ext cx="1567742" cy="2257442"/>
          </a:xfrm>
          <a:prstGeom prst="rect">
            <a:avLst/>
          </a:prstGeom>
        </p:spPr>
      </p:pic>
      <p:pic>
        <p:nvPicPr>
          <p:cNvPr id="8"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257622" y="3284984"/>
            <a:ext cx="881252" cy="2232248"/>
          </a:xfrm>
          <a:prstGeom prst="rect">
            <a:avLst/>
          </a:prstGeom>
        </p:spPr>
      </p:pic>
    </p:spTree>
    <p:extLst>
      <p:ext uri="{BB962C8B-B14F-4D97-AF65-F5344CB8AC3E}">
        <p14:creationId xmlns:p14="http://schemas.microsoft.com/office/powerpoint/2010/main" xmlns="" val="1935693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{74283AE2-8A73-A94A-B827-F18D97F0D345}tf10001069</Template>
  <TotalTime>4809</TotalTime>
  <Words>660</Words>
  <Application>Microsoft Office PowerPoint</Application>
  <PresentationFormat>Προσαρμογή</PresentationFormat>
  <Paragraphs>29</Paragraphs>
  <Slides>6</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Office Theme</vt:lpstr>
      <vt:lpstr>Διαφάνεια 1</vt:lpstr>
      <vt:lpstr>Διαφάνεια 2</vt:lpstr>
      <vt:lpstr>Διαφάνεια 3</vt:lpstr>
      <vt:lpstr>Διαφάνεια 4</vt:lpstr>
      <vt:lpstr>Διαφάνεια 5</vt:lpstr>
      <vt:lpstr>Διαφάνεια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docId:2AD7D04A6624768D3879DAAE14B52F8B</cp:keywords>
  <cp:lastModifiedBy>Νικολέττα</cp:lastModifiedBy>
  <cp:revision>32</cp:revision>
  <dcterms:created xsi:type="dcterms:W3CDTF">2024-06-10T15:48:53Z</dcterms:created>
  <dcterms:modified xsi:type="dcterms:W3CDTF">2026-04-25T07:39:03Z</dcterms:modified>
</cp:coreProperties>
</file>