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17" r:id="rId2"/>
    <p:sldId id="318" r:id="rId3"/>
    <p:sldId id="328" r:id="rId4"/>
    <p:sldId id="329" r:id="rId5"/>
    <p:sldId id="330" r:id="rId6"/>
    <p:sldId id="331" r:id="rId7"/>
    <p:sldId id="332"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117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15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2807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951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7779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5687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1569620"/>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a:solidFill>
                  <a:srgbClr val="FFFFFF"/>
                </a:solidFill>
                <a:latin typeface="Candara"/>
                <a:ea typeface="Candara"/>
                <a:cs typeface="Candara"/>
                <a:sym typeface="Candara"/>
              </a:rPr>
              <a:t>PROGRAMME DE FORMATION</a:t>
            </a:r>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D'APPRENTISSAGE 6 : MISE EN </a:t>
            </a:r>
            <a:r>
              <a:rPr lang="fr-FR" sz="3200" b="1" dirty="0" smtClean="0">
                <a:solidFill>
                  <a:srgbClr val="FFFFFF"/>
                </a:solidFill>
                <a:latin typeface="Candara"/>
                <a:ea typeface="Candara"/>
                <a:cs typeface="Candara"/>
                <a:sym typeface="Candara"/>
              </a:rPr>
              <a:t>RÉSEAU</a:t>
            </a:r>
            <a:endParaRPr lang="fr-FR" sz="3200" b="1" dirty="0">
              <a:solidFill>
                <a:srgbClr val="FFFFFF"/>
              </a:solidFill>
              <a:latin typeface="Candara"/>
              <a:ea typeface="Candara"/>
              <a:cs typeface="Candara"/>
              <a:sym typeface="Candara"/>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183370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923281" y="1369009"/>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89891" y="2074783"/>
            <a:ext cx="10363200" cy="1107955"/>
          </a:xfrm>
          <a:prstGeom prst="rect">
            <a:avLst/>
          </a:prstGeom>
          <a:noFill/>
          <a:ln>
            <a:noFill/>
          </a:ln>
        </p:spPr>
        <p:txBody>
          <a:bodyPr spcFirstLastPara="1" wrap="square" lIns="91425" tIns="45700" rIns="91425" bIns="45700" anchor="t" anchorCtr="0">
            <a:spAutoFit/>
          </a:bodyPr>
          <a:lstStyle/>
          <a:p>
            <a:pPr lvl="0" algn="ctr">
              <a:spcBef>
                <a:spcPts val="1200"/>
              </a:spcBef>
            </a:pPr>
            <a:r>
              <a:rPr lang="en-GB" sz="2800" b="1" i="0" u="none" strike="noStrike" cap="none" dirty="0" smtClean="0">
                <a:solidFill>
                  <a:srgbClr val="FFFFFF"/>
                </a:solidFill>
                <a:latin typeface="Candara"/>
                <a:ea typeface="Candara"/>
                <a:cs typeface="Candara"/>
                <a:sym typeface="Candara"/>
              </a:rPr>
              <a:t>LEÇON </a:t>
            </a:r>
            <a:r>
              <a:rPr lang="fr-FR" sz="2800" b="1" dirty="0">
                <a:solidFill>
                  <a:srgbClr val="FFFFFF"/>
                </a:solidFill>
                <a:latin typeface="Candara"/>
                <a:ea typeface="Candara"/>
                <a:cs typeface="Candara"/>
                <a:sym typeface="Candara"/>
              </a:rPr>
              <a:t>2</a:t>
            </a:r>
            <a:r>
              <a:rPr lang="lt-LT" sz="2800" b="1" i="0" u="none" strike="noStrike" cap="none" dirty="0" smtClean="0">
                <a:solidFill>
                  <a:srgbClr val="FFFFFF"/>
                </a:solidFill>
                <a:latin typeface="Candara"/>
                <a:ea typeface="Candara"/>
                <a:cs typeface="Candara"/>
                <a:sym typeface="Candara"/>
              </a:rPr>
              <a:t> </a:t>
            </a:r>
            <a:r>
              <a:rPr lang="en-GB" sz="2800" b="1" i="0" u="none" strike="noStrike" cap="none" dirty="0" smtClean="0">
                <a:solidFill>
                  <a:srgbClr val="FFFFFF"/>
                </a:solidFill>
                <a:latin typeface="Candara"/>
                <a:ea typeface="Candara"/>
                <a:cs typeface="Candara"/>
                <a:sym typeface="Candara"/>
              </a:rPr>
              <a:t>: </a:t>
            </a:r>
            <a:r>
              <a:rPr lang="en-GB" sz="2800" b="1" dirty="0" smtClean="0">
                <a:solidFill>
                  <a:schemeClr val="bg1"/>
                </a:solidFill>
                <a:latin typeface="Candara" pitchFamily="34" charset="0"/>
              </a:rPr>
              <a:t>Le patrimoine et la mise en réseau en tant qu'avantages civiques</a:t>
            </a:r>
            <a:endParaRPr sz="2800" b="1" i="0" u="none" strike="noStrike" cap="none" dirty="0">
              <a:solidFill>
                <a:schemeClr val="bg1"/>
              </a:solidFill>
              <a:latin typeface="Candara" pitchFamily="34" charset="0"/>
              <a:ea typeface="Times New Roman"/>
              <a:cs typeface="Times New Roman"/>
              <a:sym typeface="Times New Roman"/>
            </a:endParaRPr>
          </a:p>
        </p:txBody>
      </p:sp>
    </p:spTree>
    <p:extLst>
      <p:ext uri="{BB962C8B-B14F-4D97-AF65-F5344CB8AC3E}">
        <p14:creationId xmlns:p14="http://schemas.microsoft.com/office/powerpoint/2010/main" xmlns="" val="152862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3" name="Google Shape;16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GB" sz="3600" b="1" dirty="0">
                <a:solidFill>
                  <a:schemeClr val="lt1"/>
                </a:solidFill>
                <a:latin typeface="Candara"/>
                <a:ea typeface="Candara"/>
                <a:cs typeface="Candara"/>
                <a:sym typeface="Candara"/>
              </a:rPr>
              <a:t>Activité : </a:t>
            </a:r>
            <a:r>
              <a:rPr lang="en-GB" sz="3000" b="1" dirty="0">
                <a:solidFill>
                  <a:schemeClr val="lt1"/>
                </a:solidFill>
                <a:latin typeface="Candara"/>
                <a:ea typeface="Candara"/>
                <a:cs typeface="Candara"/>
                <a:sym typeface="Candara"/>
              </a:rPr>
              <a:t>EXERCICE DE LA MÉTHODE DU "CAFÉ </a:t>
            </a:r>
            <a:r>
              <a:rPr lang="en-GB" sz="3000" b="1" dirty="0" smtClean="0">
                <a:solidFill>
                  <a:schemeClr val="lt1"/>
                </a:solidFill>
                <a:latin typeface="Candara"/>
                <a:ea typeface="Candara"/>
                <a:cs typeface="Candara"/>
                <a:sym typeface="Candara"/>
              </a:rPr>
              <a:t>SOCIAL”</a:t>
            </a:r>
            <a:endParaRPr lang="en-GB" sz="3000" dirty="0">
              <a:solidFill>
                <a:schemeClr val="lt1"/>
              </a:solidFill>
              <a:latin typeface="Candara"/>
              <a:ea typeface="Candara"/>
              <a:cs typeface="Candara"/>
              <a:sym typeface="Candara"/>
            </a:endParaRPr>
          </a:p>
        </p:txBody>
      </p:sp>
      <p:sp>
        <p:nvSpPr>
          <p:cNvPr id="166" name="Google Shape;166;p9"/>
          <p:cNvSpPr txBox="1"/>
          <p:nvPr/>
        </p:nvSpPr>
        <p:spPr>
          <a:xfrm>
            <a:off x="4151783" y="1353592"/>
            <a:ext cx="6907514" cy="5144958"/>
          </a:xfrm>
          <a:prstGeom prst="rect">
            <a:avLst/>
          </a:prstGeom>
          <a:noFill/>
          <a:ln>
            <a:noFill/>
          </a:ln>
        </p:spPr>
        <p:txBody>
          <a:bodyPr spcFirstLastPara="1" wrap="square" lIns="91425" tIns="45700" rIns="91425" bIns="45700" anchor="t" anchorCtr="0">
            <a:spAutoFit/>
          </a:bodyPr>
          <a:lstStyle/>
          <a:p>
            <a:pPr marL="285750" lvl="0" indent="-285750" algn="just">
              <a:buFont typeface="Wingdings" panose="05000000000000000000" pitchFamily="2" charset="2"/>
              <a:buChar char="Ø"/>
            </a:pPr>
            <a:r>
              <a:rPr lang="en-GB" sz="1800" i="0" u="none" strike="noStrike" dirty="0" smtClean="0">
                <a:solidFill>
                  <a:srgbClr val="000000"/>
                </a:solidFill>
                <a:latin typeface="Candara" panose="020E0502030303020204" pitchFamily="34" charset="0"/>
                <a:ea typeface="Candara"/>
                <a:cs typeface="Candara"/>
                <a:sym typeface="Candara"/>
              </a:rPr>
              <a:t>Objectif </a:t>
            </a:r>
            <a:r>
              <a:rPr lang="en-GB" sz="1800" b="1" i="0" u="none" strike="noStrike" dirty="0" smtClean="0">
                <a:solidFill>
                  <a:srgbClr val="000000"/>
                </a:solidFill>
                <a:latin typeface="Candara" panose="020E0502030303020204" pitchFamily="34" charset="0"/>
                <a:ea typeface="Candara"/>
                <a:cs typeface="Candara"/>
                <a:sym typeface="Candara"/>
              </a:rPr>
              <a:t>: </a:t>
            </a:r>
            <a:r>
              <a:rPr lang="en-GB" sz="1600" dirty="0">
                <a:solidFill>
                  <a:srgbClr val="040C28"/>
                </a:solidFill>
                <a:latin typeface="Candara" panose="020E0502030303020204" pitchFamily="34" charset="0"/>
              </a:rPr>
              <a:t>une méthode qui utilise le cadre informel d'un café pour permettre aux participants d'explorer une question en la discutant en petits </a:t>
            </a:r>
            <a:r>
              <a:rPr lang="en-GB" sz="1600" dirty="0" smtClean="0">
                <a:solidFill>
                  <a:srgbClr val="040C28"/>
                </a:solidFill>
                <a:latin typeface="Candara" panose="020E0502030303020204" pitchFamily="34" charset="0"/>
              </a:rPr>
              <a:t>groupes. </a:t>
            </a:r>
            <a:endParaRPr lang="lt-LT" sz="1600" dirty="0" smtClean="0">
              <a:solidFill>
                <a:srgbClr val="040C28"/>
              </a:solidFill>
              <a:latin typeface="Candara" panose="020E0502030303020204" pitchFamily="34" charset="0"/>
            </a:endParaRPr>
          </a:p>
          <a:p>
            <a:pPr lvl="0" algn="just"/>
            <a:endParaRPr lang="lt-LT" sz="1600" dirty="0" smtClean="0">
              <a:solidFill>
                <a:srgbClr val="040C28"/>
              </a:solidFill>
              <a:latin typeface="Candara" panose="020E0502030303020204" pitchFamily="34" charset="0"/>
            </a:endParaRPr>
          </a:p>
          <a:p>
            <a:pPr marL="285750" lvl="0" indent="-285750" algn="just">
              <a:buFont typeface="Wingdings" panose="05000000000000000000" pitchFamily="2" charset="2"/>
              <a:buChar char="Ø"/>
            </a:pPr>
            <a:r>
              <a:rPr lang="en-GB" sz="1600" dirty="0" smtClean="0">
                <a:solidFill>
                  <a:schemeClr val="tx1"/>
                </a:solidFill>
                <a:latin typeface="Candara" panose="020E0502030303020204" pitchFamily="34" charset="0"/>
              </a:rPr>
              <a:t>Une </a:t>
            </a:r>
            <a:r>
              <a:rPr lang="en-GB" sz="1600" dirty="0">
                <a:solidFill>
                  <a:schemeClr val="tx1"/>
                </a:solidFill>
                <a:latin typeface="Candara" panose="020E0502030303020204" pitchFamily="34" charset="0"/>
              </a:rPr>
              <a:t>philosophie de </a:t>
            </a:r>
            <a:r>
              <a:rPr lang="lt-LT" sz="1600" dirty="0" smtClean="0">
                <a:solidFill>
                  <a:schemeClr val="tx1"/>
                </a:solidFill>
                <a:latin typeface="Candara" panose="020E0502030303020204" pitchFamily="34" charset="0"/>
              </a:rPr>
              <a:t>"</a:t>
            </a:r>
            <a:r>
              <a:rPr lang="en-GB" sz="1600" dirty="0" smtClean="0">
                <a:solidFill>
                  <a:schemeClr val="tx1"/>
                </a:solidFill>
                <a:latin typeface="Candara" panose="020E0502030303020204" pitchFamily="34" charset="0"/>
              </a:rPr>
              <a:t>café </a:t>
            </a:r>
            <a:r>
              <a:rPr lang="lt-LT" sz="1600" dirty="0" smtClean="0">
                <a:solidFill>
                  <a:schemeClr val="tx1"/>
                </a:solidFill>
                <a:latin typeface="Candara" panose="020E0502030303020204" pitchFamily="34" charset="0"/>
              </a:rPr>
              <a:t>social" </a:t>
            </a:r>
            <a:r>
              <a:rPr lang="en-GB" sz="1600" dirty="0" smtClean="0">
                <a:solidFill>
                  <a:schemeClr val="tx1"/>
                </a:solidFill>
                <a:latin typeface="Candara" panose="020E0502030303020204" pitchFamily="34" charset="0"/>
              </a:rPr>
              <a:t>a </a:t>
            </a:r>
            <a:r>
              <a:rPr lang="en-GB" sz="1600" dirty="0">
                <a:solidFill>
                  <a:schemeClr val="tx1"/>
                </a:solidFill>
                <a:latin typeface="Candara" panose="020E0502030303020204" pitchFamily="34" charset="0"/>
              </a:rPr>
              <a:t>fourni un espace sûr et neutre à différentes communautés pour partager des informations sur leurs croyances en relation avec des thèmes décidés par les résidents locaux</a:t>
            </a:r>
            <a:r>
              <a:rPr lang="en-GB" sz="1600" dirty="0" smtClean="0">
                <a:solidFill>
                  <a:schemeClr val="tx1"/>
                </a:solidFill>
                <a:latin typeface="Candara" panose="020E0502030303020204" pitchFamily="34" charset="0"/>
              </a:rPr>
              <a:t>.</a:t>
            </a:r>
            <a:endParaRPr sz="1600" i="0" u="none" strike="noStrike" dirty="0">
              <a:solidFill>
                <a:srgbClr val="000000"/>
              </a:solidFill>
              <a:latin typeface="Candara" panose="020E0502030303020204" pitchFamily="34" charset="0"/>
              <a:ea typeface="Candara"/>
              <a:cs typeface="Candara"/>
              <a:sym typeface="Candara"/>
            </a:endParaRPr>
          </a:p>
          <a:p>
            <a:pPr marL="285750" lvl="0" indent="-285750" algn="just">
              <a:spcBef>
                <a:spcPts val="600"/>
              </a:spcBef>
              <a:buFont typeface="Wingdings" panose="05000000000000000000" pitchFamily="2" charset="2"/>
              <a:buChar char="Ø"/>
            </a:pPr>
            <a:r>
              <a:rPr lang="en-GB" sz="1800" dirty="0">
                <a:latin typeface="Candara" panose="020E0502030303020204" pitchFamily="34" charset="0"/>
                <a:ea typeface="Candara"/>
                <a:cs typeface="Candara"/>
                <a:sym typeface="Candara"/>
              </a:rPr>
              <a:t>Matériel nécessaire </a:t>
            </a:r>
            <a:r>
              <a:rPr lang="en-GB" sz="1800" dirty="0" smtClean="0">
                <a:latin typeface="Candara" panose="020E0502030303020204" pitchFamily="34" charset="0"/>
                <a:ea typeface="Candara"/>
                <a:cs typeface="Candara"/>
                <a:sym typeface="Candara"/>
              </a:rPr>
              <a:t>: </a:t>
            </a:r>
            <a:r>
              <a:rPr lang="en-GB" sz="1600" dirty="0" smtClean="0">
                <a:latin typeface="Candara" panose="020E0502030303020204" pitchFamily="34" charset="0"/>
                <a:ea typeface="Candara"/>
                <a:cs typeface="Candara"/>
                <a:sym typeface="Candara"/>
              </a:rPr>
              <a:t>Documents</a:t>
            </a:r>
            <a:r>
              <a:rPr lang="en-GB" sz="1600" dirty="0">
                <a:latin typeface="Candara" panose="020E0502030303020204" pitchFamily="34" charset="0"/>
                <a:ea typeface="Candara"/>
                <a:cs typeface="Candara"/>
                <a:sym typeface="Candara"/>
              </a:rPr>
              <a:t>, accès à Internet, projecteur et </a:t>
            </a:r>
            <a:r>
              <a:rPr lang="en-GB" sz="1600" dirty="0" err="1" smtClean="0">
                <a:latin typeface="Candara" panose="020E0502030303020204" pitchFamily="34" charset="0"/>
                <a:ea typeface="Candara"/>
                <a:cs typeface="Candara"/>
                <a:sym typeface="Candara"/>
              </a:rPr>
              <a:t>écran</a:t>
            </a:r>
            <a:r>
              <a:rPr lang="en-GB" sz="1600" dirty="0">
                <a:latin typeface="Candara" panose="020E0502030303020204" pitchFamily="34" charset="0"/>
                <a:ea typeface="Candara"/>
                <a:cs typeface="Candara"/>
                <a:sym typeface="Candara"/>
              </a:rPr>
              <a:t>, papier, </a:t>
            </a:r>
            <a:r>
              <a:rPr lang="en-GB" sz="1600" dirty="0" smtClean="0">
                <a:latin typeface="Candara" panose="020E0502030303020204" pitchFamily="34" charset="0"/>
                <a:ea typeface="Candara"/>
                <a:cs typeface="Candara"/>
                <a:sym typeface="Candara"/>
              </a:rPr>
              <a:t>contenu </a:t>
            </a:r>
            <a:r>
              <a:rPr lang="en-GB" sz="1600" dirty="0" err="1">
                <a:latin typeface="Candara" panose="020E0502030303020204" pitchFamily="34" charset="0"/>
                <a:ea typeface="Candara"/>
                <a:cs typeface="Candara"/>
                <a:sym typeface="Candara"/>
              </a:rPr>
              <a:t>théorique </a:t>
            </a:r>
            <a:r>
              <a:rPr lang="en-GB" sz="1600" dirty="0">
                <a:latin typeface="Candara" panose="020E0502030303020204" pitchFamily="34" charset="0"/>
                <a:ea typeface="Candara"/>
                <a:cs typeface="Candara"/>
                <a:sym typeface="Candara"/>
              </a:rPr>
              <a:t>si </a:t>
            </a:r>
            <a:r>
              <a:rPr lang="en-GB" sz="1600" dirty="0" smtClean="0">
                <a:latin typeface="Candara" panose="020E0502030303020204" pitchFamily="34" charset="0"/>
                <a:ea typeface="Candara"/>
                <a:cs typeface="Candara"/>
                <a:sym typeface="Candara"/>
              </a:rPr>
              <a:t>nécessaire.</a:t>
            </a:r>
            <a:endParaRPr sz="1600" i="0" u="none" strike="noStrike" dirty="0" smtClean="0">
              <a:solidFill>
                <a:srgbClr val="000000"/>
              </a:solidFill>
              <a:latin typeface="Candara" panose="020E0502030303020204" pitchFamily="34" charset="0"/>
              <a:ea typeface="Candara"/>
              <a:cs typeface="Candara"/>
              <a:sym typeface="Candara"/>
            </a:endParaRPr>
          </a:p>
          <a:p>
            <a:pPr marL="285750" lvl="0" indent="-285750" algn="just">
              <a:spcBef>
                <a:spcPts val="800"/>
              </a:spcBef>
              <a:spcAft>
                <a:spcPts val="800"/>
              </a:spcAft>
              <a:buFont typeface="Wingdings" panose="05000000000000000000" pitchFamily="2" charset="2"/>
              <a:buChar char="Ø"/>
            </a:pPr>
            <a:r>
              <a:rPr lang="lt-LT" sz="1800" dirty="0" smtClean="0">
                <a:latin typeface="Candara" panose="020E0502030303020204" pitchFamily="34" charset="0"/>
              </a:rPr>
              <a:t>Explication de la méthode </a:t>
            </a:r>
            <a:r>
              <a:rPr lang="lt-LT" sz="1600" dirty="0" smtClean="0">
                <a:latin typeface="Candara" panose="020E0502030303020204" pitchFamily="34" charset="0"/>
              </a:rPr>
              <a:t>: </a:t>
            </a:r>
            <a:r>
              <a:rPr lang="en-GB" sz="1600" dirty="0" smtClean="0">
                <a:latin typeface="Candara" panose="020E0502030303020204" pitchFamily="34" charset="0"/>
              </a:rPr>
              <a:t>Un </a:t>
            </a:r>
            <a:r>
              <a:rPr lang="lt-LT" sz="1600" dirty="0" smtClean="0">
                <a:latin typeface="Candara" panose="020E0502030303020204" pitchFamily="34" charset="0"/>
              </a:rPr>
              <a:t>"café social" </a:t>
            </a:r>
            <a:r>
              <a:rPr lang="en-GB" sz="1600" dirty="0" smtClean="0">
                <a:latin typeface="Candara" panose="020E0502030303020204" pitchFamily="34" charset="0"/>
              </a:rPr>
              <a:t>est </a:t>
            </a:r>
            <a:r>
              <a:rPr lang="en-GB" sz="1600" dirty="0">
                <a:latin typeface="Candara" panose="020E0502030303020204" pitchFamily="34" charset="0"/>
              </a:rPr>
              <a:t>un processus conversationnel structuré pour le partage des connaissances dans lequel des groupes de personnes discutent d'un sujet à plusieurs petites tables comme celles d'un café. Un certain degré de formalité peut être conservé pour s'assurer que tout le monde a la possibilité de s'exprimer. Bien que des questions prédéfinies doivent être convenues dès le départ, les résultats ou les solutions ne sont pas décidés à l'avance. L'hypothèse est que la discussion collective peut faire évoluer les conceptions des gens et encourager l'action collective. Les événements doivent compter au moins douze participants, mais il n'y a pas de limite supérieure. </a:t>
            </a:r>
            <a:endParaRPr sz="1600" i="0" u="none" strike="noStrike" dirty="0">
              <a:solidFill>
                <a:srgbClr val="000000"/>
              </a:solidFill>
              <a:latin typeface="Candara" panose="020E0502030303020204" pitchFamily="34" charset="0"/>
              <a:ea typeface="Candara"/>
              <a:cs typeface="Candara"/>
              <a:sym typeface="Candara"/>
            </a:endParaRPr>
          </a:p>
        </p:txBody>
      </p:sp>
      <p:pic>
        <p:nvPicPr>
          <p:cNvPr id="7"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5400" y="3717032"/>
            <a:ext cx="2880320" cy="2082832"/>
          </a:xfrm>
          <a:prstGeom prst="rect">
            <a:avLst/>
          </a:prstGeom>
        </p:spPr>
      </p:pic>
    </p:spTree>
    <p:extLst>
      <p:ext uri="{BB962C8B-B14F-4D97-AF65-F5344CB8AC3E}">
        <p14:creationId xmlns:p14="http://schemas.microsoft.com/office/powerpoint/2010/main" xmlns="" val="134669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3" name="Google Shape;173;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n-GB" sz="3600" b="1" i="0" u="none" strike="noStrike" cap="none" dirty="0" smtClean="0">
                <a:solidFill>
                  <a:schemeClr val="lt1"/>
                </a:solidFill>
                <a:latin typeface="Candara"/>
                <a:ea typeface="Candara"/>
                <a:cs typeface="Candara"/>
                <a:sym typeface="Candara"/>
              </a:rPr>
              <a:t>Activité </a:t>
            </a:r>
            <a:r>
              <a:rPr lang="en-GB" sz="3600" b="1" i="0" u="none" strike="noStrike" cap="none" dirty="0">
                <a:solidFill>
                  <a:schemeClr val="lt1"/>
                </a:solidFill>
                <a:latin typeface="Candara"/>
                <a:ea typeface="Candara"/>
                <a:cs typeface="Candara"/>
                <a:sym typeface="Candara"/>
              </a:rPr>
              <a:t>: </a:t>
            </a:r>
            <a:r>
              <a:rPr lang="en-GB" sz="3600" b="1" dirty="0" smtClean="0">
                <a:solidFill>
                  <a:schemeClr val="lt1"/>
                </a:solidFill>
                <a:latin typeface="Candara"/>
                <a:ea typeface="Candara"/>
                <a:cs typeface="Candara"/>
                <a:sym typeface="Candara"/>
              </a:rPr>
              <a:t>EXERCICE DE LA MÉTHODE DU "</a:t>
            </a:r>
            <a:r>
              <a:rPr lang="lt-LT" sz="3600" b="1" dirty="0" smtClean="0">
                <a:solidFill>
                  <a:schemeClr val="lt1"/>
                </a:solidFill>
                <a:latin typeface="Candara"/>
                <a:ea typeface="Candara"/>
                <a:cs typeface="Candara"/>
                <a:sym typeface="Candara"/>
              </a:rPr>
              <a:t>CAFÉ SOCIAL</a:t>
            </a:r>
            <a:endParaRPr sz="3600" b="0" i="0" u="none" strike="noStrike" cap="none" dirty="0">
              <a:solidFill>
                <a:schemeClr val="lt1"/>
              </a:solidFill>
              <a:latin typeface="Candara"/>
              <a:ea typeface="Candara"/>
              <a:cs typeface="Candara"/>
              <a:sym typeface="Candara"/>
            </a:endParaRPr>
          </a:p>
        </p:txBody>
      </p:sp>
      <p:sp>
        <p:nvSpPr>
          <p:cNvPr id="176" name="Google Shape;176;p10"/>
          <p:cNvSpPr txBox="1"/>
          <p:nvPr/>
        </p:nvSpPr>
        <p:spPr>
          <a:xfrm>
            <a:off x="6528048" y="1556792"/>
            <a:ext cx="4531249" cy="4524275"/>
          </a:xfrm>
          <a:prstGeom prst="rect">
            <a:avLst/>
          </a:prstGeom>
          <a:noFill/>
          <a:ln>
            <a:noFill/>
          </a:ln>
        </p:spPr>
        <p:txBody>
          <a:bodyPr spcFirstLastPara="1" wrap="square" lIns="91425" tIns="45700" rIns="91425" bIns="45700" anchor="t" anchorCtr="0">
            <a:spAutoFit/>
          </a:bodyPr>
          <a:lstStyle/>
          <a:p>
            <a:pPr marL="285750" indent="-285750" algn="just">
              <a:buFont typeface="Wingdings" panose="05000000000000000000" pitchFamily="2" charset="2"/>
              <a:buChar char="Ø"/>
            </a:pPr>
            <a:r>
              <a:rPr lang="en-GB" sz="1600" dirty="0" smtClean="0">
                <a:latin typeface="Candara" panose="020E0502030303020204" pitchFamily="34" charset="0"/>
              </a:rPr>
              <a:t>Pour jouer au Café social, organisez l'ensemble du groupe de joueurs en petits groupes de trois ou quatre membres. Ensuite, attribuez à chaque groupe un sujet de discussion ou un problème spécifique à résoudre. Il peut s'agir d'un concept lié à la mise en réseau, d'un scénario hypothétique ou d'une question relative à une expérience personnelle. Une fois que chaque groupe a un sujet de conversation, prévoyez 20 minutes pour les discussions de groupe.</a:t>
            </a:r>
            <a:endParaRPr lang="lt-LT" sz="1600" dirty="0">
              <a:latin typeface="Candara" panose="020E0502030303020204" pitchFamily="34" charset="0"/>
            </a:endParaRPr>
          </a:p>
          <a:p>
            <a:pPr algn="just"/>
            <a:endParaRPr lang="lt-LT" sz="1600" dirty="0" smtClean="0">
              <a:latin typeface="Candara" panose="020E0502030303020204" pitchFamily="34" charset="0"/>
            </a:endParaRPr>
          </a:p>
          <a:p>
            <a:pPr marL="285750" indent="-285750" algn="just">
              <a:buFont typeface="Wingdings" panose="05000000000000000000" pitchFamily="2" charset="2"/>
              <a:buChar char="Ø"/>
            </a:pPr>
            <a:r>
              <a:rPr lang="en-GB" sz="1600" dirty="0" smtClean="0">
                <a:latin typeface="Candara" panose="020E0502030303020204" pitchFamily="34" charset="0"/>
              </a:rPr>
              <a:t>Une fois le temps écoulé, demandez aux joueurs de mélanger leurs groupes et de s'asseoir avec des personnes différentes, puis répétez le processus autant de fois que vous le souhaitez pour permettre aux joueurs de faire connaissance avec tous les participants.</a:t>
            </a:r>
            <a:endParaRPr lang="en-US" sz="1600" dirty="0">
              <a:latin typeface="Candara" panose="020E0502030303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9416" y="2060848"/>
            <a:ext cx="4968552" cy="3592885"/>
          </a:xfrm>
          <a:prstGeom prst="rect">
            <a:avLst/>
          </a:prstGeom>
        </p:spPr>
      </p:pic>
    </p:spTree>
    <p:extLst>
      <p:ext uri="{BB962C8B-B14F-4D97-AF65-F5344CB8AC3E}">
        <p14:creationId xmlns:p14="http://schemas.microsoft.com/office/powerpoint/2010/main" xmlns="" val="144854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GB" sz="3600" b="1" i="0" u="none" strike="noStrike" cap="none" dirty="0">
                <a:solidFill>
                  <a:schemeClr val="lt1"/>
                </a:solidFill>
                <a:latin typeface="Candara"/>
                <a:ea typeface="Candara"/>
                <a:cs typeface="Candara"/>
                <a:sym typeface="Candara"/>
              </a:rPr>
              <a:t>Discussion et réflexion</a:t>
            </a:r>
            <a:endParaRPr sz="3600" b="0" i="0" u="none" strike="noStrike" cap="none" dirty="0">
              <a:solidFill>
                <a:schemeClr val="lt1"/>
              </a:solidFill>
              <a:latin typeface="Candara"/>
              <a:ea typeface="Candara"/>
              <a:cs typeface="Candara"/>
              <a:sym typeface="Candara"/>
            </a:endParaRPr>
          </a:p>
        </p:txBody>
      </p:sp>
      <p:sp>
        <p:nvSpPr>
          <p:cNvPr id="185" name="Google Shape;185;p11"/>
          <p:cNvSpPr txBox="1"/>
          <p:nvPr/>
        </p:nvSpPr>
        <p:spPr>
          <a:xfrm>
            <a:off x="4040769" y="1379418"/>
            <a:ext cx="6547473" cy="4924385"/>
          </a:xfrm>
          <a:prstGeom prst="rect">
            <a:avLst/>
          </a:prstGeom>
          <a:noFill/>
          <a:ln>
            <a:noFill/>
          </a:ln>
        </p:spPr>
        <p:txBody>
          <a:bodyPr spcFirstLastPara="1" wrap="square" lIns="91425" tIns="45700" rIns="91425" bIns="45700" anchor="t" anchorCtr="0">
            <a:spAutoFit/>
          </a:bodyPr>
          <a:lstStyle/>
          <a:p>
            <a:pPr>
              <a:spcBef>
                <a:spcPts val="600"/>
              </a:spcBef>
            </a:pPr>
            <a:r>
              <a:rPr lang="en-GB" sz="1800" b="1" i="0" u="none" strike="noStrike" dirty="0" smtClean="0">
                <a:solidFill>
                  <a:schemeClr val="accent2">
                    <a:lumMod val="75000"/>
                  </a:schemeClr>
                </a:solidFill>
                <a:latin typeface="Candara" panose="020E0502030303020204" pitchFamily="34" charset="0"/>
                <a:ea typeface="Candara"/>
                <a:cs typeface="Candara"/>
                <a:sym typeface="Candara"/>
              </a:rPr>
              <a:t>Questions </a:t>
            </a:r>
            <a:r>
              <a:rPr lang="en-GB" sz="1800" b="1" i="0" u="none" strike="noStrike" dirty="0">
                <a:solidFill>
                  <a:schemeClr val="accent2">
                    <a:lumMod val="75000"/>
                  </a:schemeClr>
                </a:solidFill>
                <a:latin typeface="Candara" panose="020E0502030303020204" pitchFamily="34" charset="0"/>
                <a:ea typeface="Candara"/>
                <a:cs typeface="Candara"/>
                <a:sym typeface="Candara"/>
              </a:rPr>
              <a:t>pour la discussion en groupe </a:t>
            </a:r>
            <a:r>
              <a:rPr lang="en-GB" sz="1800" b="1" i="0" u="none" strike="noStrike" dirty="0" smtClean="0">
                <a:solidFill>
                  <a:schemeClr val="accent2">
                    <a:lumMod val="75000"/>
                  </a:schemeClr>
                </a:solidFill>
                <a:latin typeface="Candara" panose="020E0502030303020204" pitchFamily="34" charset="0"/>
                <a:ea typeface="Candara"/>
                <a:cs typeface="Candara"/>
                <a:sym typeface="Candara"/>
              </a:rPr>
              <a:t>:</a:t>
            </a:r>
            <a:endParaRPr lang="lt-LT" sz="1800" b="1" i="0" u="none" strike="noStrike" dirty="0" smtClean="0">
              <a:solidFill>
                <a:schemeClr val="accent2">
                  <a:lumMod val="75000"/>
                </a:schemeClr>
              </a:solidFill>
              <a:latin typeface="Candara" panose="020E0502030303020204" pitchFamily="34" charset="0"/>
              <a:ea typeface="Candara"/>
              <a:cs typeface="Candara"/>
              <a:sym typeface="Candara"/>
            </a:endParaRPr>
          </a:p>
          <a:p>
            <a:pPr algn="just">
              <a:spcAft>
                <a:spcPts val="600"/>
              </a:spcAft>
            </a:pPr>
            <a:endParaRPr lang="lt-LT" sz="1600" dirty="0" smtClean="0">
              <a:latin typeface="Candara" panose="020E0502030303020204" pitchFamily="34" charset="0"/>
            </a:endParaRPr>
          </a:p>
          <a:p>
            <a:pPr algn="just">
              <a:spcAft>
                <a:spcPts val="600"/>
              </a:spcAft>
            </a:pPr>
            <a:r>
              <a:rPr lang="en-US" sz="1600" dirty="0" smtClean="0">
                <a:latin typeface="Candara" panose="020E0502030303020204" pitchFamily="34" charset="0"/>
              </a:rPr>
              <a:t>1. </a:t>
            </a:r>
            <a:r>
              <a:rPr lang="en-US" sz="1600" dirty="0" err="1" smtClean="0">
                <a:latin typeface="Candara" panose="020E0502030303020204" pitchFamily="34" charset="0"/>
              </a:rPr>
              <a:t>Quelles</a:t>
            </a:r>
            <a:r>
              <a:rPr lang="en-US" sz="1600" dirty="0" smtClean="0">
                <a:latin typeface="Candara" panose="020E0502030303020204" pitchFamily="34" charset="0"/>
              </a:rPr>
              <a:t> mesures pourraient être prises au niveau individuel, communautaire ou gouvernemental pour garantir la durabilité des sites patrimoniaux ? </a:t>
            </a:r>
            <a:endParaRPr lang="lt-LT" sz="1600" dirty="0" smtClean="0">
              <a:latin typeface="Candara" panose="020E0502030303020204" pitchFamily="34" charset="0"/>
            </a:endParaRPr>
          </a:p>
          <a:p>
            <a:pPr algn="just">
              <a:spcAft>
                <a:spcPts val="600"/>
              </a:spcAft>
            </a:pPr>
            <a:endParaRPr lang="lt-LT" sz="1600" dirty="0" smtClean="0">
              <a:latin typeface="Candara" panose="020E0502030303020204" pitchFamily="34" charset="0"/>
            </a:endParaRPr>
          </a:p>
          <a:p>
            <a:pPr algn="just">
              <a:spcAft>
                <a:spcPts val="600"/>
              </a:spcAft>
            </a:pPr>
            <a:r>
              <a:rPr lang="lt-LT" sz="1600" dirty="0" smtClean="0">
                <a:latin typeface="Candara" panose="020E0502030303020204" pitchFamily="34" charset="0"/>
              </a:rPr>
              <a:t>2. </a:t>
            </a:r>
            <a:r>
              <a:rPr lang="en-GB" sz="1600" dirty="0">
                <a:latin typeface="Candara" panose="020E0502030303020204" pitchFamily="34" charset="0"/>
              </a:rPr>
              <a:t>Quelles méthodes peuvent être utilisées pour mettre les technologies au service de la préservation et de la </a:t>
            </a:r>
            <a:r>
              <a:rPr lang="en-GB" sz="1600" dirty="0" smtClean="0">
                <a:latin typeface="Candara" panose="020E0502030303020204" pitchFamily="34" charset="0"/>
              </a:rPr>
              <a:t>protection du </a:t>
            </a:r>
            <a:r>
              <a:rPr lang="en-GB" sz="1600" dirty="0">
                <a:latin typeface="Candara" panose="020E0502030303020204" pitchFamily="34" charset="0"/>
              </a:rPr>
              <a:t>patrimoine </a:t>
            </a:r>
            <a:r>
              <a:rPr lang="lt-LT" sz="1600" dirty="0" smtClean="0">
                <a:latin typeface="Candara" panose="020E0502030303020204" pitchFamily="34" charset="0"/>
              </a:rPr>
              <a:t>?</a:t>
            </a:r>
          </a:p>
          <a:p>
            <a:pPr algn="just">
              <a:spcAft>
                <a:spcPts val="600"/>
              </a:spcAft>
            </a:pPr>
            <a:endParaRPr lang="lt-LT" sz="1600" dirty="0" smtClean="0">
              <a:latin typeface="Candara" panose="020E0502030303020204" pitchFamily="34" charset="0"/>
            </a:endParaRPr>
          </a:p>
          <a:p>
            <a:pPr algn="just">
              <a:spcAft>
                <a:spcPts val="600"/>
              </a:spcAft>
            </a:pPr>
            <a:r>
              <a:rPr lang="lt-LT" sz="1600" dirty="0" smtClean="0">
                <a:solidFill>
                  <a:schemeClr val="tx1"/>
                </a:solidFill>
                <a:latin typeface="Candara" panose="020E0502030303020204" pitchFamily="34" charset="0"/>
              </a:rPr>
              <a:t>3. </a:t>
            </a:r>
            <a:r>
              <a:rPr lang="en-US" altLang="en-US" sz="1600" dirty="0" smtClean="0">
                <a:solidFill>
                  <a:srgbClr val="1F1F1F"/>
                </a:solidFill>
                <a:latin typeface="Candara" panose="020E0502030303020204" pitchFamily="34" charset="0"/>
              </a:rPr>
              <a:t>Quelle </a:t>
            </a:r>
            <a:r>
              <a:rPr lang="en-US" altLang="en-US" sz="1600" dirty="0">
                <a:solidFill>
                  <a:srgbClr val="1F1F1F"/>
                </a:solidFill>
                <a:latin typeface="Candara" panose="020E0502030303020204" pitchFamily="34" charset="0"/>
              </a:rPr>
              <a:t>devrait être la relation entre les communautés et les institutions publiques dans la création et la promotion de la </a:t>
            </a:r>
            <a:r>
              <a:rPr lang="en-US" altLang="en-US" sz="1600" dirty="0" smtClean="0">
                <a:solidFill>
                  <a:srgbClr val="1F1F1F"/>
                </a:solidFill>
                <a:latin typeface="Candara" panose="020E0502030303020204" pitchFamily="34" charset="0"/>
              </a:rPr>
              <a:t>valeur </a:t>
            </a:r>
            <a:r>
              <a:rPr lang="en-US" altLang="en-US" sz="1600" dirty="0">
                <a:solidFill>
                  <a:srgbClr val="1F1F1F"/>
                </a:solidFill>
                <a:latin typeface="Candara" panose="020E0502030303020204" pitchFamily="34" charset="0"/>
              </a:rPr>
              <a:t>patrimoniale</a:t>
            </a:r>
            <a:r>
              <a:rPr lang="lt-LT" altLang="en-US" sz="1600" dirty="0" smtClean="0">
                <a:solidFill>
                  <a:srgbClr val="1F1F1F"/>
                </a:solidFill>
                <a:latin typeface="Candara" panose="020E0502030303020204" pitchFamily="34" charset="0"/>
              </a:rPr>
              <a:t>.</a:t>
            </a:r>
          </a:p>
          <a:p>
            <a:pPr algn="just">
              <a:spcAft>
                <a:spcPts val="600"/>
              </a:spcAft>
            </a:pPr>
            <a:endParaRPr lang="lt-LT" altLang="en-US" sz="1600" dirty="0">
              <a:solidFill>
                <a:srgbClr val="1F1F1F"/>
              </a:solidFill>
              <a:latin typeface="Candara" panose="020E0502030303020204" pitchFamily="34" charset="0"/>
            </a:endParaRPr>
          </a:p>
          <a:p>
            <a:pPr algn="just">
              <a:spcAft>
                <a:spcPts val="600"/>
              </a:spcAft>
            </a:pPr>
            <a:r>
              <a:rPr lang="lt-LT" altLang="en-US" sz="1600" dirty="0" smtClean="0">
                <a:solidFill>
                  <a:srgbClr val="1F1F1F"/>
                </a:solidFill>
                <a:latin typeface="Candara" panose="020E0502030303020204" pitchFamily="34" charset="0"/>
              </a:rPr>
              <a:t>Veuillez résumer les principaux points de cette leçon.</a:t>
            </a:r>
            <a:endParaRPr lang="lt-LT" altLang="en-US" sz="1600" dirty="0">
              <a:solidFill>
                <a:schemeClr val="tx1"/>
              </a:solidFill>
              <a:latin typeface="Candara" panose="020E0502030303020204" pitchFamily="34" charset="0"/>
            </a:endParaRPr>
          </a:p>
          <a:p>
            <a:pPr algn="just">
              <a:spcAft>
                <a:spcPts val="600"/>
              </a:spcAft>
            </a:pPr>
            <a:endParaRPr lang="en-US" altLang="en-US" sz="1600" dirty="0">
              <a:solidFill>
                <a:schemeClr val="tx1"/>
              </a:solidFill>
              <a:latin typeface="Candara" panose="020E0502030303020204" pitchFamily="34" charset="0"/>
            </a:endParaRPr>
          </a:p>
          <a:p>
            <a:pPr algn="just">
              <a:spcAft>
                <a:spcPts val="600"/>
              </a:spcAft>
            </a:pPr>
            <a:endParaRPr lang="en-US" altLang="en-US" sz="1200" dirty="0">
              <a:solidFill>
                <a:schemeClr val="tx1"/>
              </a:solidFill>
              <a:latin typeface="Candara" panose="020E0502030303020204" pitchFamily="34" charset="0"/>
            </a:endParaRPr>
          </a:p>
          <a:p>
            <a:pPr algn="just">
              <a:spcAft>
                <a:spcPts val="600"/>
              </a:spcAft>
            </a:pPr>
            <a:endParaRPr lang="lt-LT" sz="1600" dirty="0" smtClean="0">
              <a:solidFill>
                <a:srgbClr val="C00000"/>
              </a:solidFill>
              <a:latin typeface="Candara" panose="020E0502030303020204" pitchFamily="34" charset="0"/>
            </a:endParaRPr>
          </a:p>
        </p:txBody>
      </p:sp>
      <p:pic>
        <p:nvPicPr>
          <p:cNvPr id="7"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3432" y="3068960"/>
            <a:ext cx="1801372" cy="2593853"/>
          </a:xfrm>
          <a:prstGeom prst="rect">
            <a:avLst/>
          </a:prstGeom>
        </p:spPr>
      </p:pic>
    </p:spTree>
    <p:extLst>
      <p:ext uri="{BB962C8B-B14F-4D97-AF65-F5344CB8AC3E}">
        <p14:creationId xmlns:p14="http://schemas.microsoft.com/office/powerpoint/2010/main" xmlns="" val="237781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GB" sz="3600" b="1" i="0" u="none" strike="noStrike" cap="none">
                <a:solidFill>
                  <a:schemeClr val="lt1"/>
                </a:solidFill>
                <a:latin typeface="Candara"/>
                <a:ea typeface="Candara"/>
                <a:cs typeface="Candara"/>
                <a:sym typeface="Candara"/>
              </a:rPr>
              <a:t>Discussion et réflexion</a:t>
            </a:r>
            <a:endParaRPr sz="3600" b="0" i="0" u="none" strike="noStrike" cap="none">
              <a:solidFill>
                <a:schemeClr val="lt1"/>
              </a:solidFill>
              <a:latin typeface="Candara"/>
              <a:ea typeface="Candara"/>
              <a:cs typeface="Candara"/>
              <a:sym typeface="Candara"/>
            </a:endParaRPr>
          </a:p>
        </p:txBody>
      </p:sp>
      <p:sp>
        <p:nvSpPr>
          <p:cNvPr id="185" name="Google Shape;185;p11"/>
          <p:cNvSpPr txBox="1"/>
          <p:nvPr/>
        </p:nvSpPr>
        <p:spPr>
          <a:xfrm>
            <a:off x="4011178" y="955178"/>
            <a:ext cx="6475464" cy="6140102"/>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0"/>
              </a:spcAft>
              <a:buNone/>
            </a:pPr>
            <a:r>
              <a:rPr lang="lt-LT" sz="2000" b="1" i="0" u="none" strike="noStrike" dirty="0" smtClean="0">
                <a:solidFill>
                  <a:schemeClr val="accent2">
                    <a:lumMod val="50000"/>
                  </a:schemeClr>
                </a:solidFill>
                <a:latin typeface="Candara"/>
                <a:ea typeface="Candara"/>
                <a:cs typeface="Candara"/>
                <a:sym typeface="Candara"/>
              </a:rPr>
              <a:t>Conclusions </a:t>
            </a:r>
            <a:r>
              <a:rPr lang="en-GB" sz="2000" b="1" i="0" u="none" strike="noStrike" dirty="0" smtClean="0">
                <a:solidFill>
                  <a:schemeClr val="accent2">
                    <a:lumMod val="50000"/>
                  </a:schemeClr>
                </a:solidFill>
                <a:latin typeface="Candara"/>
                <a:ea typeface="Candara"/>
                <a:cs typeface="Candara"/>
                <a:sym typeface="Candara"/>
              </a:rPr>
              <a:t>:</a:t>
            </a:r>
            <a:endParaRPr lang="lt-LT" sz="2000" i="0" u="none" strike="noStrike" dirty="0" smtClean="0">
              <a:solidFill>
                <a:schemeClr val="accent2">
                  <a:lumMod val="50000"/>
                </a:schemeClr>
              </a:solidFill>
              <a:latin typeface="Candara"/>
              <a:ea typeface="Candara"/>
              <a:cs typeface="Candara"/>
              <a:sym typeface="Candara"/>
            </a:endParaRPr>
          </a:p>
          <a:p>
            <a:pPr marL="285750" lvl="0" indent="-285750" algn="just">
              <a:spcBef>
                <a:spcPts val="600"/>
              </a:spcBef>
              <a:buFont typeface="Wingdings" panose="05000000000000000000" pitchFamily="2" charset="2"/>
              <a:buChar char="Ø"/>
            </a:pPr>
            <a:r>
              <a:rPr lang="en-US" sz="1600" dirty="0" smtClean="0">
                <a:latin typeface="Candara"/>
                <a:ea typeface="Candara"/>
                <a:cs typeface="Candara"/>
                <a:sym typeface="Candara"/>
              </a:rPr>
              <a:t>L'objectif de cette présentation est de se familiariser avec le concept de patrimoine, d'explorer l'importance du patrimoine </a:t>
            </a:r>
            <a:r>
              <a:rPr lang="lt-LT" sz="1600" dirty="0" smtClean="0">
                <a:latin typeface="Candara"/>
                <a:ea typeface="Candara"/>
                <a:cs typeface="Candara"/>
                <a:sym typeface="Candara"/>
              </a:rPr>
              <a:t>ethnoculturel </a:t>
            </a:r>
            <a:r>
              <a:rPr lang="en-US" sz="1600" dirty="0" smtClean="0">
                <a:latin typeface="Candara"/>
                <a:ea typeface="Candara"/>
                <a:cs typeface="Candara"/>
                <a:sym typeface="Candara"/>
              </a:rPr>
              <a:t>et naturel, en soulignant leur rôle dans la formation de l'identité collective des régions, en préservant le contexte historique et environnemental.</a:t>
            </a:r>
            <a:endParaRPr lang="lt-LT" sz="1600" dirty="0">
              <a:latin typeface="Candara"/>
              <a:ea typeface="Candara"/>
              <a:cs typeface="Candara"/>
              <a:sym typeface="Candara"/>
            </a:endParaRPr>
          </a:p>
          <a:p>
            <a:pPr marL="285750" lvl="0" indent="-285750" algn="just">
              <a:spcBef>
                <a:spcPts val="600"/>
              </a:spcBef>
              <a:buFont typeface="Wingdings" panose="05000000000000000000" pitchFamily="2" charset="2"/>
              <a:buChar char="Ø"/>
            </a:pPr>
            <a:r>
              <a:rPr lang="en-US" sz="1600" dirty="0" smtClean="0">
                <a:latin typeface="Candara"/>
                <a:ea typeface="Candara"/>
                <a:cs typeface="Candara"/>
                <a:sym typeface="Candara"/>
              </a:rPr>
              <a:t>Les apprenants ont compris que la préservation de sites patrimoniaux et de traditions de grande valeur pour les générations futures dépend de la mise en œuvre de pratiques durables pour établir des liens entre les membres de la communauté et avec d'autres communautés.</a:t>
            </a:r>
            <a:endParaRPr lang="lt-LT" sz="1600" dirty="0">
              <a:latin typeface="Candara"/>
              <a:ea typeface="Candara"/>
              <a:cs typeface="Candara"/>
              <a:sym typeface="Candara"/>
            </a:endParaRPr>
          </a:p>
          <a:p>
            <a:pPr marL="285750" indent="-285750" algn="just">
              <a:spcBef>
                <a:spcPts val="600"/>
              </a:spcBef>
              <a:buFont typeface="Wingdings" panose="05000000000000000000" pitchFamily="2" charset="2"/>
              <a:buChar char="Ø"/>
            </a:pPr>
            <a:r>
              <a:rPr lang="lt-LT" sz="1600" dirty="0" smtClean="0">
                <a:latin typeface="Candara"/>
                <a:ea typeface="Candara"/>
                <a:cs typeface="Candara"/>
                <a:sym typeface="Candara"/>
              </a:rPr>
              <a:t>Les apprenants </a:t>
            </a:r>
            <a:r>
              <a:rPr lang="en-US" sz="1600" dirty="0" smtClean="0">
                <a:latin typeface="Candara"/>
                <a:ea typeface="Candara"/>
                <a:cs typeface="Candara"/>
                <a:sym typeface="Candara"/>
              </a:rPr>
              <a:t>ont présenté des travaux créatifs qui mettaient en évidence les problèmes rencontrés par les sites patrimoniaux qu'ils avaient choisis et proposaient des solutions réfléchies et réalistes. Ils ont montré qu'ils comprenaient comment des défis tels que le manque de communication entre les membres de la communauté, le manque de liens entre les différentes générations, les différentes classes sociales et les communautés ethniques, et le manque de sensibilisation peuvent affecter la préservation du patrimoine.</a:t>
            </a:r>
            <a:endParaRPr lang="lt-LT" sz="1600" dirty="0" smtClean="0">
              <a:latin typeface="Candara"/>
              <a:ea typeface="Candara"/>
              <a:cs typeface="Candara"/>
              <a:sym typeface="Candara"/>
            </a:endParaRPr>
          </a:p>
          <a:p>
            <a:pPr marL="285750" indent="-285750" algn="just">
              <a:spcBef>
                <a:spcPts val="600"/>
              </a:spcBef>
              <a:buFont typeface="Wingdings" panose="05000000000000000000" pitchFamily="2" charset="2"/>
              <a:buChar char="Ø"/>
            </a:pPr>
            <a:r>
              <a:rPr lang="en-US" sz="1600" dirty="0">
                <a:latin typeface="Candara"/>
                <a:ea typeface="Candara"/>
                <a:cs typeface="Candara"/>
                <a:sym typeface="Candara"/>
              </a:rPr>
              <a:t> En l</a:t>
            </a:r>
            <a:r>
              <a:rPr lang="lt-LT" sz="1600" dirty="0">
                <a:latin typeface="Candara"/>
                <a:ea typeface="Candara"/>
                <a:cs typeface="Candara"/>
                <a:sym typeface="Candara"/>
              </a:rPr>
              <a:t>'</a:t>
            </a:r>
            <a:r>
              <a:rPr lang="en-US" sz="1600" dirty="0">
                <a:latin typeface="Candara"/>
                <a:ea typeface="Candara"/>
                <a:cs typeface="Candara"/>
                <a:sym typeface="Candara"/>
              </a:rPr>
              <a:t>absence de pratiques durables, les zones </a:t>
            </a:r>
            <a:r>
              <a:rPr lang="lt-LT" sz="1600" dirty="0" smtClean="0">
                <a:latin typeface="Candara"/>
                <a:ea typeface="Candara"/>
                <a:cs typeface="Candara"/>
                <a:sym typeface="Candara"/>
              </a:rPr>
              <a:t>patrimoniales </a:t>
            </a:r>
            <a:r>
              <a:rPr lang="en-US" sz="1600" dirty="0">
                <a:latin typeface="Candara"/>
                <a:ea typeface="Candara"/>
                <a:cs typeface="Candara"/>
                <a:sym typeface="Candara"/>
              </a:rPr>
              <a:t>risquent fort de ne plus se développer, de se dégrader, voire de disparaître.</a:t>
            </a:r>
          </a:p>
          <a:p>
            <a:pPr marL="285750" lvl="0" indent="-285750">
              <a:spcBef>
                <a:spcPts val="600"/>
              </a:spcBef>
              <a:buFont typeface="Wingdings" panose="05000000000000000000" pitchFamily="2" charset="2"/>
              <a:buChar char="Ø"/>
            </a:pPr>
            <a:endParaRPr lang="lt-LT" sz="1600" i="0" u="none" strike="noStrike" dirty="0" smtClean="0">
              <a:solidFill>
                <a:srgbClr val="000000"/>
              </a:solidFill>
              <a:latin typeface="Candara"/>
              <a:ea typeface="Candara"/>
              <a:cs typeface="Candara"/>
              <a:sym typeface="Candara"/>
            </a:endParaRPr>
          </a:p>
          <a:p>
            <a:pPr marL="0" marR="0" lvl="0" indent="0" algn="l" rtl="0">
              <a:spcBef>
                <a:spcPts val="600"/>
              </a:spcBef>
              <a:spcAft>
                <a:spcPts val="0"/>
              </a:spcAft>
              <a:buNone/>
            </a:pPr>
            <a:endParaRPr dirty="0"/>
          </a:p>
        </p:txBody>
      </p:sp>
      <p:pic>
        <p:nvPicPr>
          <p:cNvPr id="7"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31504" y="1916832"/>
            <a:ext cx="1303107" cy="3300822"/>
          </a:xfrm>
          <a:prstGeom prst="rect">
            <a:avLst/>
          </a:prstGeom>
        </p:spPr>
      </p:pic>
    </p:spTree>
    <p:extLst>
      <p:ext uri="{BB962C8B-B14F-4D97-AF65-F5344CB8AC3E}">
        <p14:creationId xmlns:p14="http://schemas.microsoft.com/office/powerpoint/2010/main" xmlns="" val="340176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4810</TotalTime>
  <Words>749</Words>
  <Application>Microsoft Office PowerPoint</Application>
  <PresentationFormat>Προσαρμογή</PresentationFormat>
  <Paragraphs>37</Paragraphs>
  <Slides>7</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33</cp:revision>
  <dcterms:created xsi:type="dcterms:W3CDTF">2024-06-10T15:48:53Z</dcterms:created>
  <dcterms:modified xsi:type="dcterms:W3CDTF">2026-04-25T07:40:43Z</dcterms:modified>
</cp:coreProperties>
</file>