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ppt/tags/tag1.xml" ContentType="application/vnd.openxmlformats-officedocument.presentationml.tags+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317" r:id="rId2"/>
    <p:sldId id="318" r:id="rId3"/>
    <p:sldId id="319" r:id="rId4"/>
    <p:sldId id="320" r:id="rId5"/>
    <p:sldId id="321" r:id="rId6"/>
    <p:sldId id="322" r:id="rId7"/>
    <p:sldId id="323" r:id="rId8"/>
    <p:sldId id="324" r:id="rId9"/>
    <p:sldId id="325" r:id="rId10"/>
    <p:sldId id="326" r:id="rId11"/>
    <p:sldId id="327" r:id="rId12"/>
    <p:sldId id="328" r:id="rId13"/>
  </p:sldIdLst>
  <p:sldSz cx="12192000" cy="6858000"/>
  <p:notesSz cx="6858000" cy="9144000"/>
  <p:defaultText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A99374"/>
    <a:srgbClr val="72BC59"/>
    <a:srgbClr val="8AE16D"/>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64"/>
    <p:restoredTop sz="94694"/>
  </p:normalViewPr>
  <p:slideViewPr>
    <p:cSldViewPr snapToGrid="0">
      <p:cViewPr varScale="1">
        <p:scale>
          <a:sx n="110" d="100"/>
          <a:sy n="110" d="100"/>
        </p:scale>
        <p:origin x="-972" y="-90"/>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3AFF69-CC2E-47B8-9A81-AF32D037EE70}" type="datetimeFigureOut">
              <a:rPr lang="fr-BE" smtClean="0"/>
              <a:pPr/>
              <a:t>25-04-26</a:t>
            </a:fld>
            <a:endParaRPr lang="fr-BE"/>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585E2C-A51B-4218-ABDB-E5747FFE7F7E}" type="slidenum">
              <a:rPr lang="fr-BE" smtClean="0"/>
              <a:pPr/>
              <a:t>‹#›</a:t>
            </a:fld>
            <a:endParaRPr lang="fr-BE"/>
          </a:p>
        </p:txBody>
      </p:sp>
    </p:spTree>
    <p:extLst>
      <p:ext uri="{BB962C8B-B14F-4D97-AF65-F5344CB8AC3E}">
        <p14:creationId xmlns:p14="http://schemas.microsoft.com/office/powerpoint/2010/main" xmlns="" val="1845094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611715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680983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9" name="Google Shape;14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02248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a:extLst>
            <a:ext uri="{FF2B5EF4-FFF2-40B4-BE49-F238E27FC236}">
              <a16:creationId xmlns:a16="http://schemas.microsoft.com/office/drawing/2014/main" xmlns="" id="{7CE864AF-9100-B1E2-3CE1-A8F8264BAE83}"/>
            </a:ext>
          </a:extLst>
        </p:cNvPr>
        <p:cNvGrpSpPr/>
        <p:nvPr/>
      </p:nvGrpSpPr>
      <p:grpSpPr>
        <a:xfrm>
          <a:off x="0" y="0"/>
          <a:ext cx="0" cy="0"/>
          <a:chOff x="0" y="0"/>
          <a:chExt cx="0" cy="0"/>
        </a:xfrm>
      </p:grpSpPr>
      <p:sp>
        <p:nvSpPr>
          <p:cNvPr id="75" name="Google Shape;75;p5:notes">
            <a:extLst>
              <a:ext uri="{FF2B5EF4-FFF2-40B4-BE49-F238E27FC236}">
                <a16:creationId xmlns:a16="http://schemas.microsoft.com/office/drawing/2014/main" xmlns="" id="{E8E312FE-9819-45CA-287D-E609954F5821}"/>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76" name="Google Shape;76;p5:notes">
            <a:extLst>
              <a:ext uri="{FF2B5EF4-FFF2-40B4-BE49-F238E27FC236}">
                <a16:creationId xmlns:a16="http://schemas.microsoft.com/office/drawing/2014/main" xmlns="" id="{DDD2812F-56FD-D69C-07DB-C565E640668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xmlns="" val="2352781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4157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8794521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4108743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6603070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8" name="Google Shape;9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1285541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0356294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 name="Google Shape;11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316640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 name="Google Shape;129;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800969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8EF6D1-EEE8-3CB9-6C15-C3EAC9BFA52B}"/>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s-ES_tradnl"/>
          </a:p>
        </p:txBody>
      </p:sp>
      <p:sp>
        <p:nvSpPr>
          <p:cNvPr id="3" name="Subtitle 2">
            <a:extLst>
              <a:ext uri="{FF2B5EF4-FFF2-40B4-BE49-F238E27FC236}">
                <a16:creationId xmlns:a16="http://schemas.microsoft.com/office/drawing/2014/main" xmlns="" id="{62B7A0A6-51F7-A85C-55BA-03AFFBEB40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s-ES_tradnl"/>
          </a:p>
        </p:txBody>
      </p:sp>
      <p:sp>
        <p:nvSpPr>
          <p:cNvPr id="4" name="Date Placeholder 3">
            <a:extLst>
              <a:ext uri="{FF2B5EF4-FFF2-40B4-BE49-F238E27FC236}">
                <a16:creationId xmlns:a16="http://schemas.microsoft.com/office/drawing/2014/main" xmlns="" id="{762D8AA3-8A42-564B-72EA-1F318E5C8639}"/>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8C9AD090-D0FD-57F4-3A89-83EB6D043BFB}"/>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xmlns="" id="{3EED1423-4441-1796-D731-12193E94771A}"/>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1437130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269C8-7C42-EDE9-DC36-A5EEB47629E6}"/>
              </a:ext>
            </a:extLst>
          </p:cNvPr>
          <p:cNvSpPr>
            <a:spLocks noGrp="1"/>
          </p:cNvSpPr>
          <p:nvPr>
            <p:ph type="title"/>
          </p:nvPr>
        </p:nvSpPr>
        <p:spPr/>
        <p:txBody>
          <a:bodyPr/>
          <a:lstStyle/>
          <a:p>
            <a:r>
              <a:rPr lang="en-GB"/>
              <a:t>Click to edit Master title style</a:t>
            </a:r>
            <a:endParaRPr lang="es-ES_tradnl"/>
          </a:p>
        </p:txBody>
      </p:sp>
      <p:sp>
        <p:nvSpPr>
          <p:cNvPr id="3" name="Vertical Text Placeholder 2">
            <a:extLst>
              <a:ext uri="{FF2B5EF4-FFF2-40B4-BE49-F238E27FC236}">
                <a16:creationId xmlns:a16="http://schemas.microsoft.com/office/drawing/2014/main" xmlns="" id="{FE5DA363-DE89-D609-0CAA-1BBA5DE3260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Date Placeholder 3">
            <a:extLst>
              <a:ext uri="{FF2B5EF4-FFF2-40B4-BE49-F238E27FC236}">
                <a16:creationId xmlns:a16="http://schemas.microsoft.com/office/drawing/2014/main" xmlns="" id="{6315AB1D-C7FA-982B-8679-C75E042A7404}"/>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43BD4128-9333-7448-F69A-51D7B02BDDFB}"/>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xmlns="" id="{B433C540-F06A-129A-925D-287A097EEBB1}"/>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4003585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B7A2022-7C1A-1047-156C-57C34D60E0A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s-ES_tradnl"/>
          </a:p>
        </p:txBody>
      </p:sp>
      <p:sp>
        <p:nvSpPr>
          <p:cNvPr id="3" name="Vertical Text Placeholder 2">
            <a:extLst>
              <a:ext uri="{FF2B5EF4-FFF2-40B4-BE49-F238E27FC236}">
                <a16:creationId xmlns:a16="http://schemas.microsoft.com/office/drawing/2014/main" xmlns="" id="{ABA0EE19-897C-9704-A032-23E398A8E93D}"/>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Date Placeholder 3">
            <a:extLst>
              <a:ext uri="{FF2B5EF4-FFF2-40B4-BE49-F238E27FC236}">
                <a16:creationId xmlns:a16="http://schemas.microsoft.com/office/drawing/2014/main" xmlns="" id="{8C2EC764-0B4D-C0D8-C5B9-17B29167D7BB}"/>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9ABE8909-D63F-8EA4-BA69-607B8A764FDE}"/>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xmlns="" id="{7ABE982C-7081-8DF3-53C1-5E9BC1D212CD}"/>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2563610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B0DC66-3AA3-4DF2-1AE2-B78AC2FA96F9}"/>
              </a:ext>
            </a:extLst>
          </p:cNvPr>
          <p:cNvSpPr>
            <a:spLocks noGrp="1"/>
          </p:cNvSpPr>
          <p:nvPr>
            <p:ph type="title"/>
          </p:nvPr>
        </p:nvSpPr>
        <p:spPr/>
        <p:txBody>
          <a:bodyPr/>
          <a:lstStyle/>
          <a:p>
            <a:r>
              <a:rPr lang="en-GB"/>
              <a:t>Click to edit Master title style</a:t>
            </a:r>
            <a:endParaRPr lang="es-ES_tradnl"/>
          </a:p>
        </p:txBody>
      </p:sp>
      <p:sp>
        <p:nvSpPr>
          <p:cNvPr id="3" name="Content Placeholder 2">
            <a:extLst>
              <a:ext uri="{FF2B5EF4-FFF2-40B4-BE49-F238E27FC236}">
                <a16:creationId xmlns:a16="http://schemas.microsoft.com/office/drawing/2014/main" xmlns="" id="{ADDEEA3E-8570-F457-07C7-1C884DA71F55}"/>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Date Placeholder 3">
            <a:extLst>
              <a:ext uri="{FF2B5EF4-FFF2-40B4-BE49-F238E27FC236}">
                <a16:creationId xmlns:a16="http://schemas.microsoft.com/office/drawing/2014/main" xmlns="" id="{3899F793-DD4C-3771-B1DF-1049897603C5}"/>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B5087336-7C30-6FCB-0884-8C3AA49CF239}"/>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xmlns="" id="{42FC66AF-8750-6241-F8AD-50B08C840DA1}"/>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19318221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DF3757-B6C3-302F-B15B-94B209471A0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s-ES_tradnl"/>
          </a:p>
        </p:txBody>
      </p:sp>
      <p:sp>
        <p:nvSpPr>
          <p:cNvPr id="3" name="Text Placeholder 2">
            <a:extLst>
              <a:ext uri="{FF2B5EF4-FFF2-40B4-BE49-F238E27FC236}">
                <a16:creationId xmlns:a16="http://schemas.microsoft.com/office/drawing/2014/main" xmlns="" id="{542D972D-B1D5-5278-7E7D-DA174C0286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xmlns="" id="{2770DCBC-6A4B-C4A1-E460-B8B5C9B334D2}"/>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174B9044-280F-464C-0867-A99513A8FB3A}"/>
              </a:ext>
            </a:extLst>
          </p:cNvPr>
          <p:cNvSpPr>
            <a:spLocks noGrp="1"/>
          </p:cNvSpPr>
          <p:nvPr>
            <p:ph type="ftr" sz="quarter" idx="11"/>
          </p:nvPr>
        </p:nvSpPr>
        <p:spPr/>
        <p:txBody>
          <a:bodyPr/>
          <a:lstStyle/>
          <a:p>
            <a:endParaRPr lang="es-ES_tradnl" dirty="0"/>
          </a:p>
        </p:txBody>
      </p:sp>
      <p:sp>
        <p:nvSpPr>
          <p:cNvPr id="6" name="Slide Number Placeholder 5">
            <a:extLst>
              <a:ext uri="{FF2B5EF4-FFF2-40B4-BE49-F238E27FC236}">
                <a16:creationId xmlns:a16="http://schemas.microsoft.com/office/drawing/2014/main" xmlns="" id="{17CDA2B6-1D3C-58A1-D739-3C0184841CE7}"/>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3003340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162A096-5D81-86D2-DC12-ABE0BB5486CD}"/>
              </a:ext>
            </a:extLst>
          </p:cNvPr>
          <p:cNvSpPr>
            <a:spLocks noGrp="1"/>
          </p:cNvSpPr>
          <p:nvPr>
            <p:ph type="title"/>
          </p:nvPr>
        </p:nvSpPr>
        <p:spPr/>
        <p:txBody>
          <a:bodyPr/>
          <a:lstStyle/>
          <a:p>
            <a:r>
              <a:rPr lang="en-GB"/>
              <a:t>Click to edit Master title style</a:t>
            </a:r>
            <a:endParaRPr lang="es-ES_tradnl"/>
          </a:p>
        </p:txBody>
      </p:sp>
      <p:sp>
        <p:nvSpPr>
          <p:cNvPr id="3" name="Content Placeholder 2">
            <a:extLst>
              <a:ext uri="{FF2B5EF4-FFF2-40B4-BE49-F238E27FC236}">
                <a16:creationId xmlns:a16="http://schemas.microsoft.com/office/drawing/2014/main" xmlns="" id="{B837DA2B-71B3-9E96-0497-2F715F54D339}"/>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Content Placeholder 3">
            <a:extLst>
              <a:ext uri="{FF2B5EF4-FFF2-40B4-BE49-F238E27FC236}">
                <a16:creationId xmlns:a16="http://schemas.microsoft.com/office/drawing/2014/main" xmlns="" id="{01D8C8DB-537A-AC05-59EE-DBDD9B91EC9C}"/>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5" name="Date Placeholder 4">
            <a:extLst>
              <a:ext uri="{FF2B5EF4-FFF2-40B4-BE49-F238E27FC236}">
                <a16:creationId xmlns:a16="http://schemas.microsoft.com/office/drawing/2014/main" xmlns="" id="{1A36233B-4C06-0F71-2070-26DBF03216C9}"/>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6" name="Footer Placeholder 5">
            <a:extLst>
              <a:ext uri="{FF2B5EF4-FFF2-40B4-BE49-F238E27FC236}">
                <a16:creationId xmlns:a16="http://schemas.microsoft.com/office/drawing/2014/main" xmlns="" id="{A3A8EAED-0986-8499-9AC3-B45E42C947B2}"/>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xmlns="" id="{0801F8F5-244A-8F9E-09D9-6E4B95CA50E1}"/>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177568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D1789D-2921-E517-0164-4D89E7447D96}"/>
              </a:ext>
            </a:extLst>
          </p:cNvPr>
          <p:cNvSpPr>
            <a:spLocks noGrp="1"/>
          </p:cNvSpPr>
          <p:nvPr>
            <p:ph type="title"/>
          </p:nvPr>
        </p:nvSpPr>
        <p:spPr>
          <a:xfrm>
            <a:off x="839788" y="365125"/>
            <a:ext cx="10515600" cy="1325563"/>
          </a:xfrm>
        </p:spPr>
        <p:txBody>
          <a:bodyPr/>
          <a:lstStyle/>
          <a:p>
            <a:r>
              <a:rPr lang="en-GB"/>
              <a:t>Click to edit Master title style</a:t>
            </a:r>
            <a:endParaRPr lang="es-ES_tradnl"/>
          </a:p>
        </p:txBody>
      </p:sp>
      <p:sp>
        <p:nvSpPr>
          <p:cNvPr id="3" name="Text Placeholder 2">
            <a:extLst>
              <a:ext uri="{FF2B5EF4-FFF2-40B4-BE49-F238E27FC236}">
                <a16:creationId xmlns:a16="http://schemas.microsoft.com/office/drawing/2014/main" xmlns="" id="{E778B72B-C855-8BB4-D5FB-DDDE6FC3B6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xmlns="" id="{5B4EBD22-D10B-9F5E-C9FC-ACA01C0CD834}"/>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5" name="Text Placeholder 4">
            <a:extLst>
              <a:ext uri="{FF2B5EF4-FFF2-40B4-BE49-F238E27FC236}">
                <a16:creationId xmlns:a16="http://schemas.microsoft.com/office/drawing/2014/main" xmlns="" id="{5B95D5A5-817F-A0A9-91A5-5CED1ACC044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xmlns="" id="{3B0FB612-80A5-79C2-9BA2-5910ADBA9C46}"/>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7" name="Date Placeholder 6">
            <a:extLst>
              <a:ext uri="{FF2B5EF4-FFF2-40B4-BE49-F238E27FC236}">
                <a16:creationId xmlns:a16="http://schemas.microsoft.com/office/drawing/2014/main" xmlns="" id="{CCF57724-B055-F68B-5BCA-EC598C3B4EA4}"/>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8" name="Footer Placeholder 7">
            <a:extLst>
              <a:ext uri="{FF2B5EF4-FFF2-40B4-BE49-F238E27FC236}">
                <a16:creationId xmlns:a16="http://schemas.microsoft.com/office/drawing/2014/main" xmlns="" id="{D4F44ED3-E008-69D3-71F5-12B1BDEE3C5C}"/>
              </a:ext>
            </a:extLst>
          </p:cNvPr>
          <p:cNvSpPr>
            <a:spLocks noGrp="1"/>
          </p:cNvSpPr>
          <p:nvPr>
            <p:ph type="ftr" sz="quarter" idx="11"/>
          </p:nvPr>
        </p:nvSpPr>
        <p:spPr/>
        <p:txBody>
          <a:bodyPr/>
          <a:lstStyle/>
          <a:p>
            <a:endParaRPr lang="es-ES_tradnl" dirty="0"/>
          </a:p>
        </p:txBody>
      </p:sp>
      <p:sp>
        <p:nvSpPr>
          <p:cNvPr id="9" name="Slide Number Placeholder 8">
            <a:extLst>
              <a:ext uri="{FF2B5EF4-FFF2-40B4-BE49-F238E27FC236}">
                <a16:creationId xmlns:a16="http://schemas.microsoft.com/office/drawing/2014/main" xmlns="" id="{F90E7CE9-D504-E42F-7F04-4D7D8EC77365}"/>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1807193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22A75A-2158-75DF-1648-4382B677D5AF}"/>
              </a:ext>
            </a:extLst>
          </p:cNvPr>
          <p:cNvSpPr>
            <a:spLocks noGrp="1"/>
          </p:cNvSpPr>
          <p:nvPr>
            <p:ph type="title"/>
          </p:nvPr>
        </p:nvSpPr>
        <p:spPr/>
        <p:txBody>
          <a:bodyPr/>
          <a:lstStyle/>
          <a:p>
            <a:r>
              <a:rPr lang="en-GB"/>
              <a:t>Click to edit Master title style</a:t>
            </a:r>
            <a:endParaRPr lang="es-ES_tradnl"/>
          </a:p>
        </p:txBody>
      </p:sp>
      <p:sp>
        <p:nvSpPr>
          <p:cNvPr id="3" name="Date Placeholder 2">
            <a:extLst>
              <a:ext uri="{FF2B5EF4-FFF2-40B4-BE49-F238E27FC236}">
                <a16:creationId xmlns:a16="http://schemas.microsoft.com/office/drawing/2014/main" xmlns="" id="{8C8999BC-BD5E-2208-8140-3A4ACC9B9024}"/>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4" name="Footer Placeholder 3">
            <a:extLst>
              <a:ext uri="{FF2B5EF4-FFF2-40B4-BE49-F238E27FC236}">
                <a16:creationId xmlns:a16="http://schemas.microsoft.com/office/drawing/2014/main" xmlns="" id="{BC8270C9-4465-BAF5-0F17-F6593F5D6A95}"/>
              </a:ext>
            </a:extLst>
          </p:cNvPr>
          <p:cNvSpPr>
            <a:spLocks noGrp="1"/>
          </p:cNvSpPr>
          <p:nvPr>
            <p:ph type="ftr" sz="quarter" idx="11"/>
          </p:nvPr>
        </p:nvSpPr>
        <p:spPr/>
        <p:txBody>
          <a:bodyPr/>
          <a:lstStyle/>
          <a:p>
            <a:endParaRPr lang="es-ES_tradnl" dirty="0"/>
          </a:p>
        </p:txBody>
      </p:sp>
      <p:sp>
        <p:nvSpPr>
          <p:cNvPr id="5" name="Slide Number Placeholder 4">
            <a:extLst>
              <a:ext uri="{FF2B5EF4-FFF2-40B4-BE49-F238E27FC236}">
                <a16:creationId xmlns:a16="http://schemas.microsoft.com/office/drawing/2014/main" xmlns="" id="{B817C67B-358C-21B5-A601-8B0E6E1D7829}"/>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2341524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D7A1E7C5-9EFA-D3E3-B90F-3B94F7881B66}"/>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3" name="Footer Placeholder 2">
            <a:extLst>
              <a:ext uri="{FF2B5EF4-FFF2-40B4-BE49-F238E27FC236}">
                <a16:creationId xmlns:a16="http://schemas.microsoft.com/office/drawing/2014/main" xmlns="" id="{EEF385ED-FD5F-C006-1C5B-71171391C37C}"/>
              </a:ext>
            </a:extLst>
          </p:cNvPr>
          <p:cNvSpPr>
            <a:spLocks noGrp="1"/>
          </p:cNvSpPr>
          <p:nvPr>
            <p:ph type="ftr" sz="quarter" idx="11"/>
          </p:nvPr>
        </p:nvSpPr>
        <p:spPr/>
        <p:txBody>
          <a:bodyPr/>
          <a:lstStyle/>
          <a:p>
            <a:endParaRPr lang="es-ES_tradnl" dirty="0"/>
          </a:p>
        </p:txBody>
      </p:sp>
      <p:sp>
        <p:nvSpPr>
          <p:cNvPr id="4" name="Slide Number Placeholder 3">
            <a:extLst>
              <a:ext uri="{FF2B5EF4-FFF2-40B4-BE49-F238E27FC236}">
                <a16:creationId xmlns:a16="http://schemas.microsoft.com/office/drawing/2014/main" xmlns="" id="{6BF8A679-E490-34AD-8FB5-D230B4A9CEC6}"/>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480298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993B64-A36B-DADF-7C0B-2A2838B3D4A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ES_tradnl"/>
          </a:p>
        </p:txBody>
      </p:sp>
      <p:sp>
        <p:nvSpPr>
          <p:cNvPr id="3" name="Content Placeholder 2">
            <a:extLst>
              <a:ext uri="{FF2B5EF4-FFF2-40B4-BE49-F238E27FC236}">
                <a16:creationId xmlns:a16="http://schemas.microsoft.com/office/drawing/2014/main" xmlns="" id="{70F689D4-DE02-280D-9ED0-192DE279FB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s-ES_tradnl"/>
          </a:p>
        </p:txBody>
      </p:sp>
      <p:sp>
        <p:nvSpPr>
          <p:cNvPr id="4" name="Text Placeholder 3">
            <a:extLst>
              <a:ext uri="{FF2B5EF4-FFF2-40B4-BE49-F238E27FC236}">
                <a16:creationId xmlns:a16="http://schemas.microsoft.com/office/drawing/2014/main" xmlns="" id="{BB117A93-C36C-2FA9-CB49-60D65E2D897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5B3367AC-AB63-5CB3-E87C-B4B25278131C}"/>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6" name="Footer Placeholder 5">
            <a:extLst>
              <a:ext uri="{FF2B5EF4-FFF2-40B4-BE49-F238E27FC236}">
                <a16:creationId xmlns:a16="http://schemas.microsoft.com/office/drawing/2014/main" xmlns="" id="{4C5ED0D8-C419-5039-69CF-3453796E962B}"/>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xmlns="" id="{C0A47A9F-F36D-2CDB-F58D-B8520BC6329F}"/>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2984520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B90643-433C-4FE6-0B8A-672B51B22C0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s-ES_tradnl"/>
          </a:p>
        </p:txBody>
      </p:sp>
      <p:sp>
        <p:nvSpPr>
          <p:cNvPr id="3" name="Picture Placeholder 2">
            <a:extLst>
              <a:ext uri="{FF2B5EF4-FFF2-40B4-BE49-F238E27FC236}">
                <a16:creationId xmlns:a16="http://schemas.microsoft.com/office/drawing/2014/main" xmlns="" id="{3681727D-61FD-5A15-3517-349BF3FDD4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dirty="0"/>
          </a:p>
        </p:txBody>
      </p:sp>
      <p:sp>
        <p:nvSpPr>
          <p:cNvPr id="4" name="Text Placeholder 3">
            <a:extLst>
              <a:ext uri="{FF2B5EF4-FFF2-40B4-BE49-F238E27FC236}">
                <a16:creationId xmlns:a16="http://schemas.microsoft.com/office/drawing/2014/main" xmlns="" id="{8148E0A8-540F-0AC8-8AC8-7A6BDF0D21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xmlns="" id="{82E5E899-7CC2-A4FF-9562-584896543CAE}"/>
              </a:ext>
            </a:extLst>
          </p:cNvPr>
          <p:cNvSpPr>
            <a:spLocks noGrp="1"/>
          </p:cNvSpPr>
          <p:nvPr>
            <p:ph type="dt" sz="half" idx="10"/>
          </p:nvPr>
        </p:nvSpPr>
        <p:spPr/>
        <p:txBody>
          <a:bodyPr/>
          <a:lstStyle/>
          <a:p>
            <a:fld id="{4F81891F-AB43-8F42-A2AA-291E284B8F7C}" type="datetimeFigureOut">
              <a:rPr lang="es-ES_tradnl" smtClean="0"/>
              <a:pPr/>
              <a:t>25/04/2026</a:t>
            </a:fld>
            <a:endParaRPr lang="es-ES_tradnl" dirty="0"/>
          </a:p>
        </p:txBody>
      </p:sp>
      <p:sp>
        <p:nvSpPr>
          <p:cNvPr id="6" name="Footer Placeholder 5">
            <a:extLst>
              <a:ext uri="{FF2B5EF4-FFF2-40B4-BE49-F238E27FC236}">
                <a16:creationId xmlns:a16="http://schemas.microsoft.com/office/drawing/2014/main" xmlns="" id="{E134ADBF-45C0-C6BD-9630-39071D05C279}"/>
              </a:ext>
            </a:extLst>
          </p:cNvPr>
          <p:cNvSpPr>
            <a:spLocks noGrp="1"/>
          </p:cNvSpPr>
          <p:nvPr>
            <p:ph type="ftr" sz="quarter" idx="11"/>
          </p:nvPr>
        </p:nvSpPr>
        <p:spPr/>
        <p:txBody>
          <a:bodyPr/>
          <a:lstStyle/>
          <a:p>
            <a:endParaRPr lang="es-ES_tradnl" dirty="0"/>
          </a:p>
        </p:txBody>
      </p:sp>
      <p:sp>
        <p:nvSpPr>
          <p:cNvPr id="7" name="Slide Number Placeholder 6">
            <a:extLst>
              <a:ext uri="{FF2B5EF4-FFF2-40B4-BE49-F238E27FC236}">
                <a16:creationId xmlns:a16="http://schemas.microsoft.com/office/drawing/2014/main" xmlns="" id="{5FF4C764-F800-6A48-01E4-E3543276868B}"/>
              </a:ext>
            </a:extLst>
          </p:cNvPr>
          <p:cNvSpPr>
            <a:spLocks noGrp="1"/>
          </p:cNvSpPr>
          <p:nvPr>
            <p:ph type="sldNum" sz="quarter" idx="12"/>
          </p:nvPr>
        </p:nvSpPr>
        <p:spPr/>
        <p:txBody>
          <a:body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273856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6E28273B-8818-0387-0C26-261DB47490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Cliquez pour modifier le style du titre principal</a:t>
            </a:r>
            <a:endParaRPr lang="es-ES_tradnl"/>
          </a:p>
        </p:txBody>
      </p:sp>
      <p:sp>
        <p:nvSpPr>
          <p:cNvPr id="3" name="Text Placeholder 2">
            <a:extLst>
              <a:ext uri="{FF2B5EF4-FFF2-40B4-BE49-F238E27FC236}">
                <a16:creationId xmlns:a16="http://schemas.microsoft.com/office/drawing/2014/main" xmlns="" id="{DEE490DF-472B-3F5A-0D5C-D5A7B8D39C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Cliquez pour modifier les styles de texte du Master</a:t>
            </a:r>
          </a:p>
          <a:p>
            <a:pPr lvl="1"/>
            <a:r>
              <a:rPr lang="en-GB"/>
              <a:t>Deuxième niveau</a:t>
            </a:r>
          </a:p>
          <a:p>
            <a:pPr lvl="2"/>
            <a:r>
              <a:rPr lang="en-GB"/>
              <a:t>Troisième niveau</a:t>
            </a:r>
          </a:p>
          <a:p>
            <a:pPr lvl="3"/>
            <a:r>
              <a:rPr lang="en-GB"/>
              <a:t>Quatrième niveau</a:t>
            </a:r>
          </a:p>
          <a:p>
            <a:pPr lvl="4"/>
            <a:r>
              <a:rPr lang="en-GB"/>
              <a:t>Cinquième niveau</a:t>
            </a:r>
            <a:endParaRPr lang="es-ES_tradnl"/>
          </a:p>
        </p:txBody>
      </p:sp>
      <p:sp>
        <p:nvSpPr>
          <p:cNvPr id="4" name="Date Placeholder 3">
            <a:extLst>
              <a:ext uri="{FF2B5EF4-FFF2-40B4-BE49-F238E27FC236}">
                <a16:creationId xmlns:a16="http://schemas.microsoft.com/office/drawing/2014/main" xmlns="" id="{DE7D1F57-CB70-A510-3F89-C5FADEB81C4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81891F-AB43-8F42-A2AA-291E284B8F7C}" type="datetimeFigureOut">
              <a:rPr lang="es-ES_tradnl" smtClean="0"/>
              <a:pPr/>
              <a:t>25/04/2026</a:t>
            </a:fld>
            <a:endParaRPr lang="es-ES_tradnl" dirty="0"/>
          </a:p>
        </p:txBody>
      </p:sp>
      <p:sp>
        <p:nvSpPr>
          <p:cNvPr id="5" name="Footer Placeholder 4">
            <a:extLst>
              <a:ext uri="{FF2B5EF4-FFF2-40B4-BE49-F238E27FC236}">
                <a16:creationId xmlns:a16="http://schemas.microsoft.com/office/drawing/2014/main" xmlns="" id="{34EB6A05-91CB-EB49-A02F-C5109EFA09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dirty="0"/>
          </a:p>
        </p:txBody>
      </p:sp>
      <p:sp>
        <p:nvSpPr>
          <p:cNvPr id="6" name="Slide Number Placeholder 5">
            <a:extLst>
              <a:ext uri="{FF2B5EF4-FFF2-40B4-BE49-F238E27FC236}">
                <a16:creationId xmlns:a16="http://schemas.microsoft.com/office/drawing/2014/main" xmlns="" id="{7B958582-BEF4-EAE7-6CA8-848AB5FC7B9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013EC5-7FBE-7C47-9DC0-28750311D85C}" type="slidenum">
              <a:rPr lang="es-ES_tradnl" smtClean="0"/>
              <a:pPr/>
              <a:t>‹#›</a:t>
            </a:fld>
            <a:endParaRPr lang="es-ES_tradnl" dirty="0"/>
          </a:p>
        </p:txBody>
      </p:sp>
    </p:spTree>
    <p:extLst>
      <p:ext uri="{BB962C8B-B14F-4D97-AF65-F5344CB8AC3E}">
        <p14:creationId xmlns:p14="http://schemas.microsoft.com/office/powerpoint/2010/main" xmlns="" val="1595175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x-non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png"/><Relationship Id="rId3" Type="http://schemas.openxmlformats.org/officeDocument/2006/relationships/notesSlide" Target="../notesSlides/notesSlide12.xml"/><Relationship Id="rId7" Type="http://schemas.openxmlformats.org/officeDocument/2006/relationships/image" Target="../media/image12.png"/><Relationship Id="rId12"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14.jpe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descr="A logo with a tree in the middle&#10;&#10;Description automatically generated"/>
          <p:cNvPicPr preferRelativeResize="0"/>
          <p:nvPr/>
        </p:nvPicPr>
        <p:blipFill rotWithShape="1">
          <a:blip r:embed="rId3">
            <a:alphaModFix/>
          </a:blip>
          <a:srcRect/>
          <a:stretch/>
        </p:blipFill>
        <p:spPr>
          <a:xfrm>
            <a:off x="5117360" y="401642"/>
            <a:ext cx="1957279" cy="1957279"/>
          </a:xfrm>
          <a:prstGeom prst="rect">
            <a:avLst/>
          </a:prstGeom>
          <a:noFill/>
          <a:ln>
            <a:noFill/>
          </a:ln>
        </p:spPr>
      </p:pic>
      <p:sp>
        <p:nvSpPr>
          <p:cNvPr id="85" name="Google Shape;85;p1"/>
          <p:cNvSpPr txBox="1"/>
          <p:nvPr/>
        </p:nvSpPr>
        <p:spPr>
          <a:xfrm>
            <a:off x="0" y="3247463"/>
            <a:ext cx="12192000" cy="1569620"/>
          </a:xfrm>
          <a:prstGeom prst="rect">
            <a:avLst/>
          </a:prstGeom>
          <a:solidFill>
            <a:srgbClr val="72BC59"/>
          </a:solidFill>
          <a:ln>
            <a:noFill/>
          </a:ln>
        </p:spPr>
        <p:txBody>
          <a:bodyPr spcFirstLastPara="1" wrap="square" lIns="91425" tIns="45700" rIns="91425" bIns="45700" anchor="t" anchorCtr="0">
            <a:spAutoFit/>
          </a:bodyPr>
          <a:lstStyle/>
          <a:p>
            <a:pPr lvl="0" algn="ctr"/>
            <a:r>
              <a:rPr lang="fr-FR" sz="3200" b="1" dirty="0">
                <a:solidFill>
                  <a:srgbClr val="FFFFFF"/>
                </a:solidFill>
                <a:latin typeface="Candara"/>
                <a:ea typeface="Candara"/>
                <a:cs typeface="Candara"/>
                <a:sym typeface="Candara"/>
              </a:rPr>
              <a:t>PROGRAMME DE FORMATION</a:t>
            </a:r>
          </a:p>
          <a:p>
            <a:pPr lvl="0" algn="ctr"/>
            <a:endParaRPr lang="fr-FR" sz="3200" b="1" dirty="0">
              <a:solidFill>
                <a:srgbClr val="FFFFFF"/>
              </a:solidFill>
              <a:latin typeface="Candara"/>
              <a:ea typeface="Candara"/>
              <a:cs typeface="Candara"/>
              <a:sym typeface="Candara"/>
            </a:endParaRPr>
          </a:p>
          <a:p>
            <a:pPr lvl="0" algn="ctr"/>
            <a:r>
              <a:rPr lang="fr-FR" sz="3200" b="1" dirty="0">
                <a:solidFill>
                  <a:srgbClr val="FFFFFF"/>
                </a:solidFill>
                <a:latin typeface="Candara"/>
                <a:ea typeface="Candara"/>
                <a:cs typeface="Candara"/>
                <a:sym typeface="Candara"/>
              </a:rPr>
              <a:t>UNITÉ D'APPRENTISSAGE 6 : MISE EN </a:t>
            </a:r>
            <a:r>
              <a:rPr lang="fr-FR" sz="3200" b="1" dirty="0" smtClean="0">
                <a:solidFill>
                  <a:srgbClr val="FFFFFF"/>
                </a:solidFill>
                <a:latin typeface="Candara"/>
                <a:ea typeface="Candara"/>
                <a:cs typeface="Candara"/>
                <a:sym typeface="Candara"/>
              </a:rPr>
              <a:t>RÉSEAU</a:t>
            </a:r>
            <a:endParaRPr lang="fr-FR" sz="3200" b="1" dirty="0">
              <a:solidFill>
                <a:srgbClr val="FFFFFF"/>
              </a:solidFill>
              <a:latin typeface="Candara"/>
              <a:ea typeface="Candara"/>
              <a:cs typeface="Candara"/>
              <a:sym typeface="Candara"/>
            </a:endParaRPr>
          </a:p>
        </p:txBody>
      </p:sp>
      <p:sp>
        <p:nvSpPr>
          <p:cNvPr id="86" name="Google Shape;86;p1"/>
          <p:cNvSpPr txBox="1"/>
          <p:nvPr/>
        </p:nvSpPr>
        <p:spPr>
          <a:xfrm>
            <a:off x="3156857" y="2566090"/>
            <a:ext cx="6096000"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1800" b="1" i="0" u="none" strike="noStrike" cap="none">
                <a:solidFill>
                  <a:srgbClr val="7F7F7F"/>
                </a:solidFill>
                <a:latin typeface="Calibri"/>
                <a:ea typeface="Calibri"/>
                <a:cs typeface="Calibri"/>
                <a:sym typeface="Calibri"/>
              </a:rPr>
              <a:t>2023-1-EE01-KA220-ADU-000150753</a:t>
            </a:r>
            <a:endParaRPr sz="1600" b="0" i="0" u="none" strike="noStrike" cap="none">
              <a:solidFill>
                <a:schemeClr val="dk1"/>
              </a:solidFill>
              <a:latin typeface="Times New Roman"/>
              <a:ea typeface="Times New Roman"/>
              <a:cs typeface="Times New Roman"/>
              <a:sym typeface="Times New Roman"/>
            </a:endParaRPr>
          </a:p>
        </p:txBody>
      </p:sp>
      <p:sp>
        <p:nvSpPr>
          <p:cNvPr id="7" name="Google Shape;87;p1"/>
          <p:cNvSpPr txBox="1"/>
          <p:nvPr/>
        </p:nvSpPr>
        <p:spPr>
          <a:xfrm>
            <a:off x="2503716" y="6240914"/>
            <a:ext cx="8020510"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Arial"/>
              <a:buNone/>
            </a:pPr>
            <a:r>
              <a:rPr lang="en-GB" sz="1050" b="0" i="1" u="none" strike="noStrike" cap="none" dirty="0" err="1">
                <a:solidFill>
                  <a:schemeClr val="dk1"/>
                </a:solidFill>
                <a:latin typeface="Arial"/>
                <a:ea typeface="Arial"/>
                <a:cs typeface="Arial"/>
                <a:sym typeface="Arial"/>
              </a:rPr>
              <a:t>Ce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projet</a:t>
            </a:r>
            <a:r>
              <a:rPr lang="en-GB" sz="1050" b="0" i="1" u="none" strike="noStrike" cap="none" dirty="0">
                <a:solidFill>
                  <a:schemeClr val="dk1"/>
                </a:solidFill>
                <a:latin typeface="Arial"/>
                <a:ea typeface="Arial"/>
                <a:cs typeface="Arial"/>
                <a:sym typeface="Arial"/>
              </a:rPr>
              <a:t> a </a:t>
            </a:r>
            <a:r>
              <a:rPr lang="en-GB" sz="1050" b="0" i="1" u="none" strike="noStrike" cap="none" dirty="0" err="1">
                <a:solidFill>
                  <a:schemeClr val="dk1"/>
                </a:solidFill>
                <a:latin typeface="Arial"/>
                <a:ea typeface="Arial"/>
                <a:cs typeface="Arial"/>
                <a:sym typeface="Arial"/>
              </a:rPr>
              <a:t>été</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financé</a:t>
            </a:r>
            <a:r>
              <a:rPr lang="en-GB" sz="1050" b="0" i="1" u="none" strike="noStrike" cap="none" dirty="0">
                <a:solidFill>
                  <a:schemeClr val="dk1"/>
                </a:solidFill>
                <a:latin typeface="Arial"/>
                <a:ea typeface="Arial"/>
                <a:cs typeface="Arial"/>
                <a:sym typeface="Arial"/>
              </a:rPr>
              <a:t> avec le </a:t>
            </a:r>
            <a:r>
              <a:rPr lang="en-GB" sz="1050" b="0" i="1" u="none" strike="noStrike" cap="none" dirty="0" err="1">
                <a:solidFill>
                  <a:schemeClr val="dk1"/>
                </a:solidFill>
                <a:latin typeface="Arial"/>
                <a:ea typeface="Arial"/>
                <a:cs typeface="Arial"/>
                <a:sym typeface="Arial"/>
              </a:rPr>
              <a:t>soutien</a:t>
            </a:r>
            <a:r>
              <a:rPr lang="en-GB" sz="1050" b="0" i="1" u="none" strike="noStrike" cap="none" dirty="0">
                <a:solidFill>
                  <a:schemeClr val="dk1"/>
                </a:solidFill>
                <a:latin typeface="Arial"/>
                <a:ea typeface="Arial"/>
                <a:cs typeface="Arial"/>
                <a:sym typeface="Arial"/>
              </a:rPr>
              <a:t> de la Commission </a:t>
            </a:r>
            <a:r>
              <a:rPr lang="en-GB" sz="1050" b="0" i="1" u="none" strike="noStrike" cap="none" dirty="0" err="1">
                <a:solidFill>
                  <a:schemeClr val="dk1"/>
                </a:solidFill>
                <a:latin typeface="Arial"/>
                <a:ea typeface="Arial"/>
                <a:cs typeface="Arial"/>
                <a:sym typeface="Arial"/>
              </a:rPr>
              <a:t>européenne</a:t>
            </a:r>
            <a:r>
              <a:rPr lang="en-GB" sz="1050" b="0" i="1" u="none" strike="noStrike" cap="none" dirty="0">
                <a:solidFill>
                  <a:schemeClr val="dk1"/>
                </a:solidFill>
                <a:latin typeface="Arial"/>
                <a:ea typeface="Arial"/>
                <a:cs typeface="Arial"/>
                <a:sym typeface="Arial"/>
              </a:rPr>
              <a:t>. Le </a:t>
            </a:r>
            <a:r>
              <a:rPr lang="en-GB" sz="1050" b="0" i="1" u="none" strike="noStrike" cap="none" dirty="0" err="1">
                <a:solidFill>
                  <a:schemeClr val="dk1"/>
                </a:solidFill>
                <a:latin typeface="Arial"/>
                <a:ea typeface="Arial"/>
                <a:cs typeface="Arial"/>
                <a:sym typeface="Arial"/>
              </a:rPr>
              <a:t>contenu</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reflète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uniquement</a:t>
            </a:r>
            <a:r>
              <a:rPr lang="en-GB" sz="1050" b="0" i="1" u="none" strike="noStrike" cap="none" dirty="0">
                <a:solidFill>
                  <a:schemeClr val="dk1"/>
                </a:solidFill>
                <a:latin typeface="Arial"/>
                <a:ea typeface="Arial"/>
                <a:cs typeface="Arial"/>
                <a:sym typeface="Arial"/>
              </a:rPr>
              <a:t> les opinions de </a:t>
            </a:r>
            <a:r>
              <a:rPr lang="en-GB" sz="1050" b="0" i="1" u="none" strike="noStrike" cap="none" dirty="0" err="1">
                <a:solidFill>
                  <a:schemeClr val="dk1"/>
                </a:solidFill>
                <a:latin typeface="Arial"/>
                <a:ea typeface="Arial"/>
                <a:cs typeface="Arial"/>
                <a:sym typeface="Arial"/>
              </a:rPr>
              <a:t>l'auteur</a:t>
            </a:r>
            <a:r>
              <a:rPr lang="en-GB" sz="1050" b="0" i="1" u="none" strike="noStrike" cap="none" dirty="0">
                <a:solidFill>
                  <a:schemeClr val="dk1"/>
                </a:solidFill>
                <a:latin typeface="Arial"/>
                <a:ea typeface="Arial"/>
                <a:cs typeface="Arial"/>
                <a:sym typeface="Arial"/>
              </a:rPr>
              <a:t> et la Commission ne </a:t>
            </a:r>
            <a:r>
              <a:rPr lang="en-GB" sz="1050" b="0" i="1" u="none" strike="noStrike" cap="none" dirty="0" err="1">
                <a:solidFill>
                  <a:schemeClr val="dk1"/>
                </a:solidFill>
                <a:latin typeface="Arial"/>
                <a:ea typeface="Arial"/>
                <a:cs typeface="Arial"/>
                <a:sym typeface="Arial"/>
              </a:rPr>
              <a:t>peut</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être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tenue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responsable</a:t>
            </a:r>
            <a:r>
              <a:rPr lang="en-GB" sz="1050" b="0" i="1" u="none" strike="noStrike" cap="none" dirty="0">
                <a:solidFill>
                  <a:schemeClr val="dk1"/>
                </a:solidFill>
                <a:latin typeface="Arial"/>
                <a:ea typeface="Arial"/>
                <a:cs typeface="Arial"/>
                <a:sym typeface="Arial"/>
              </a:rPr>
              <a:t> de </a:t>
            </a:r>
            <a:r>
              <a:rPr lang="en-GB" sz="1050" b="0" i="1" u="none" strike="noStrike" cap="none" dirty="0" err="1">
                <a:solidFill>
                  <a:schemeClr val="dk1"/>
                </a:solidFill>
                <a:latin typeface="Arial"/>
                <a:ea typeface="Arial"/>
                <a:cs typeface="Arial"/>
                <a:sym typeface="Arial"/>
              </a:rPr>
              <a:t>l'utilisation</a:t>
            </a:r>
            <a:r>
              <a:rPr lang="en-GB" sz="1050" b="0" i="1" u="none" strike="noStrike" cap="none" dirty="0">
                <a:solidFill>
                  <a:schemeClr val="dk1"/>
                </a:solidFill>
                <a:latin typeface="Arial"/>
                <a:ea typeface="Arial"/>
                <a:cs typeface="Arial"/>
                <a:sym typeface="Arial"/>
              </a:rPr>
              <a:t> qui </a:t>
            </a:r>
            <a:r>
              <a:rPr lang="en-GB" sz="1050" b="0" i="1" u="none" strike="noStrike" cap="none" dirty="0" err="1">
                <a:solidFill>
                  <a:schemeClr val="dk1"/>
                </a:solidFill>
                <a:latin typeface="Arial"/>
                <a:ea typeface="Arial"/>
                <a:cs typeface="Arial"/>
                <a:sym typeface="Arial"/>
              </a:rPr>
              <a:t>pourrait</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être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faite</a:t>
            </a:r>
            <a:r>
              <a:rPr lang="en-GB" sz="1050" b="0" i="1" u="none" strike="noStrike" cap="none" dirty="0">
                <a:solidFill>
                  <a:schemeClr val="dk1"/>
                </a:solidFill>
                <a:latin typeface="Arial"/>
                <a:ea typeface="Arial"/>
                <a:cs typeface="Arial"/>
                <a:sym typeface="Arial"/>
              </a:rPr>
              <a:t> des </a:t>
            </a:r>
            <a:r>
              <a:rPr lang="en-GB" sz="1050" b="0" i="1" u="none" strike="noStrike" cap="none" dirty="0" err="1">
                <a:solidFill>
                  <a:schemeClr val="dk1"/>
                </a:solidFill>
                <a:latin typeface="Arial"/>
                <a:ea typeface="Arial"/>
                <a:cs typeface="Arial"/>
                <a:sym typeface="Arial"/>
              </a:rPr>
              <a:t>informations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contenues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dans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ce</a:t>
            </a:r>
            <a:r>
              <a:rPr lang="en-GB" sz="1050" b="0" i="1" u="none" strike="noStrike" cap="none" dirty="0">
                <a:solidFill>
                  <a:schemeClr val="dk1"/>
                </a:solidFill>
                <a:latin typeface="Arial"/>
                <a:ea typeface="Arial"/>
                <a:cs typeface="Arial"/>
                <a:sym typeface="Arial"/>
              </a:rPr>
              <a:t> document.</a:t>
            </a:r>
            <a:endParaRPr sz="1800" b="0" i="0" u="none" strike="noStrike" cap="none" dirty="0">
              <a:solidFill>
                <a:schemeClr val="dk1"/>
              </a:solidFill>
              <a:latin typeface="Times New Roman"/>
              <a:ea typeface="Times New Roman"/>
              <a:cs typeface="Times New Roman"/>
              <a:sym typeface="Times New Roman"/>
            </a:endParaRPr>
          </a:p>
        </p:txBody>
      </p:sp>
      <p:pic>
        <p:nvPicPr>
          <p:cNvPr id="8" name="7 - Εικόνα" descr="FR_Co-fundedbytheEU_RGB_POS.png"/>
          <p:cNvPicPr>
            <a:picLocks noChangeAspect="1"/>
          </p:cNvPicPr>
          <p:nvPr/>
        </p:nvPicPr>
        <p:blipFill>
          <a:blip r:embed="rId4"/>
          <a:stretch>
            <a:fillRect/>
          </a:stretch>
        </p:blipFill>
        <p:spPr>
          <a:xfrm>
            <a:off x="198408" y="6181683"/>
            <a:ext cx="2219864" cy="499157"/>
          </a:xfrm>
          <a:prstGeom prst="rect">
            <a:avLst/>
          </a:prstGeom>
        </p:spPr>
      </p:pic>
      <p:pic>
        <p:nvPicPr>
          <p:cNvPr id="9" name="8 - Εικόνα" descr="cc-brand-1.png"/>
          <p:cNvPicPr>
            <a:picLocks noChangeAspect="1"/>
          </p:cNvPicPr>
          <p:nvPr/>
        </p:nvPicPr>
        <p:blipFill>
          <a:blip r:embed="rId5"/>
          <a:stretch>
            <a:fillRect/>
          </a:stretch>
        </p:blipFill>
        <p:spPr>
          <a:xfrm>
            <a:off x="10680056" y="6093574"/>
            <a:ext cx="1241650" cy="643631"/>
          </a:xfrm>
          <a:prstGeom prst="rect">
            <a:avLst/>
          </a:prstGeom>
        </p:spPr>
      </p:pic>
    </p:spTree>
    <p:extLst>
      <p:ext uri="{BB962C8B-B14F-4D97-AF65-F5344CB8AC3E}">
        <p14:creationId xmlns:p14="http://schemas.microsoft.com/office/powerpoint/2010/main" xmlns="" val="1833703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6"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32" name="Google Shape;132;p6"/>
          <p:cNvSpPr/>
          <p:nvPr/>
        </p:nvSpPr>
        <p:spPr>
          <a:xfrm>
            <a:off x="360486" y="-1"/>
            <a:ext cx="10698811" cy="1196753"/>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6"/>
          <p:cNvSpPr/>
          <p:nvPr/>
        </p:nvSpPr>
        <p:spPr>
          <a:xfrm>
            <a:off x="0" y="0"/>
            <a:ext cx="10911016" cy="1196752"/>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6"/>
          <p:cNvSpPr txBox="1"/>
          <p:nvPr/>
        </p:nvSpPr>
        <p:spPr>
          <a:xfrm>
            <a:off x="0" y="89588"/>
            <a:ext cx="11280576" cy="1077178"/>
          </a:xfrm>
          <a:prstGeom prst="rect">
            <a:avLst/>
          </a:prstGeom>
          <a:noFill/>
          <a:ln>
            <a:noFill/>
          </a:ln>
        </p:spPr>
        <p:txBody>
          <a:bodyPr spcFirstLastPara="1" wrap="square" lIns="91425" tIns="45700" rIns="91425" bIns="45700" anchor="t" anchorCtr="0">
            <a:spAutoFit/>
          </a:bodyPr>
          <a:lstStyle/>
          <a:p>
            <a:pPr marL="457200" lvl="1"/>
            <a:r>
              <a:rPr lang="en-GB" sz="3200" b="1" dirty="0" smtClean="0">
                <a:solidFill>
                  <a:schemeClr val="bg1"/>
                </a:solidFill>
                <a:latin typeface="Candara" pitchFamily="34" charset="0"/>
              </a:rPr>
              <a:t>CONTRIBUTION AU PATRIMOINE </a:t>
            </a:r>
            <a:endParaRPr lang="lt-LT" sz="3200" b="1" dirty="0" smtClean="0">
              <a:solidFill>
                <a:schemeClr val="bg1"/>
              </a:solidFill>
              <a:latin typeface="Candara" pitchFamily="34" charset="0"/>
            </a:endParaRPr>
          </a:p>
          <a:p>
            <a:pPr marL="457200" lvl="1"/>
            <a:r>
              <a:rPr lang="en-GB" sz="3200" b="1" dirty="0" smtClean="0">
                <a:solidFill>
                  <a:schemeClr val="bg1"/>
                </a:solidFill>
                <a:latin typeface="Candara" pitchFamily="34" charset="0"/>
              </a:rPr>
              <a:t>FAÇONNER L'IDENTITÉ LOCALE</a:t>
            </a:r>
            <a:endParaRPr lang="lt-LT" sz="3200" b="1" dirty="0">
              <a:solidFill>
                <a:schemeClr val="bg1"/>
              </a:solidFill>
              <a:latin typeface="Candara" pitchFamily="34" charset="0"/>
              <a:ea typeface="Times New Roman"/>
              <a:cs typeface="Times New Roman"/>
              <a:sym typeface="Times New Roman"/>
            </a:endParaRPr>
          </a:p>
        </p:txBody>
      </p:sp>
      <p:sp>
        <p:nvSpPr>
          <p:cNvPr id="135" name="Google Shape;135;p6"/>
          <p:cNvSpPr txBox="1"/>
          <p:nvPr/>
        </p:nvSpPr>
        <p:spPr>
          <a:xfrm>
            <a:off x="3431704" y="2204864"/>
            <a:ext cx="7627594" cy="4031833"/>
          </a:xfrm>
          <a:prstGeom prst="rect">
            <a:avLst/>
          </a:prstGeom>
          <a:noFill/>
          <a:ln>
            <a:noFill/>
          </a:ln>
        </p:spPr>
        <p:txBody>
          <a:bodyPr spcFirstLastPara="1" wrap="square" lIns="91425" tIns="45700" rIns="91425" bIns="45700" anchor="t" anchorCtr="0">
            <a:spAutoFit/>
          </a:bodyPr>
          <a:lstStyle/>
          <a:p>
            <a:pPr marL="285750" indent="-285750" algn="just">
              <a:buFont typeface="Wingdings" panose="05000000000000000000" pitchFamily="2" charset="2"/>
              <a:buChar char="Ø"/>
            </a:pPr>
            <a:r>
              <a:rPr lang="en-US" sz="1600" dirty="0" smtClean="0">
                <a:latin typeface="Candara" pitchFamily="34" charset="0"/>
              </a:rPr>
              <a:t>Le potentiel du patrimoine en réseau est crucial dans le contexte de la </a:t>
            </a:r>
            <a:r>
              <a:rPr lang="en-GB" sz="1600" dirty="0" smtClean="0">
                <a:latin typeface="Candara" pitchFamily="34" charset="0"/>
              </a:rPr>
              <a:t>décentralisation</a:t>
            </a:r>
            <a:r>
              <a:rPr lang="en-US" sz="1600" dirty="0" smtClean="0">
                <a:latin typeface="Candara" pitchFamily="34" charset="0"/>
              </a:rPr>
              <a:t>. </a:t>
            </a:r>
            <a:r>
              <a:rPr lang="en-GB" sz="1600" dirty="0" smtClean="0">
                <a:latin typeface="Candara" pitchFamily="34" charset="0"/>
              </a:rPr>
              <a:t>La décentralisation </a:t>
            </a:r>
            <a:r>
              <a:rPr lang="en-US" sz="1600" dirty="0" smtClean="0">
                <a:latin typeface="Candara" pitchFamily="34" charset="0"/>
              </a:rPr>
              <a:t>nécessite un patrimoine en réseau pour </a:t>
            </a:r>
            <a:r>
              <a:rPr lang="lt-LT" sz="1600" dirty="0" smtClean="0">
                <a:latin typeface="Candara" pitchFamily="34" charset="0"/>
              </a:rPr>
              <a:t>tenir la </a:t>
            </a:r>
            <a:r>
              <a:rPr lang="en-US" sz="1600" dirty="0" smtClean="0">
                <a:latin typeface="Candara" pitchFamily="34" charset="0"/>
              </a:rPr>
              <a:t>promesse de permettre aux lieux de prendre des décisions locales éclairées sur leur avenir et de créer une identité locale plus forte.</a:t>
            </a:r>
            <a:endParaRPr lang="lt-LT" sz="1600" dirty="0" smtClean="0">
              <a:latin typeface="Candara" pitchFamily="34" charset="0"/>
            </a:endParaRPr>
          </a:p>
          <a:p>
            <a:pPr algn="just"/>
            <a:endParaRPr lang="en-US" sz="1600" dirty="0" smtClean="0">
              <a:latin typeface="Candara" pitchFamily="34" charset="0"/>
            </a:endParaRPr>
          </a:p>
          <a:p>
            <a:pPr marL="285750" indent="-285750" algn="just">
              <a:buFont typeface="Wingdings" panose="05000000000000000000" pitchFamily="2" charset="2"/>
              <a:buChar char="Ø"/>
            </a:pPr>
            <a:r>
              <a:rPr lang="en-US" sz="1600" dirty="0" smtClean="0">
                <a:latin typeface="Candara" pitchFamily="34" charset="0"/>
              </a:rPr>
              <a:t>Le transfert de compétences du gouvernement central vers les collectivités locales et la création de nouvelles autorités connectées signifient que les citoyens des villes-régions </a:t>
            </a:r>
            <a:r>
              <a:rPr lang="lt-LT" sz="1600" dirty="0" smtClean="0">
                <a:latin typeface="Candara" pitchFamily="34" charset="0"/>
              </a:rPr>
              <a:t>ou des zones rurales </a:t>
            </a:r>
            <a:r>
              <a:rPr lang="en-US" sz="1600" dirty="0" smtClean="0">
                <a:latin typeface="Candara" pitchFamily="34" charset="0"/>
              </a:rPr>
              <a:t>entrent dans une nouvelle identité - une nouvelle géographie de la gouvernance dans de nombreuses communautés locales.</a:t>
            </a:r>
            <a:endParaRPr lang="lt-LT" sz="1600" dirty="0" smtClean="0">
              <a:latin typeface="Candara" pitchFamily="34" charset="0"/>
            </a:endParaRPr>
          </a:p>
          <a:p>
            <a:pPr algn="just"/>
            <a:endParaRPr lang="lt-LT" sz="1600" dirty="0" smtClean="0">
              <a:latin typeface="Candara" pitchFamily="34" charset="0"/>
            </a:endParaRPr>
          </a:p>
          <a:p>
            <a:pPr marL="285750" indent="-285750" algn="just">
              <a:buFont typeface="Wingdings" panose="05000000000000000000" pitchFamily="2" charset="2"/>
              <a:buChar char="Ø"/>
            </a:pPr>
            <a:r>
              <a:rPr lang="en-GB" sz="1600" dirty="0">
                <a:latin typeface="Candara" pitchFamily="34" charset="0"/>
              </a:rPr>
              <a:t>Parce qu'il est impossible d'exclure la politique des décisions relatives au patrimoine, les communautés doivent s'assurer que la politique de prise de décision en matière de patrimoine est active et inclusive. </a:t>
            </a:r>
            <a:r>
              <a:rPr lang="en-US" sz="1600" dirty="0" smtClean="0">
                <a:latin typeface="Candara" pitchFamily="34" charset="0"/>
              </a:rPr>
              <a:t>Pour</a:t>
            </a:r>
            <a:r>
              <a:rPr lang="en-GB" sz="1600" dirty="0">
                <a:latin typeface="Candara" pitchFamily="34" charset="0"/>
              </a:rPr>
              <a:t> les groupes et les organisations de défense du patrimoine, cela signifie que l'activisme politique doit s'exercer partout, depuis les lieux où les gens vivent jusqu'aux écoles et aux communautés où </a:t>
            </a:r>
            <a:r>
              <a:rPr lang="lt-LT" sz="1600" dirty="0" smtClean="0">
                <a:latin typeface="Candara" pitchFamily="34" charset="0"/>
              </a:rPr>
              <a:t>les gens </a:t>
            </a:r>
            <a:r>
              <a:rPr lang="en-GB" sz="1600" dirty="0" smtClean="0">
                <a:latin typeface="Candara" pitchFamily="34" charset="0"/>
              </a:rPr>
              <a:t>vivent.</a:t>
            </a:r>
            <a:endParaRPr lang="en-US" sz="1600" dirty="0"/>
          </a:p>
        </p:txBody>
      </p:sp>
      <p:sp>
        <p:nvSpPr>
          <p:cNvPr id="136" name="Google Shape;136;p6"/>
          <p:cNvSpPr txBox="1"/>
          <p:nvPr/>
        </p:nvSpPr>
        <p:spPr>
          <a:xfrm>
            <a:off x="2207568" y="1628800"/>
            <a:ext cx="8851728" cy="400069"/>
          </a:xfrm>
          <a:prstGeom prst="rect">
            <a:avLst/>
          </a:prstGeom>
          <a:noFill/>
          <a:ln>
            <a:noFill/>
          </a:ln>
        </p:spPr>
        <p:txBody>
          <a:bodyPr spcFirstLastPara="1" wrap="square" lIns="91425" tIns="45700" rIns="91425" bIns="45700" anchor="t" anchorCtr="0">
            <a:spAutoFit/>
          </a:bodyPr>
          <a:lstStyle/>
          <a:p>
            <a:r>
              <a:rPr lang="en-US" sz="2000" dirty="0" smtClean="0">
                <a:solidFill>
                  <a:schemeClr val="accent2">
                    <a:lumMod val="50000"/>
                  </a:schemeClr>
                </a:solidFill>
                <a:latin typeface="Candara" pitchFamily="34" charset="0"/>
              </a:rPr>
              <a:t>Le potentiel de transfert du patrimoine</a:t>
            </a:r>
          </a:p>
        </p:txBody>
      </p:sp>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9376" y="3356992"/>
            <a:ext cx="2375537" cy="2497918"/>
          </a:xfrm>
          <a:prstGeom prst="rect">
            <a:avLst/>
          </a:prstGeom>
        </p:spPr>
      </p:pic>
    </p:spTree>
    <p:extLst>
      <p:ext uri="{BB962C8B-B14F-4D97-AF65-F5344CB8AC3E}">
        <p14:creationId xmlns:p14="http://schemas.microsoft.com/office/powerpoint/2010/main" xmlns="" val="313451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pic>
        <p:nvPicPr>
          <p:cNvPr id="151" name="Google Shape;151;p8"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52" name="Google Shape;152;p8"/>
          <p:cNvSpPr/>
          <p:nvPr/>
        </p:nvSpPr>
        <p:spPr>
          <a:xfrm>
            <a:off x="360486" y="-1"/>
            <a:ext cx="10698811" cy="808893"/>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8"/>
          <p:cNvSpPr/>
          <p:nvPr/>
        </p:nvSpPr>
        <p:spPr>
          <a:xfrm>
            <a:off x="0" y="1"/>
            <a:ext cx="10911016" cy="808892"/>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4" name="Google Shape;154;p8"/>
          <p:cNvSpPr txBox="1"/>
          <p:nvPr/>
        </p:nvSpPr>
        <p:spPr>
          <a:xfrm>
            <a:off x="0" y="89588"/>
            <a:ext cx="10911016" cy="646290"/>
          </a:xfrm>
          <a:prstGeom prst="rect">
            <a:avLst/>
          </a:prstGeom>
          <a:noFill/>
          <a:ln>
            <a:noFill/>
          </a:ln>
        </p:spPr>
        <p:txBody>
          <a:bodyPr spcFirstLastPara="1" wrap="square" lIns="91425" tIns="45700" rIns="91425" bIns="45700" anchor="t" anchorCtr="0">
            <a:spAutoFit/>
          </a:bodyPr>
          <a:lstStyle/>
          <a:p>
            <a:pPr marL="457200" lvl="1"/>
            <a:r>
              <a:rPr lang="en-GB" sz="3600" b="1" i="0" u="none" strike="noStrike" cap="none" dirty="0">
                <a:solidFill>
                  <a:srgbClr val="FFFFFF"/>
                </a:solidFill>
                <a:latin typeface="Candara"/>
                <a:ea typeface="Candara"/>
                <a:cs typeface="Candara"/>
                <a:sym typeface="Candara"/>
              </a:rPr>
              <a:t>Meilleures </a:t>
            </a:r>
            <a:r>
              <a:rPr lang="en-GB" sz="3600" b="1" i="0" u="none" strike="noStrike" cap="none" dirty="0" smtClean="0">
                <a:solidFill>
                  <a:srgbClr val="FFFFFF"/>
                </a:solidFill>
                <a:latin typeface="Candara"/>
                <a:ea typeface="Candara"/>
                <a:cs typeface="Candara"/>
                <a:sym typeface="Candara"/>
              </a:rPr>
              <a:t>pratiques</a:t>
            </a:r>
            <a:endParaRPr sz="3600" b="0" i="0" u="none" strike="noStrike" cap="none" dirty="0">
              <a:solidFill>
                <a:schemeClr val="dk1"/>
              </a:solidFill>
              <a:latin typeface="Times New Roman"/>
              <a:ea typeface="Times New Roman"/>
              <a:cs typeface="Times New Roman"/>
              <a:sym typeface="Times New Roman"/>
            </a:endParaRPr>
          </a:p>
        </p:txBody>
      </p:sp>
      <p:sp>
        <p:nvSpPr>
          <p:cNvPr id="155" name="Google Shape;155;p8"/>
          <p:cNvSpPr txBox="1"/>
          <p:nvPr/>
        </p:nvSpPr>
        <p:spPr>
          <a:xfrm>
            <a:off x="2495600" y="1697098"/>
            <a:ext cx="8562599" cy="5016718"/>
          </a:xfrm>
          <a:prstGeom prst="rect">
            <a:avLst/>
          </a:prstGeom>
          <a:noFill/>
          <a:ln>
            <a:noFill/>
          </a:ln>
        </p:spPr>
        <p:txBody>
          <a:bodyPr spcFirstLastPara="1" wrap="square" lIns="91425" tIns="45700" rIns="91425" bIns="45700" anchor="t" anchorCtr="0">
            <a:spAutoFit/>
          </a:bodyPr>
          <a:lstStyle/>
          <a:p>
            <a:pPr marL="285750" indent="-285750" algn="just">
              <a:buFont typeface="Wingdings" panose="05000000000000000000" pitchFamily="2" charset="2"/>
              <a:buChar char="Ø"/>
            </a:pPr>
            <a:r>
              <a:rPr lang="lt-LT" sz="1600" dirty="0">
                <a:latin typeface="Candara" panose="020E0502030303020204" pitchFamily="34" charset="0"/>
              </a:rPr>
              <a:t>Pour marquer la Journée internationale des personnes âgées, l'Université du troisième âge (U3A) de Vilnius et la communauté locale de Moletai ont invité les jeunes étudiants de l'université de Vilnius à célébrer ensemble la Journée des personnes âgées et à participer à une "séance de remue-méninges</a:t>
            </a:r>
            <a:r>
              <a:rPr lang="lt-LT" sz="1600" dirty="0" smtClean="0">
                <a:latin typeface="Candara" panose="020E0502030303020204" pitchFamily="34" charset="0"/>
              </a:rPr>
              <a:t>" </a:t>
            </a:r>
            <a:r>
              <a:rPr lang="lt-LT" sz="1600" dirty="0">
                <a:latin typeface="Candara" panose="020E0502030303020204" pitchFamily="34" charset="0"/>
              </a:rPr>
              <a:t>très spécifique.</a:t>
            </a:r>
            <a:endParaRPr lang="en-GB" sz="1600" dirty="0" smtClean="0">
              <a:latin typeface="Candara" panose="020E0502030303020204" pitchFamily="34" charset="0"/>
            </a:endParaRPr>
          </a:p>
          <a:p>
            <a:pPr marL="285750" indent="-285750" algn="just">
              <a:buFont typeface="Wingdings" panose="05000000000000000000" pitchFamily="2" charset="2"/>
              <a:buChar char="Ø"/>
            </a:pPr>
            <a:endParaRPr lang="en-GB" sz="1600" dirty="0">
              <a:latin typeface="Candara" panose="020E0502030303020204" pitchFamily="34" charset="0"/>
            </a:endParaRPr>
          </a:p>
          <a:p>
            <a:pPr marL="285750" indent="-285750" algn="just">
              <a:buFont typeface="Wingdings" panose="05000000000000000000" pitchFamily="2" charset="2"/>
              <a:buChar char="Ø"/>
            </a:pPr>
            <a:r>
              <a:rPr lang="lt-LT" sz="1600" dirty="0">
                <a:latin typeface="Candara" panose="020E0502030303020204" pitchFamily="34" charset="0"/>
              </a:rPr>
              <a:t>Il convient de noter que </a:t>
            </a:r>
            <a:r>
              <a:rPr lang="en-US" sz="1600" dirty="0">
                <a:latin typeface="Candara" panose="020E0502030303020204" pitchFamily="34" charset="0"/>
              </a:rPr>
              <a:t>le territoire </a:t>
            </a:r>
            <a:r>
              <a:rPr lang="lt-LT" sz="1600" dirty="0">
                <a:latin typeface="Candara" panose="020E0502030303020204" pitchFamily="34" charset="0"/>
              </a:rPr>
              <a:t>lituanien </a:t>
            </a:r>
            <a:r>
              <a:rPr lang="en-US" sz="1600" dirty="0">
                <a:latin typeface="Candara" panose="020E0502030303020204" pitchFamily="34" charset="0"/>
              </a:rPr>
              <a:t>est divisé en cinq régions ethnographiques : </a:t>
            </a:r>
            <a:r>
              <a:rPr lang="en-US" sz="1600" dirty="0" err="1">
                <a:latin typeface="Candara" panose="020E0502030303020204" pitchFamily="34" charset="0"/>
              </a:rPr>
              <a:t>Aukštaitija </a:t>
            </a:r>
            <a:r>
              <a:rPr lang="en-US" sz="1600" dirty="0">
                <a:latin typeface="Candara" panose="020E0502030303020204" pitchFamily="34" charset="0"/>
              </a:rPr>
              <a:t>(Hautes Terres),</a:t>
            </a:r>
            <a:r>
              <a:rPr lang="en-US" sz="1600" dirty="0" err="1">
                <a:latin typeface="Candara" panose="020E0502030303020204" pitchFamily="34" charset="0"/>
              </a:rPr>
              <a:t> Žemaitija </a:t>
            </a:r>
            <a:r>
              <a:rPr lang="en-US" sz="1600" dirty="0">
                <a:latin typeface="Candara" panose="020E0502030303020204" pitchFamily="34" charset="0"/>
              </a:rPr>
              <a:t>(</a:t>
            </a:r>
            <a:r>
              <a:rPr lang="en-US" sz="1600" dirty="0" err="1">
                <a:latin typeface="Candara" panose="020E0502030303020204" pitchFamily="34" charset="0"/>
              </a:rPr>
              <a:t>Samogitia</a:t>
            </a:r>
            <a:r>
              <a:rPr lang="en-US" sz="1600" dirty="0">
                <a:latin typeface="Candara" panose="020E0502030303020204" pitchFamily="34" charset="0"/>
              </a:rPr>
              <a:t>), </a:t>
            </a:r>
            <a:r>
              <a:rPr lang="en-US" sz="1600" dirty="0" err="1">
                <a:latin typeface="Candara" panose="020E0502030303020204" pitchFamily="34" charset="0"/>
              </a:rPr>
              <a:t>Dzūkija</a:t>
            </a:r>
            <a:r>
              <a:rPr lang="en-US" sz="1600" dirty="0">
                <a:latin typeface="Candara" panose="020E0502030303020204" pitchFamily="34" charset="0"/>
              </a:rPr>
              <a:t>, </a:t>
            </a:r>
            <a:r>
              <a:rPr lang="en-US" sz="1600" dirty="0" err="1">
                <a:latin typeface="Candara" panose="020E0502030303020204" pitchFamily="34" charset="0"/>
              </a:rPr>
              <a:t>Suvalkija </a:t>
            </a:r>
            <a:r>
              <a:rPr lang="en-US" sz="1600" dirty="0">
                <a:latin typeface="Candara" panose="020E0502030303020204" pitchFamily="34" charset="0"/>
              </a:rPr>
              <a:t>et Lituanie Mineure avec un dialecte légèrement différent, une nourriture spécifique, des coutumes, des </a:t>
            </a:r>
            <a:r>
              <a:rPr lang="en-GB" sz="1600" dirty="0">
                <a:latin typeface="Candara" panose="020E0502030303020204" pitchFamily="34" charset="0"/>
              </a:rPr>
              <a:t>éléments de costumes nationaux </a:t>
            </a:r>
            <a:r>
              <a:rPr lang="lt-LT" sz="1600" dirty="0">
                <a:latin typeface="Candara" panose="020E0502030303020204" pitchFamily="34" charset="0"/>
              </a:rPr>
              <a:t>différents</a:t>
            </a:r>
            <a:r>
              <a:rPr lang="en-GB" sz="1600" dirty="0">
                <a:latin typeface="Candara" panose="020E0502030303020204" pitchFamily="34" charset="0"/>
              </a:rPr>
              <a:t>, des chansons, des proverbes, </a:t>
            </a:r>
            <a:r>
              <a:rPr lang="en-GB" sz="1600" dirty="0" err="1">
                <a:latin typeface="Candara" panose="020E0502030303020204" pitchFamily="34" charset="0"/>
              </a:rPr>
              <a:t>etc</a:t>
            </a:r>
            <a:r>
              <a:rPr lang="en-GB" sz="1600" dirty="0" smtClean="0">
                <a:latin typeface="Candara" panose="020E0502030303020204" pitchFamily="34" charset="0"/>
              </a:rPr>
              <a:t>.</a:t>
            </a:r>
          </a:p>
          <a:p>
            <a:pPr algn="just"/>
            <a:endParaRPr lang="en-GB" sz="1600" dirty="0">
              <a:latin typeface="Candara" panose="020E0502030303020204" pitchFamily="34" charset="0"/>
            </a:endParaRPr>
          </a:p>
          <a:p>
            <a:pPr marL="285750" indent="-285750" algn="just">
              <a:buFont typeface="Wingdings" panose="05000000000000000000" pitchFamily="2" charset="2"/>
              <a:buChar char="Ø"/>
            </a:pPr>
            <a:r>
              <a:rPr lang="lt-LT" sz="1600" dirty="0">
                <a:latin typeface="Candara" panose="020E0502030303020204" pitchFamily="34" charset="0"/>
              </a:rPr>
              <a:t>Quatre équipes mixtes de jeunes et de seniors ont été formées. Les questions ont été préparées à l'avance et posées aux deux équipes. Il était amusant de voir comment les jeunes ne parvenaient pas à deviner la signification du proverbe ou des mots dialectaux anciens. Tout le monde ne pouvait pas chanter de vieilles chansons ethnographiques lituaniennes. </a:t>
            </a:r>
            <a:r>
              <a:rPr lang="en-US" sz="1600" dirty="0">
                <a:latin typeface="Candara" panose="020E0502030303020204" pitchFamily="34" charset="0"/>
              </a:rPr>
              <a:t>D'autre part, les </a:t>
            </a:r>
            <a:r>
              <a:rPr lang="lt-LT" sz="1600" dirty="0">
                <a:latin typeface="Candara" panose="020E0502030303020204" pitchFamily="34" charset="0"/>
              </a:rPr>
              <a:t>personnes âgées ne pouvaient pas deviner les chanteurs modernes et leurs chansons, ni les abréviations utilisées par les jeunes. C'était très amusant et intéressant. </a:t>
            </a:r>
            <a:endParaRPr lang="en-GB" sz="1600" dirty="0" smtClean="0">
              <a:latin typeface="Candara" panose="020E0502030303020204" pitchFamily="34" charset="0"/>
            </a:endParaRPr>
          </a:p>
          <a:p>
            <a:pPr marL="285750" indent="-285750" algn="just">
              <a:buFont typeface="Wingdings" panose="05000000000000000000" pitchFamily="2" charset="2"/>
              <a:buChar char="Ø"/>
            </a:pPr>
            <a:endParaRPr lang="en-GB" sz="1600" dirty="0">
              <a:latin typeface="Candara" panose="020E0502030303020204" pitchFamily="34" charset="0"/>
            </a:endParaRPr>
          </a:p>
          <a:p>
            <a:pPr marL="285750" indent="-285750" algn="just">
              <a:buFont typeface="Wingdings" panose="05000000000000000000" pitchFamily="2" charset="2"/>
              <a:buChar char="Ø"/>
            </a:pPr>
            <a:r>
              <a:rPr lang="lt-LT" sz="1600" dirty="0">
                <a:latin typeface="Candara" panose="020E0502030303020204" pitchFamily="34" charset="0"/>
              </a:rPr>
              <a:t>Tous les participants ont conclu que les générations doivent communiquer et coopérer pour mieux se comprendre, ne pas oublier leurs racines, leur patrimoine local et préserver l'identité de leur peuple.</a:t>
            </a:r>
            <a:endParaRPr lang="en-GB" sz="1600" dirty="0">
              <a:latin typeface="Candara" panose="020E0502030303020204" pitchFamily="34" charset="0"/>
            </a:endParaRPr>
          </a:p>
        </p:txBody>
      </p:sp>
      <p:sp>
        <p:nvSpPr>
          <p:cNvPr id="156" name="Google Shape;156;p8"/>
          <p:cNvSpPr txBox="1"/>
          <p:nvPr/>
        </p:nvSpPr>
        <p:spPr>
          <a:xfrm>
            <a:off x="2279576" y="1052961"/>
            <a:ext cx="8779721" cy="400069"/>
          </a:xfrm>
          <a:prstGeom prst="rect">
            <a:avLst/>
          </a:prstGeom>
          <a:noFill/>
          <a:ln>
            <a:noFill/>
          </a:ln>
        </p:spPr>
        <p:txBody>
          <a:bodyPr spcFirstLastPara="1" wrap="square" lIns="91425" tIns="45700" rIns="91425" bIns="45700" anchor="t" anchorCtr="0">
            <a:spAutoFit/>
          </a:bodyPr>
          <a:lstStyle/>
          <a:p>
            <a:pPr lvl="0"/>
            <a:r>
              <a:rPr lang="en-US" sz="2000" b="1" dirty="0" smtClean="0">
                <a:solidFill>
                  <a:srgbClr val="A99374"/>
                </a:solidFill>
                <a:latin typeface="Candara"/>
                <a:ea typeface="Candara"/>
                <a:cs typeface="Candara"/>
                <a:sym typeface="Candara"/>
              </a:rPr>
              <a:t>Ateliers </a:t>
            </a:r>
            <a:r>
              <a:rPr lang="en-US" sz="2000" b="1" dirty="0" err="1" smtClean="0">
                <a:solidFill>
                  <a:srgbClr val="A99374"/>
                </a:solidFill>
                <a:latin typeface="Candara"/>
                <a:ea typeface="Candara"/>
                <a:cs typeface="Candara"/>
                <a:sym typeface="Candara"/>
              </a:rPr>
              <a:t>créatifs</a:t>
            </a:r>
            <a:endParaRPr lang="en-US" sz="2000" b="1" dirty="0">
              <a:solidFill>
                <a:srgbClr val="A99374"/>
              </a:solidFill>
              <a:latin typeface="Candara"/>
              <a:ea typeface="Candara"/>
              <a:cs typeface="Candara"/>
              <a:sym typeface="Candara"/>
            </a:endParaRPr>
          </a:p>
        </p:txBody>
      </p:sp>
      <p:pic>
        <p:nvPicPr>
          <p:cNvPr id="8"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19336" y="3949600"/>
            <a:ext cx="2268884" cy="1558314"/>
          </a:xfrm>
          <a:prstGeom prst="rect">
            <a:avLst/>
          </a:prstGeom>
        </p:spPr>
      </p:pic>
    </p:spTree>
    <p:extLst>
      <p:ext uri="{BB962C8B-B14F-4D97-AF65-F5344CB8AC3E}">
        <p14:creationId xmlns:p14="http://schemas.microsoft.com/office/powerpoint/2010/main" xmlns="" val="4973582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7">
          <a:extLst>
            <a:ext uri="{FF2B5EF4-FFF2-40B4-BE49-F238E27FC236}">
              <a16:creationId xmlns:a16="http://schemas.microsoft.com/office/drawing/2014/main" xmlns="" id="{9EA4C163-C377-5F3F-82D3-4A560710F417}"/>
            </a:ext>
          </a:extLst>
        </p:cNvPr>
        <p:cNvGrpSpPr/>
        <p:nvPr/>
      </p:nvGrpSpPr>
      <p:grpSpPr>
        <a:xfrm>
          <a:off x="0" y="0"/>
          <a:ext cx="0" cy="0"/>
          <a:chOff x="0" y="0"/>
          <a:chExt cx="0" cy="0"/>
        </a:xfrm>
      </p:grpSpPr>
      <p:pic>
        <p:nvPicPr>
          <p:cNvPr id="78" name="Google Shape;78;p5" descr="A logo with a tree in the middle&#10;&#10;Description automatically generated">
            <a:extLst>
              <a:ext uri="{FF2B5EF4-FFF2-40B4-BE49-F238E27FC236}">
                <a16:creationId xmlns:a16="http://schemas.microsoft.com/office/drawing/2014/main" xmlns="" id="{45074A1D-3119-10C1-BCB2-7F9F0E0F9826}"/>
              </a:ext>
            </a:extLst>
          </p:cNvPr>
          <p:cNvPicPr preferRelativeResize="0"/>
          <p:nvPr/>
        </p:nvPicPr>
        <p:blipFill rotWithShape="1">
          <a:blip r:embed="rId4">
            <a:alphaModFix/>
          </a:blip>
          <a:srcRect/>
          <a:stretch/>
        </p:blipFill>
        <p:spPr>
          <a:xfrm>
            <a:off x="5117361" y="401642"/>
            <a:ext cx="1614744" cy="1625941"/>
          </a:xfrm>
          <a:prstGeom prst="rect">
            <a:avLst/>
          </a:prstGeom>
          <a:noFill/>
          <a:ln>
            <a:noFill/>
          </a:ln>
        </p:spPr>
      </p:pic>
      <p:sp>
        <p:nvSpPr>
          <p:cNvPr id="79" name="Google Shape;79;p5">
            <a:extLst>
              <a:ext uri="{FF2B5EF4-FFF2-40B4-BE49-F238E27FC236}">
                <a16:creationId xmlns:a16="http://schemas.microsoft.com/office/drawing/2014/main" xmlns="" id="{BE77E335-EF72-CE4C-DC9F-3366EF8DE954}"/>
              </a:ext>
            </a:extLst>
          </p:cNvPr>
          <p:cNvSpPr txBox="1"/>
          <p:nvPr/>
        </p:nvSpPr>
        <p:spPr>
          <a:xfrm>
            <a:off x="0" y="2708872"/>
            <a:ext cx="12191999" cy="523180"/>
          </a:xfrm>
          <a:prstGeom prst="rect">
            <a:avLst/>
          </a:prstGeom>
          <a:solidFill>
            <a:srgbClr val="72BC59"/>
          </a:solidFill>
          <a:ln>
            <a:noFill/>
          </a:ln>
        </p:spPr>
        <p:txBody>
          <a:bodyPr spcFirstLastPara="1" wrap="square" lIns="91425" tIns="45700" rIns="91425" bIns="45700" anchor="t" anchorCtr="0">
            <a:spAutoFit/>
          </a:bodyPr>
          <a:lstStyle/>
          <a:p>
            <a:pPr algn="ctr"/>
            <a:r>
              <a:rPr lang="en-US" sz="2800" b="1" dirty="0" smtClean="0">
                <a:solidFill>
                  <a:schemeClr val="bg1"/>
                </a:solidFill>
                <a:latin typeface="Candara" pitchFamily="34" charset="0"/>
              </a:rPr>
              <a:t>Merci pour </a:t>
            </a:r>
            <a:r>
              <a:rPr lang="en-US" sz="2800" b="1" dirty="0" err="1" smtClean="0">
                <a:solidFill>
                  <a:schemeClr val="bg1"/>
                </a:solidFill>
                <a:latin typeface="Candara" pitchFamily="34" charset="0"/>
              </a:rPr>
              <a:t>votre</a:t>
            </a:r>
            <a:r>
              <a:rPr lang="en-US" sz="2800" b="1" dirty="0" smtClean="0">
                <a:solidFill>
                  <a:schemeClr val="bg1"/>
                </a:solidFill>
                <a:latin typeface="Candara" pitchFamily="34" charset="0"/>
              </a:rPr>
              <a:t> attention</a:t>
            </a:r>
          </a:p>
        </p:txBody>
      </p:sp>
      <p:sp>
        <p:nvSpPr>
          <p:cNvPr id="80" name="Google Shape;80;p5">
            <a:extLst>
              <a:ext uri="{FF2B5EF4-FFF2-40B4-BE49-F238E27FC236}">
                <a16:creationId xmlns:a16="http://schemas.microsoft.com/office/drawing/2014/main" xmlns="" id="{5BC8D6D7-24F3-A431-1DB9-07722AF93252}"/>
              </a:ext>
            </a:extLst>
          </p:cNvPr>
          <p:cNvSpPr txBox="1"/>
          <p:nvPr/>
        </p:nvSpPr>
        <p:spPr>
          <a:xfrm>
            <a:off x="3048000" y="2141384"/>
            <a:ext cx="6096000" cy="33851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1600" b="1" i="0" u="none" strike="noStrike" cap="none" dirty="0">
                <a:solidFill>
                  <a:srgbClr val="7F7F7F"/>
                </a:solidFill>
                <a:latin typeface="Calibri"/>
                <a:ea typeface="Calibri"/>
                <a:cs typeface="Calibri"/>
                <a:sym typeface="Calibri"/>
              </a:rPr>
              <a:t>2023-1-EE01-KA220-ADU-000150753</a:t>
            </a:r>
            <a:endParaRPr sz="1400" b="0" i="0" u="none" strike="noStrike" cap="none" dirty="0">
              <a:solidFill>
                <a:schemeClr val="dk1"/>
              </a:solidFill>
              <a:latin typeface="Times New Roman"/>
              <a:ea typeface="Times New Roman"/>
              <a:cs typeface="Times New Roman"/>
              <a:sym typeface="Times New Roman"/>
            </a:endParaRPr>
          </a:p>
        </p:txBody>
      </p:sp>
      <p:pic>
        <p:nvPicPr>
          <p:cNvPr id="84" name="Google Shape;84;p5" descr="A logo of a person holding a pen&#10;&#10;Description automatically generated">
            <a:extLst>
              <a:ext uri="{FF2B5EF4-FFF2-40B4-BE49-F238E27FC236}">
                <a16:creationId xmlns:a16="http://schemas.microsoft.com/office/drawing/2014/main" xmlns="" id="{F9D1DA8D-D4C4-7907-0694-F8605C238371}"/>
              </a:ext>
            </a:extLst>
          </p:cNvPr>
          <p:cNvPicPr preferRelativeResize="0"/>
          <p:nvPr/>
        </p:nvPicPr>
        <p:blipFill rotWithShape="1">
          <a:blip r:embed="rId5">
            <a:alphaModFix/>
          </a:blip>
          <a:srcRect/>
          <a:stretch/>
        </p:blipFill>
        <p:spPr>
          <a:xfrm>
            <a:off x="506364" y="4406422"/>
            <a:ext cx="1018108" cy="1028604"/>
          </a:xfrm>
          <a:prstGeom prst="rect">
            <a:avLst/>
          </a:prstGeom>
          <a:noFill/>
          <a:ln>
            <a:noFill/>
          </a:ln>
        </p:spPr>
      </p:pic>
      <p:sp>
        <p:nvSpPr>
          <p:cNvPr id="2" name="Google Shape;80;p5">
            <a:extLst>
              <a:ext uri="{FF2B5EF4-FFF2-40B4-BE49-F238E27FC236}">
                <a16:creationId xmlns:a16="http://schemas.microsoft.com/office/drawing/2014/main" xmlns="" id="{60AE485B-6786-A879-4B54-0B8C00087AB2}"/>
              </a:ext>
            </a:extLst>
          </p:cNvPr>
          <p:cNvSpPr txBox="1"/>
          <p:nvPr/>
        </p:nvSpPr>
        <p:spPr>
          <a:xfrm>
            <a:off x="3218507" y="3480723"/>
            <a:ext cx="60960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GB" sz="2800" b="1" i="0" u="none" strike="noStrike" cap="none" dirty="0" smtClean="0">
                <a:solidFill>
                  <a:srgbClr val="7F7F7F"/>
                </a:solidFill>
                <a:latin typeface="Calibri"/>
                <a:ea typeface="Calibri"/>
                <a:cs typeface="Calibri"/>
                <a:sym typeface="Calibri"/>
              </a:rPr>
              <a:t>PARTENAIRES </a:t>
            </a:r>
            <a:endParaRPr sz="2800" b="0" i="0" u="none" strike="noStrike" cap="none" dirty="0">
              <a:solidFill>
                <a:schemeClr val="dk1"/>
              </a:solidFill>
              <a:latin typeface="Times New Roman"/>
              <a:ea typeface="Times New Roman"/>
              <a:cs typeface="Times New Roman"/>
              <a:sym typeface="Times New Roman"/>
            </a:endParaRPr>
          </a:p>
        </p:txBody>
      </p:sp>
      <p:pic>
        <p:nvPicPr>
          <p:cNvPr id="1026" name="Picture 2" descr="A green text on a black background&#10;&#10;Description automatically generated">
            <a:extLst>
              <a:ext uri="{FF2B5EF4-FFF2-40B4-BE49-F238E27FC236}">
                <a16:creationId xmlns:a16="http://schemas.microsoft.com/office/drawing/2014/main" xmlns="" id="{3B45D439-3297-79AA-CACA-7096D6D590B0}"/>
              </a:ext>
            </a:extLst>
          </p:cNvPr>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1962338" y="4752724"/>
            <a:ext cx="1676400" cy="400050"/>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a:extLst>
              <a:ext uri="{FF2B5EF4-FFF2-40B4-BE49-F238E27FC236}">
                <a16:creationId xmlns:a16="http://schemas.microsoft.com/office/drawing/2014/main" xmlns="" id="{CEACFF9F-2E19-236D-B5DE-BA61F8D477D4}"/>
              </a:ext>
            </a:extLst>
          </p:cNvPr>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969614" y="4704157"/>
            <a:ext cx="866775" cy="5429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A red bird on a green leaf&#10;&#10;Description automatically generated">
            <a:extLst>
              <a:ext uri="{FF2B5EF4-FFF2-40B4-BE49-F238E27FC236}">
                <a16:creationId xmlns:a16="http://schemas.microsoft.com/office/drawing/2014/main" xmlns="" id="{64376610-9F6A-7D97-9F5A-E9A5DBD20FBE}"/>
              </a:ext>
            </a:extLst>
          </p:cNvPr>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167265" y="4723206"/>
            <a:ext cx="971550" cy="5048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Icon&#10;&#10;Description automatically generated">
            <a:extLst>
              <a:ext uri="{FF2B5EF4-FFF2-40B4-BE49-F238E27FC236}">
                <a16:creationId xmlns:a16="http://schemas.microsoft.com/office/drawing/2014/main" xmlns="" id="{787E2769-AEC9-4756-9372-748CDF945564}"/>
              </a:ext>
            </a:extLst>
          </p:cNvPr>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535659" y="4630211"/>
            <a:ext cx="1257300" cy="581025"/>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A building with red lights&#10;&#10;Description automatically generated">
            <a:extLst>
              <a:ext uri="{FF2B5EF4-FFF2-40B4-BE49-F238E27FC236}">
                <a16:creationId xmlns:a16="http://schemas.microsoft.com/office/drawing/2014/main" xmlns="" id="{31B41789-03F6-70DF-6C37-3B809119B07B}"/>
              </a:ext>
            </a:extLst>
          </p:cNvPr>
          <p:cNvPicPr>
            <a:picLocks noChangeAspect="1" noChangeArrowheads="1"/>
          </p:cNvPicPr>
          <p:nvPr/>
        </p:nvPicPr>
        <p:blipFill>
          <a:blip r:embed="rId10">
            <a:extLst>
              <a:ext uri="{28A0092B-C50C-407E-A947-70E740481C1C}">
                <a14:useLocalDpi xmlns:a14="http://schemas.microsoft.com/office/drawing/2010/main" xmlns="" val="0"/>
              </a:ext>
            </a:extLst>
          </a:blip>
          <a:srcRect/>
          <a:stretch>
            <a:fillRect/>
          </a:stretch>
        </p:blipFill>
        <p:spPr bwMode="auto">
          <a:xfrm>
            <a:off x="8328717" y="4619374"/>
            <a:ext cx="771525" cy="533400"/>
          </a:xfrm>
          <a:prstGeom prst="rect">
            <a:avLst/>
          </a:prstGeom>
          <a:noFill/>
          <a:extLst>
            <a:ext uri="{909E8E84-426E-40DD-AFC4-6F175D3DCCD1}">
              <a14:hiddenFill xmlns:a14="http://schemas.microsoft.com/office/drawing/2010/main" xmlns="">
                <a:solidFill>
                  <a:srgbClr val="FFFFFF"/>
                </a:solidFill>
              </a14:hiddenFill>
            </a:ext>
          </a:extLst>
        </p:spPr>
      </p:pic>
      <p:pic>
        <p:nvPicPr>
          <p:cNvPr id="1036" name="Picture 12" descr="A blue and black logo&#10;&#10;Description automatically generated">
            <a:extLst>
              <a:ext uri="{FF2B5EF4-FFF2-40B4-BE49-F238E27FC236}">
                <a16:creationId xmlns:a16="http://schemas.microsoft.com/office/drawing/2014/main" xmlns="" id="{C9B3BA7D-83AB-3CA7-81BA-35DE5F9EB790}"/>
              </a:ext>
            </a:extLst>
          </p:cNvPr>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9803732" y="4843604"/>
            <a:ext cx="1881904" cy="30917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Google Shape;87;p1"/>
          <p:cNvSpPr txBox="1"/>
          <p:nvPr/>
        </p:nvSpPr>
        <p:spPr>
          <a:xfrm>
            <a:off x="2503716" y="6240914"/>
            <a:ext cx="8020510" cy="430887"/>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1050"/>
              <a:buFont typeface="Arial"/>
              <a:buNone/>
            </a:pPr>
            <a:r>
              <a:rPr lang="en-GB" sz="1050" b="0" i="1" u="none" strike="noStrike" cap="none" dirty="0" err="1">
                <a:solidFill>
                  <a:schemeClr val="dk1"/>
                </a:solidFill>
                <a:latin typeface="Arial"/>
                <a:ea typeface="Arial"/>
                <a:cs typeface="Arial"/>
                <a:sym typeface="Arial"/>
              </a:rPr>
              <a:t>Ce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projet</a:t>
            </a:r>
            <a:r>
              <a:rPr lang="en-GB" sz="1050" b="0" i="1" u="none" strike="noStrike" cap="none" dirty="0">
                <a:solidFill>
                  <a:schemeClr val="dk1"/>
                </a:solidFill>
                <a:latin typeface="Arial"/>
                <a:ea typeface="Arial"/>
                <a:cs typeface="Arial"/>
                <a:sym typeface="Arial"/>
              </a:rPr>
              <a:t> a </a:t>
            </a:r>
            <a:r>
              <a:rPr lang="en-GB" sz="1050" b="0" i="1" u="none" strike="noStrike" cap="none" dirty="0" err="1">
                <a:solidFill>
                  <a:schemeClr val="dk1"/>
                </a:solidFill>
                <a:latin typeface="Arial"/>
                <a:ea typeface="Arial"/>
                <a:cs typeface="Arial"/>
                <a:sym typeface="Arial"/>
              </a:rPr>
              <a:t>été</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financé</a:t>
            </a:r>
            <a:r>
              <a:rPr lang="en-GB" sz="1050" b="0" i="1" u="none" strike="noStrike" cap="none" dirty="0">
                <a:solidFill>
                  <a:schemeClr val="dk1"/>
                </a:solidFill>
                <a:latin typeface="Arial"/>
                <a:ea typeface="Arial"/>
                <a:cs typeface="Arial"/>
                <a:sym typeface="Arial"/>
              </a:rPr>
              <a:t> avec le </a:t>
            </a:r>
            <a:r>
              <a:rPr lang="en-GB" sz="1050" b="0" i="1" u="none" strike="noStrike" cap="none" dirty="0" err="1">
                <a:solidFill>
                  <a:schemeClr val="dk1"/>
                </a:solidFill>
                <a:latin typeface="Arial"/>
                <a:ea typeface="Arial"/>
                <a:cs typeface="Arial"/>
                <a:sym typeface="Arial"/>
              </a:rPr>
              <a:t>soutien</a:t>
            </a:r>
            <a:r>
              <a:rPr lang="en-GB" sz="1050" b="0" i="1" u="none" strike="noStrike" cap="none" dirty="0">
                <a:solidFill>
                  <a:schemeClr val="dk1"/>
                </a:solidFill>
                <a:latin typeface="Arial"/>
                <a:ea typeface="Arial"/>
                <a:cs typeface="Arial"/>
                <a:sym typeface="Arial"/>
              </a:rPr>
              <a:t> de la Commission </a:t>
            </a:r>
            <a:r>
              <a:rPr lang="en-GB" sz="1050" b="0" i="1" u="none" strike="noStrike" cap="none" dirty="0" err="1">
                <a:solidFill>
                  <a:schemeClr val="dk1"/>
                </a:solidFill>
                <a:latin typeface="Arial"/>
                <a:ea typeface="Arial"/>
                <a:cs typeface="Arial"/>
                <a:sym typeface="Arial"/>
              </a:rPr>
              <a:t>européenne</a:t>
            </a:r>
            <a:r>
              <a:rPr lang="en-GB" sz="1050" b="0" i="1" u="none" strike="noStrike" cap="none" dirty="0">
                <a:solidFill>
                  <a:schemeClr val="dk1"/>
                </a:solidFill>
                <a:latin typeface="Arial"/>
                <a:ea typeface="Arial"/>
                <a:cs typeface="Arial"/>
                <a:sym typeface="Arial"/>
              </a:rPr>
              <a:t>. Le </a:t>
            </a:r>
            <a:r>
              <a:rPr lang="en-GB" sz="1050" b="0" i="1" u="none" strike="noStrike" cap="none" dirty="0" err="1">
                <a:solidFill>
                  <a:schemeClr val="dk1"/>
                </a:solidFill>
                <a:latin typeface="Arial"/>
                <a:ea typeface="Arial"/>
                <a:cs typeface="Arial"/>
                <a:sym typeface="Arial"/>
              </a:rPr>
              <a:t>contenu</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reflète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uniquement</a:t>
            </a:r>
            <a:r>
              <a:rPr lang="en-GB" sz="1050" b="0" i="1" u="none" strike="noStrike" cap="none" dirty="0">
                <a:solidFill>
                  <a:schemeClr val="dk1"/>
                </a:solidFill>
                <a:latin typeface="Arial"/>
                <a:ea typeface="Arial"/>
                <a:cs typeface="Arial"/>
                <a:sym typeface="Arial"/>
              </a:rPr>
              <a:t> les opinions de </a:t>
            </a:r>
            <a:r>
              <a:rPr lang="en-GB" sz="1050" b="0" i="1" u="none" strike="noStrike" cap="none" dirty="0" err="1">
                <a:solidFill>
                  <a:schemeClr val="dk1"/>
                </a:solidFill>
                <a:latin typeface="Arial"/>
                <a:ea typeface="Arial"/>
                <a:cs typeface="Arial"/>
                <a:sym typeface="Arial"/>
              </a:rPr>
              <a:t>l'auteur</a:t>
            </a:r>
            <a:r>
              <a:rPr lang="en-GB" sz="1050" b="0" i="1" u="none" strike="noStrike" cap="none" dirty="0">
                <a:solidFill>
                  <a:schemeClr val="dk1"/>
                </a:solidFill>
                <a:latin typeface="Arial"/>
                <a:ea typeface="Arial"/>
                <a:cs typeface="Arial"/>
                <a:sym typeface="Arial"/>
              </a:rPr>
              <a:t> et la Commission ne </a:t>
            </a:r>
            <a:r>
              <a:rPr lang="en-GB" sz="1050" b="0" i="1" u="none" strike="noStrike" cap="none" dirty="0" err="1">
                <a:solidFill>
                  <a:schemeClr val="dk1"/>
                </a:solidFill>
                <a:latin typeface="Arial"/>
                <a:ea typeface="Arial"/>
                <a:cs typeface="Arial"/>
                <a:sym typeface="Arial"/>
              </a:rPr>
              <a:t>peut</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être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tenue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responsable</a:t>
            </a:r>
            <a:r>
              <a:rPr lang="en-GB" sz="1050" b="0" i="1" u="none" strike="noStrike" cap="none" dirty="0">
                <a:solidFill>
                  <a:schemeClr val="dk1"/>
                </a:solidFill>
                <a:latin typeface="Arial"/>
                <a:ea typeface="Arial"/>
                <a:cs typeface="Arial"/>
                <a:sym typeface="Arial"/>
              </a:rPr>
              <a:t> de </a:t>
            </a:r>
            <a:r>
              <a:rPr lang="en-GB" sz="1050" b="0" i="1" u="none" strike="noStrike" cap="none" dirty="0" err="1">
                <a:solidFill>
                  <a:schemeClr val="dk1"/>
                </a:solidFill>
                <a:latin typeface="Arial"/>
                <a:ea typeface="Arial"/>
                <a:cs typeface="Arial"/>
                <a:sym typeface="Arial"/>
              </a:rPr>
              <a:t>l'utilisation</a:t>
            </a:r>
            <a:r>
              <a:rPr lang="en-GB" sz="1050" b="0" i="1" u="none" strike="noStrike" cap="none" dirty="0">
                <a:solidFill>
                  <a:schemeClr val="dk1"/>
                </a:solidFill>
                <a:latin typeface="Arial"/>
                <a:ea typeface="Arial"/>
                <a:cs typeface="Arial"/>
                <a:sym typeface="Arial"/>
              </a:rPr>
              <a:t> qui </a:t>
            </a:r>
            <a:r>
              <a:rPr lang="en-GB" sz="1050" b="0" i="1" u="none" strike="noStrike" cap="none" dirty="0" err="1">
                <a:solidFill>
                  <a:schemeClr val="dk1"/>
                </a:solidFill>
                <a:latin typeface="Arial"/>
                <a:ea typeface="Arial"/>
                <a:cs typeface="Arial"/>
                <a:sym typeface="Arial"/>
              </a:rPr>
              <a:t>pourrait</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être</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faite</a:t>
            </a:r>
            <a:r>
              <a:rPr lang="en-GB" sz="1050" b="0" i="1" u="none" strike="noStrike" cap="none" dirty="0">
                <a:solidFill>
                  <a:schemeClr val="dk1"/>
                </a:solidFill>
                <a:latin typeface="Arial"/>
                <a:ea typeface="Arial"/>
                <a:cs typeface="Arial"/>
                <a:sym typeface="Arial"/>
              </a:rPr>
              <a:t> des </a:t>
            </a:r>
            <a:r>
              <a:rPr lang="en-GB" sz="1050" b="0" i="1" u="none" strike="noStrike" cap="none" dirty="0" err="1">
                <a:solidFill>
                  <a:schemeClr val="dk1"/>
                </a:solidFill>
                <a:latin typeface="Arial"/>
                <a:ea typeface="Arial"/>
                <a:cs typeface="Arial"/>
                <a:sym typeface="Arial"/>
              </a:rPr>
              <a:t>informations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contenues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dans</a:t>
            </a:r>
            <a:r>
              <a:rPr lang="en-GB" sz="1050" b="0" i="1" u="none" strike="noStrike" cap="none" dirty="0">
                <a:solidFill>
                  <a:schemeClr val="dk1"/>
                </a:solidFill>
                <a:latin typeface="Arial"/>
                <a:ea typeface="Arial"/>
                <a:cs typeface="Arial"/>
                <a:sym typeface="Arial"/>
              </a:rPr>
              <a:t> </a:t>
            </a:r>
            <a:r>
              <a:rPr lang="en-GB" sz="1050" b="0" i="1" u="none" strike="noStrike" cap="none" dirty="0" err="1">
                <a:solidFill>
                  <a:schemeClr val="dk1"/>
                </a:solidFill>
                <a:latin typeface="Arial"/>
                <a:ea typeface="Arial"/>
                <a:cs typeface="Arial"/>
                <a:sym typeface="Arial"/>
              </a:rPr>
              <a:t>ce</a:t>
            </a:r>
            <a:r>
              <a:rPr lang="en-GB" sz="1050" b="0" i="1" u="none" strike="noStrike" cap="none" dirty="0">
                <a:solidFill>
                  <a:schemeClr val="dk1"/>
                </a:solidFill>
                <a:latin typeface="Arial"/>
                <a:ea typeface="Arial"/>
                <a:cs typeface="Arial"/>
                <a:sym typeface="Arial"/>
              </a:rPr>
              <a:t> document.</a:t>
            </a:r>
            <a:endParaRPr sz="1800" b="0" i="0" u="none" strike="noStrike" cap="none" dirty="0">
              <a:solidFill>
                <a:schemeClr val="dk1"/>
              </a:solidFill>
              <a:latin typeface="Times New Roman"/>
              <a:ea typeface="Times New Roman"/>
              <a:cs typeface="Times New Roman"/>
              <a:sym typeface="Times New Roman"/>
            </a:endParaRPr>
          </a:p>
        </p:txBody>
      </p:sp>
      <p:pic>
        <p:nvPicPr>
          <p:cNvPr id="17" name="16 - Εικόνα" descr="FR_Co-fundedbytheEU_RGB_POS.png"/>
          <p:cNvPicPr>
            <a:picLocks noChangeAspect="1"/>
          </p:cNvPicPr>
          <p:nvPr/>
        </p:nvPicPr>
        <p:blipFill>
          <a:blip r:embed="rId12"/>
          <a:stretch>
            <a:fillRect/>
          </a:stretch>
        </p:blipFill>
        <p:spPr>
          <a:xfrm>
            <a:off x="198408" y="6181683"/>
            <a:ext cx="2219864" cy="499157"/>
          </a:xfrm>
          <a:prstGeom prst="rect">
            <a:avLst/>
          </a:prstGeom>
        </p:spPr>
      </p:pic>
      <p:pic>
        <p:nvPicPr>
          <p:cNvPr id="18" name="17 - Εικόνα" descr="cc-brand-1.png"/>
          <p:cNvPicPr>
            <a:picLocks noChangeAspect="1"/>
          </p:cNvPicPr>
          <p:nvPr/>
        </p:nvPicPr>
        <p:blipFill>
          <a:blip r:embed="rId13"/>
          <a:stretch>
            <a:fillRect/>
          </a:stretch>
        </p:blipFill>
        <p:spPr>
          <a:xfrm>
            <a:off x="10680056" y="6093574"/>
            <a:ext cx="1241650" cy="643631"/>
          </a:xfrm>
          <a:prstGeom prst="rect">
            <a:avLst/>
          </a:prstGeom>
        </p:spPr>
      </p:pic>
    </p:spTree>
    <p:custDataLst>
      <p:tags r:id="rId1"/>
    </p:custDataLst>
    <p:extLst>
      <p:ext uri="{BB962C8B-B14F-4D97-AF65-F5344CB8AC3E}">
        <p14:creationId xmlns:p14="http://schemas.microsoft.com/office/powerpoint/2010/main" xmlns="" val="1229119951"/>
      </p:ext>
    </p:extLst>
  </p:cSld>
  <p:clrMapOvr>
    <a:masterClrMapping/>
  </p:clrMapOvr>
  <mc:AlternateContent xmlns:mc="http://schemas.openxmlformats.org/markup-compatibility/2006">
    <mc:Choice xmlns:p14="http://schemas.microsoft.com/office/powerpoint/2010/main" xmlns="" Requires="p14">
      <p:transition spd="slow" p14:dur="3400" advClick="0" advTm="2000">
        <p14:reveal/>
      </p:transition>
    </mc:Choice>
    <mc:Fallback>
      <p:transition spd="slow" advClick="0" advTm="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pic>
        <p:nvPicPr>
          <p:cNvPr id="93" name="Google Shape;93;p2" descr="A logo with a tree in the middle&#10;&#10;Description automatically generated"/>
          <p:cNvPicPr preferRelativeResize="0"/>
          <p:nvPr/>
        </p:nvPicPr>
        <p:blipFill rotWithShape="1">
          <a:blip r:embed="rId3">
            <a:alphaModFix/>
          </a:blip>
          <a:srcRect/>
          <a:stretch/>
        </p:blipFill>
        <p:spPr>
          <a:xfrm>
            <a:off x="105509" y="6258460"/>
            <a:ext cx="509952" cy="509952"/>
          </a:xfrm>
          <a:prstGeom prst="rect">
            <a:avLst/>
          </a:prstGeom>
          <a:noFill/>
          <a:ln>
            <a:noFill/>
          </a:ln>
        </p:spPr>
      </p:pic>
      <p:sp>
        <p:nvSpPr>
          <p:cNvPr id="94" name="Google Shape;94;p2"/>
          <p:cNvSpPr/>
          <p:nvPr/>
        </p:nvSpPr>
        <p:spPr>
          <a:xfrm>
            <a:off x="923281" y="1369009"/>
            <a:ext cx="10876084" cy="2858225"/>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95" name="Google Shape;95;p2"/>
          <p:cNvSpPr txBox="1"/>
          <p:nvPr/>
        </p:nvSpPr>
        <p:spPr>
          <a:xfrm>
            <a:off x="1089891" y="2074783"/>
            <a:ext cx="10363200" cy="1107955"/>
          </a:xfrm>
          <a:prstGeom prst="rect">
            <a:avLst/>
          </a:prstGeom>
          <a:noFill/>
          <a:ln>
            <a:noFill/>
          </a:ln>
        </p:spPr>
        <p:txBody>
          <a:bodyPr spcFirstLastPara="1" wrap="square" lIns="91425" tIns="45700" rIns="91425" bIns="45700" anchor="t" anchorCtr="0">
            <a:spAutoFit/>
          </a:bodyPr>
          <a:lstStyle/>
          <a:p>
            <a:pPr lvl="0" algn="ctr">
              <a:spcBef>
                <a:spcPts val="1200"/>
              </a:spcBef>
            </a:pPr>
            <a:r>
              <a:rPr lang="en-GB" sz="2800" b="1" i="0" u="none" strike="noStrike" cap="none" dirty="0" smtClean="0">
                <a:solidFill>
                  <a:srgbClr val="FFFFFF"/>
                </a:solidFill>
                <a:latin typeface="Candara"/>
                <a:ea typeface="Candara"/>
                <a:cs typeface="Candara"/>
                <a:sym typeface="Candara"/>
              </a:rPr>
              <a:t>LEÇON </a:t>
            </a:r>
            <a:r>
              <a:rPr lang="fr-FR" sz="2800" b="1" dirty="0">
                <a:solidFill>
                  <a:srgbClr val="FFFFFF"/>
                </a:solidFill>
                <a:latin typeface="Candara"/>
                <a:ea typeface="Candara"/>
                <a:cs typeface="Candara"/>
                <a:sym typeface="Candara"/>
              </a:rPr>
              <a:t>2</a:t>
            </a:r>
            <a:r>
              <a:rPr lang="lt-LT" sz="2800" b="1" i="0" u="none" strike="noStrike" cap="none" dirty="0" smtClean="0">
                <a:solidFill>
                  <a:srgbClr val="FFFFFF"/>
                </a:solidFill>
                <a:latin typeface="Candara"/>
                <a:ea typeface="Candara"/>
                <a:cs typeface="Candara"/>
                <a:sym typeface="Candara"/>
              </a:rPr>
              <a:t> </a:t>
            </a:r>
            <a:r>
              <a:rPr lang="en-GB" sz="2800" b="1" i="0" u="none" strike="noStrike" cap="none" dirty="0" smtClean="0">
                <a:solidFill>
                  <a:srgbClr val="FFFFFF"/>
                </a:solidFill>
                <a:latin typeface="Candara"/>
                <a:ea typeface="Candara"/>
                <a:cs typeface="Candara"/>
                <a:sym typeface="Candara"/>
              </a:rPr>
              <a:t>: </a:t>
            </a:r>
            <a:r>
              <a:rPr lang="en-GB" sz="2800" b="1" dirty="0" smtClean="0">
                <a:solidFill>
                  <a:schemeClr val="bg1"/>
                </a:solidFill>
                <a:latin typeface="Candara" pitchFamily="34" charset="0"/>
              </a:rPr>
              <a:t>Le patrimoine et la mise en réseau en tant qu'avantages civiques</a:t>
            </a:r>
            <a:endParaRPr sz="2800" b="1" i="0" u="none" strike="noStrike" cap="none" dirty="0">
              <a:solidFill>
                <a:schemeClr val="bg1"/>
              </a:solidFill>
              <a:latin typeface="Candara" pitchFamily="34" charset="0"/>
              <a:ea typeface="Times New Roman"/>
              <a:cs typeface="Times New Roman"/>
              <a:sym typeface="Times New Roman"/>
            </a:endParaRPr>
          </a:p>
        </p:txBody>
      </p:sp>
    </p:spTree>
    <p:extLst>
      <p:ext uri="{BB962C8B-B14F-4D97-AF65-F5344CB8AC3E}">
        <p14:creationId xmlns:p14="http://schemas.microsoft.com/office/powerpoint/2010/main" xmlns="" val="15286291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1052737"/>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02;p3"/>
          <p:cNvSpPr/>
          <p:nvPr/>
        </p:nvSpPr>
        <p:spPr>
          <a:xfrm>
            <a:off x="0" y="0"/>
            <a:ext cx="10911016" cy="1052736"/>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03;p3"/>
          <p:cNvSpPr txBox="1"/>
          <p:nvPr/>
        </p:nvSpPr>
        <p:spPr>
          <a:xfrm>
            <a:off x="0" y="0"/>
            <a:ext cx="13584832" cy="954067"/>
          </a:xfrm>
          <a:prstGeom prst="rect">
            <a:avLst/>
          </a:prstGeom>
          <a:noFill/>
          <a:ln>
            <a:noFill/>
          </a:ln>
        </p:spPr>
        <p:txBody>
          <a:bodyPr spcFirstLastPara="1" wrap="square" lIns="91425" tIns="45700" rIns="91425" bIns="45700" anchor="t" anchorCtr="0">
            <a:spAutoFit/>
          </a:bodyPr>
          <a:lstStyle/>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smtClean="0">
                <a:ln>
                  <a:noFill/>
                </a:ln>
                <a:solidFill>
                  <a:srgbClr val="FFFFFF"/>
                </a:solidFill>
                <a:effectLst/>
                <a:uLnTx/>
                <a:uFillTx/>
                <a:latin typeface="Candara" pitchFamily="34" charset="0"/>
                <a:cs typeface="Arial"/>
                <a:sym typeface="Arial"/>
              </a:rPr>
              <a:t>LE POTENTIEL CRÉATIF DES COMMUNAUTÉS ET DES CITOYENS </a:t>
            </a:r>
            <a:endParaRPr kumimoji="0" lang="lt-LT" sz="2800" b="1" i="0" u="none" strike="noStrike" kern="0" cap="none" spc="0" normalizeH="0" baseline="0" noProof="0" dirty="0" smtClean="0">
              <a:ln>
                <a:noFill/>
              </a:ln>
              <a:solidFill>
                <a:srgbClr val="FFFFFF"/>
              </a:solidFill>
              <a:effectLst/>
              <a:uLnTx/>
              <a:uFillTx/>
              <a:latin typeface="Candara" pitchFamily="34" charset="0"/>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smtClean="0">
                <a:ln>
                  <a:noFill/>
                </a:ln>
                <a:solidFill>
                  <a:srgbClr val="FFFFFF"/>
                </a:solidFill>
                <a:effectLst/>
                <a:uLnTx/>
                <a:uFillTx/>
                <a:latin typeface="Candara" pitchFamily="34" charset="0"/>
                <a:cs typeface="Arial"/>
                <a:sym typeface="Arial"/>
              </a:rPr>
              <a:t>UTILISER LE PATRIMOINE LOCAL</a:t>
            </a:r>
            <a:endParaRPr kumimoji="0" lang="en-GB" sz="2800" b="1" i="0" u="none" strike="noStrike" kern="0" cap="none" spc="0" normalizeH="0" baseline="0" noProof="0" dirty="0">
              <a:ln>
                <a:noFill/>
              </a:ln>
              <a:solidFill>
                <a:srgbClr val="FFFFFF"/>
              </a:solidFill>
              <a:effectLst/>
              <a:uLnTx/>
              <a:uFillTx/>
              <a:latin typeface="Candara" pitchFamily="34" charset="0"/>
              <a:ea typeface="Times New Roman"/>
              <a:cs typeface="Times New Roman"/>
              <a:sym typeface="Times New Roman"/>
            </a:endParaRPr>
          </a:p>
        </p:txBody>
      </p:sp>
      <p:sp>
        <p:nvSpPr>
          <p:cNvPr id="104" name="Google Shape;104;p3"/>
          <p:cNvSpPr txBox="1"/>
          <p:nvPr/>
        </p:nvSpPr>
        <p:spPr>
          <a:xfrm>
            <a:off x="4727847" y="1916832"/>
            <a:ext cx="6331449" cy="3354724"/>
          </a:xfrm>
          <a:prstGeom prst="rect">
            <a:avLst/>
          </a:prstGeom>
          <a:noFill/>
          <a:ln>
            <a:noFill/>
          </a:ln>
        </p:spPr>
        <p:txBody>
          <a:bodyPr spcFirstLastPara="1" wrap="square" lIns="91425" tIns="45700" rIns="91425" bIns="45700" anchor="t" anchorCtr="0">
            <a:spAutoFit/>
          </a:bodyPr>
          <a:lstStyle/>
          <a:p>
            <a:pPr marL="285750" lvl="0" indent="-285750">
              <a:buFont typeface="Wingdings" panose="05000000000000000000" pitchFamily="2" charset="2"/>
              <a:buChar char="Ø"/>
            </a:pPr>
            <a:r>
              <a:rPr kumimoji="0" lang="lt-LT" sz="18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Patrimoine - éléments </a:t>
            </a:r>
            <a:r>
              <a:rPr kumimoji="0" lang="lt-LT" sz="1800" b="0" i="0" u="none" strike="noStrike" kern="0" cap="none" spc="0" normalizeH="0" noProof="0" dirty="0" smtClean="0">
                <a:ln>
                  <a:noFill/>
                </a:ln>
                <a:solidFill>
                  <a:srgbClr val="000000"/>
                </a:solidFill>
                <a:effectLst/>
                <a:uLnTx/>
                <a:uFillTx/>
                <a:latin typeface="Candara" panose="020E0502030303020204" pitchFamily="34" charset="0"/>
                <a:sym typeface="Arial"/>
              </a:rPr>
              <a:t>appartenant à </a:t>
            </a:r>
            <a:r>
              <a:rPr lang="en-GB" sz="1800" dirty="0">
                <a:solidFill>
                  <a:schemeClr val="tx1"/>
                </a:solidFill>
                <a:latin typeface="Candara" panose="020E0502030303020204" pitchFamily="34" charset="0"/>
              </a:rPr>
              <a:t>la </a:t>
            </a:r>
            <a:r>
              <a:rPr lang="lt-LT" sz="1800" dirty="0" smtClean="0">
                <a:solidFill>
                  <a:schemeClr val="tx1"/>
                </a:solidFill>
                <a:latin typeface="Candara" panose="020E0502030303020204" pitchFamily="34" charset="0"/>
              </a:rPr>
              <a:t>culture </a:t>
            </a:r>
            <a:r>
              <a:rPr lang="en-GB" sz="1800" dirty="0" smtClean="0">
                <a:solidFill>
                  <a:schemeClr val="tx1"/>
                </a:solidFill>
                <a:latin typeface="Candara" panose="020E0502030303020204" pitchFamily="34" charset="0"/>
              </a:rPr>
              <a:t>d'</a:t>
            </a:r>
            <a:r>
              <a:rPr lang="en-GB" sz="1800" dirty="0">
                <a:solidFill>
                  <a:schemeClr val="tx1"/>
                </a:solidFill>
                <a:latin typeface="Candara" panose="020E0502030303020204" pitchFamily="34" charset="0"/>
              </a:rPr>
              <a:t>une </a:t>
            </a:r>
            <a:r>
              <a:rPr lang="lt-LT" sz="1800" dirty="0" smtClean="0">
                <a:solidFill>
                  <a:schemeClr val="tx1"/>
                </a:solidFill>
                <a:latin typeface="Candara" panose="020E0502030303020204" pitchFamily="34" charset="0"/>
              </a:rPr>
              <a:t>société particulière</a:t>
            </a:r>
            <a:r>
              <a:rPr lang="en-GB" sz="1800" dirty="0" smtClean="0">
                <a:solidFill>
                  <a:schemeClr val="tx1"/>
                </a:solidFill>
                <a:latin typeface="Candara" panose="020E0502030303020204" pitchFamily="34" charset="0"/>
              </a:rPr>
              <a:t>, </a:t>
            </a:r>
            <a:r>
              <a:rPr lang="en-GB" sz="1800" dirty="0">
                <a:solidFill>
                  <a:schemeClr val="tx1"/>
                </a:solidFill>
                <a:latin typeface="Candara" panose="020E0502030303020204" pitchFamily="34" charset="0"/>
              </a:rPr>
              <a:t>tels que les </a:t>
            </a:r>
            <a:r>
              <a:rPr lang="lt-LT" sz="1800" dirty="0" smtClean="0">
                <a:solidFill>
                  <a:schemeClr val="tx1"/>
                </a:solidFill>
                <a:latin typeface="Candara" panose="020E0502030303020204" pitchFamily="34" charset="0"/>
              </a:rPr>
              <a:t>traditions, les langues, l'art </a:t>
            </a:r>
            <a:r>
              <a:rPr lang="en-GB" sz="1800" dirty="0" smtClean="0">
                <a:solidFill>
                  <a:schemeClr val="tx1"/>
                </a:solidFill>
                <a:latin typeface="Candara" panose="020E0502030303020204" pitchFamily="34" charset="0"/>
              </a:rPr>
              <a:t>ou les </a:t>
            </a:r>
            <a:r>
              <a:rPr lang="lt-LT" sz="1800" dirty="0" smtClean="0">
                <a:solidFill>
                  <a:schemeClr val="tx1"/>
                </a:solidFill>
                <a:latin typeface="Candara" panose="020E0502030303020204" pitchFamily="34" charset="0"/>
              </a:rPr>
              <a:t>bâtiments</a:t>
            </a:r>
            <a:r>
              <a:rPr lang="en-GB" sz="1800" dirty="0">
                <a:solidFill>
                  <a:schemeClr val="tx1"/>
                </a:solidFill>
                <a:latin typeface="Candara" panose="020E0502030303020204" pitchFamily="34" charset="0"/>
              </a:rPr>
              <a:t>, qui ont été </a:t>
            </a:r>
            <a:r>
              <a:rPr lang="lt-LT" sz="1800" dirty="0" smtClean="0">
                <a:solidFill>
                  <a:schemeClr val="tx1"/>
                </a:solidFill>
                <a:latin typeface="Candara" panose="020E0502030303020204" pitchFamily="34" charset="0"/>
              </a:rPr>
              <a:t>créés </a:t>
            </a:r>
            <a:r>
              <a:rPr lang="en-GB" sz="1800" dirty="0" smtClean="0">
                <a:solidFill>
                  <a:schemeClr val="tx1"/>
                </a:solidFill>
                <a:latin typeface="Candara" panose="020E0502030303020204" pitchFamily="34" charset="0"/>
              </a:rPr>
              <a:t>dans le </a:t>
            </a:r>
            <a:r>
              <a:rPr lang="en-GB" sz="1800" dirty="0">
                <a:solidFill>
                  <a:schemeClr val="tx1"/>
                </a:solidFill>
                <a:latin typeface="Candara" panose="020E0502030303020204" pitchFamily="34" charset="0"/>
              </a:rPr>
              <a:t>passé et qui ont encore une </a:t>
            </a:r>
            <a:r>
              <a:rPr lang="lt-LT" sz="1800" dirty="0" smtClean="0">
                <a:solidFill>
                  <a:schemeClr val="tx1"/>
                </a:solidFill>
                <a:latin typeface="Candara" panose="020E0502030303020204" pitchFamily="34" charset="0"/>
              </a:rPr>
              <a:t>importance historique.</a:t>
            </a:r>
          </a:p>
          <a:p>
            <a:pPr marL="285750" lvl="0" indent="-285750">
              <a:buFont typeface="Wingdings" panose="05000000000000000000" pitchFamily="2" charset="2"/>
              <a:buChar char="Ø"/>
            </a:pPr>
            <a:endParaRPr lang="lt-LT" sz="1800" dirty="0">
              <a:solidFill>
                <a:schemeClr val="tx1"/>
              </a:solidFill>
              <a:latin typeface="Candara" panose="020E0502030303020204" pitchFamily="34" charset="0"/>
            </a:endParaRPr>
          </a:p>
          <a:p>
            <a:pPr marL="285750" lvl="0" indent="-285750">
              <a:buFont typeface="Wingdings" panose="05000000000000000000" pitchFamily="2" charset="2"/>
              <a:buChar char="Ø"/>
            </a:pPr>
            <a:r>
              <a:rPr lang="lt-LT" sz="1800" dirty="0" smtClean="0">
                <a:solidFill>
                  <a:schemeClr val="tx1"/>
                </a:solidFill>
                <a:latin typeface="Candara" panose="020E0502030303020204" pitchFamily="34" charset="0"/>
              </a:rPr>
              <a:t>Patrimoine </a:t>
            </a:r>
            <a:r>
              <a:rPr lang="en-GB" sz="1800" dirty="0">
                <a:solidFill>
                  <a:srgbClr val="474747"/>
                </a:solidFill>
                <a:latin typeface="Candara" panose="020E0502030303020204" pitchFamily="34" charset="0"/>
              </a:rPr>
              <a:t>- </a:t>
            </a:r>
            <a:r>
              <a:rPr lang="en-GB" sz="1800" dirty="0">
                <a:solidFill>
                  <a:srgbClr val="040C28"/>
                </a:solidFill>
                <a:latin typeface="Candara" panose="020E0502030303020204" pitchFamily="34" charset="0"/>
              </a:rPr>
              <a:t>traditions, valeurs, pratiques culturelles et </a:t>
            </a:r>
            <a:r>
              <a:rPr lang="en-GB" sz="1800" dirty="0" smtClean="0">
                <a:solidFill>
                  <a:srgbClr val="040C28"/>
                </a:solidFill>
                <a:latin typeface="Candara" panose="020E0502030303020204" pitchFamily="34" charset="0"/>
              </a:rPr>
              <a:t>objets </a:t>
            </a:r>
            <a:r>
              <a:rPr lang="en-GB" sz="1800" dirty="0">
                <a:solidFill>
                  <a:srgbClr val="040C28"/>
                </a:solidFill>
                <a:latin typeface="Candara" panose="020E0502030303020204" pitchFamily="34" charset="0"/>
              </a:rPr>
              <a:t>transmis par les générations précédentes</a:t>
            </a:r>
            <a:r>
              <a:rPr lang="en-GB" sz="1800" dirty="0">
                <a:solidFill>
                  <a:srgbClr val="474747"/>
                </a:solidFill>
                <a:latin typeface="Candara" panose="020E0502030303020204" pitchFamily="34" charset="0"/>
              </a:rPr>
              <a:t>. </a:t>
            </a:r>
            <a:endParaRPr lang="lt-LT" sz="1800" dirty="0" smtClean="0">
              <a:solidFill>
                <a:srgbClr val="474747"/>
              </a:solidFill>
              <a:latin typeface="Candara" panose="020E0502030303020204" pitchFamily="34" charset="0"/>
            </a:endParaRPr>
          </a:p>
          <a:p>
            <a:pPr marL="285750" lvl="0" indent="-285750">
              <a:buFont typeface="Wingdings" panose="05000000000000000000" pitchFamily="2" charset="2"/>
              <a:buChar char="Ø"/>
            </a:pPr>
            <a:endParaRPr lang="lt-LT" sz="1800" dirty="0">
              <a:solidFill>
                <a:srgbClr val="474747"/>
              </a:solidFill>
              <a:latin typeface="Candara" panose="020E0502030303020204" pitchFamily="34" charset="0"/>
            </a:endParaRPr>
          </a:p>
          <a:p>
            <a:pPr marL="285750" lvl="0" indent="-285750">
              <a:buFont typeface="Wingdings" panose="05000000000000000000" pitchFamily="2" charset="2"/>
              <a:buChar char="Ø"/>
            </a:pPr>
            <a:r>
              <a:rPr lang="en-GB" sz="1800" dirty="0">
                <a:latin typeface="Candara" panose="020E0502030303020204" pitchFamily="34" charset="0"/>
              </a:rPr>
              <a:t>Le </a:t>
            </a:r>
            <a:r>
              <a:rPr lang="en-GB" sz="1800" b="1" dirty="0">
                <a:latin typeface="Candara" panose="020E0502030303020204" pitchFamily="34" charset="0"/>
              </a:rPr>
              <a:t>patrimoine culturel </a:t>
            </a:r>
            <a:r>
              <a:rPr lang="en-GB" sz="1800" dirty="0">
                <a:latin typeface="Candara" panose="020E0502030303020204" pitchFamily="34" charset="0"/>
              </a:rPr>
              <a:t>est l'ensemble des </a:t>
            </a:r>
            <a:r>
              <a:rPr lang="lt-LT" sz="1800" dirty="0" smtClean="0">
                <a:latin typeface="Candara" panose="020E0502030303020204" pitchFamily="34" charset="0"/>
              </a:rPr>
              <a:t>biens </a:t>
            </a:r>
            <a:r>
              <a:rPr lang="en-GB" sz="1800" dirty="0">
                <a:latin typeface="Candara" panose="020E0502030303020204" pitchFamily="34" charset="0"/>
              </a:rPr>
              <a:t>matériels et immatériels d'un groupe ou d'une </a:t>
            </a:r>
            <a:r>
              <a:rPr lang="lt-LT" sz="1800" dirty="0" smtClean="0">
                <a:latin typeface="Candara" panose="020E0502030303020204" pitchFamily="34" charset="0"/>
              </a:rPr>
              <a:t>société </a:t>
            </a:r>
            <a:r>
              <a:rPr lang="en-GB" sz="1800" dirty="0">
                <a:latin typeface="Candara" panose="020E0502030303020204" pitchFamily="34" charset="0"/>
              </a:rPr>
              <a:t>hérités des générations passées.</a:t>
            </a:r>
            <a:endParaRPr lang="lt-LT" sz="1800" dirty="0" smtClean="0">
              <a:solidFill>
                <a:schemeClr val="tx1"/>
              </a:solidFill>
              <a:latin typeface="Candara" panose="020E0502030303020204" pitchFamily="34" charset="0"/>
            </a:endParaRPr>
          </a:p>
          <a:p>
            <a:pPr marL="285750" lvl="0" indent="-285750">
              <a:buFont typeface="Wingdings" panose="05000000000000000000" pitchFamily="2" charset="2"/>
              <a:buChar char="Ø"/>
            </a:pPr>
            <a:endParaRPr kumimoji="0" lang="lt-LT" sz="1600" i="0" strike="noStrike" kern="0" cap="none" spc="0" normalizeH="0" baseline="0" noProof="0" dirty="0">
              <a:ln>
                <a:noFill/>
              </a:ln>
              <a:solidFill>
                <a:schemeClr val="tx1"/>
              </a:solidFill>
              <a:effectLst/>
              <a:uLnTx/>
              <a:uFillTx/>
              <a:latin typeface="Candara" panose="020E0502030303020204" pitchFamily="34" charset="0"/>
              <a:sym typeface="Arial"/>
            </a:endParaRPr>
          </a:p>
          <a:p>
            <a:pPr marL="285750" lvl="0" indent="-285750">
              <a:buFont typeface="Wingdings" panose="05000000000000000000" pitchFamily="2" charset="2"/>
              <a:buChar char="Ø"/>
            </a:pPr>
            <a:endParaRPr kumimoji="0" lang="en-US" sz="1600" i="0" strike="noStrike" kern="0" cap="none" spc="0" normalizeH="0" baseline="0" noProof="0" dirty="0">
              <a:ln>
                <a:noFill/>
              </a:ln>
              <a:solidFill>
                <a:schemeClr val="tx1"/>
              </a:solidFill>
              <a:effectLst/>
              <a:uLnTx/>
              <a:uFillTx/>
              <a:latin typeface="Candara" panose="020E0502030303020204" pitchFamily="34" charset="0"/>
              <a:sym typeface="Arial"/>
            </a:endParaRPr>
          </a:p>
        </p:txBody>
      </p:sp>
      <p:sp>
        <p:nvSpPr>
          <p:cNvPr id="105" name="Google Shape;105;p3"/>
          <p:cNvSpPr txBox="1"/>
          <p:nvPr/>
        </p:nvSpPr>
        <p:spPr>
          <a:xfrm>
            <a:off x="4727848" y="1340768"/>
            <a:ext cx="6331448" cy="70784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lt-LT" sz="2000" b="1" i="0" u="none" strike="noStrike" kern="0" cap="none" spc="0" normalizeH="0" baseline="0" noProof="0" dirty="0" smtClean="0">
                <a:ln>
                  <a:noFill/>
                </a:ln>
                <a:solidFill>
                  <a:srgbClr val="ED7D31">
                    <a:lumMod val="50000"/>
                  </a:srgbClr>
                </a:solidFill>
                <a:effectLst/>
                <a:uLnTx/>
                <a:uFillTx/>
                <a:latin typeface="Candara" pitchFamily="34" charset="0"/>
                <a:cs typeface="Arial"/>
                <a:sym typeface="Arial"/>
              </a:rPr>
              <a:t>Définition du patrimoine</a:t>
            </a:r>
            <a:endParaRPr kumimoji="0" lang="en-US" sz="2000" b="1" i="0" u="none" strike="noStrike" kern="0" cap="none" spc="0" normalizeH="0" baseline="0" noProof="0" dirty="0" smtClean="0">
              <a:ln>
                <a:noFill/>
              </a:ln>
              <a:solidFill>
                <a:srgbClr val="ED7D31">
                  <a:lumMod val="50000"/>
                </a:srgbClr>
              </a:solidFill>
              <a:effectLst/>
              <a:uLnTx/>
              <a:uFillTx/>
              <a:latin typeface="Candara"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1" i="0" u="none" strike="noStrike" kern="0" cap="none" spc="0" normalizeH="0" baseline="0" noProof="0" dirty="0">
              <a:ln>
                <a:noFill/>
              </a:ln>
              <a:solidFill>
                <a:srgbClr val="A99374"/>
              </a:solidFill>
              <a:effectLst/>
              <a:uLnTx/>
              <a:uFillTx/>
              <a:latin typeface="Candara"/>
              <a:ea typeface="Candara"/>
              <a:cs typeface="Candara"/>
              <a:sym typeface="Candara"/>
            </a:endParaRPr>
          </a:p>
        </p:txBody>
      </p:sp>
      <p:pic>
        <p:nvPicPr>
          <p:cNvPr id="8"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695400" y="2780928"/>
            <a:ext cx="3619234" cy="2640864"/>
          </a:xfrm>
          <a:prstGeom prst="rect">
            <a:avLst/>
          </a:prstGeom>
        </p:spPr>
      </p:pic>
    </p:spTree>
    <p:extLst>
      <p:ext uri="{BB962C8B-B14F-4D97-AF65-F5344CB8AC3E}">
        <p14:creationId xmlns:p14="http://schemas.microsoft.com/office/powerpoint/2010/main" xmlns="" val="31810510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1052737"/>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2" name="Google Shape;102;p3"/>
          <p:cNvSpPr/>
          <p:nvPr/>
        </p:nvSpPr>
        <p:spPr>
          <a:xfrm>
            <a:off x="0" y="0"/>
            <a:ext cx="10911016" cy="1052736"/>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03" name="Google Shape;103;p3"/>
          <p:cNvSpPr txBox="1"/>
          <p:nvPr/>
        </p:nvSpPr>
        <p:spPr>
          <a:xfrm>
            <a:off x="0" y="0"/>
            <a:ext cx="13584832" cy="954067"/>
          </a:xfrm>
          <a:prstGeom prst="rect">
            <a:avLst/>
          </a:prstGeom>
          <a:noFill/>
          <a:ln>
            <a:noFill/>
          </a:ln>
        </p:spPr>
        <p:txBody>
          <a:bodyPr spcFirstLastPara="1" wrap="square" lIns="91425" tIns="45700" rIns="91425" bIns="45700" anchor="t" anchorCtr="0">
            <a:spAutoFit/>
          </a:bodyPr>
          <a:lstStyle/>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smtClean="0">
                <a:ln>
                  <a:noFill/>
                </a:ln>
                <a:solidFill>
                  <a:srgbClr val="FFFFFF"/>
                </a:solidFill>
                <a:effectLst/>
                <a:uLnTx/>
                <a:uFillTx/>
                <a:latin typeface="Candara" pitchFamily="34" charset="0"/>
                <a:cs typeface="Arial"/>
                <a:sym typeface="Arial"/>
              </a:rPr>
              <a:t>LE POTENTIEL CRÉATIF DES COMMUNAUTÉS ET DES CITOYENS </a:t>
            </a:r>
            <a:endParaRPr kumimoji="0" lang="lt-LT" sz="2800" b="1" i="0" u="none" strike="noStrike" kern="0" cap="none" spc="0" normalizeH="0" baseline="0" noProof="0" dirty="0" smtClean="0">
              <a:ln>
                <a:noFill/>
              </a:ln>
              <a:solidFill>
                <a:srgbClr val="FFFFFF"/>
              </a:solidFill>
              <a:effectLst/>
              <a:uLnTx/>
              <a:uFillTx/>
              <a:latin typeface="Candara" pitchFamily="34" charset="0"/>
              <a:cs typeface="Arial"/>
              <a:sym typeface="Arial"/>
            </a:endParaRPr>
          </a:p>
          <a:p>
            <a:pPr marL="457200" marR="0" lvl="1"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smtClean="0">
                <a:ln>
                  <a:noFill/>
                </a:ln>
                <a:solidFill>
                  <a:srgbClr val="FFFFFF"/>
                </a:solidFill>
                <a:effectLst/>
                <a:uLnTx/>
                <a:uFillTx/>
                <a:latin typeface="Candara" pitchFamily="34" charset="0"/>
                <a:cs typeface="Arial"/>
                <a:sym typeface="Arial"/>
              </a:rPr>
              <a:t>UTILISER LE PATRIMOINE LOCAL</a:t>
            </a:r>
            <a:endParaRPr kumimoji="0" lang="en-GB" sz="2800" b="1" i="0" u="none" strike="noStrike" kern="0" cap="none" spc="0" normalizeH="0" baseline="0" noProof="0" dirty="0">
              <a:ln>
                <a:noFill/>
              </a:ln>
              <a:solidFill>
                <a:srgbClr val="FFFFFF"/>
              </a:solidFill>
              <a:effectLst/>
              <a:uLnTx/>
              <a:uFillTx/>
              <a:latin typeface="Candara" pitchFamily="34" charset="0"/>
              <a:ea typeface="Times New Roman"/>
              <a:cs typeface="Times New Roman"/>
              <a:sym typeface="Times New Roman"/>
            </a:endParaRPr>
          </a:p>
        </p:txBody>
      </p:sp>
      <p:sp>
        <p:nvSpPr>
          <p:cNvPr id="104" name="Google Shape;104;p3"/>
          <p:cNvSpPr txBox="1"/>
          <p:nvPr/>
        </p:nvSpPr>
        <p:spPr>
          <a:xfrm>
            <a:off x="4799856" y="1916832"/>
            <a:ext cx="6259440" cy="3785611"/>
          </a:xfrm>
          <a:prstGeom prst="rect">
            <a:avLst/>
          </a:prstGeom>
          <a:noFill/>
          <a:ln>
            <a:noFill/>
          </a:ln>
        </p:spPr>
        <p:txBody>
          <a:bodyPr spcFirstLastPara="1" wrap="square" lIns="91425" tIns="45700" rIns="91425" bIns="45700" anchor="t" anchorCtr="0">
            <a:spAutoFit/>
          </a:bodyPr>
          <a:lstStyle/>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Commencer par les personnes</a:t>
            </a:r>
            <a:r>
              <a:rPr kumimoji="0" lang="lt-LT" sz="16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a:t>
            </a:r>
            <a:endPar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     Implantez votre travail là où les gens vivent au quotidien.</a:t>
            </a:r>
            <a:endParaRPr kumimoji="0" lang="lt-LT" sz="1600" b="0" i="0" u="none" strike="noStrike" kern="0" cap="none" spc="0" normalizeH="0" baseline="0" noProof="0" dirty="0" smtClean="0">
              <a:ln>
                <a:noFill/>
              </a:ln>
              <a:solidFill>
                <a:srgbClr val="000000"/>
              </a:solidFill>
              <a:effectLst/>
              <a:uLnTx/>
              <a:uFillTx/>
              <a:latin typeface="Candara" panose="020E0502030303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Le patrimoine est ce que vous choisissez d'en faire.</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     Utiliser les actifs d'une nouvelle manière et identifier de nouveaux actifs.</a:t>
            </a:r>
            <a:endParaRPr kumimoji="0" lang="lt-LT" sz="1600" b="0" i="0" u="none" strike="noStrike" kern="0" cap="none" spc="0" normalizeH="0" baseline="0" noProof="0" dirty="0" smtClean="0">
              <a:ln>
                <a:noFill/>
              </a:ln>
              <a:solidFill>
                <a:srgbClr val="000000"/>
              </a:solidFill>
              <a:effectLst/>
              <a:uLnTx/>
              <a:uFillTx/>
              <a:latin typeface="Candara" panose="020E0502030303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pitchFamily="34" charset="0"/>
              <a:buChar char="•"/>
              <a:tabLst/>
              <a:defRPr/>
            </a:pPr>
            <a:endPar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Dépasser les batailles d'hier.</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     Faites une offre plutôt qu'une demande.</a:t>
            </a:r>
            <a:endParaRPr kumimoji="0" lang="lt-LT" sz="1600" b="0" i="0" u="none" strike="noStrike" kern="0" cap="none" spc="0" normalizeH="0" baseline="0" noProof="0" dirty="0" smtClean="0">
              <a:ln>
                <a:noFill/>
              </a:ln>
              <a:solidFill>
                <a:srgbClr val="000000"/>
              </a:solidFill>
              <a:effectLst/>
              <a:uLnTx/>
              <a:uFillTx/>
              <a:latin typeface="Candara" panose="020E0502030303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lt-LT" sz="1600" b="0" i="0" u="none" strike="noStrike" kern="0" cap="none" spc="0" normalizeH="0" baseline="0" noProof="0" dirty="0" smtClean="0">
              <a:ln>
                <a:noFill/>
              </a:ln>
              <a:solidFill>
                <a:srgbClr val="000000"/>
              </a:solidFill>
              <a:effectLst/>
              <a:uLnTx/>
              <a:uFillTx/>
              <a:latin typeface="Candara" panose="020E0502030303020204" pitchFamily="34" charset="0"/>
              <a:sym typeface="Arial"/>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S'ouvrir et conduire le changement.</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     Réfléchir de manière critique sur le pouvoir et le leadership.</a:t>
            </a:r>
            <a:endParaRPr kumimoji="0" lang="lt-LT" sz="1600" b="0" i="0" u="none" strike="noStrike" kern="0" cap="none" spc="0" normalizeH="0" baseline="0" noProof="0" dirty="0" smtClean="0">
              <a:ln>
                <a:noFill/>
              </a:ln>
              <a:solidFill>
                <a:srgbClr val="000000"/>
              </a:solidFill>
              <a:effectLst/>
              <a:uLnTx/>
              <a:uFillTx/>
              <a:latin typeface="Candara" panose="020E0502030303020204" pitchFamily="34" charset="0"/>
              <a:sym typeface="Arial"/>
            </a:endParaRP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lang="lt-LT" sz="1600" b="0" i="0" u="none" strike="noStrike" kern="0" cap="none" spc="0" normalizeH="0" baseline="0" noProof="0" dirty="0" smtClean="0">
              <a:ln>
                <a:noFill/>
              </a:ln>
              <a:solidFill>
                <a:srgbClr val="000000"/>
              </a:solidFill>
              <a:effectLst/>
              <a:uLnTx/>
              <a:uFillTx/>
              <a:latin typeface="Candara" panose="020E0502030303020204" pitchFamily="34" charset="0"/>
              <a:sym typeface="Arial"/>
            </a:endParaRPr>
          </a:p>
          <a:p>
            <a:pPr marL="285750" marR="0" lvl="0" indent="-285750" algn="just" defTabSz="914400" rtl="0" eaLnBrk="1" fontAlgn="auto" latinLnBrk="0" hangingPunct="1">
              <a:lnSpc>
                <a:spcPct val="100000"/>
              </a:lnSpc>
              <a:spcBef>
                <a:spcPts val="0"/>
              </a:spcBef>
              <a:spcAft>
                <a:spcPts val="0"/>
              </a:spcAft>
              <a:buClr>
                <a:srgbClr val="000000"/>
              </a:buClr>
              <a:buSzTx/>
              <a:buFont typeface="Wingdings" panose="05000000000000000000" pitchFamily="2" charset="2"/>
              <a:buChar char="Ø"/>
              <a:tabLst/>
              <a:defRPr/>
            </a:pPr>
            <a:r>
              <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Contribuez à faire du patrimoine votre atout local.</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smtClean="0">
                <a:ln>
                  <a:noFill/>
                </a:ln>
                <a:solidFill>
                  <a:srgbClr val="000000"/>
                </a:solidFill>
                <a:effectLst/>
                <a:uLnTx/>
                <a:uFillTx/>
                <a:latin typeface="Candara" panose="020E0502030303020204" pitchFamily="34" charset="0"/>
                <a:sym typeface="Arial"/>
              </a:rPr>
              <a:t>     Et ne vous fiez pas à une stratégie.</a:t>
            </a:r>
            <a:endParaRPr kumimoji="0" lang="en-US" sz="1600" b="0" i="0" u="none" strike="noStrike" kern="0" cap="none" spc="0" normalizeH="0" baseline="0" noProof="0" dirty="0">
              <a:ln>
                <a:noFill/>
              </a:ln>
              <a:solidFill>
                <a:srgbClr val="000000"/>
              </a:solidFill>
              <a:effectLst/>
              <a:uLnTx/>
              <a:uFillTx/>
              <a:latin typeface="Candara" panose="020E0502030303020204" pitchFamily="34" charset="0"/>
              <a:sym typeface="Arial"/>
            </a:endParaRPr>
          </a:p>
        </p:txBody>
      </p:sp>
      <p:sp>
        <p:nvSpPr>
          <p:cNvPr id="105" name="Google Shape;105;p3"/>
          <p:cNvSpPr txBox="1"/>
          <p:nvPr/>
        </p:nvSpPr>
        <p:spPr>
          <a:xfrm>
            <a:off x="4799856" y="1340768"/>
            <a:ext cx="6259440"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dirty="0" err="1" smtClean="0">
                <a:ln>
                  <a:noFill/>
                </a:ln>
                <a:solidFill>
                  <a:srgbClr val="ED7D31">
                    <a:lumMod val="50000"/>
                  </a:srgbClr>
                </a:solidFill>
                <a:effectLst/>
                <a:uLnTx/>
                <a:uFillTx/>
                <a:latin typeface="Candara" pitchFamily="34" charset="0"/>
                <a:cs typeface="Arial"/>
                <a:sym typeface="Arial"/>
              </a:rPr>
              <a:t>Principes </a:t>
            </a:r>
            <a:r>
              <a:rPr kumimoji="0" lang="en-US" sz="2000" b="1" i="0" u="none" strike="noStrike" kern="0" cap="none" spc="0" normalizeH="0" baseline="0" noProof="0" dirty="0" smtClean="0">
                <a:ln>
                  <a:noFill/>
                </a:ln>
                <a:solidFill>
                  <a:srgbClr val="ED7D31">
                    <a:lumMod val="50000"/>
                  </a:srgbClr>
                </a:solidFill>
                <a:effectLst/>
                <a:uLnTx/>
                <a:uFillTx/>
                <a:latin typeface="Candara" pitchFamily="34" charset="0"/>
                <a:cs typeface="Arial"/>
                <a:sym typeface="Arial"/>
              </a:rPr>
              <a:t>pour un patrimoine </a:t>
            </a:r>
            <a:r>
              <a:rPr kumimoji="0" lang="en-US" sz="2000" b="1" i="0" u="none" strike="noStrike" kern="0" cap="none" spc="0" normalizeH="0" baseline="0" noProof="0" dirty="0" err="1" smtClean="0">
                <a:ln>
                  <a:noFill/>
                </a:ln>
                <a:solidFill>
                  <a:srgbClr val="ED7D31">
                    <a:lumMod val="50000"/>
                  </a:srgbClr>
                </a:solidFill>
                <a:effectLst/>
                <a:uLnTx/>
                <a:uFillTx/>
                <a:latin typeface="Candara" pitchFamily="34" charset="0"/>
                <a:cs typeface="Arial"/>
                <a:sym typeface="Arial"/>
              </a:rPr>
              <a:t>en</a:t>
            </a:r>
            <a:r>
              <a:rPr kumimoji="0" lang="en-US" sz="2000" b="1" i="0" u="none" strike="noStrike" kern="0" cap="none" spc="0" normalizeH="0" baseline="0" noProof="0" dirty="0" smtClean="0">
                <a:ln>
                  <a:noFill/>
                </a:ln>
                <a:solidFill>
                  <a:srgbClr val="ED7D31">
                    <a:lumMod val="50000"/>
                  </a:srgbClr>
                </a:solidFill>
                <a:effectLst/>
                <a:uLnTx/>
                <a:uFillTx/>
                <a:latin typeface="Candara" pitchFamily="34" charset="0"/>
                <a:cs typeface="Arial"/>
                <a:sym typeface="Arial"/>
              </a:rPr>
              <a:t> </a:t>
            </a:r>
            <a:r>
              <a:rPr kumimoji="0" lang="en-US" sz="2000" b="1" i="0" u="none" strike="noStrike" kern="0" cap="none" spc="0" normalizeH="0" baseline="0" noProof="0" dirty="0" err="1" smtClean="0">
                <a:ln>
                  <a:noFill/>
                </a:ln>
                <a:solidFill>
                  <a:srgbClr val="ED7D31">
                    <a:lumMod val="50000"/>
                  </a:srgbClr>
                </a:solidFill>
                <a:effectLst/>
                <a:uLnTx/>
                <a:uFillTx/>
                <a:latin typeface="Candara" pitchFamily="34" charset="0"/>
                <a:cs typeface="Arial"/>
                <a:sym typeface="Arial"/>
              </a:rPr>
              <a:t>réseau</a:t>
            </a:r>
            <a:endParaRPr kumimoji="0" sz="2000" b="1" i="0" u="none" strike="noStrike" kern="0" cap="none" spc="0" normalizeH="0" baseline="0" noProof="0" dirty="0">
              <a:ln>
                <a:noFill/>
              </a:ln>
              <a:solidFill>
                <a:srgbClr val="A99374"/>
              </a:solidFill>
              <a:effectLst/>
              <a:uLnTx/>
              <a:uFillTx/>
              <a:latin typeface="Candara"/>
              <a:ea typeface="Candara"/>
              <a:cs typeface="Candara"/>
              <a:sym typeface="Candara"/>
            </a:endParaRPr>
          </a:p>
        </p:txBody>
      </p:sp>
      <p:pic>
        <p:nvPicPr>
          <p:cNvPr id="8"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1775520" y="3140968"/>
            <a:ext cx="1801372" cy="2593853"/>
          </a:xfrm>
          <a:prstGeom prst="rect">
            <a:avLst/>
          </a:prstGeom>
        </p:spPr>
      </p:pic>
    </p:spTree>
    <p:extLst>
      <p:ext uri="{BB962C8B-B14F-4D97-AF65-F5344CB8AC3E}">
        <p14:creationId xmlns:p14="http://schemas.microsoft.com/office/powerpoint/2010/main" xmlns="" val="3582044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1052737"/>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3"/>
          <p:cNvSpPr/>
          <p:nvPr/>
        </p:nvSpPr>
        <p:spPr>
          <a:xfrm>
            <a:off x="0" y="0"/>
            <a:ext cx="10911016" cy="1052736"/>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3"/>
          <p:cNvSpPr txBox="1"/>
          <p:nvPr/>
        </p:nvSpPr>
        <p:spPr>
          <a:xfrm>
            <a:off x="0" y="0"/>
            <a:ext cx="13584832" cy="954067"/>
          </a:xfrm>
          <a:prstGeom prst="rect">
            <a:avLst/>
          </a:prstGeom>
          <a:noFill/>
          <a:ln>
            <a:noFill/>
          </a:ln>
        </p:spPr>
        <p:txBody>
          <a:bodyPr spcFirstLastPara="1" wrap="square" lIns="91425" tIns="45700" rIns="91425" bIns="45700" anchor="t" anchorCtr="0">
            <a:spAutoFit/>
          </a:bodyPr>
          <a:lstStyle/>
          <a:p>
            <a:pPr marL="457200" lvl="1"/>
            <a:r>
              <a:rPr lang="en-GB" sz="2800" b="1" dirty="0" smtClean="0">
                <a:solidFill>
                  <a:schemeClr val="bg1"/>
                </a:solidFill>
                <a:latin typeface="Candara" pitchFamily="34" charset="0"/>
              </a:rPr>
              <a:t>LE POTENTIEL CRÉATIF DES COMMUNAUTÉS ET DES CITOYENS </a:t>
            </a:r>
            <a:endParaRPr lang="lt-LT" sz="2800" b="1" dirty="0" smtClean="0">
              <a:solidFill>
                <a:schemeClr val="bg1"/>
              </a:solidFill>
              <a:latin typeface="Candara" pitchFamily="34" charset="0"/>
            </a:endParaRPr>
          </a:p>
          <a:p>
            <a:pPr marL="457200" lvl="1"/>
            <a:r>
              <a:rPr lang="en-GB" sz="2800" b="1" dirty="0" smtClean="0">
                <a:solidFill>
                  <a:schemeClr val="bg1"/>
                </a:solidFill>
                <a:latin typeface="Candara" pitchFamily="34" charset="0"/>
              </a:rPr>
              <a:t>UTILISER LE PATRIMOINE LOCAL</a:t>
            </a:r>
            <a:endParaRPr lang="en-GB" sz="2800" b="1" dirty="0">
              <a:solidFill>
                <a:schemeClr val="bg1"/>
              </a:solidFill>
              <a:latin typeface="Candara" pitchFamily="34" charset="0"/>
              <a:ea typeface="Times New Roman"/>
              <a:cs typeface="Times New Roman"/>
              <a:sym typeface="Times New Roman"/>
            </a:endParaRPr>
          </a:p>
        </p:txBody>
      </p:sp>
      <p:sp>
        <p:nvSpPr>
          <p:cNvPr id="104" name="Google Shape;104;p3"/>
          <p:cNvSpPr txBox="1"/>
          <p:nvPr/>
        </p:nvSpPr>
        <p:spPr>
          <a:xfrm>
            <a:off x="4516583" y="1916832"/>
            <a:ext cx="6542714" cy="3046948"/>
          </a:xfrm>
          <a:prstGeom prst="rect">
            <a:avLst/>
          </a:prstGeom>
          <a:noFill/>
          <a:ln>
            <a:noFill/>
          </a:ln>
        </p:spPr>
        <p:txBody>
          <a:bodyPr spcFirstLastPara="1" wrap="square" lIns="91425" tIns="45700" rIns="91425" bIns="45700" anchor="t" anchorCtr="0">
            <a:spAutoFit/>
          </a:bodyPr>
          <a:lstStyle/>
          <a:p>
            <a:pPr marL="285750" indent="-285750" algn="just">
              <a:buFont typeface="Wingdings" panose="05000000000000000000" pitchFamily="2" charset="2"/>
              <a:buChar char="Ø"/>
            </a:pPr>
            <a:r>
              <a:rPr lang="en-US" sz="1600" dirty="0" smtClean="0">
                <a:latin typeface="Candara" pitchFamily="34" charset="0"/>
              </a:rPr>
              <a:t>Le patrimoine en réseau signifie que les </a:t>
            </a:r>
            <a:r>
              <a:rPr lang="en-US" sz="1600" dirty="0" err="1" smtClean="0">
                <a:latin typeface="Candara" pitchFamily="34" charset="0"/>
              </a:rPr>
              <a:t>organisations </a:t>
            </a:r>
            <a:r>
              <a:rPr lang="en-US" sz="1600" dirty="0" smtClean="0">
                <a:latin typeface="Candara" pitchFamily="34" charset="0"/>
              </a:rPr>
              <a:t>sont liées aux structures quotidiennes qui déterminent le fonctionnement d'un lieu ; par exemple, celles liées à la consultation en matière de planification, à la planification de </a:t>
            </a:r>
            <a:r>
              <a:rPr lang="en-GB" sz="1600" dirty="0" smtClean="0">
                <a:latin typeface="Candara" pitchFamily="34" charset="0"/>
              </a:rPr>
              <a:t>quartier</a:t>
            </a:r>
            <a:r>
              <a:rPr lang="en-US" sz="1600" dirty="0" smtClean="0">
                <a:latin typeface="Candara" pitchFamily="34" charset="0"/>
              </a:rPr>
              <a:t>, à l'offre de formation pour adultes, à l'aide à l'emploi, aux services à la jeunesse et aux activités des médias locaux.</a:t>
            </a:r>
            <a:endParaRPr lang="lt-LT" sz="1600" dirty="0" smtClean="0">
              <a:latin typeface="Candara" pitchFamily="34" charset="0"/>
            </a:endParaRPr>
          </a:p>
          <a:p>
            <a:pPr algn="just"/>
            <a:endParaRPr lang="lt-LT" sz="1600" dirty="0" smtClean="0">
              <a:latin typeface="Candara" pitchFamily="34" charset="0"/>
            </a:endParaRPr>
          </a:p>
          <a:p>
            <a:pPr marL="285750" indent="-285750" algn="just">
              <a:buFont typeface="Wingdings" panose="05000000000000000000" pitchFamily="2" charset="2"/>
              <a:buChar char="Ø"/>
            </a:pPr>
            <a:r>
              <a:rPr lang="en-US" sz="1600" dirty="0" smtClean="0">
                <a:latin typeface="Candara" pitchFamily="34" charset="0"/>
              </a:rPr>
              <a:t>Au niveau local, des réseaux profonds, larges et collaboratifs aident les projets et les </a:t>
            </a:r>
            <a:r>
              <a:rPr lang="en-US" sz="1600" dirty="0" err="1" smtClean="0">
                <a:latin typeface="Candara" pitchFamily="34" charset="0"/>
              </a:rPr>
              <a:t>organisations </a:t>
            </a:r>
            <a:r>
              <a:rPr lang="en-US" sz="1600" dirty="0" smtClean="0">
                <a:latin typeface="Candara" pitchFamily="34" charset="0"/>
              </a:rPr>
              <a:t>à réaliser plus qu'ils ne pourraient le faire seuls. Ces réseaux sont renforcés lorsque les activistes du patrimoine, les bénévoles et les dirigeants des communautés ont une voix et une influence sur les décisions des institutions </a:t>
            </a:r>
            <a:r>
              <a:rPr lang="en-US" sz="1600" dirty="0" err="1" smtClean="0">
                <a:latin typeface="Candara" pitchFamily="34" charset="0"/>
              </a:rPr>
              <a:t>professionnalisées</a:t>
            </a:r>
            <a:r>
              <a:rPr lang="en-US" sz="1600" dirty="0" smtClean="0">
                <a:latin typeface="Candara" pitchFamily="34" charset="0"/>
              </a:rPr>
              <a:t>.</a:t>
            </a:r>
            <a:endParaRPr lang="lt-LT" sz="1600" dirty="0" smtClean="0">
              <a:latin typeface="Candara" pitchFamily="34" charset="0"/>
            </a:endParaRPr>
          </a:p>
        </p:txBody>
      </p:sp>
      <p:sp>
        <p:nvSpPr>
          <p:cNvPr id="105" name="Google Shape;105;p3"/>
          <p:cNvSpPr txBox="1"/>
          <p:nvPr/>
        </p:nvSpPr>
        <p:spPr>
          <a:xfrm>
            <a:off x="4655840" y="1340768"/>
            <a:ext cx="6403456" cy="400069"/>
          </a:xfrm>
          <a:prstGeom prst="rect">
            <a:avLst/>
          </a:prstGeom>
          <a:noFill/>
          <a:ln>
            <a:noFill/>
          </a:ln>
        </p:spPr>
        <p:txBody>
          <a:bodyPr spcFirstLastPara="1" wrap="square" lIns="91425" tIns="45700" rIns="91425" bIns="45700" anchor="t" anchorCtr="0">
            <a:spAutoFit/>
          </a:bodyPr>
          <a:lstStyle/>
          <a:p>
            <a:r>
              <a:rPr lang="en-US" sz="2000" b="1" dirty="0" smtClean="0">
                <a:solidFill>
                  <a:schemeClr val="accent2">
                    <a:lumMod val="50000"/>
                  </a:schemeClr>
                </a:solidFill>
                <a:latin typeface="Candara" pitchFamily="34" charset="0"/>
              </a:rPr>
              <a:t>Réseaux locaux étendus et collaboratifs</a:t>
            </a:r>
            <a:endParaRPr sz="2000" b="1" dirty="0">
              <a:solidFill>
                <a:srgbClr val="A99374"/>
              </a:solidFill>
              <a:latin typeface="Candara"/>
              <a:ea typeface="Candara"/>
              <a:cs typeface="Candara"/>
              <a:sym typeface="Candara"/>
            </a:endParaRPr>
          </a:p>
        </p:txBody>
      </p:sp>
      <p:pic>
        <p:nvPicPr>
          <p:cNvPr id="8"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911424" y="3143233"/>
            <a:ext cx="3234913" cy="3148649"/>
          </a:xfrm>
          <a:prstGeom prst="rect">
            <a:avLst/>
          </a:prstGeom>
        </p:spPr>
      </p:pic>
    </p:spTree>
    <p:extLst>
      <p:ext uri="{BB962C8B-B14F-4D97-AF65-F5344CB8AC3E}">
        <p14:creationId xmlns:p14="http://schemas.microsoft.com/office/powerpoint/2010/main" xmlns="" val="8697907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pic>
        <p:nvPicPr>
          <p:cNvPr id="100" name="Google Shape;100;p3"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01" name="Google Shape;101;p3"/>
          <p:cNvSpPr/>
          <p:nvPr/>
        </p:nvSpPr>
        <p:spPr>
          <a:xfrm>
            <a:off x="360486" y="-1"/>
            <a:ext cx="10698811" cy="1052737"/>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2" name="Google Shape;102;p3"/>
          <p:cNvSpPr/>
          <p:nvPr/>
        </p:nvSpPr>
        <p:spPr>
          <a:xfrm>
            <a:off x="0" y="0"/>
            <a:ext cx="10911016" cy="1052736"/>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03" name="Google Shape;103;p3"/>
          <p:cNvSpPr txBox="1"/>
          <p:nvPr/>
        </p:nvSpPr>
        <p:spPr>
          <a:xfrm>
            <a:off x="0" y="0"/>
            <a:ext cx="13584832" cy="954067"/>
          </a:xfrm>
          <a:prstGeom prst="rect">
            <a:avLst/>
          </a:prstGeom>
          <a:noFill/>
          <a:ln>
            <a:noFill/>
          </a:ln>
        </p:spPr>
        <p:txBody>
          <a:bodyPr spcFirstLastPara="1" wrap="square" lIns="91425" tIns="45700" rIns="91425" bIns="45700" anchor="t" anchorCtr="0">
            <a:spAutoFit/>
          </a:bodyPr>
          <a:lstStyle/>
          <a:p>
            <a:pPr marL="457200" lvl="1"/>
            <a:r>
              <a:rPr lang="en-GB" sz="2800" b="1" dirty="0" smtClean="0">
                <a:solidFill>
                  <a:schemeClr val="bg1"/>
                </a:solidFill>
                <a:latin typeface="Candara" pitchFamily="34" charset="0"/>
              </a:rPr>
              <a:t>LE POTENTIEL CRÉATIF DES COMMUNAUTÉS ET DES CITOYENS </a:t>
            </a:r>
            <a:endParaRPr lang="lt-LT" sz="2800" b="1" dirty="0" smtClean="0">
              <a:solidFill>
                <a:schemeClr val="bg1"/>
              </a:solidFill>
              <a:latin typeface="Candara" pitchFamily="34" charset="0"/>
            </a:endParaRPr>
          </a:p>
          <a:p>
            <a:pPr marL="457200" lvl="1"/>
            <a:r>
              <a:rPr lang="en-GB" sz="2800" b="1" dirty="0" smtClean="0">
                <a:solidFill>
                  <a:schemeClr val="bg1"/>
                </a:solidFill>
                <a:latin typeface="Candara" pitchFamily="34" charset="0"/>
              </a:rPr>
              <a:t>UTILISER LE PATRIMOINE LOCAL</a:t>
            </a:r>
            <a:endParaRPr lang="en-GB" sz="2800" b="1" dirty="0">
              <a:solidFill>
                <a:schemeClr val="bg1"/>
              </a:solidFill>
              <a:latin typeface="Candara" pitchFamily="34" charset="0"/>
              <a:ea typeface="Times New Roman"/>
              <a:cs typeface="Times New Roman"/>
              <a:sym typeface="Times New Roman"/>
            </a:endParaRPr>
          </a:p>
        </p:txBody>
      </p:sp>
      <p:sp>
        <p:nvSpPr>
          <p:cNvPr id="104" name="Google Shape;104;p3"/>
          <p:cNvSpPr txBox="1"/>
          <p:nvPr/>
        </p:nvSpPr>
        <p:spPr>
          <a:xfrm>
            <a:off x="4583832" y="1916832"/>
            <a:ext cx="6475465" cy="3293169"/>
          </a:xfrm>
          <a:prstGeom prst="rect">
            <a:avLst/>
          </a:prstGeom>
          <a:noFill/>
          <a:ln>
            <a:noFill/>
          </a:ln>
        </p:spPr>
        <p:txBody>
          <a:bodyPr spcFirstLastPara="1" wrap="square" lIns="91425" tIns="45700" rIns="91425" bIns="45700" anchor="t" anchorCtr="0">
            <a:spAutoFit/>
          </a:bodyPr>
          <a:lstStyle/>
          <a:p>
            <a:pPr marL="285750" indent="-285750" algn="just">
              <a:buFont typeface="Wingdings" panose="05000000000000000000" pitchFamily="2" charset="2"/>
              <a:buChar char="Ø"/>
            </a:pPr>
            <a:r>
              <a:rPr lang="en-GB" sz="1600" dirty="0" smtClean="0">
                <a:latin typeface="Candara" pitchFamily="34" charset="0"/>
              </a:rPr>
              <a:t>Le concept de patrimoine en réseau correspond à la réalité selon laquelle nous possédons des identités personnelles à différentes échelles, nous appartenons à des réseaux et nous nous sentons associés à différents niveaux.</a:t>
            </a:r>
            <a:endParaRPr lang="lt-LT" sz="1600" dirty="0" smtClean="0">
              <a:latin typeface="Candara" pitchFamily="34" charset="0"/>
            </a:endParaRPr>
          </a:p>
          <a:p>
            <a:pPr algn="just"/>
            <a:endParaRPr lang="lt-LT" sz="1600" dirty="0" smtClean="0">
              <a:latin typeface="Candara" pitchFamily="34" charset="0"/>
            </a:endParaRPr>
          </a:p>
          <a:p>
            <a:pPr marL="285750" indent="-285750" algn="just">
              <a:buFont typeface="Wingdings" panose="05000000000000000000" pitchFamily="2" charset="2"/>
              <a:buChar char="Ø"/>
            </a:pPr>
            <a:r>
              <a:rPr lang="en-GB" sz="1600" dirty="0" err="1" smtClean="0">
                <a:latin typeface="Candara" pitchFamily="34" charset="0"/>
              </a:rPr>
              <a:t>Les quartiers </a:t>
            </a:r>
            <a:r>
              <a:rPr lang="en-GB" sz="1600" dirty="0" smtClean="0">
                <a:latin typeface="Candara" pitchFamily="34" charset="0"/>
              </a:rPr>
              <a:t>sont les éléments constitutifs d'une ville, le lieu des institutions quotidiennes et de notre histoire personnelle. Nous sommes à la fois "locaux" dans la rue où nous vivons et citoyens de communautés plus larges. C'est à l'échelle urbaine et régionale - et par extension dans les zones rurales - que nous partageons des expériences culturelles, des équipements collectifs et que nous acquérons une logique économique vécue qui domine le développement des lieux.</a:t>
            </a:r>
            <a:endParaRPr lang="lt-LT" sz="1600" dirty="0" smtClean="0">
              <a:latin typeface="Candara" pitchFamily="34" charset="0"/>
            </a:endParaRPr>
          </a:p>
        </p:txBody>
      </p:sp>
      <p:sp>
        <p:nvSpPr>
          <p:cNvPr id="105" name="Google Shape;105;p3"/>
          <p:cNvSpPr txBox="1"/>
          <p:nvPr/>
        </p:nvSpPr>
        <p:spPr>
          <a:xfrm>
            <a:off x="4583832" y="1340768"/>
            <a:ext cx="6475464" cy="400069"/>
          </a:xfrm>
          <a:prstGeom prst="rect">
            <a:avLst/>
          </a:prstGeom>
          <a:noFill/>
          <a:ln>
            <a:noFill/>
          </a:ln>
        </p:spPr>
        <p:txBody>
          <a:bodyPr spcFirstLastPara="1" wrap="square" lIns="91425" tIns="45700" rIns="91425" bIns="45700" anchor="t" anchorCtr="0">
            <a:spAutoFit/>
          </a:bodyPr>
          <a:lstStyle/>
          <a:p>
            <a:r>
              <a:rPr lang="en-US" sz="2000" b="1" dirty="0" smtClean="0">
                <a:solidFill>
                  <a:srgbClr val="A99374"/>
                </a:solidFill>
                <a:latin typeface="Candara" pitchFamily="34" charset="0"/>
                <a:ea typeface="Candara"/>
                <a:cs typeface="Candara"/>
                <a:sym typeface="Candara"/>
              </a:rPr>
              <a:t>Réseaux entre organisations patrimoniales</a:t>
            </a:r>
            <a:endParaRPr lang="en-US" sz="2000" b="1" dirty="0">
              <a:solidFill>
                <a:srgbClr val="A99374"/>
              </a:solidFill>
              <a:latin typeface="Candara"/>
              <a:ea typeface="Candara"/>
              <a:cs typeface="Candara"/>
              <a:sym typeface="Candara"/>
            </a:endParaRPr>
          </a:p>
        </p:txBody>
      </p:sp>
      <p:pic>
        <p:nvPicPr>
          <p:cNvPr id="8"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9376" y="2924944"/>
            <a:ext cx="4054435" cy="2895335"/>
          </a:xfrm>
          <a:prstGeom prst="rect">
            <a:avLst/>
          </a:prstGeom>
        </p:spPr>
      </p:pic>
    </p:spTree>
    <p:extLst>
      <p:ext uri="{BB962C8B-B14F-4D97-AF65-F5344CB8AC3E}">
        <p14:creationId xmlns:p14="http://schemas.microsoft.com/office/powerpoint/2010/main" xmlns="" val="16326929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5"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22" name="Google Shape;122;p5"/>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5"/>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5"/>
          <p:cNvSpPr txBox="1"/>
          <p:nvPr/>
        </p:nvSpPr>
        <p:spPr>
          <a:xfrm>
            <a:off x="0" y="89588"/>
            <a:ext cx="12192000" cy="584735"/>
          </a:xfrm>
          <a:prstGeom prst="rect">
            <a:avLst/>
          </a:prstGeom>
          <a:noFill/>
          <a:ln>
            <a:noFill/>
          </a:ln>
        </p:spPr>
        <p:txBody>
          <a:bodyPr spcFirstLastPara="1" wrap="square" lIns="91425" tIns="45700" rIns="91425" bIns="45700" anchor="t" anchorCtr="0">
            <a:spAutoFit/>
          </a:bodyPr>
          <a:lstStyle/>
          <a:p>
            <a:pPr marL="457200" lvl="1"/>
            <a:r>
              <a:rPr lang="en-GB" sz="3200" b="1" dirty="0" smtClean="0">
                <a:solidFill>
                  <a:schemeClr val="bg1"/>
                </a:solidFill>
                <a:latin typeface="Candara" pitchFamily="34" charset="0"/>
              </a:rPr>
              <a:t>PATRIMOINE CULTUREL LOCAL - LIEU ET AUTHENTICITÉ</a:t>
            </a:r>
            <a:endParaRPr sz="3200" b="1" i="0" u="none" strike="noStrike" cap="none" dirty="0">
              <a:solidFill>
                <a:schemeClr val="bg1"/>
              </a:solidFill>
              <a:latin typeface="Candara" pitchFamily="34" charset="0"/>
              <a:ea typeface="Times New Roman"/>
              <a:cs typeface="Times New Roman"/>
              <a:sym typeface="Times New Roman"/>
            </a:endParaRPr>
          </a:p>
        </p:txBody>
      </p:sp>
      <p:sp>
        <p:nvSpPr>
          <p:cNvPr id="125" name="Google Shape;125;p5"/>
          <p:cNvSpPr txBox="1"/>
          <p:nvPr/>
        </p:nvSpPr>
        <p:spPr>
          <a:xfrm>
            <a:off x="4655840" y="1772816"/>
            <a:ext cx="6403457" cy="2554505"/>
          </a:xfrm>
          <a:prstGeom prst="rect">
            <a:avLst/>
          </a:prstGeom>
          <a:noFill/>
          <a:ln>
            <a:noFill/>
          </a:ln>
        </p:spPr>
        <p:txBody>
          <a:bodyPr spcFirstLastPara="1" wrap="square" lIns="91425" tIns="45700" rIns="91425" bIns="45700" anchor="t" anchorCtr="0">
            <a:spAutoFit/>
          </a:bodyPr>
          <a:lstStyle/>
          <a:p>
            <a:pPr marL="285750" lvl="0" indent="-285750" algn="just">
              <a:buFont typeface="Wingdings" panose="05000000000000000000" pitchFamily="2" charset="2"/>
              <a:buChar char="Ø"/>
            </a:pPr>
            <a:r>
              <a:rPr lang="en-US" sz="1600" dirty="0" smtClean="0">
                <a:solidFill>
                  <a:srgbClr val="3F3F3F"/>
                </a:solidFill>
                <a:latin typeface="Candara"/>
                <a:ea typeface="Candara"/>
                <a:cs typeface="Candara"/>
                <a:sym typeface="Candara"/>
              </a:rPr>
              <a:t>Un engagement civique plus large et plus profond, rassemblant les communautés désengagées pour qu'elles aient une influence sur la manière dont la mémoire de leur région locale est mise en valeur ; et, ce qui est le plus ambitieux, créer un sens, un sentiment d'appartenance et combler les fossés sociaux.</a:t>
            </a:r>
            <a:endParaRPr lang="lt-LT" sz="1600" dirty="0" smtClean="0">
              <a:solidFill>
                <a:srgbClr val="3F3F3F"/>
              </a:solidFill>
              <a:latin typeface="Candara"/>
              <a:ea typeface="Candara"/>
              <a:cs typeface="Candara"/>
              <a:sym typeface="Candara"/>
            </a:endParaRPr>
          </a:p>
          <a:p>
            <a:pPr lvl="0" algn="just"/>
            <a:endParaRPr lang="en-US" sz="1600" dirty="0" smtClean="0">
              <a:solidFill>
                <a:srgbClr val="3F3F3F"/>
              </a:solidFill>
              <a:latin typeface="Candara"/>
              <a:ea typeface="Candara"/>
              <a:cs typeface="Candara"/>
              <a:sym typeface="Candara"/>
            </a:endParaRPr>
          </a:p>
          <a:p>
            <a:pPr marL="285750" lvl="0" indent="-285750" algn="just">
              <a:buFont typeface="Wingdings" panose="05000000000000000000" pitchFamily="2" charset="2"/>
              <a:buChar char="Ø"/>
            </a:pPr>
            <a:r>
              <a:rPr lang="en-US" sz="1600" dirty="0" smtClean="0">
                <a:solidFill>
                  <a:srgbClr val="3F3F3F"/>
                </a:solidFill>
                <a:latin typeface="Candara"/>
                <a:ea typeface="Candara"/>
                <a:cs typeface="Candara"/>
                <a:sym typeface="Candara"/>
              </a:rPr>
              <a:t>L'obtention de résultats sociaux dans des contextes patrimoniaux, tels que l'amélioration des résultats d'apprentissage dans les écoles, ou l'offre d'activités patrimoniales en tant que prescriptions sociales pour lutter contre l'isolement social ou une mauvaise santé mentale.</a:t>
            </a:r>
            <a:endParaRPr lang="en-GB" sz="1600" dirty="0"/>
          </a:p>
        </p:txBody>
      </p:sp>
      <p:sp>
        <p:nvSpPr>
          <p:cNvPr id="126" name="Google Shape;126;p5"/>
          <p:cNvSpPr txBox="1"/>
          <p:nvPr/>
        </p:nvSpPr>
        <p:spPr>
          <a:xfrm>
            <a:off x="4655840" y="1124744"/>
            <a:ext cx="6403457" cy="400069"/>
          </a:xfrm>
          <a:prstGeom prst="rect">
            <a:avLst/>
          </a:prstGeom>
          <a:noFill/>
          <a:ln>
            <a:noFill/>
          </a:ln>
        </p:spPr>
        <p:txBody>
          <a:bodyPr spcFirstLastPara="1" wrap="square" lIns="91425" tIns="45700" rIns="91425" bIns="45700" anchor="t" anchorCtr="0">
            <a:spAutoFit/>
          </a:bodyPr>
          <a:lstStyle/>
          <a:p>
            <a:pPr lvl="0"/>
            <a:r>
              <a:rPr lang="en-US" sz="2000" b="1" dirty="0" smtClean="0">
                <a:solidFill>
                  <a:srgbClr val="A99374"/>
                </a:solidFill>
                <a:latin typeface="Candara" pitchFamily="34" charset="0"/>
                <a:ea typeface="Candara"/>
                <a:cs typeface="Candara"/>
                <a:sym typeface="Candara"/>
              </a:rPr>
              <a:t>Un engagement civique plus large et plus profond</a:t>
            </a:r>
            <a:endParaRPr sz="2000" b="1" dirty="0">
              <a:solidFill>
                <a:schemeClr val="accent2">
                  <a:lumMod val="50000"/>
                </a:schemeClr>
              </a:solidFill>
              <a:latin typeface="Candara" pitchFamily="34" charset="0"/>
              <a:ea typeface="Candara"/>
              <a:cs typeface="Candara"/>
              <a:sym typeface="Candara"/>
            </a:endParaRPr>
          </a:p>
        </p:txBody>
      </p:sp>
      <p:pic>
        <p:nvPicPr>
          <p:cNvPr id="8"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7408" y="2132856"/>
            <a:ext cx="3539963" cy="3722332"/>
          </a:xfrm>
          <a:prstGeom prst="rect">
            <a:avLst/>
          </a:prstGeom>
        </p:spPr>
      </p:pic>
    </p:spTree>
    <p:extLst>
      <p:ext uri="{BB962C8B-B14F-4D97-AF65-F5344CB8AC3E}">
        <p14:creationId xmlns:p14="http://schemas.microsoft.com/office/powerpoint/2010/main" xmlns="" val="2305465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5"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22" name="Google Shape;122;p5"/>
          <p:cNvSpPr/>
          <p:nvPr/>
        </p:nvSpPr>
        <p:spPr>
          <a:xfrm>
            <a:off x="360486" y="-1"/>
            <a:ext cx="10698811" cy="735919"/>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3" name="Google Shape;123;p5"/>
          <p:cNvSpPr/>
          <p:nvPr/>
        </p:nvSpPr>
        <p:spPr>
          <a:xfrm>
            <a:off x="0" y="0"/>
            <a:ext cx="10911016" cy="735919"/>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4" name="Google Shape;124;p5"/>
          <p:cNvSpPr txBox="1"/>
          <p:nvPr/>
        </p:nvSpPr>
        <p:spPr>
          <a:xfrm>
            <a:off x="0" y="89588"/>
            <a:ext cx="12192000" cy="584735"/>
          </a:xfrm>
          <a:prstGeom prst="rect">
            <a:avLst/>
          </a:prstGeom>
          <a:noFill/>
          <a:ln>
            <a:noFill/>
          </a:ln>
        </p:spPr>
        <p:txBody>
          <a:bodyPr spcFirstLastPara="1" wrap="square" lIns="91425" tIns="45700" rIns="91425" bIns="45700" anchor="t" anchorCtr="0">
            <a:spAutoFit/>
          </a:bodyPr>
          <a:lstStyle/>
          <a:p>
            <a:pPr marL="457200" lvl="1"/>
            <a:r>
              <a:rPr lang="en-GB" sz="3200" b="1" dirty="0" smtClean="0">
                <a:solidFill>
                  <a:schemeClr val="bg1"/>
                </a:solidFill>
                <a:latin typeface="Candara" pitchFamily="34" charset="0"/>
              </a:rPr>
              <a:t>PATRIMOINE CULTUREL LOCAL - LIEU ET AUTHENTICITÉ</a:t>
            </a:r>
            <a:endParaRPr sz="3200" b="1" i="0" u="none" strike="noStrike" cap="none" dirty="0">
              <a:solidFill>
                <a:schemeClr val="bg1"/>
              </a:solidFill>
              <a:latin typeface="Candara" pitchFamily="34" charset="0"/>
              <a:ea typeface="Times New Roman"/>
              <a:cs typeface="Times New Roman"/>
              <a:sym typeface="Times New Roman"/>
            </a:endParaRPr>
          </a:p>
        </p:txBody>
      </p:sp>
      <p:sp>
        <p:nvSpPr>
          <p:cNvPr id="125" name="Google Shape;125;p5"/>
          <p:cNvSpPr txBox="1"/>
          <p:nvPr/>
        </p:nvSpPr>
        <p:spPr>
          <a:xfrm>
            <a:off x="3215680" y="1772816"/>
            <a:ext cx="7843617" cy="4770496"/>
          </a:xfrm>
          <a:prstGeom prst="rect">
            <a:avLst/>
          </a:prstGeom>
          <a:noFill/>
          <a:ln>
            <a:noFill/>
          </a:ln>
        </p:spPr>
        <p:txBody>
          <a:bodyPr spcFirstLastPara="1" wrap="square" lIns="91425" tIns="45700" rIns="91425" bIns="45700" anchor="t" anchorCtr="0">
            <a:spAutoFit/>
          </a:bodyPr>
          <a:lstStyle/>
          <a:p>
            <a:pPr marL="285750" lvl="0" indent="-285750" algn="just">
              <a:buFont typeface="Wingdings" panose="05000000000000000000" pitchFamily="2" charset="2"/>
              <a:buChar char="Ø"/>
            </a:pPr>
            <a:r>
              <a:rPr lang="en-US" sz="1600" dirty="0" smtClean="0">
                <a:solidFill>
                  <a:srgbClr val="3F3F3F"/>
                </a:solidFill>
                <a:latin typeface="Candara"/>
                <a:ea typeface="Candara"/>
                <a:cs typeface="Candara"/>
                <a:sym typeface="Candara"/>
              </a:rPr>
              <a:t>Le patrimoine en réseau signifie avoir suffisamment de connexions sur le terrain pour que le patrimoine soit compris et traité comme une ressource publique partagée, soutenue et améliorée par toute la diversité des citoyens et des </a:t>
            </a:r>
            <a:r>
              <a:rPr lang="en-US" sz="1600" dirty="0" err="1" smtClean="0">
                <a:solidFill>
                  <a:srgbClr val="3F3F3F"/>
                </a:solidFill>
                <a:latin typeface="Candara"/>
                <a:ea typeface="Candara"/>
                <a:cs typeface="Candara"/>
                <a:sym typeface="Candara"/>
              </a:rPr>
              <a:t>organisations</a:t>
            </a:r>
            <a:r>
              <a:rPr lang="en-US" sz="1600" dirty="0" smtClean="0">
                <a:solidFill>
                  <a:srgbClr val="3F3F3F"/>
                </a:solidFill>
                <a:latin typeface="Candara"/>
                <a:ea typeface="Candara"/>
                <a:cs typeface="Candara"/>
                <a:sym typeface="Candara"/>
              </a:rPr>
              <a:t>.</a:t>
            </a:r>
            <a:endParaRPr lang="lt-LT" sz="1600" dirty="0" smtClean="0">
              <a:solidFill>
                <a:srgbClr val="3F3F3F"/>
              </a:solidFill>
              <a:latin typeface="Candara"/>
              <a:ea typeface="Candara"/>
              <a:cs typeface="Candara"/>
              <a:sym typeface="Candara"/>
            </a:endParaRPr>
          </a:p>
          <a:p>
            <a:pPr lvl="0" algn="just"/>
            <a:endParaRPr lang="lt-LT" sz="1600" dirty="0" smtClean="0">
              <a:solidFill>
                <a:srgbClr val="3F3F3F"/>
              </a:solidFill>
              <a:latin typeface="Candara"/>
              <a:ea typeface="Candara"/>
              <a:cs typeface="Candara"/>
              <a:sym typeface="Candara"/>
            </a:endParaRPr>
          </a:p>
          <a:p>
            <a:pPr marL="285750" lvl="0" indent="-285750" algn="just">
              <a:buFont typeface="Wingdings" panose="05000000000000000000" pitchFamily="2" charset="2"/>
              <a:buChar char="Ø"/>
            </a:pPr>
            <a:r>
              <a:rPr lang="en-US" sz="1600" dirty="0" smtClean="0">
                <a:solidFill>
                  <a:srgbClr val="3F3F3F"/>
                </a:solidFill>
                <a:latin typeface="Candara" pitchFamily="34" charset="0"/>
                <a:ea typeface="Candara"/>
                <a:cs typeface="Candara"/>
                <a:sym typeface="Candara"/>
              </a:rPr>
              <a:t> Le rôle du secteur du patrimoine consistera toujours à faciliter l'accès aux biens patrimoniaux, mais c'est en donnant aux autres les moyens d'intégrer le patrimoine dans leur réflexion et leurs actions que le patrimoine en réseau pourra avoir un impact transformateur sur les personnes et les lieux, en aidant les communautés à créer un patrimoine pour elles-mêmes.</a:t>
            </a:r>
            <a:endParaRPr lang="lt-LT" sz="1600" dirty="0" smtClean="0">
              <a:solidFill>
                <a:srgbClr val="3F3F3F"/>
              </a:solidFill>
              <a:latin typeface="Candara" pitchFamily="34" charset="0"/>
              <a:ea typeface="Candara"/>
              <a:cs typeface="Candara"/>
              <a:sym typeface="Candara"/>
            </a:endParaRPr>
          </a:p>
          <a:p>
            <a:pPr lvl="0" algn="just"/>
            <a:endParaRPr lang="lt-LT" sz="1600" dirty="0" smtClean="0">
              <a:solidFill>
                <a:srgbClr val="3F3F3F"/>
              </a:solidFill>
              <a:latin typeface="Candara" pitchFamily="34" charset="0"/>
              <a:ea typeface="Candara"/>
              <a:cs typeface="Candara"/>
              <a:sym typeface="Candara"/>
            </a:endParaRPr>
          </a:p>
          <a:p>
            <a:pPr marL="285750" lvl="0" indent="-285750" algn="just">
              <a:buFont typeface="Wingdings" panose="05000000000000000000" pitchFamily="2" charset="2"/>
              <a:buChar char="Ø"/>
            </a:pPr>
            <a:r>
              <a:rPr lang="en-US" sz="1600" dirty="0" smtClean="0">
                <a:solidFill>
                  <a:srgbClr val="3F3F3F"/>
                </a:solidFill>
                <a:latin typeface="Candara" pitchFamily="34" charset="0"/>
                <a:ea typeface="Candara"/>
                <a:cs typeface="Candara"/>
                <a:sym typeface="Candara"/>
              </a:rPr>
              <a:t>Le secteur du patrimoine doit comprendre clairement les facteurs de réussite, les outils nécessaires pour attirer l'attention des autorités locales et le soutien des institutions nationales. Le patrimoine en réseau est un excellent outil pour relever ces défis.</a:t>
            </a:r>
            <a:endParaRPr lang="lt-LT" sz="1600" dirty="0" smtClean="0">
              <a:solidFill>
                <a:srgbClr val="3F3F3F"/>
              </a:solidFill>
              <a:latin typeface="Candara" pitchFamily="34" charset="0"/>
              <a:ea typeface="Candara"/>
              <a:cs typeface="Candara"/>
              <a:sym typeface="Candara"/>
            </a:endParaRPr>
          </a:p>
          <a:p>
            <a:pPr lvl="0" algn="just"/>
            <a:endParaRPr lang="lt-LT" sz="1600" dirty="0" smtClean="0">
              <a:solidFill>
                <a:srgbClr val="3F3F3F"/>
              </a:solidFill>
              <a:latin typeface="Candara" pitchFamily="34" charset="0"/>
              <a:ea typeface="Candara"/>
              <a:cs typeface="Candara"/>
              <a:sym typeface="Candara"/>
            </a:endParaRPr>
          </a:p>
          <a:p>
            <a:pPr marL="285750" lvl="0" indent="-285750" algn="just">
              <a:buFont typeface="Wingdings" panose="05000000000000000000" pitchFamily="2" charset="2"/>
              <a:buChar char="Ø"/>
            </a:pPr>
            <a:r>
              <a:rPr lang="en-US" sz="1600" dirty="0" smtClean="0">
                <a:latin typeface="Candara" pitchFamily="34" charset="0"/>
              </a:rPr>
              <a:t>La mise en réseau du patrimoine au niveau national présente également des avantages. De nombreuses </a:t>
            </a:r>
            <a:r>
              <a:rPr lang="en-US" sz="1600" dirty="0" err="1" smtClean="0">
                <a:latin typeface="Candara" pitchFamily="34" charset="0"/>
              </a:rPr>
              <a:t>organisations </a:t>
            </a:r>
            <a:r>
              <a:rPr lang="en-US" sz="1600" dirty="0" smtClean="0">
                <a:latin typeface="Candara" pitchFamily="34" charset="0"/>
              </a:rPr>
              <a:t>nationales du patrimoine disposent de bureaux régionaux, mais n'ont pas la capacité d'engager un dialogue local avec d'autres </a:t>
            </a:r>
            <a:r>
              <a:rPr lang="en-US" sz="1600" dirty="0" err="1" smtClean="0">
                <a:latin typeface="Candara" pitchFamily="34" charset="0"/>
              </a:rPr>
              <a:t>organisations </a:t>
            </a:r>
            <a:r>
              <a:rPr lang="en-US" sz="1600" dirty="0" smtClean="0">
                <a:latin typeface="Candara" pitchFamily="34" charset="0"/>
              </a:rPr>
              <a:t>nationales dans ces villes et comtés.</a:t>
            </a:r>
            <a:endParaRPr lang="en-GB" sz="1600" dirty="0">
              <a:latin typeface="Candara" pitchFamily="34" charset="0"/>
            </a:endParaRPr>
          </a:p>
        </p:txBody>
      </p:sp>
      <p:sp>
        <p:nvSpPr>
          <p:cNvPr id="126" name="Google Shape;126;p5"/>
          <p:cNvSpPr txBox="1"/>
          <p:nvPr/>
        </p:nvSpPr>
        <p:spPr>
          <a:xfrm>
            <a:off x="3215680" y="1124744"/>
            <a:ext cx="7843617" cy="400069"/>
          </a:xfrm>
          <a:prstGeom prst="rect">
            <a:avLst/>
          </a:prstGeom>
          <a:noFill/>
          <a:ln>
            <a:noFill/>
          </a:ln>
        </p:spPr>
        <p:txBody>
          <a:bodyPr spcFirstLastPara="1" wrap="square" lIns="91425" tIns="45700" rIns="91425" bIns="45700" anchor="t" anchorCtr="0">
            <a:spAutoFit/>
          </a:bodyPr>
          <a:lstStyle/>
          <a:p>
            <a:pPr lvl="0"/>
            <a:r>
              <a:rPr lang="lt-LT" sz="2000" b="1" dirty="0" smtClean="0">
                <a:solidFill>
                  <a:srgbClr val="A99374"/>
                </a:solidFill>
                <a:latin typeface="Candara" pitchFamily="34" charset="0"/>
                <a:ea typeface="Candara"/>
                <a:cs typeface="Candara"/>
                <a:sym typeface="Candara"/>
              </a:rPr>
              <a:t>Patrimoine en réseau</a:t>
            </a:r>
            <a:endParaRPr sz="2000" b="1" dirty="0">
              <a:solidFill>
                <a:schemeClr val="accent2">
                  <a:lumMod val="50000"/>
                </a:schemeClr>
              </a:solidFill>
              <a:latin typeface="Candara" pitchFamily="34" charset="0"/>
              <a:ea typeface="Candara"/>
              <a:cs typeface="Candara"/>
              <a:sym typeface="Candara"/>
            </a:endParaRPr>
          </a:p>
        </p:txBody>
      </p:sp>
      <p:pic>
        <p:nvPicPr>
          <p:cNvPr id="8" name="Picture 1"/>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479376" y="3356992"/>
            <a:ext cx="2375537" cy="2497918"/>
          </a:xfrm>
          <a:prstGeom prst="rect">
            <a:avLst/>
          </a:prstGeom>
        </p:spPr>
      </p:pic>
    </p:spTree>
    <p:extLst>
      <p:ext uri="{BB962C8B-B14F-4D97-AF65-F5344CB8AC3E}">
        <p14:creationId xmlns:p14="http://schemas.microsoft.com/office/powerpoint/2010/main" xmlns="" val="1409644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131" name="Google Shape;131;p6" descr="A logo with a tree in the middle&#10;&#10;Description automatically generated"/>
          <p:cNvPicPr preferRelativeResize="0"/>
          <p:nvPr/>
        </p:nvPicPr>
        <p:blipFill rotWithShape="1">
          <a:blip r:embed="rId3">
            <a:alphaModFix/>
          </a:blip>
          <a:srcRect/>
          <a:stretch/>
        </p:blipFill>
        <p:spPr>
          <a:xfrm>
            <a:off x="11271502" y="46712"/>
            <a:ext cx="689206" cy="689206"/>
          </a:xfrm>
          <a:prstGeom prst="rect">
            <a:avLst/>
          </a:prstGeom>
          <a:noFill/>
          <a:ln>
            <a:noFill/>
          </a:ln>
        </p:spPr>
      </p:pic>
      <p:sp>
        <p:nvSpPr>
          <p:cNvPr id="132" name="Google Shape;132;p6"/>
          <p:cNvSpPr/>
          <p:nvPr/>
        </p:nvSpPr>
        <p:spPr>
          <a:xfrm>
            <a:off x="360486" y="-1"/>
            <a:ext cx="10698811" cy="1196753"/>
          </a:xfrm>
          <a:prstGeom prst="rect">
            <a:avLst/>
          </a:prstGeom>
          <a:solidFill>
            <a:srgbClr val="A9937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3" name="Google Shape;133;p6"/>
          <p:cNvSpPr/>
          <p:nvPr/>
        </p:nvSpPr>
        <p:spPr>
          <a:xfrm>
            <a:off x="0" y="0"/>
            <a:ext cx="10911016" cy="1196752"/>
          </a:xfrm>
          <a:prstGeom prst="rect">
            <a:avLst/>
          </a:prstGeom>
          <a:solidFill>
            <a:srgbClr val="72BC5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4" name="Google Shape;134;p6"/>
          <p:cNvSpPr txBox="1"/>
          <p:nvPr/>
        </p:nvSpPr>
        <p:spPr>
          <a:xfrm>
            <a:off x="0" y="89588"/>
            <a:ext cx="11280576" cy="1077178"/>
          </a:xfrm>
          <a:prstGeom prst="rect">
            <a:avLst/>
          </a:prstGeom>
          <a:noFill/>
          <a:ln>
            <a:noFill/>
          </a:ln>
        </p:spPr>
        <p:txBody>
          <a:bodyPr spcFirstLastPara="1" wrap="square" lIns="91425" tIns="45700" rIns="91425" bIns="45700" anchor="t" anchorCtr="0">
            <a:spAutoFit/>
          </a:bodyPr>
          <a:lstStyle/>
          <a:p>
            <a:pPr marL="457200" lvl="1"/>
            <a:r>
              <a:rPr lang="en-GB" sz="3200" b="1" dirty="0" smtClean="0">
                <a:solidFill>
                  <a:schemeClr val="bg1"/>
                </a:solidFill>
                <a:latin typeface="Candara" pitchFamily="34" charset="0"/>
              </a:rPr>
              <a:t>CONTRIBUTION AU PATRIMOINE </a:t>
            </a:r>
            <a:endParaRPr lang="lt-LT" sz="3200" b="1" dirty="0" smtClean="0">
              <a:solidFill>
                <a:schemeClr val="bg1"/>
              </a:solidFill>
              <a:latin typeface="Candara" pitchFamily="34" charset="0"/>
            </a:endParaRPr>
          </a:p>
          <a:p>
            <a:pPr marL="457200" lvl="1"/>
            <a:r>
              <a:rPr lang="en-GB" sz="3200" b="1" dirty="0" smtClean="0">
                <a:solidFill>
                  <a:schemeClr val="bg1"/>
                </a:solidFill>
                <a:latin typeface="Candara" pitchFamily="34" charset="0"/>
              </a:rPr>
              <a:t>FAÇONNER UNE IDENTITÉ FONDÉE SUR LE LIEU</a:t>
            </a:r>
            <a:endParaRPr lang="lt-LT" sz="3200" b="1" dirty="0">
              <a:solidFill>
                <a:schemeClr val="bg1"/>
              </a:solidFill>
              <a:latin typeface="Candara" pitchFamily="34" charset="0"/>
              <a:ea typeface="Times New Roman"/>
              <a:cs typeface="Times New Roman"/>
              <a:sym typeface="Times New Roman"/>
            </a:endParaRPr>
          </a:p>
        </p:txBody>
      </p:sp>
      <p:sp>
        <p:nvSpPr>
          <p:cNvPr id="135" name="Google Shape;135;p6"/>
          <p:cNvSpPr txBox="1"/>
          <p:nvPr/>
        </p:nvSpPr>
        <p:spPr>
          <a:xfrm>
            <a:off x="3863752" y="2204864"/>
            <a:ext cx="7195545" cy="4031833"/>
          </a:xfrm>
          <a:prstGeom prst="rect">
            <a:avLst/>
          </a:prstGeom>
          <a:noFill/>
          <a:ln>
            <a:noFill/>
          </a:ln>
        </p:spPr>
        <p:txBody>
          <a:bodyPr spcFirstLastPara="1" wrap="square" lIns="91425" tIns="45700" rIns="91425" bIns="45700" anchor="t" anchorCtr="0">
            <a:spAutoFit/>
          </a:bodyPr>
          <a:lstStyle/>
          <a:p>
            <a:pPr marL="285750" indent="-285750" algn="just">
              <a:buFont typeface="Wingdings" panose="05000000000000000000" pitchFamily="2" charset="2"/>
              <a:buChar char="Ø"/>
            </a:pPr>
            <a:r>
              <a:rPr lang="en-GB" sz="1600" dirty="0" smtClean="0">
                <a:latin typeface="Candara" pitchFamily="34" charset="0"/>
              </a:rPr>
              <a:t>Sans patrimoine local, le produit local ne peut être que partagé, et non </a:t>
            </a:r>
            <a:r>
              <a:rPr lang="en-GB" sz="1600" dirty="0">
                <a:latin typeface="Candara" pitchFamily="34" charset="0"/>
              </a:rPr>
              <a:t>individualisé</a:t>
            </a:r>
            <a:r>
              <a:rPr lang="en-GB" sz="1600" dirty="0" smtClean="0">
                <a:latin typeface="Candara" pitchFamily="34" charset="0"/>
              </a:rPr>
              <a:t>. Cela inclut les différences entre les générations, entre les groupes nationaux, entre les différents groupes religieux, etc. La contribution que les citoyens peuvent apporter en créant des liens en tant que valeur ajoutée est importante.</a:t>
            </a:r>
            <a:endParaRPr lang="lt-LT" sz="1600" dirty="0" smtClean="0">
              <a:latin typeface="Candara" pitchFamily="34" charset="0"/>
            </a:endParaRPr>
          </a:p>
          <a:p>
            <a:pPr algn="just"/>
            <a:endParaRPr lang="en-US" sz="1600" dirty="0" smtClean="0">
              <a:latin typeface="Candara" pitchFamily="34" charset="0"/>
            </a:endParaRPr>
          </a:p>
          <a:p>
            <a:pPr marL="285750" indent="-285750" algn="just">
              <a:buFont typeface="Wingdings" panose="05000000000000000000" pitchFamily="2" charset="2"/>
              <a:buChar char="Ø"/>
            </a:pPr>
            <a:r>
              <a:rPr lang="en-GB" sz="1600" dirty="0">
                <a:latin typeface="Candara" pitchFamily="34" charset="0"/>
              </a:rPr>
              <a:t>La contribution des institutions officielles est nécessaire. Et un soutien réel à la promotion des réseaux informels et de la coopération devrait être considéré en soi comme une stratégie de développement local transformatrice qui s'appuie sur la contribution de divers segments de la société</a:t>
            </a:r>
            <a:r>
              <a:rPr lang="en-GB" sz="1600" dirty="0" smtClean="0">
                <a:latin typeface="Candara" pitchFamily="34" charset="0"/>
              </a:rPr>
              <a:t>.</a:t>
            </a:r>
            <a:endParaRPr lang="lt-LT" sz="1600" dirty="0" smtClean="0">
              <a:latin typeface="Candara" pitchFamily="34" charset="0"/>
            </a:endParaRPr>
          </a:p>
          <a:p>
            <a:pPr algn="just"/>
            <a:endParaRPr lang="en-US" sz="1600" dirty="0" smtClean="0">
              <a:latin typeface="Candara" pitchFamily="34" charset="0"/>
            </a:endParaRPr>
          </a:p>
          <a:p>
            <a:pPr marL="285750" indent="-285750" algn="just">
              <a:buFont typeface="Wingdings" panose="05000000000000000000" pitchFamily="2" charset="2"/>
              <a:buChar char="Ø"/>
            </a:pPr>
            <a:r>
              <a:rPr lang="en-GB" sz="1600" dirty="0">
                <a:latin typeface="Candara" pitchFamily="34" charset="0"/>
              </a:rPr>
              <a:t>Notre expérience de la réalité matérielle des lieux où nous vivons et notre lien avec ceux qui y ont vécu auparavant constituent un lien profond et puissant. Le renforcement de l'identité de la communauté et du lieu dans les territoires communautaires nouvellement créés est une contribution vitale au développement réussi du pays.</a:t>
            </a:r>
            <a:endParaRPr lang="en-US" sz="1600" dirty="0"/>
          </a:p>
        </p:txBody>
      </p:sp>
      <p:sp>
        <p:nvSpPr>
          <p:cNvPr id="136" name="Google Shape;136;p6"/>
          <p:cNvSpPr txBox="1"/>
          <p:nvPr/>
        </p:nvSpPr>
        <p:spPr>
          <a:xfrm>
            <a:off x="3863752" y="1628800"/>
            <a:ext cx="7195544" cy="400069"/>
          </a:xfrm>
          <a:prstGeom prst="rect">
            <a:avLst/>
          </a:prstGeom>
          <a:noFill/>
          <a:ln>
            <a:noFill/>
          </a:ln>
        </p:spPr>
        <p:txBody>
          <a:bodyPr spcFirstLastPara="1" wrap="square" lIns="91425" tIns="45700" rIns="91425" bIns="45700" anchor="t" anchorCtr="0">
            <a:spAutoFit/>
          </a:bodyPr>
          <a:lstStyle/>
          <a:p>
            <a:r>
              <a:rPr lang="en-US" sz="2000" b="1" dirty="0" smtClean="0">
                <a:solidFill>
                  <a:srgbClr val="A99374"/>
                </a:solidFill>
                <a:latin typeface="Candara" pitchFamily="34" charset="0"/>
                <a:ea typeface="Candara"/>
                <a:cs typeface="Candara"/>
                <a:sym typeface="Candara"/>
              </a:rPr>
              <a:t>Renforcer la communauté et l'identité locale</a:t>
            </a:r>
            <a:endParaRPr sz="2000" b="1" dirty="0">
              <a:solidFill>
                <a:srgbClr val="A99374"/>
              </a:solidFill>
              <a:latin typeface="Candara"/>
              <a:ea typeface="Candara"/>
              <a:cs typeface="Candara"/>
              <a:sym typeface="Candara"/>
            </a:endParaRPr>
          </a:p>
        </p:txBody>
      </p:sp>
      <p:pic>
        <p:nvPicPr>
          <p:cNvPr id="8" name="Picture 7"/>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767408" y="3356992"/>
            <a:ext cx="2375537" cy="2497918"/>
          </a:xfrm>
          <a:prstGeom prst="rect">
            <a:avLst/>
          </a:prstGeom>
        </p:spPr>
      </p:pic>
    </p:spTree>
    <p:extLst>
      <p:ext uri="{BB962C8B-B14F-4D97-AF65-F5344CB8AC3E}">
        <p14:creationId xmlns:p14="http://schemas.microsoft.com/office/powerpoint/2010/main" xmlns="" val="103362192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GENSWF_SLIDE_UID" val="{0A642342-A6A3-41FC-929D-B0DCF56A518A}:269"/>
  <p:tag name="ISPRING_SLIDE_INDENT_LEVEL" val="1"/>
  <p:tag name="ISPRING_CUSTOM_TIMING_USED" val="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{74283AE2-8A73-A94A-B827-F18D97F0D345}tf10001069</Template>
  <TotalTime>4810</TotalTime>
  <Words>1476</Words>
  <Application>Microsoft Office PowerPoint</Application>
  <PresentationFormat>Προσαρμογή</PresentationFormat>
  <Paragraphs>86</Paragraphs>
  <Slides>12</Slides>
  <Notes>12</Notes>
  <HiddenSlides>0</HiddenSlides>
  <MMClips>0</MMClips>
  <ScaleCrop>false</ScaleCrop>
  <HeadingPairs>
    <vt:vector size="4" baseType="variant">
      <vt:variant>
        <vt:lpstr>Θέμα</vt:lpstr>
      </vt:variant>
      <vt:variant>
        <vt:i4>1</vt:i4>
      </vt:variant>
      <vt:variant>
        <vt:lpstr>Τίτλοι διαφανειών</vt:lpstr>
      </vt:variant>
      <vt:variant>
        <vt:i4>12</vt:i4>
      </vt:variant>
    </vt:vector>
  </HeadingPairs>
  <TitlesOfParts>
    <vt:vector size="13" baseType="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Fernandez</dc:creator>
  <cp:keywords>, docId:2AD7D04A6624768D3879DAAE14B52F8B</cp:keywords>
  <cp:lastModifiedBy>Νικολέττα</cp:lastModifiedBy>
  <cp:revision>33</cp:revision>
  <dcterms:created xsi:type="dcterms:W3CDTF">2024-06-10T15:48:53Z</dcterms:created>
  <dcterms:modified xsi:type="dcterms:W3CDTF">2026-04-25T07:41:27Z</dcterms:modified>
</cp:coreProperties>
</file>