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44" r:id="rId2"/>
    <p:sldId id="333" r:id="rId3"/>
    <p:sldId id="341" r:id="rId4"/>
    <p:sldId id="342" r:id="rId5"/>
    <p:sldId id="343" r:id="rId6"/>
    <p:sldId id="345" r:id="rId7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99374"/>
    <a:srgbClr val="72BC59"/>
    <a:srgbClr val="8AE16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64"/>
    <p:restoredTop sz="94694"/>
  </p:normalViewPr>
  <p:slideViewPr>
    <p:cSldViewPr snapToGrid="0">
      <p:cViewPr varScale="1">
        <p:scale>
          <a:sx n="110" d="100"/>
          <a:sy n="110" d="100"/>
        </p:scale>
        <p:origin x="-97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AFF69-CC2E-47B8-9A81-AF32D037EE70}" type="datetimeFigureOut">
              <a:rPr lang="fr-BE" smtClean="0"/>
              <a:pPr/>
              <a:t>25-04-26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85E2C-A51B-4218-ABDB-E5747FFE7F7E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84509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197149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297164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189756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4147350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456522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xmlns="" id="{7CE864AF-9100-B1E2-3CE1-A8F8264BA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:notes">
            <a:extLst>
              <a:ext uri="{FF2B5EF4-FFF2-40B4-BE49-F238E27FC236}">
                <a16:creationId xmlns:a16="http://schemas.microsoft.com/office/drawing/2014/main" xmlns="" id="{E8E312FE-9819-45CA-287D-E609954F58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p5:notes">
            <a:extLst>
              <a:ext uri="{FF2B5EF4-FFF2-40B4-BE49-F238E27FC236}">
                <a16:creationId xmlns:a16="http://schemas.microsoft.com/office/drawing/2014/main" xmlns="" id="{DDD2812F-56FD-D69C-07DB-C565E64066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xmlns="" val="2352781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8EF6D1-EEE8-3CB9-6C15-C3EAC9BFA5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2B7A0A6-51F7-A85C-55BA-03AFFBEB4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2D8AA3-8A42-564B-72EA-1F318E5C8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9AD090-D0FD-57F4-3A89-83EB6D043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EED1423-4441-1796-D731-12193E947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43713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B269C8-7C42-EDE9-DC36-A5EEB4762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5DA363-DE89-D609-0CAA-1BBA5DE32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15AB1D-C7FA-982B-8679-C75E042A7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BD4128-9333-7448-F69A-51D7B02BD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33C540-F06A-129A-925D-287A097EE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400358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B7A2022-7C1A-1047-156C-57C34D60E0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BA0EE19-897C-9704-A032-23E398A8E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C2EC764-0B4D-C0D8-C5B9-17B29167D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BE8909-D63F-8EA4-BA69-607B8A764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BE982C-7081-8DF3-53C1-5E9BC1D21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256361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B0DC66-3AA3-4DF2-1AE2-B78AC2FA9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DEEA3E-8570-F457-07C7-1C884DA71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99F793-DD4C-3771-B1DF-10498976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087336-7C30-6FCB-0884-8C3AA49CF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FC66AF-8750-6241-F8AD-50B08C840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93182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DF3757-B6C3-302F-B15B-94B209471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2D972D-B1D5-5278-7E7D-DA174C028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70DCBC-6A4B-C4A1-E460-B8B5C9B33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4B9044-280F-464C-0867-A99513A8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CDA2B6-1D3C-58A1-D739-3C018484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300334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62A096-5D81-86D2-DC12-ABE0BB548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37DA2B-71B3-9E96-0497-2F715F54D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1D8C8DB-537A-AC05-59EE-DBDD9B91E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A36233B-4C06-0F71-2070-26DBF0321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3A8EAED-0986-8499-9AC3-B45E42C94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01F8F5-244A-8F9E-09D9-6E4B95CA5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7756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1789D-2921-E517-0164-4D89E7447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78B72B-C855-8BB4-D5FB-DDDE6FC3B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B4EBD22-D10B-9F5E-C9FC-ACA01C0CD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B95D5A5-817F-A0A9-91A5-5CED1ACC0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B0FB612-80A5-79C2-9BA2-5910ADBA9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CF57724-B055-F68B-5BCA-EC598C3B4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4F44ED3-E008-69D3-71F5-12B1BDEE3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90E7CE9-D504-E42F-7F04-4D7D8EC77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807193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22A75A-2158-75DF-1648-4382B677D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C8999BC-BD5E-2208-8140-3A4ACC9B9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C8270C9-4465-BAF5-0F17-F6593F5D6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817C67B-358C-21B5-A601-8B0E6E1D7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234152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7A1E7C5-9EFA-D3E3-B90F-3B94F788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EF385ED-FD5F-C006-1C5B-71171391C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BF8A679-E490-34AD-8FB5-D230B4A9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48029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993B64-A36B-DADF-7C0B-2A2838B3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F689D4-DE02-280D-9ED0-192DE279F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B117A93-C36C-2FA9-CB49-60D65E2D89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B3367AC-AB63-5CB3-E87C-B4B25278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C5ED0D8-C419-5039-69CF-3453796E9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0A47A9F-F36D-2CDB-F58D-B8520BC6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298452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B90643-433C-4FE6-0B8A-672B51B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81727D-61FD-5A15-3517-349BF3FDD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148E0A8-540F-0AC8-8AC8-7A6BDF0D2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2E5E899-7CC2-A4FF-9562-584896543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34ADBF-45C0-C6BD-9630-39071D05C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FF4C764-F800-6A48-01E4-E35432768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27385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E28273B-8818-0387-0C26-261DB4749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Cliquez pour modifier le style du titre principal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EE490DF-472B-3F5A-0D5C-D5A7B8D39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Cliquez pour modifier les styles de texte du Master</a:t>
            </a:r>
          </a:p>
          <a:p>
            <a:pPr lvl="1"/>
            <a:r>
              <a:rPr lang="en-GB"/>
              <a:t>Deuxième niveau</a:t>
            </a:r>
          </a:p>
          <a:p>
            <a:pPr lvl="2"/>
            <a:r>
              <a:rPr lang="en-GB"/>
              <a:t>Troisième niveau</a:t>
            </a:r>
          </a:p>
          <a:p>
            <a:pPr lvl="3"/>
            <a:r>
              <a:rPr lang="en-GB"/>
              <a:t>Quatrième niveau</a:t>
            </a:r>
          </a:p>
          <a:p>
            <a:pPr lvl="4"/>
            <a:r>
              <a:rPr lang="en-GB"/>
              <a:t>Cinquième niveau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7D1F57-CB70-A510-3F89-C5FADEB81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EB6A05-91CB-EB49-A02F-C5109EFA09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958582-BEF4-EAE7-6CA8-848AB5FC7B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595175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3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.png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17360" y="401642"/>
            <a:ext cx="1957279" cy="195727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0" y="3247463"/>
            <a:ext cx="12192000" cy="2062063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fr-FR" sz="3200" b="1" dirty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PROGRAMME DE FORMATION</a:t>
            </a:r>
          </a:p>
          <a:p>
            <a:pPr lvl="0" algn="ctr"/>
            <a:endParaRPr lang="fr-FR" sz="3200" b="1" dirty="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lvl="0" algn="ctr"/>
            <a:r>
              <a:rPr lang="fr-FR" sz="3200" b="1" dirty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UNITÉ D'APPRENTISSAGE </a:t>
            </a:r>
            <a:r>
              <a:rPr lang="fr-FR" sz="3200" b="1" dirty="0" smtClean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7 </a:t>
            </a:r>
            <a:r>
              <a:rPr lang="fr-FR" sz="3200" b="1" dirty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: COMPÉTENCES </a:t>
            </a:r>
            <a:r>
              <a:rPr lang="fr-FR" sz="3200" b="1" dirty="0" smtClean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NUMÉRIQUES</a:t>
            </a:r>
          </a:p>
          <a:p>
            <a:pPr lvl="0" algn="ctr"/>
            <a:endParaRPr lang="fr-FR" sz="3200" b="1" dirty="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156857" y="2566090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2023-1-EE01-KA220-ADU-000150753</a:t>
            </a:r>
            <a:endParaRPr sz="1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87;p1"/>
          <p:cNvSpPr txBox="1"/>
          <p:nvPr/>
        </p:nvSpPr>
        <p:spPr>
          <a:xfrm>
            <a:off x="2503716" y="6240914"/>
            <a:ext cx="802051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été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financé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avec le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soutien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la Commission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européenne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Le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contenu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reflète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uniquement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les opinions de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l'auteur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 la Commission ne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peut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tenue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responsable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l'utilisation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pourrait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faite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contenues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document.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" name="7 - Εικόνα" descr="FR_Co-fundedbytheEU_RGB_PO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408" y="6181683"/>
            <a:ext cx="2219864" cy="499157"/>
          </a:xfrm>
          <a:prstGeom prst="rect">
            <a:avLst/>
          </a:prstGeom>
        </p:spPr>
      </p:pic>
      <p:pic>
        <p:nvPicPr>
          <p:cNvPr id="9" name="8 - Εικόνα" descr="cc-brand-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80056" y="6093574"/>
            <a:ext cx="1241650" cy="643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45707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2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09" y="6258460"/>
            <a:ext cx="509952" cy="509952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/>
          <p:nvPr/>
        </p:nvSpPr>
        <p:spPr>
          <a:xfrm>
            <a:off x="738554" y="1590682"/>
            <a:ext cx="10876084" cy="2858225"/>
          </a:xfrm>
          <a:prstGeom prst="rect">
            <a:avLst/>
          </a:prstGeom>
          <a:solidFill>
            <a:srgbClr val="A993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877455" y="2074783"/>
            <a:ext cx="10520218" cy="135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800" b="1" i="0" u="none" strike="noStrike" cap="none" dirty="0" smtClean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LEÇON </a:t>
            </a:r>
            <a:r>
              <a:rPr lang="en-GB" sz="2800" b="1" i="0" u="none" strike="noStrike" cap="none" dirty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1 : </a:t>
            </a:r>
            <a:r>
              <a:rPr lang="en-US" sz="3600" b="1" dirty="0">
                <a:solidFill>
                  <a:srgbClr val="FFFFFF"/>
                </a:solidFill>
                <a:latin typeface="Candara"/>
              </a:rPr>
              <a:t>Introduction aux outils numériques pour la documentation du patrimoine</a:t>
            </a:r>
            <a:endParaRPr sz="3600" b="1" dirty="0">
              <a:solidFill>
                <a:srgbClr val="FFFFFF"/>
              </a:solidFill>
              <a:latin typeface="Candara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378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9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71502" y="46712"/>
            <a:ext cx="689206" cy="68920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9"/>
          <p:cNvSpPr/>
          <p:nvPr/>
        </p:nvSpPr>
        <p:spPr>
          <a:xfrm>
            <a:off x="360486" y="0"/>
            <a:ext cx="10698811" cy="735918"/>
          </a:xfrm>
          <a:prstGeom prst="rect">
            <a:avLst/>
          </a:prstGeom>
          <a:solidFill>
            <a:srgbClr val="A993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0" y="1"/>
            <a:ext cx="10911016" cy="735918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9"/>
          <p:cNvSpPr txBox="1"/>
          <p:nvPr/>
        </p:nvSpPr>
        <p:spPr>
          <a:xfrm>
            <a:off x="92364" y="89588"/>
            <a:ext cx="1054792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i="0" u="none" strike="noStrike" cap="none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Activité interactive : 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Explorer les sites du patrimoine avec Google </a:t>
            </a:r>
            <a:r>
              <a:rPr lang="en-US" sz="2400" b="1" i="0" u="none" strike="noStrike" cap="none" dirty="0" smtClean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Earth</a:t>
            </a:r>
            <a:endParaRPr sz="2200" b="0" i="0" u="none" strike="noStrike" cap="none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66" name="Google Shape;166;p9"/>
          <p:cNvSpPr txBox="1"/>
          <p:nvPr/>
        </p:nvSpPr>
        <p:spPr>
          <a:xfrm>
            <a:off x="484053" y="1006308"/>
            <a:ext cx="10911016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Objectif :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</a:pPr>
            <a:endParaRPr lang="en-US" sz="1600" b="1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Utiliser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Google Earth pour explorer et documenter un site patrimonial local.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Apprendre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à annoter l'importance des sites culturels, historiques ou écologiques.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Matériel nécessaire :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Ordinateurs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ou tablettes avec Google Earth (ou accès à la version web).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Sites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du patrimoine local à explorer 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Procédure :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Ouvrez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Google Earth et recherchez un site patrimonial local ou utilisez le site suggéré par votre formateur.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Zoomez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pour explorer le site en détail, à l'aide des outils disponibles.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Ajoutez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des annotations au site, décrivant son importance historique, culturelle ou écologique. Vous pouvez inclure tout fait ou détail intéressant que vous jugez important.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Partagez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vos découvertes avec le groupe, en discutant de ce que vous avez appris et de la manière dont les outils numériques tels que Google Earth peuvent aider à documenter et à préserver le patrimoine.</a:t>
            </a:r>
            <a:endParaRPr sz="1600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493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10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71502" y="46712"/>
            <a:ext cx="689206" cy="689206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0"/>
          <p:cNvSpPr/>
          <p:nvPr/>
        </p:nvSpPr>
        <p:spPr>
          <a:xfrm>
            <a:off x="360486" y="0"/>
            <a:ext cx="10698811" cy="735918"/>
          </a:xfrm>
          <a:prstGeom prst="rect">
            <a:avLst/>
          </a:prstGeom>
          <a:solidFill>
            <a:srgbClr val="A993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0"/>
          <p:cNvSpPr/>
          <p:nvPr/>
        </p:nvSpPr>
        <p:spPr>
          <a:xfrm>
            <a:off x="0" y="1"/>
            <a:ext cx="10911016" cy="735918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0"/>
          <p:cNvSpPr txBox="1"/>
          <p:nvPr/>
        </p:nvSpPr>
        <p:spPr>
          <a:xfrm>
            <a:off x="0" y="89588"/>
            <a:ext cx="1091101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Activité interactive : Réflexion </a:t>
            </a:r>
            <a:endParaRPr sz="3600" b="0" i="0" u="none" strike="noStrike" cap="none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76" name="Google Shape;176;p10"/>
          <p:cNvSpPr txBox="1"/>
          <p:nvPr/>
        </p:nvSpPr>
        <p:spPr>
          <a:xfrm>
            <a:off x="501637" y="1305342"/>
            <a:ext cx="10911016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Objectif :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Réfléchir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à la manière dont les outils numériques tels que Google Earth peuvent être utilisés pour s'intéresser au patrimoine et le préserver.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Matériel nécessaire :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Des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questions à débattre (fournies par le formateur).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Procédure / Réflexion :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Rédigez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une brève réflexion sur la manière dont vous pouvez utiliser des outils numériques tels que Google Earth dans votre propre travail ou dans le cadre de projets communautaires.</a:t>
            </a:r>
            <a:endParaRPr sz="1600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41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11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71502" y="46712"/>
            <a:ext cx="689206" cy="689206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1"/>
          <p:cNvSpPr/>
          <p:nvPr/>
        </p:nvSpPr>
        <p:spPr>
          <a:xfrm>
            <a:off x="360486" y="0"/>
            <a:ext cx="10698811" cy="735918"/>
          </a:xfrm>
          <a:prstGeom prst="rect">
            <a:avLst/>
          </a:prstGeom>
          <a:solidFill>
            <a:srgbClr val="A993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1"/>
          <p:cNvSpPr/>
          <p:nvPr/>
        </p:nvSpPr>
        <p:spPr>
          <a:xfrm>
            <a:off x="0" y="1"/>
            <a:ext cx="10911016" cy="735918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1"/>
          <p:cNvSpPr txBox="1"/>
          <p:nvPr/>
        </p:nvSpPr>
        <p:spPr>
          <a:xfrm>
            <a:off x="0" y="89588"/>
            <a:ext cx="1091101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Discussion et réflexion</a:t>
            </a:r>
            <a:endParaRPr sz="3600" b="0" i="0" u="none" strike="noStrike" cap="none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85" name="Google Shape;185;p11"/>
          <p:cNvSpPr txBox="1"/>
          <p:nvPr/>
        </p:nvSpPr>
        <p:spPr>
          <a:xfrm>
            <a:off x="484053" y="973651"/>
            <a:ext cx="10911016" cy="5370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600" b="1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Questions </a:t>
            </a: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pour la discussion en groupe :</a:t>
            </a:r>
          </a:p>
          <a:p>
            <a:pPr marL="285750" marR="0" lvl="0" indent="-285750" algn="just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Comment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les outils numériques peuvent-ils aider les communautés à s'engager dans la préservation du patrimoine ?</a:t>
            </a:r>
          </a:p>
          <a:p>
            <a:pPr marL="285750" marR="0" lvl="0" indent="-285750" algn="just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Quels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sont les obstacles à l'utilisation d'outils numériques pour la documentation du patrimoine, en particulier dans les communautés défavorisées ?</a:t>
            </a:r>
          </a:p>
          <a:p>
            <a:pPr marL="285750" marR="0" lvl="0" indent="-285750" algn="just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De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quelle manière la narration numérique peut-elle influencer la compréhension du patrimoine local par le public ?</a:t>
            </a:r>
          </a:p>
          <a:p>
            <a:pPr marL="285750" marR="0" lvl="0" indent="-285750" algn="just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Comment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l'utilisation de la cartographie SIG ou de Google Earth peut-elle renforcer le lien d'une communauté avec ses sites patrimoniaux ?</a:t>
            </a:r>
          </a:p>
          <a:p>
            <a:pPr marL="285750" marR="0" lvl="0" indent="-285750" algn="just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Quelles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sont les considérations éthiques à prendre en compte lors de l'utilisation d'outils numériques pour la documentation du patrimoine culturel et naturel ?</a:t>
            </a:r>
          </a:p>
          <a:p>
            <a:pPr marL="285750" marR="0" lvl="0" indent="-285750" algn="just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Comment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les plateformes numériques peuvent-elles aider les jeunes générations à participer aux efforts de préservation du patrimoine ?</a:t>
            </a:r>
          </a:p>
          <a:p>
            <a:pPr marL="0" marR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600" b="1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Conclusion </a:t>
            </a: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:</a:t>
            </a:r>
          </a:p>
          <a:p>
            <a:pPr marL="285750" marR="0" lvl="0" indent="-285750" algn="just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Les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outils numériques offrent des moyens innovants de documenter, de partager et de préserver le patrimoine, mais leur application doit tenir compte des contextes locaux et des besoins des communautés.</a:t>
            </a:r>
          </a:p>
          <a:p>
            <a:pPr marL="285750" marR="0" lvl="0" indent="-285750" algn="just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err="1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L'utilisation</a:t>
            </a: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de la narration numérique et de la cartographie peut favoriser un lien plus profond entre les individus et leur patrimoine culturel.</a:t>
            </a:r>
          </a:p>
          <a:p>
            <a:pPr marL="285750" marR="0" lvl="0" indent="-285750" algn="just" rtl="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Des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défis subsistent, mais grâce à la collaboration et à la créativité, les outils numériques peuvent jouer un rôle clé dans la préservation durable du patrimoine.</a:t>
            </a:r>
            <a:endParaRPr sz="1600" i="0" u="none" strike="noStrike" dirty="0">
              <a:solidFill>
                <a:srgbClr val="FF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367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>
          <a:extLst>
            <a:ext uri="{FF2B5EF4-FFF2-40B4-BE49-F238E27FC236}">
              <a16:creationId xmlns:a16="http://schemas.microsoft.com/office/drawing/2014/main" xmlns="" id="{9EA4C163-C377-5F3F-82D3-4A560710F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5" descr="A logo with a tree in the middle&#10;&#10;Description automatically generated">
            <a:extLst>
              <a:ext uri="{FF2B5EF4-FFF2-40B4-BE49-F238E27FC236}">
                <a16:creationId xmlns:a16="http://schemas.microsoft.com/office/drawing/2014/main" xmlns="" id="{45074A1D-3119-10C1-BCB2-7F9F0E0F982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17361" y="401642"/>
            <a:ext cx="1614744" cy="162594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5">
            <a:extLst>
              <a:ext uri="{FF2B5EF4-FFF2-40B4-BE49-F238E27FC236}">
                <a16:creationId xmlns:a16="http://schemas.microsoft.com/office/drawing/2014/main" xmlns="" id="{BE77E335-EF72-CE4C-DC9F-3366EF8DE954}"/>
              </a:ext>
            </a:extLst>
          </p:cNvPr>
          <p:cNvSpPr txBox="1"/>
          <p:nvPr/>
        </p:nvSpPr>
        <p:spPr>
          <a:xfrm>
            <a:off x="0" y="2708872"/>
            <a:ext cx="12191999" cy="523180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ndara" pitchFamily="34" charset="0"/>
              </a:rPr>
              <a:t>Merci pour </a:t>
            </a:r>
            <a:r>
              <a:rPr lang="en-US" sz="2800" b="1" dirty="0" err="1" smtClean="0">
                <a:solidFill>
                  <a:schemeClr val="bg1"/>
                </a:solidFill>
                <a:latin typeface="Candara" pitchFamily="34" charset="0"/>
              </a:rPr>
              <a:t>votre</a:t>
            </a:r>
            <a:r>
              <a:rPr lang="en-US" sz="2800" b="1" dirty="0" smtClean="0">
                <a:solidFill>
                  <a:schemeClr val="bg1"/>
                </a:solidFill>
                <a:latin typeface="Candara" pitchFamily="34" charset="0"/>
              </a:rPr>
              <a:t> attention</a:t>
            </a:r>
          </a:p>
        </p:txBody>
      </p:sp>
      <p:sp>
        <p:nvSpPr>
          <p:cNvPr id="80" name="Google Shape;80;p5">
            <a:extLst>
              <a:ext uri="{FF2B5EF4-FFF2-40B4-BE49-F238E27FC236}">
                <a16:creationId xmlns:a16="http://schemas.microsoft.com/office/drawing/2014/main" xmlns="" id="{5BC8D6D7-24F3-A431-1DB9-07722AF93252}"/>
              </a:ext>
            </a:extLst>
          </p:cNvPr>
          <p:cNvSpPr txBox="1"/>
          <p:nvPr/>
        </p:nvSpPr>
        <p:spPr>
          <a:xfrm>
            <a:off x="3048000" y="2141384"/>
            <a:ext cx="60960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2023-1-EE01-KA220-ADU-000150753</a:t>
            </a:r>
            <a:endParaRPr sz="1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4" name="Google Shape;84;p5" descr="A logo of a person holding a pen&#10;&#10;Description automatically generated">
            <a:extLst>
              <a:ext uri="{FF2B5EF4-FFF2-40B4-BE49-F238E27FC236}">
                <a16:creationId xmlns:a16="http://schemas.microsoft.com/office/drawing/2014/main" xmlns="" id="{F9D1DA8D-D4C4-7907-0694-F8605C238371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6364" y="4406422"/>
            <a:ext cx="1018108" cy="10286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80;p5">
            <a:extLst>
              <a:ext uri="{FF2B5EF4-FFF2-40B4-BE49-F238E27FC236}">
                <a16:creationId xmlns:a16="http://schemas.microsoft.com/office/drawing/2014/main" xmlns="" id="{60AE485B-6786-A879-4B54-0B8C00087AB2}"/>
              </a:ext>
            </a:extLst>
          </p:cNvPr>
          <p:cNvSpPr txBox="1"/>
          <p:nvPr/>
        </p:nvSpPr>
        <p:spPr>
          <a:xfrm>
            <a:off x="3218507" y="3480723"/>
            <a:ext cx="6096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2800" b="1" i="0" u="none" strike="noStrike" cap="none" dirty="0" smtClean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PARTENAIRES </a:t>
            </a: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26" name="Picture 2" descr="A green text on a black background&#10;&#10;Description automatically generated">
            <a:extLst>
              <a:ext uri="{FF2B5EF4-FFF2-40B4-BE49-F238E27FC236}">
                <a16:creationId xmlns:a16="http://schemas.microsoft.com/office/drawing/2014/main" xmlns="" id="{3B45D439-3297-79AA-CACA-7096D6D59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2338" y="4752724"/>
            <a:ext cx="16764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xmlns="" id="{CEACFF9F-2E19-236D-B5DE-BA61F8D47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9614" y="4704157"/>
            <a:ext cx="866775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red bird on a green leaf&#10;&#10;Description automatically generated">
            <a:extLst>
              <a:ext uri="{FF2B5EF4-FFF2-40B4-BE49-F238E27FC236}">
                <a16:creationId xmlns:a16="http://schemas.microsoft.com/office/drawing/2014/main" xmlns="" id="{64376610-9F6A-7D97-9F5A-E9A5DBD20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67265" y="4723206"/>
            <a:ext cx="971550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con&#10;&#10;Description automatically generated">
            <a:extLst>
              <a:ext uri="{FF2B5EF4-FFF2-40B4-BE49-F238E27FC236}">
                <a16:creationId xmlns:a16="http://schemas.microsoft.com/office/drawing/2014/main" xmlns="" id="{787E2769-AEC9-4756-9372-748CDF945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35659" y="4630211"/>
            <a:ext cx="12573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 building with red lights&#10;&#10;Description automatically generated">
            <a:extLst>
              <a:ext uri="{FF2B5EF4-FFF2-40B4-BE49-F238E27FC236}">
                <a16:creationId xmlns:a16="http://schemas.microsoft.com/office/drawing/2014/main" xmlns="" id="{31B41789-03F6-70DF-6C37-3B809119B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28717" y="4619374"/>
            <a:ext cx="77152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 blue and black logo&#10;&#10;Description automatically generated">
            <a:extLst>
              <a:ext uri="{FF2B5EF4-FFF2-40B4-BE49-F238E27FC236}">
                <a16:creationId xmlns:a16="http://schemas.microsoft.com/office/drawing/2014/main" xmlns="" id="{C9B3BA7D-83AB-3CA7-81BA-35DE5F9EB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03732" y="4843604"/>
            <a:ext cx="1881904" cy="30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87;p1"/>
          <p:cNvSpPr txBox="1"/>
          <p:nvPr/>
        </p:nvSpPr>
        <p:spPr>
          <a:xfrm>
            <a:off x="2503716" y="6240914"/>
            <a:ext cx="802051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été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financé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avec le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soutien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la Commission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européenne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Le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contenu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reflète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uniquement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les opinions de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l'auteur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 la Commission ne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peut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tenue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responsable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l'utilisation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pourrait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faite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contenues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document.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" name="16 - Εικόνα" descr="FR_Co-fundedbytheEU_RGB_POS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8408" y="6181683"/>
            <a:ext cx="2219864" cy="499157"/>
          </a:xfrm>
          <a:prstGeom prst="rect">
            <a:avLst/>
          </a:prstGeom>
        </p:spPr>
      </p:pic>
      <p:pic>
        <p:nvPicPr>
          <p:cNvPr id="18" name="17 - Εικόνα" descr="cc-brand-1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80056" y="6093574"/>
            <a:ext cx="1241650" cy="6436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229119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A642342-A6A3-41FC-929D-B0DCF56A518A}:269"/>
  <p:tag name="ISPRING_SLIDE_INDENT_LEVEL" val="1"/>
  <p:tag name="ISPRING_CUSTOM_TIMING_USED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{74283AE2-8A73-A94A-B827-F18D97F0D345}tf10001069</Template>
  <TotalTime>4825</TotalTime>
  <Words>560</Words>
  <Application>Microsoft Office PowerPoint</Application>
  <PresentationFormat>Προσαρμογή</PresentationFormat>
  <Paragraphs>48</Paragraphs>
  <Slides>6</Slides>
  <Notes>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Fernandez</dc:creator>
  <cp:keywords>, docId:2AD7D04A6624768D3879DAAE14B52F8B</cp:keywords>
  <cp:lastModifiedBy>Νικολέττα</cp:lastModifiedBy>
  <cp:revision>32</cp:revision>
  <dcterms:created xsi:type="dcterms:W3CDTF">2024-06-10T15:48:53Z</dcterms:created>
  <dcterms:modified xsi:type="dcterms:W3CDTF">2026-04-25T07:45:23Z</dcterms:modified>
</cp:coreProperties>
</file>