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344" r:id="rId2"/>
    <p:sldId id="345" r:id="rId3"/>
    <p:sldId id="352" r:id="rId4"/>
    <p:sldId id="353" r:id="rId5"/>
    <p:sldId id="354" r:id="rId6"/>
    <p:sldId id="355" r:id="rId7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99374"/>
    <a:srgbClr val="72BC59"/>
    <a:srgbClr val="8AE16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64"/>
    <p:restoredTop sz="94694"/>
  </p:normalViewPr>
  <p:slideViewPr>
    <p:cSldViewPr snapToGrid="0">
      <p:cViewPr varScale="1">
        <p:scale>
          <a:sx n="110" d="100"/>
          <a:sy n="110" d="100"/>
        </p:scale>
        <p:origin x="-97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3AFF69-CC2E-47B8-9A81-AF32D037EE70}" type="datetimeFigureOut">
              <a:rPr lang="fr-BE" smtClean="0"/>
              <a:pPr/>
              <a:t>25-04-26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85E2C-A51B-4218-ABDB-E5747FFE7F7E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845094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1308667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642794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1804896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7440960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17690258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>
          <a:extLst>
            <a:ext uri="{FF2B5EF4-FFF2-40B4-BE49-F238E27FC236}">
              <a16:creationId xmlns:a16="http://schemas.microsoft.com/office/drawing/2014/main" xmlns="" id="{7CE864AF-9100-B1E2-3CE1-A8F8264BAE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:notes">
            <a:extLst>
              <a:ext uri="{FF2B5EF4-FFF2-40B4-BE49-F238E27FC236}">
                <a16:creationId xmlns:a16="http://schemas.microsoft.com/office/drawing/2014/main" xmlns="" id="{E8E312FE-9819-45CA-287D-E609954F58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6" name="Google Shape;76;p5:notes">
            <a:extLst>
              <a:ext uri="{FF2B5EF4-FFF2-40B4-BE49-F238E27FC236}">
                <a16:creationId xmlns:a16="http://schemas.microsoft.com/office/drawing/2014/main" xmlns="" id="{DDD2812F-56FD-D69C-07DB-C565E64066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xmlns="" val="2352781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8EF6D1-EEE8-3CB9-6C15-C3EAC9BFA5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2B7A0A6-51F7-A85C-55BA-03AFFBEB40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62D8AA3-8A42-564B-72EA-1F318E5C8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C9AD090-D0FD-57F4-3A89-83EB6D043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EED1423-4441-1796-D731-12193E947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1437130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B269C8-7C42-EDE9-DC36-A5EEB4762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E5DA363-DE89-D609-0CAA-1BBA5DE326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315AB1D-C7FA-982B-8679-C75E042A7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3BD4128-9333-7448-F69A-51D7B02BD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433C540-F06A-129A-925D-287A097EE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4003585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B7A2022-7C1A-1047-156C-57C34D60E0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BA0EE19-897C-9704-A032-23E398A8E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C2EC764-0B4D-C0D8-C5B9-17B29167D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ABE8909-D63F-8EA4-BA69-607B8A764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ABE982C-7081-8DF3-53C1-5E9BC1D21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256361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B0DC66-3AA3-4DF2-1AE2-B78AC2FA9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DEEA3E-8570-F457-07C7-1C884DA71F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899F793-DD4C-3771-B1DF-104989760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5087336-7C30-6FCB-0884-8C3AA49CF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2FC66AF-8750-6241-F8AD-50B08C840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1931822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DF3757-B6C3-302F-B15B-94B209471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42D972D-B1D5-5278-7E7D-DA174C028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770DCBC-6A4B-C4A1-E460-B8B5C9B33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74B9044-280F-464C-0867-A99513A8F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7CDA2B6-1D3C-58A1-D739-3C0184841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3003340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62A096-5D81-86D2-DC12-ABE0BB548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837DA2B-71B3-9E96-0497-2F715F54D3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1D8C8DB-537A-AC05-59EE-DBDD9B91EC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A36233B-4C06-0F71-2070-26DBF0321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3A8EAED-0986-8499-9AC3-B45E42C94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801F8F5-244A-8F9E-09D9-6E4B95CA5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177568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1789D-2921-E517-0164-4D89E7447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778B72B-C855-8BB4-D5FB-DDDE6FC3B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B4EBD22-D10B-9F5E-C9FC-ACA01C0CD8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B95D5A5-817F-A0A9-91A5-5CED1ACC0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B0FB612-80A5-79C2-9BA2-5910ADBA9C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CF57724-B055-F68B-5BCA-EC598C3B4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4F44ED3-E008-69D3-71F5-12B1BDEE3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90E7CE9-D504-E42F-7F04-4D7D8EC77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1807193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22A75A-2158-75DF-1648-4382B677D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C8999BC-BD5E-2208-8140-3A4ACC9B9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C8270C9-4465-BAF5-0F17-F6593F5D6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817C67B-358C-21B5-A601-8B0E6E1D7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2341524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7A1E7C5-9EFA-D3E3-B90F-3B94F7881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EF385ED-FD5F-C006-1C5B-71171391C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BF8A679-E490-34AD-8FB5-D230B4A9C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480298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993B64-A36B-DADF-7C0B-2A2838B3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0F689D4-DE02-280D-9ED0-192DE279F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B117A93-C36C-2FA9-CB49-60D65E2D89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B3367AC-AB63-5CB3-E87C-B4B25278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C5ED0D8-C419-5039-69CF-3453796E9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0A47A9F-F36D-2CDB-F58D-B8520BC63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2984520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B90643-433C-4FE6-0B8A-672B51B22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681727D-61FD-5A15-3517-349BF3FDD4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148E0A8-540F-0AC8-8AC8-7A6BDF0D2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2E5E899-7CC2-A4FF-9562-584896543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134ADBF-45C0-C6BD-9630-39071D05C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FF4C764-F800-6A48-01E4-E35432768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273856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E28273B-8818-0387-0C26-261DB4749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Cliquez pour modifier le style du titre principal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EE490DF-472B-3F5A-0D5C-D5A7B8D39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Cliquez pour modifier les styles de texte du Master</a:t>
            </a:r>
          </a:p>
          <a:p>
            <a:pPr lvl="1"/>
            <a:r>
              <a:rPr lang="en-GB"/>
              <a:t>Deuxième niveau</a:t>
            </a:r>
          </a:p>
          <a:p>
            <a:pPr lvl="2"/>
            <a:r>
              <a:rPr lang="en-GB"/>
              <a:t>Troisième niveau</a:t>
            </a:r>
          </a:p>
          <a:p>
            <a:pPr lvl="3"/>
            <a:r>
              <a:rPr lang="en-GB"/>
              <a:t>Quatrième niveau</a:t>
            </a:r>
          </a:p>
          <a:p>
            <a:pPr lvl="4"/>
            <a:r>
              <a:rPr lang="en-GB"/>
              <a:t>Cinquième niveau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E7D1F57-CB70-A510-3F89-C5FADEB81C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1891F-AB43-8F42-A2AA-291E284B8F7C}" type="datetimeFigureOut">
              <a:rPr lang="es-ES_tradnl" smtClean="0"/>
              <a:pPr/>
              <a:t>25/04/2026</a:t>
            </a:fld>
            <a:endParaRPr lang="es-ES_tradn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4EB6A05-91CB-EB49-A02F-C5109EFA09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B958582-BEF4-EAE7-6CA8-848AB5FC7B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13EC5-7FBE-7C47-9DC0-28750311D85C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xmlns="" val="1595175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3.pn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6.png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1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 descr="A logo with a tree in the middl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17360" y="401642"/>
            <a:ext cx="1957279" cy="1957279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0" y="3247463"/>
            <a:ext cx="12192000" cy="1569620"/>
          </a:xfrm>
          <a:prstGeom prst="rect">
            <a:avLst/>
          </a:prstGeom>
          <a:solidFill>
            <a:srgbClr val="72BC59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fr-FR" sz="3200" b="1" dirty="0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PROGRAMME DE FORMATION</a:t>
            </a:r>
          </a:p>
          <a:p>
            <a:pPr lvl="0" algn="ctr"/>
            <a:endParaRPr lang="fr-FR" sz="3200" b="1" dirty="0">
              <a:solidFill>
                <a:srgbClr val="FFFFFF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lvl="0" algn="ctr"/>
            <a:r>
              <a:rPr lang="fr-FR" sz="3200" b="1" dirty="0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UNITÉ D'APPRENTISSAGE 7 : COMPÉTENCES NUMÉRIQUES</a:t>
            </a:r>
          </a:p>
        </p:txBody>
      </p:sp>
      <p:sp>
        <p:nvSpPr>
          <p:cNvPr id="86" name="Google Shape;86;p1"/>
          <p:cNvSpPr txBox="1"/>
          <p:nvPr/>
        </p:nvSpPr>
        <p:spPr>
          <a:xfrm>
            <a:off x="3156857" y="2566090"/>
            <a:ext cx="60960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2023-1-EE01-KA220-ADU-000150753</a:t>
            </a:r>
            <a:endParaRPr sz="16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" name="Google Shape;87;p1"/>
          <p:cNvSpPr txBox="1"/>
          <p:nvPr/>
        </p:nvSpPr>
        <p:spPr>
          <a:xfrm>
            <a:off x="2503716" y="6240914"/>
            <a:ext cx="8020510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projet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été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financé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avec le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soutien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la Commission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européenne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Le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contenu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reflète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uniquement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les opinions de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l'auteur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et la Commission ne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peut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être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tenue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responsable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l'utilisation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qui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pourrait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être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faite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des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informations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contenues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dans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document.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" name="7 - Εικόνα" descr="FR_Co-fundedbytheEU_RGB_PO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408" y="6181683"/>
            <a:ext cx="2219864" cy="499157"/>
          </a:xfrm>
          <a:prstGeom prst="rect">
            <a:avLst/>
          </a:prstGeom>
        </p:spPr>
      </p:pic>
      <p:pic>
        <p:nvPicPr>
          <p:cNvPr id="9" name="8 - Εικόνα" descr="cc-brand-1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80056" y="6093574"/>
            <a:ext cx="1241650" cy="643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83182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2" descr="A logo with a tree in the middl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509" y="6258460"/>
            <a:ext cx="509952" cy="509952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2"/>
          <p:cNvSpPr/>
          <p:nvPr/>
        </p:nvSpPr>
        <p:spPr>
          <a:xfrm>
            <a:off x="738553" y="1544501"/>
            <a:ext cx="10876084" cy="2858225"/>
          </a:xfrm>
          <a:prstGeom prst="rect">
            <a:avLst/>
          </a:prstGeom>
          <a:solidFill>
            <a:srgbClr val="A9937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"/>
          <p:cNvSpPr txBox="1"/>
          <p:nvPr/>
        </p:nvSpPr>
        <p:spPr>
          <a:xfrm>
            <a:off x="960403" y="2370347"/>
            <a:ext cx="10432383" cy="67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GB" sz="2800" b="1" i="0" u="none" strike="noStrike" cap="none" dirty="0" smtClean="0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LEÇON </a:t>
            </a:r>
            <a:r>
              <a:rPr lang="en-GB" sz="2800" b="1" i="0" u="none" strike="noStrike" cap="none" dirty="0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rPr>
              <a:t>2 : </a:t>
            </a:r>
            <a:r>
              <a:rPr lang="nb-NO" sz="2800" b="1" dirty="0">
                <a:solidFill>
                  <a:srgbClr val="FFFFFF"/>
                </a:solidFill>
                <a:latin typeface="Candara"/>
              </a:rPr>
              <a:t>La narration numérique pour la promotion du </a:t>
            </a:r>
            <a:r>
              <a:rPr lang="nb-NO" sz="2800" b="1" dirty="0" smtClean="0">
                <a:solidFill>
                  <a:srgbClr val="FFFFFF"/>
                </a:solidFill>
                <a:latin typeface="Candara"/>
              </a:rPr>
              <a:t>patrimoine</a:t>
            </a:r>
            <a:endParaRPr sz="3600" b="1" dirty="0">
              <a:solidFill>
                <a:srgbClr val="FFFFFF"/>
              </a:solidFill>
              <a:latin typeface="Candara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9879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Google Shape;162;p9" descr="A logo with a tree in the middl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271502" y="46712"/>
            <a:ext cx="689206" cy="689206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9"/>
          <p:cNvSpPr/>
          <p:nvPr/>
        </p:nvSpPr>
        <p:spPr>
          <a:xfrm>
            <a:off x="360486" y="0"/>
            <a:ext cx="10698811" cy="735918"/>
          </a:xfrm>
          <a:prstGeom prst="rect">
            <a:avLst/>
          </a:prstGeom>
          <a:solidFill>
            <a:srgbClr val="A9937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9"/>
          <p:cNvSpPr/>
          <p:nvPr/>
        </p:nvSpPr>
        <p:spPr>
          <a:xfrm>
            <a:off x="0" y="1"/>
            <a:ext cx="10911016" cy="735918"/>
          </a:xfrm>
          <a:prstGeom prst="rect">
            <a:avLst/>
          </a:prstGeom>
          <a:solidFill>
            <a:srgbClr val="72BC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9"/>
          <p:cNvSpPr txBox="1"/>
          <p:nvPr/>
        </p:nvSpPr>
        <p:spPr>
          <a:xfrm>
            <a:off x="-457200" y="89588"/>
            <a:ext cx="12288714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Activité interactive : À vous de créer !</a:t>
            </a:r>
            <a:endParaRPr sz="2200" b="0" i="0" u="none" strike="noStrike" cap="none" dirty="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66" name="Google Shape;166;p9"/>
          <p:cNvSpPr txBox="1"/>
          <p:nvPr/>
        </p:nvSpPr>
        <p:spPr>
          <a:xfrm>
            <a:off x="484052" y="1501848"/>
            <a:ext cx="10911016" cy="4770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Objectif :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1600" b="1" i="0" u="none" strike="noStrike" dirty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Créez une courte histoire photographique à l'aide de Canva pour transmettre un thème lié au patrimoine culturel ou naturel.</a:t>
            </a: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Apprenez à intégrer des éléments visuels et textuels pour communiquer efficacement l'importance du patrimoine.</a:t>
            </a:r>
            <a:endParaRPr lang="en-US" sz="1600" b="1" i="0" u="none" strike="noStrike" dirty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1600" b="1" i="0" u="none" strike="noStrike" dirty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Matériel nécessaire :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1600" b="1" i="0" u="none" strike="noStrike" dirty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latin typeface="Candara"/>
                <a:sym typeface="Candara"/>
              </a:rPr>
              <a:t>Ordinateurs ou tablettes avec accès à l'internet.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latin typeface="Candara"/>
                <a:sym typeface="Candara"/>
              </a:rPr>
              <a:t>Accès à Canva ou à un logiciel de conception similaire.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latin typeface="Candara"/>
                <a:sym typeface="Candara"/>
              </a:rPr>
              <a:t>Une sélection de ressources visuelles : photos, cartes ou illustrations (les </a:t>
            </a:r>
            <a:r>
              <a:rPr lang="en-US" sz="1600" i="1" dirty="0">
                <a:latin typeface="Candara"/>
                <a:sym typeface="Candara"/>
              </a:rPr>
              <a:t>participants peuvent apporter les leurs ou utiliser les ressources fournies</a:t>
            </a:r>
            <a:r>
              <a:rPr lang="en-US" sz="1600" dirty="0">
                <a:latin typeface="Candara"/>
                <a:sym typeface="Candara"/>
              </a:rPr>
              <a:t>)</a:t>
            </a:r>
            <a:r>
              <a:rPr lang="en-US" sz="1600" i="1" dirty="0">
                <a:latin typeface="Candara"/>
                <a:sym typeface="Candara"/>
              </a:rPr>
              <a:t>.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1600" b="1" i="0" u="none" strike="noStrike" dirty="0">
              <a:solidFill>
                <a:srgbClr val="000000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Procédure :</a:t>
            </a:r>
          </a:p>
          <a:p>
            <a:pPr marR="0" lvl="0" algn="just" rtl="0">
              <a:spcBef>
                <a:spcPts val="0"/>
              </a:spcBef>
              <a:spcAft>
                <a:spcPts val="0"/>
              </a:spcAft>
            </a:pPr>
            <a:endParaRPr lang="en-US" sz="1600" b="1" dirty="0">
              <a:latin typeface="Candara"/>
              <a:ea typeface="Candara"/>
              <a:cs typeface="Candara"/>
              <a:sym typeface="Candara"/>
            </a:endParaRPr>
          </a:p>
          <a:p>
            <a:pPr marR="0" lvl="0" algn="just" rtl="0">
              <a:spcBef>
                <a:spcPts val="0"/>
              </a:spcBef>
              <a:spcAft>
                <a:spcPts val="0"/>
              </a:spcAft>
            </a:pPr>
            <a:r>
              <a:rPr lang="en-US" sz="1600" b="1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1) </a:t>
            </a: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Choisir un thème patrimonial : Sélectionnez un sujet spécifique sur le patrimoine, par exemple :</a:t>
            </a: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Une tradition ou un festival local.</a:t>
            </a: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Un site culturel ou un monument.</a:t>
            </a: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Un paysage naturel d'importance.</a:t>
            </a:r>
          </a:p>
        </p:txBody>
      </p:sp>
      <p:sp>
        <p:nvSpPr>
          <p:cNvPr id="2" name="Google Shape;146;p7">
            <a:extLst>
              <a:ext uri="{FF2B5EF4-FFF2-40B4-BE49-F238E27FC236}">
                <a16:creationId xmlns:a16="http://schemas.microsoft.com/office/drawing/2014/main" xmlns="" id="{8CB722B0-E5A0-55CA-8A55-ED673930AA57}"/>
              </a:ext>
            </a:extLst>
          </p:cNvPr>
          <p:cNvSpPr txBox="1"/>
          <p:nvPr/>
        </p:nvSpPr>
        <p:spPr>
          <a:xfrm>
            <a:off x="484052" y="918849"/>
            <a:ext cx="9051833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dirty="0">
                <a:solidFill>
                  <a:srgbClr val="A99374"/>
                </a:solidFill>
                <a:latin typeface="Candara"/>
                <a:ea typeface="Candara"/>
                <a:cs typeface="Candara"/>
                <a:sym typeface="Candara"/>
              </a:rPr>
              <a:t>Création d'une histoire photographique </a:t>
            </a:r>
          </a:p>
        </p:txBody>
      </p:sp>
    </p:spTree>
    <p:extLst>
      <p:ext uri="{BB962C8B-B14F-4D97-AF65-F5344CB8AC3E}">
        <p14:creationId xmlns:p14="http://schemas.microsoft.com/office/powerpoint/2010/main" xmlns="" val="3287554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10" descr="A logo with a tree in the middl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271502" y="46712"/>
            <a:ext cx="689206" cy="689206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10"/>
          <p:cNvSpPr/>
          <p:nvPr/>
        </p:nvSpPr>
        <p:spPr>
          <a:xfrm>
            <a:off x="360486" y="0"/>
            <a:ext cx="10698811" cy="735918"/>
          </a:xfrm>
          <a:prstGeom prst="rect">
            <a:avLst/>
          </a:prstGeom>
          <a:solidFill>
            <a:srgbClr val="A9937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10"/>
          <p:cNvSpPr/>
          <p:nvPr/>
        </p:nvSpPr>
        <p:spPr>
          <a:xfrm>
            <a:off x="0" y="1"/>
            <a:ext cx="10911016" cy="735918"/>
          </a:xfrm>
          <a:prstGeom prst="rect">
            <a:avLst/>
          </a:prstGeom>
          <a:solidFill>
            <a:srgbClr val="72BC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10"/>
          <p:cNvSpPr txBox="1"/>
          <p:nvPr/>
        </p:nvSpPr>
        <p:spPr>
          <a:xfrm>
            <a:off x="0" y="89588"/>
            <a:ext cx="1091101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Activité interactive : Procédure</a:t>
            </a:r>
            <a:endParaRPr sz="3600" b="0" i="0" u="none" strike="noStrike" cap="none" dirty="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76" name="Google Shape;176;p10"/>
          <p:cNvSpPr txBox="1"/>
          <p:nvPr/>
        </p:nvSpPr>
        <p:spPr>
          <a:xfrm>
            <a:off x="490751" y="825505"/>
            <a:ext cx="10911016" cy="5755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/>
            <a:r>
              <a:rPr lang="en-US" sz="1600" b="1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2</a:t>
            </a:r>
            <a:r>
              <a:rPr lang="en-US" sz="1600" dirty="0">
                <a:latin typeface="Candara"/>
                <a:sym typeface="Candara"/>
              </a:rPr>
              <a:t>) Rassembler les ressources visuelles : Rassemblez des images qui reflètent le thème choisi.</a:t>
            </a:r>
          </a:p>
          <a:p>
            <a:pPr algn="just"/>
            <a:r>
              <a:rPr lang="en-US" sz="1600" dirty="0">
                <a:latin typeface="Candara"/>
                <a:sym typeface="Candara"/>
              </a:rPr>
              <a:t>Si vous n'avez pas de photos personnelles, utilisez des ressources gratuites comme la bibliothèque d'images de Canva ou des sites libres de droits (</a:t>
            </a:r>
            <a:r>
              <a:rPr lang="en-US" sz="1600" dirty="0" err="1">
                <a:latin typeface="Candara"/>
                <a:sym typeface="Candara"/>
              </a:rPr>
              <a:t>Pixabay</a:t>
            </a:r>
            <a:r>
              <a:rPr lang="en-US" sz="1600" dirty="0">
                <a:latin typeface="Candara"/>
                <a:sym typeface="Candara"/>
              </a:rPr>
              <a:t>, </a:t>
            </a:r>
            <a:r>
              <a:rPr lang="en-US" sz="1600" dirty="0" err="1">
                <a:latin typeface="Candara"/>
                <a:sym typeface="Candara"/>
              </a:rPr>
              <a:t>Unsplash</a:t>
            </a:r>
            <a:r>
              <a:rPr lang="en-US" sz="1600" dirty="0">
                <a:latin typeface="Candara"/>
                <a:sym typeface="Candara"/>
              </a:rPr>
              <a:t>, etc.).</a:t>
            </a:r>
          </a:p>
          <a:p>
            <a:pPr algn="just"/>
            <a:endParaRPr lang="en-US" sz="1600" dirty="0">
              <a:latin typeface="Candara"/>
              <a:sym typeface="Candara"/>
            </a:endParaRPr>
          </a:p>
          <a:p>
            <a:pPr algn="just"/>
            <a:r>
              <a:rPr lang="en-US" sz="1600" dirty="0">
                <a:latin typeface="Candara"/>
                <a:sym typeface="Candara"/>
              </a:rPr>
              <a:t>3) Ouvrez Canva et commencez à dessiner</a:t>
            </a:r>
          </a:p>
          <a:p>
            <a:pPr algn="just"/>
            <a:r>
              <a:rPr lang="en-US" sz="1600" dirty="0">
                <a:latin typeface="Candara"/>
                <a:sym typeface="Candara"/>
              </a:rPr>
              <a:t>Connectez-vous à Canva (ou utilisez un logiciel similaire) et sélectionnez un modèle de reportage photo ou créez une mise en page personnalisée.</a:t>
            </a:r>
          </a:p>
          <a:p>
            <a:pPr algn="just"/>
            <a:r>
              <a:rPr lang="en-US" sz="1600" dirty="0">
                <a:latin typeface="Candara"/>
                <a:sym typeface="Candara"/>
              </a:rPr>
              <a:t>Ajoutez les images que vous avez sélectionnées à la toile.</a:t>
            </a:r>
          </a:p>
          <a:p>
            <a:pPr algn="just"/>
            <a:endParaRPr lang="en-US" sz="1600" dirty="0">
              <a:latin typeface="Candara"/>
              <a:sym typeface="Candara"/>
            </a:endParaRPr>
          </a:p>
          <a:p>
            <a:pPr algn="just"/>
            <a:r>
              <a:rPr lang="en-US" sz="1600" dirty="0">
                <a:latin typeface="Candara"/>
                <a:sym typeface="Candara"/>
              </a:rPr>
              <a:t>4) Intégrer des éléments narratifs</a:t>
            </a:r>
          </a:p>
          <a:p>
            <a:pPr algn="just"/>
            <a:r>
              <a:rPr lang="en-US" sz="1600" dirty="0">
                <a:latin typeface="Candara"/>
                <a:sym typeface="Candara"/>
              </a:rPr>
              <a:t>Ajoutez du texte à votre reportage photo : Fournissez un contexte ou un bref historique du thème.</a:t>
            </a:r>
          </a:p>
          <a:p>
            <a:pPr algn="just"/>
            <a:r>
              <a:rPr lang="en-US" sz="1600" dirty="0">
                <a:latin typeface="Candara"/>
                <a:sym typeface="Candara"/>
              </a:rPr>
              <a:t>Souligner l'importance culturelle, historique ou naturelle de chaque image.</a:t>
            </a:r>
          </a:p>
          <a:p>
            <a:pPr algn="just"/>
            <a:r>
              <a:rPr lang="en-US" sz="1600" dirty="0">
                <a:latin typeface="Candara"/>
                <a:sym typeface="Candara"/>
              </a:rPr>
              <a:t>Utilisez des légendes pour raconter une histoire cohérente qui relie les images.</a:t>
            </a:r>
          </a:p>
          <a:p>
            <a:pPr algn="just"/>
            <a:endParaRPr lang="en-US" sz="1600" dirty="0">
              <a:latin typeface="Candara"/>
              <a:sym typeface="Candara"/>
            </a:endParaRPr>
          </a:p>
          <a:p>
            <a:pPr algn="just"/>
            <a:r>
              <a:rPr lang="en-US" sz="1600" dirty="0">
                <a:latin typeface="Candara"/>
                <a:sym typeface="Candara"/>
              </a:rPr>
              <a:t>5) Améliorer l'attrait visuel</a:t>
            </a:r>
          </a:p>
          <a:p>
            <a:pPr algn="just"/>
            <a:r>
              <a:rPr lang="en-US" sz="1600" dirty="0">
                <a:latin typeface="Candara"/>
                <a:sym typeface="Candara"/>
              </a:rPr>
              <a:t>Personnalisez la mise en page, les polices et les couleurs pour les aligner sur le thème.</a:t>
            </a:r>
          </a:p>
          <a:p>
            <a:pPr algn="just"/>
            <a:r>
              <a:rPr lang="en-US" sz="1600" dirty="0">
                <a:latin typeface="Candara"/>
                <a:sym typeface="Candara"/>
              </a:rPr>
              <a:t>Ajoutez des éléments tels que des bordures, des filtres ou des icônes pour renforcer l'impact de l'histoire.</a:t>
            </a:r>
          </a:p>
          <a:p>
            <a:pPr algn="just"/>
            <a:endParaRPr lang="en-US" sz="1600" dirty="0">
              <a:latin typeface="Candara"/>
              <a:sym typeface="Candara"/>
            </a:endParaRPr>
          </a:p>
          <a:p>
            <a:pPr algn="just"/>
            <a:r>
              <a:rPr lang="en-US" sz="1600" dirty="0">
                <a:latin typeface="Candara"/>
                <a:sym typeface="Candara"/>
              </a:rPr>
              <a:t>6) Finaliser et enregistrer : Enregistrez votre reportage photo sous forme de fichier PDF ou d'image.</a:t>
            </a:r>
          </a:p>
          <a:p>
            <a:pPr algn="just"/>
            <a:endParaRPr lang="en-US" sz="1600" dirty="0">
              <a:latin typeface="Candara"/>
              <a:sym typeface="Candara"/>
            </a:endParaRPr>
          </a:p>
          <a:p>
            <a:pPr algn="just"/>
            <a:r>
              <a:rPr lang="en-US" sz="1600" dirty="0">
                <a:latin typeface="Candara"/>
                <a:sym typeface="Candara"/>
              </a:rPr>
              <a:t>7) Partager et discuter</a:t>
            </a:r>
          </a:p>
          <a:p>
            <a:pPr algn="just"/>
            <a:r>
              <a:rPr lang="en-US" sz="1600" dirty="0">
                <a:latin typeface="Candara"/>
                <a:sym typeface="Candara"/>
              </a:rPr>
              <a:t>Présentez au groupe l'histoire photographique que vous avez réalisée.</a:t>
            </a:r>
          </a:p>
          <a:p>
            <a:pPr algn="just"/>
            <a:r>
              <a:rPr lang="en-US" sz="1600" dirty="0">
                <a:latin typeface="Candara"/>
                <a:sym typeface="Candara"/>
              </a:rPr>
              <a:t>Expliquez votre processus de création, le thème du patrimoine que vous avez choisi et ce que vous vouliez communiquer.</a:t>
            </a:r>
            <a:endParaRPr sz="1600" dirty="0">
              <a:latin typeface="Candara"/>
              <a:sym typeface="Candar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0769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Google Shape;181;p11" descr="A logo with a tree in the middl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271502" y="46712"/>
            <a:ext cx="689206" cy="689206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11"/>
          <p:cNvSpPr/>
          <p:nvPr/>
        </p:nvSpPr>
        <p:spPr>
          <a:xfrm>
            <a:off x="360486" y="0"/>
            <a:ext cx="10698811" cy="735918"/>
          </a:xfrm>
          <a:prstGeom prst="rect">
            <a:avLst/>
          </a:prstGeom>
          <a:solidFill>
            <a:srgbClr val="A9937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1"/>
          <p:cNvSpPr/>
          <p:nvPr/>
        </p:nvSpPr>
        <p:spPr>
          <a:xfrm>
            <a:off x="0" y="1"/>
            <a:ext cx="10911016" cy="735918"/>
          </a:xfrm>
          <a:prstGeom prst="rect">
            <a:avLst/>
          </a:prstGeom>
          <a:solidFill>
            <a:srgbClr val="72BC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1"/>
          <p:cNvSpPr txBox="1"/>
          <p:nvPr/>
        </p:nvSpPr>
        <p:spPr>
          <a:xfrm>
            <a:off x="0" y="89588"/>
            <a:ext cx="1091101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 dirty="0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Discussion et réflexion</a:t>
            </a:r>
            <a:endParaRPr sz="3600" b="0" i="0" u="none" strike="noStrike" cap="none" dirty="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85" name="Google Shape;185;p11"/>
          <p:cNvSpPr txBox="1"/>
          <p:nvPr/>
        </p:nvSpPr>
        <p:spPr>
          <a:xfrm>
            <a:off x="484053" y="973651"/>
            <a:ext cx="10911016" cy="51552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600" b="1" i="0" u="none" strike="noStrike" dirty="0" smtClean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Questions </a:t>
            </a:r>
            <a:r>
              <a:rPr lang="en-US" sz="1600" b="1" i="0" u="none" strike="noStrike" dirty="0">
                <a:solidFill>
                  <a:srgbClr val="000000"/>
                </a:solidFill>
                <a:latin typeface="Candara"/>
                <a:ea typeface="Candara"/>
                <a:cs typeface="Candara"/>
                <a:sym typeface="Candara"/>
              </a:rPr>
              <a:t>pour la discussion en groupe :</a:t>
            </a:r>
          </a:p>
          <a:p>
            <a:pPr marL="285750" marR="0" lvl="0" indent="-285750" algn="just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3F3F3F"/>
                </a:solidFill>
                <a:latin typeface="Candara"/>
              </a:rPr>
              <a:t> </a:t>
            </a:r>
            <a:r>
              <a:rPr lang="en-US" sz="1800" dirty="0">
                <a:solidFill>
                  <a:srgbClr val="3F3F3F"/>
                </a:solidFill>
                <a:latin typeface="Candara"/>
              </a:rPr>
              <a:t>Comment la narration numérique permet-elle de renforcer la fierté de la communauté ?</a:t>
            </a:r>
          </a:p>
          <a:p>
            <a:pPr marL="285750" indent="-285750" algn="just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3F3F3F"/>
                </a:solidFill>
                <a:latin typeface="Candara"/>
              </a:rPr>
              <a:t> Quels sont les défis auxquels vous avez été confrontés et comment les avez-vous relevés ?</a:t>
            </a:r>
          </a:p>
          <a:p>
            <a:pPr marL="285750" indent="-285750" algn="just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3F3F3F"/>
                </a:solidFill>
                <a:latin typeface="Candara"/>
              </a:rPr>
              <a:t>Comment l'utilisation de Canva ou d'un outil similaire a-t-elle amélioré votre capacité à communiquer sur l'importance du patrimoine ?</a:t>
            </a:r>
          </a:p>
          <a:p>
            <a:pPr marL="285750" indent="-285750" algn="just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3F3F3F"/>
                </a:solidFill>
                <a:latin typeface="Candara"/>
              </a:rPr>
              <a:t>Comment un reportage photographique peut-il inciter d'autres personnes à valoriser et à préserver le patrimoine culturel ou naturel ?</a:t>
            </a:r>
          </a:p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3F3F3F"/>
                </a:solidFill>
                <a:latin typeface="Candara"/>
              </a:rPr>
              <a:t>Comment la narration numérique peut-elle relever les défis de la préservation du patrimoine culturel immatériel, tel que les traditions orales ou les rituels ?</a:t>
            </a:r>
          </a:p>
          <a:p>
            <a:pPr marL="285750" lvl="0" indent="-285750" algn="just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3F3F3F"/>
                </a:solidFill>
                <a:latin typeface="Candara"/>
              </a:rPr>
              <a:t>Quelles stratégies pouvez-vous utiliser pour vous assurer que vos projets de narration numérique atteignent et engagent des publics divers ?</a:t>
            </a:r>
            <a:endParaRPr lang="en-US" sz="1800" dirty="0">
              <a:solidFill>
                <a:srgbClr val="3F3F3F"/>
              </a:solidFill>
              <a:latin typeface="Candara"/>
              <a:sym typeface="Candar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4082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>
          <a:extLst>
            <a:ext uri="{FF2B5EF4-FFF2-40B4-BE49-F238E27FC236}">
              <a16:creationId xmlns:a16="http://schemas.microsoft.com/office/drawing/2014/main" xmlns="" id="{9EA4C163-C377-5F3F-82D3-4A560710F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5" descr="A logo with a tree in the middle&#10;&#10;Description automatically generated">
            <a:extLst>
              <a:ext uri="{FF2B5EF4-FFF2-40B4-BE49-F238E27FC236}">
                <a16:creationId xmlns:a16="http://schemas.microsoft.com/office/drawing/2014/main" xmlns="" id="{45074A1D-3119-10C1-BCB2-7F9F0E0F982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17361" y="401642"/>
            <a:ext cx="1614744" cy="1625941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5">
            <a:extLst>
              <a:ext uri="{FF2B5EF4-FFF2-40B4-BE49-F238E27FC236}">
                <a16:creationId xmlns:a16="http://schemas.microsoft.com/office/drawing/2014/main" xmlns="" id="{BE77E335-EF72-CE4C-DC9F-3366EF8DE954}"/>
              </a:ext>
            </a:extLst>
          </p:cNvPr>
          <p:cNvSpPr txBox="1"/>
          <p:nvPr/>
        </p:nvSpPr>
        <p:spPr>
          <a:xfrm>
            <a:off x="0" y="2708872"/>
            <a:ext cx="12191999" cy="523180"/>
          </a:xfrm>
          <a:prstGeom prst="rect">
            <a:avLst/>
          </a:prstGeom>
          <a:solidFill>
            <a:srgbClr val="72BC59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Candara" pitchFamily="34" charset="0"/>
              </a:rPr>
              <a:t>Merci pour </a:t>
            </a:r>
            <a:r>
              <a:rPr lang="en-US" sz="2800" b="1" dirty="0" err="1" smtClean="0">
                <a:solidFill>
                  <a:schemeClr val="bg1"/>
                </a:solidFill>
                <a:latin typeface="Candara" pitchFamily="34" charset="0"/>
              </a:rPr>
              <a:t>votre</a:t>
            </a:r>
            <a:r>
              <a:rPr lang="en-US" sz="2800" b="1" dirty="0" smtClean="0">
                <a:solidFill>
                  <a:schemeClr val="bg1"/>
                </a:solidFill>
                <a:latin typeface="Candara" pitchFamily="34" charset="0"/>
              </a:rPr>
              <a:t> attention</a:t>
            </a:r>
          </a:p>
        </p:txBody>
      </p:sp>
      <p:sp>
        <p:nvSpPr>
          <p:cNvPr id="80" name="Google Shape;80;p5">
            <a:extLst>
              <a:ext uri="{FF2B5EF4-FFF2-40B4-BE49-F238E27FC236}">
                <a16:creationId xmlns:a16="http://schemas.microsoft.com/office/drawing/2014/main" xmlns="" id="{5BC8D6D7-24F3-A431-1DB9-07722AF93252}"/>
              </a:ext>
            </a:extLst>
          </p:cNvPr>
          <p:cNvSpPr txBox="1"/>
          <p:nvPr/>
        </p:nvSpPr>
        <p:spPr>
          <a:xfrm>
            <a:off x="3048000" y="2141384"/>
            <a:ext cx="60960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2023-1-EE01-KA220-ADU-000150753</a:t>
            </a:r>
            <a:endParaRPr sz="1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4" name="Google Shape;84;p5" descr="A logo of a person holding a pen&#10;&#10;Description automatically generated">
            <a:extLst>
              <a:ext uri="{FF2B5EF4-FFF2-40B4-BE49-F238E27FC236}">
                <a16:creationId xmlns:a16="http://schemas.microsoft.com/office/drawing/2014/main" xmlns="" id="{F9D1DA8D-D4C4-7907-0694-F8605C238371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06364" y="4406422"/>
            <a:ext cx="1018108" cy="102860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80;p5">
            <a:extLst>
              <a:ext uri="{FF2B5EF4-FFF2-40B4-BE49-F238E27FC236}">
                <a16:creationId xmlns:a16="http://schemas.microsoft.com/office/drawing/2014/main" xmlns="" id="{60AE485B-6786-A879-4B54-0B8C00087AB2}"/>
              </a:ext>
            </a:extLst>
          </p:cNvPr>
          <p:cNvSpPr txBox="1"/>
          <p:nvPr/>
        </p:nvSpPr>
        <p:spPr>
          <a:xfrm>
            <a:off x="3218507" y="3480723"/>
            <a:ext cx="60960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2800" b="1" i="0" u="none" strike="noStrike" cap="none" dirty="0" smtClean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PARTENAIRES </a:t>
            </a: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26" name="Picture 2" descr="A green text on a black background&#10;&#10;Description automatically generated">
            <a:extLst>
              <a:ext uri="{FF2B5EF4-FFF2-40B4-BE49-F238E27FC236}">
                <a16:creationId xmlns:a16="http://schemas.microsoft.com/office/drawing/2014/main" xmlns="" id="{3B45D439-3297-79AA-CACA-7096D6D590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62338" y="4752724"/>
            <a:ext cx="167640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xmlns="" id="{CEACFF9F-2E19-236D-B5DE-BA61F8D477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9614" y="4704157"/>
            <a:ext cx="866775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 red bird on a green leaf&#10;&#10;Description automatically generated">
            <a:extLst>
              <a:ext uri="{FF2B5EF4-FFF2-40B4-BE49-F238E27FC236}">
                <a16:creationId xmlns:a16="http://schemas.microsoft.com/office/drawing/2014/main" xmlns="" id="{64376610-9F6A-7D97-9F5A-E9A5DBD20F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67265" y="4723206"/>
            <a:ext cx="971550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con&#10;&#10;Description automatically generated">
            <a:extLst>
              <a:ext uri="{FF2B5EF4-FFF2-40B4-BE49-F238E27FC236}">
                <a16:creationId xmlns:a16="http://schemas.microsoft.com/office/drawing/2014/main" xmlns="" id="{787E2769-AEC9-4756-9372-748CDF9455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35659" y="4630211"/>
            <a:ext cx="1257300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A building with red lights&#10;&#10;Description automatically generated">
            <a:extLst>
              <a:ext uri="{FF2B5EF4-FFF2-40B4-BE49-F238E27FC236}">
                <a16:creationId xmlns:a16="http://schemas.microsoft.com/office/drawing/2014/main" xmlns="" id="{31B41789-03F6-70DF-6C37-3B809119B0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28717" y="4619374"/>
            <a:ext cx="771525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A blue and black logo&#10;&#10;Description automatically generated">
            <a:extLst>
              <a:ext uri="{FF2B5EF4-FFF2-40B4-BE49-F238E27FC236}">
                <a16:creationId xmlns:a16="http://schemas.microsoft.com/office/drawing/2014/main" xmlns="" id="{C9B3BA7D-83AB-3CA7-81BA-35DE5F9EB7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803732" y="4843604"/>
            <a:ext cx="1881904" cy="309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87;p1"/>
          <p:cNvSpPr txBox="1"/>
          <p:nvPr/>
        </p:nvSpPr>
        <p:spPr>
          <a:xfrm>
            <a:off x="2503716" y="6240914"/>
            <a:ext cx="8020510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projet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été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financé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avec le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soutien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la Commission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européenne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Le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contenu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reflète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uniquement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les opinions de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l'auteur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et la Commission ne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peut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être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tenue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responsable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l'utilisation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qui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pourrait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être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faite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des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informations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contenues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dans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b="0" i="1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</a:t>
            </a:r>
            <a:r>
              <a:rPr lang="en-GB" sz="105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document.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7" name="16 - Εικόνα" descr="FR_Co-fundedbytheEU_RGB_POS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98408" y="6181683"/>
            <a:ext cx="2219864" cy="499157"/>
          </a:xfrm>
          <a:prstGeom prst="rect">
            <a:avLst/>
          </a:prstGeom>
        </p:spPr>
      </p:pic>
      <p:pic>
        <p:nvPicPr>
          <p:cNvPr id="18" name="17 - Εικόνα" descr="cc-brand-1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680056" y="6093574"/>
            <a:ext cx="1241650" cy="64363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229119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A642342-A6A3-41FC-929D-B0DCF56A518A}:269"/>
  <p:tag name="ISPRING_SLIDE_INDENT_LEVEL" val="1"/>
  <p:tag name="ISPRING_CUSTOM_TIMING_USED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{74283AE2-8A73-A94A-B827-F18D97F0D345}tf10001069</Template>
  <TotalTime>4819</TotalTime>
  <Words>607</Words>
  <Application>Microsoft Office PowerPoint</Application>
  <PresentationFormat>Προσαρμογή</PresentationFormat>
  <Paragraphs>59</Paragraphs>
  <Slides>6</Slides>
  <Notes>6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Office Theme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Fernandez</dc:creator>
  <cp:keywords>, docId:2AD7D04A6624768D3879DAAE14B52F8B</cp:keywords>
  <cp:lastModifiedBy>Νικολέττα</cp:lastModifiedBy>
  <cp:revision>33</cp:revision>
  <dcterms:created xsi:type="dcterms:W3CDTF">2024-06-10T15:48:53Z</dcterms:created>
  <dcterms:modified xsi:type="dcterms:W3CDTF">2026-04-25T07:47:07Z</dcterms:modified>
</cp:coreProperties>
</file>