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45" r:id="rId3"/>
    <p:sldId id="346" r:id="rId4"/>
    <p:sldId id="347" r:id="rId5"/>
    <p:sldId id="348" r:id="rId6"/>
    <p:sldId id="349" r:id="rId7"/>
    <p:sldId id="350" r:id="rId8"/>
    <p:sldId id="351" r:id="rId9"/>
    <p:sldId id="363" r:id="rId10"/>
    <p:sldId id="364" r:id="rId1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99374"/>
    <a:srgbClr val="72BC59"/>
    <a:srgbClr val="8AE1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p:restoredTop sz="94694"/>
  </p:normalViewPr>
  <p:slideViewPr>
    <p:cSldViewPr snapToGrid="0">
      <p:cViewPr varScale="1">
        <p:scale>
          <a:sx n="110" d="100"/>
          <a:sy n="110" d="100"/>
        </p:scale>
        <p:origin x="-97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AFF69-CC2E-47B8-9A81-AF32D037EE70}" type="datetimeFigureOut">
              <a:rPr lang="fr-BE" smtClean="0"/>
              <a:pPr/>
              <a:t>25-04-26</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85E2C-A51B-4218-ABDB-E5747FFE7F7E}" type="slidenum">
              <a:rPr lang="fr-BE" smtClean="0"/>
              <a:pPr/>
              <a:t>‹#›</a:t>
            </a:fld>
            <a:endParaRPr lang="fr-BE"/>
          </a:p>
        </p:txBody>
      </p:sp>
    </p:spTree>
    <p:extLst>
      <p:ext uri="{BB962C8B-B14F-4D97-AF65-F5344CB8AC3E}">
        <p14:creationId xmlns:p14="http://schemas.microsoft.com/office/powerpoint/2010/main" xmlns="" val="184509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30866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64279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24531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65476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561794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91966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8010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xmlns="" id="{2429EC6F-F229-025E-0C81-A648B4FFA041}"/>
            </a:ext>
          </a:extLst>
        </p:cNvPr>
        <p:cNvGrpSpPr/>
        <p:nvPr/>
      </p:nvGrpSpPr>
      <p:grpSpPr>
        <a:xfrm>
          <a:off x="0" y="0"/>
          <a:ext cx="0" cy="0"/>
          <a:chOff x="0" y="0"/>
          <a:chExt cx="0" cy="0"/>
        </a:xfrm>
      </p:grpSpPr>
      <p:sp>
        <p:nvSpPr>
          <p:cNvPr id="138" name="Google Shape;138;p7:notes">
            <a:extLst>
              <a:ext uri="{FF2B5EF4-FFF2-40B4-BE49-F238E27FC236}">
                <a16:creationId xmlns:a16="http://schemas.microsoft.com/office/drawing/2014/main" xmlns="" id="{7062247E-7FE0-A06C-1656-0762773A74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a:extLst>
              <a:ext uri="{FF2B5EF4-FFF2-40B4-BE49-F238E27FC236}">
                <a16:creationId xmlns:a16="http://schemas.microsoft.com/office/drawing/2014/main" xmlns="" id="{45DF70F6-B2AD-9E65-DC22-C1E439F0A9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324982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7a65b3379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g37a65b337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31417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EF6D1-EEE8-3CB9-6C15-C3EAC9BFA5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_tradnl"/>
          </a:p>
        </p:txBody>
      </p:sp>
      <p:sp>
        <p:nvSpPr>
          <p:cNvPr id="3" name="Subtitle 2">
            <a:extLst>
              <a:ext uri="{FF2B5EF4-FFF2-40B4-BE49-F238E27FC236}">
                <a16:creationId xmlns:a16="http://schemas.microsoft.com/office/drawing/2014/main" xmlns="" id="{62B7A0A6-51F7-A85C-55BA-03AFFBEB4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_tradnl"/>
          </a:p>
        </p:txBody>
      </p:sp>
      <p:sp>
        <p:nvSpPr>
          <p:cNvPr id="4" name="Date Placeholder 3">
            <a:extLst>
              <a:ext uri="{FF2B5EF4-FFF2-40B4-BE49-F238E27FC236}">
                <a16:creationId xmlns:a16="http://schemas.microsoft.com/office/drawing/2014/main" xmlns="" id="{762D8AA3-8A42-564B-72EA-1F318E5C863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8C9AD090-D0FD-57F4-3A89-83EB6D043B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3EED1423-4441-1796-D731-12193E94771A}"/>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43713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269C8-7C42-EDE9-DC36-A5EEB47629E6}"/>
              </a:ext>
            </a:extLst>
          </p:cNvPr>
          <p:cNvSpPr>
            <a:spLocks noGrp="1"/>
          </p:cNvSpPr>
          <p:nvPr>
            <p:ph type="title"/>
          </p:nvPr>
        </p:nvSpPr>
        <p:spPr/>
        <p:txBody>
          <a:bodyPr/>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xmlns="" id="{FE5DA363-DE89-D609-0CAA-1BBA5DE326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6315AB1D-C7FA-982B-8679-C75E042A740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43BD4128-9333-7448-F69A-51D7B02BDD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B433C540-F06A-129A-925D-287A097EEBB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400358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B7A2022-7C1A-1047-156C-57C34D60E0A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xmlns="" id="{ABA0EE19-897C-9704-A032-23E398A8E9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8C2EC764-0B4D-C0D8-C5B9-17B29167D7BB}"/>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9ABE8909-D63F-8EA4-BA69-607B8A764FDE}"/>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7ABE982C-7081-8DF3-53C1-5E9BC1D212CD}"/>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5636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0DC66-3AA3-4DF2-1AE2-B78AC2FA96F9}"/>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ADDEEA3E-8570-F457-07C7-1C884DA71F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3899F793-DD4C-3771-B1DF-1049897603C5}"/>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B5087336-7C30-6FCB-0884-8C3AA49CF239}"/>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42FC66AF-8750-6241-F8AD-50B08C840DA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93182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F3757-B6C3-302F-B15B-94B209471A0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_tradnl"/>
          </a:p>
        </p:txBody>
      </p:sp>
      <p:sp>
        <p:nvSpPr>
          <p:cNvPr id="3" name="Text Placeholder 2">
            <a:extLst>
              <a:ext uri="{FF2B5EF4-FFF2-40B4-BE49-F238E27FC236}">
                <a16:creationId xmlns:a16="http://schemas.microsoft.com/office/drawing/2014/main" xmlns="" id="{542D972D-B1D5-5278-7E7D-DA174C028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2770DCBC-6A4B-C4A1-E460-B8B5C9B334D2}"/>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174B9044-280F-464C-0867-A99513A8FB3A}"/>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17CDA2B6-1D3C-58A1-D739-3C0184841CE7}"/>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300334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2A096-5D81-86D2-DC12-ABE0BB5486CD}"/>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B837DA2B-71B3-9E96-0497-2F715F54D3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Content Placeholder 3">
            <a:extLst>
              <a:ext uri="{FF2B5EF4-FFF2-40B4-BE49-F238E27FC236}">
                <a16:creationId xmlns:a16="http://schemas.microsoft.com/office/drawing/2014/main" xmlns="" id="{01D8C8DB-537A-AC05-59EE-DBDD9B91EC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Date Placeholder 4">
            <a:extLst>
              <a:ext uri="{FF2B5EF4-FFF2-40B4-BE49-F238E27FC236}">
                <a16:creationId xmlns:a16="http://schemas.microsoft.com/office/drawing/2014/main" xmlns="" id="{1A36233B-4C06-0F71-2070-26DBF03216C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A3A8EAED-0986-8499-9AC3-B45E42C947B2}"/>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0801F8F5-244A-8F9E-09D9-6E4B95CA50E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7756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1789D-2921-E517-0164-4D89E7447D96}"/>
              </a:ext>
            </a:extLst>
          </p:cNvPr>
          <p:cNvSpPr>
            <a:spLocks noGrp="1"/>
          </p:cNvSpPr>
          <p:nvPr>
            <p:ph type="title"/>
          </p:nvPr>
        </p:nvSpPr>
        <p:spPr>
          <a:xfrm>
            <a:off x="839788" y="365125"/>
            <a:ext cx="10515600" cy="1325563"/>
          </a:xfrm>
        </p:spPr>
        <p:txBody>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xmlns="" id="{E778B72B-C855-8BB4-D5FB-DDDE6FC3B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5B4EBD22-D10B-9F5E-C9FC-ACA01C0CD83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Text Placeholder 4">
            <a:extLst>
              <a:ext uri="{FF2B5EF4-FFF2-40B4-BE49-F238E27FC236}">
                <a16:creationId xmlns:a16="http://schemas.microsoft.com/office/drawing/2014/main" xmlns="" id="{5B95D5A5-817F-A0A9-91A5-5CED1ACC04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B0FB612-80A5-79C2-9BA2-5910ADBA9C4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7" name="Date Placeholder 6">
            <a:extLst>
              <a:ext uri="{FF2B5EF4-FFF2-40B4-BE49-F238E27FC236}">
                <a16:creationId xmlns:a16="http://schemas.microsoft.com/office/drawing/2014/main" xmlns="" id="{CCF57724-B055-F68B-5BCA-EC598C3B4EA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8" name="Footer Placeholder 7">
            <a:extLst>
              <a:ext uri="{FF2B5EF4-FFF2-40B4-BE49-F238E27FC236}">
                <a16:creationId xmlns:a16="http://schemas.microsoft.com/office/drawing/2014/main" xmlns="" id="{D4F44ED3-E008-69D3-71F5-12B1BDEE3C5C}"/>
              </a:ext>
            </a:extLst>
          </p:cNvPr>
          <p:cNvSpPr>
            <a:spLocks noGrp="1"/>
          </p:cNvSpPr>
          <p:nvPr>
            <p:ph type="ftr" sz="quarter" idx="11"/>
          </p:nvPr>
        </p:nvSpPr>
        <p:spPr/>
        <p:txBody>
          <a:bodyPr/>
          <a:lstStyle/>
          <a:p>
            <a:endParaRPr lang="es-ES_tradnl" dirty="0"/>
          </a:p>
        </p:txBody>
      </p:sp>
      <p:sp>
        <p:nvSpPr>
          <p:cNvPr id="9" name="Slide Number Placeholder 8">
            <a:extLst>
              <a:ext uri="{FF2B5EF4-FFF2-40B4-BE49-F238E27FC236}">
                <a16:creationId xmlns:a16="http://schemas.microsoft.com/office/drawing/2014/main" xmlns="" id="{F90E7CE9-D504-E42F-7F04-4D7D8EC77365}"/>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80719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2A75A-2158-75DF-1648-4382B677D5AF}"/>
              </a:ext>
            </a:extLst>
          </p:cNvPr>
          <p:cNvSpPr>
            <a:spLocks noGrp="1"/>
          </p:cNvSpPr>
          <p:nvPr>
            <p:ph type="title"/>
          </p:nvPr>
        </p:nvSpPr>
        <p:spPr/>
        <p:txBody>
          <a:bodyPr/>
          <a:lstStyle/>
          <a:p>
            <a:r>
              <a:rPr lang="en-GB"/>
              <a:t>Click to edit Master title style</a:t>
            </a:r>
            <a:endParaRPr lang="es-ES_tradnl"/>
          </a:p>
        </p:txBody>
      </p:sp>
      <p:sp>
        <p:nvSpPr>
          <p:cNvPr id="3" name="Date Placeholder 2">
            <a:extLst>
              <a:ext uri="{FF2B5EF4-FFF2-40B4-BE49-F238E27FC236}">
                <a16:creationId xmlns:a16="http://schemas.microsoft.com/office/drawing/2014/main" xmlns="" id="{8C8999BC-BD5E-2208-8140-3A4ACC9B902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4" name="Footer Placeholder 3">
            <a:extLst>
              <a:ext uri="{FF2B5EF4-FFF2-40B4-BE49-F238E27FC236}">
                <a16:creationId xmlns:a16="http://schemas.microsoft.com/office/drawing/2014/main" xmlns="" id="{BC8270C9-4465-BAF5-0F17-F6593F5D6A95}"/>
              </a:ext>
            </a:extLst>
          </p:cNvPr>
          <p:cNvSpPr>
            <a:spLocks noGrp="1"/>
          </p:cNvSpPr>
          <p:nvPr>
            <p:ph type="ftr" sz="quarter" idx="11"/>
          </p:nvPr>
        </p:nvSpPr>
        <p:spPr/>
        <p:txBody>
          <a:bodyPr/>
          <a:lstStyle/>
          <a:p>
            <a:endParaRPr lang="es-ES_tradnl" dirty="0"/>
          </a:p>
        </p:txBody>
      </p:sp>
      <p:sp>
        <p:nvSpPr>
          <p:cNvPr id="5" name="Slide Number Placeholder 4">
            <a:extLst>
              <a:ext uri="{FF2B5EF4-FFF2-40B4-BE49-F238E27FC236}">
                <a16:creationId xmlns:a16="http://schemas.microsoft.com/office/drawing/2014/main" xmlns="" id="{B817C67B-358C-21B5-A601-8B0E6E1D7829}"/>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3415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7A1E7C5-9EFA-D3E3-B90F-3B94F7881B66}"/>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3" name="Footer Placeholder 2">
            <a:extLst>
              <a:ext uri="{FF2B5EF4-FFF2-40B4-BE49-F238E27FC236}">
                <a16:creationId xmlns:a16="http://schemas.microsoft.com/office/drawing/2014/main" xmlns="" id="{EEF385ED-FD5F-C006-1C5B-71171391C37C}"/>
              </a:ext>
            </a:extLst>
          </p:cNvPr>
          <p:cNvSpPr>
            <a:spLocks noGrp="1"/>
          </p:cNvSpPr>
          <p:nvPr>
            <p:ph type="ftr" sz="quarter" idx="11"/>
          </p:nvPr>
        </p:nvSpPr>
        <p:spPr/>
        <p:txBody>
          <a:bodyPr/>
          <a:lstStyle/>
          <a:p>
            <a:endParaRPr lang="es-ES_tradnl" dirty="0"/>
          </a:p>
        </p:txBody>
      </p:sp>
      <p:sp>
        <p:nvSpPr>
          <p:cNvPr id="4" name="Slide Number Placeholder 3">
            <a:extLst>
              <a:ext uri="{FF2B5EF4-FFF2-40B4-BE49-F238E27FC236}">
                <a16:creationId xmlns:a16="http://schemas.microsoft.com/office/drawing/2014/main" xmlns="" id="{6BF8A679-E490-34AD-8FB5-D230B4A9CEC6}"/>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48029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93B64-A36B-DADF-7C0B-2A2838B3D4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70F689D4-DE02-280D-9ED0-192DE279F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Text Placeholder 3">
            <a:extLst>
              <a:ext uri="{FF2B5EF4-FFF2-40B4-BE49-F238E27FC236}">
                <a16:creationId xmlns:a16="http://schemas.microsoft.com/office/drawing/2014/main" xmlns="" id="{BB117A93-C36C-2FA9-CB49-60D65E2D8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B3367AC-AB63-5CB3-E87C-B4B25278131C}"/>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4C5ED0D8-C419-5039-69CF-3453796E962B}"/>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C0A47A9F-F36D-2CDB-F58D-B8520BC6329F}"/>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98452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90643-433C-4FE6-0B8A-672B51B22C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Picture Placeholder 2">
            <a:extLst>
              <a:ext uri="{FF2B5EF4-FFF2-40B4-BE49-F238E27FC236}">
                <a16:creationId xmlns:a16="http://schemas.microsoft.com/office/drawing/2014/main" xmlns="" id="{3681727D-61FD-5A15-3517-349BF3FDD4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Text Placeholder 3">
            <a:extLst>
              <a:ext uri="{FF2B5EF4-FFF2-40B4-BE49-F238E27FC236}">
                <a16:creationId xmlns:a16="http://schemas.microsoft.com/office/drawing/2014/main" xmlns="" id="{8148E0A8-540F-0AC8-8AC8-7A6BDF0D2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2E5E899-7CC2-A4FF-9562-584896543CAE}"/>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E134ADBF-45C0-C6BD-9630-39071D05C279}"/>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5FF4C764-F800-6A48-01E4-E3543276868B}"/>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7385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E28273B-8818-0387-0C26-261DB4749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s-ES_tradnl"/>
          </a:p>
        </p:txBody>
      </p:sp>
      <p:sp>
        <p:nvSpPr>
          <p:cNvPr id="3" name="Text Placeholder 2">
            <a:extLst>
              <a:ext uri="{FF2B5EF4-FFF2-40B4-BE49-F238E27FC236}">
                <a16:creationId xmlns:a16="http://schemas.microsoft.com/office/drawing/2014/main" xmlns="" id="{DEE490DF-472B-3F5A-0D5C-D5A7B8D39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s-ES_tradnl"/>
          </a:p>
        </p:txBody>
      </p:sp>
      <p:sp>
        <p:nvSpPr>
          <p:cNvPr id="4" name="Date Placeholder 3">
            <a:extLst>
              <a:ext uri="{FF2B5EF4-FFF2-40B4-BE49-F238E27FC236}">
                <a16:creationId xmlns:a16="http://schemas.microsoft.com/office/drawing/2014/main" xmlns="" id="{DE7D1F57-CB70-A510-3F89-C5FADEB81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34EB6A05-91CB-EB49-A02F-C5109EFA0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Slide Number Placeholder 5">
            <a:extLst>
              <a:ext uri="{FF2B5EF4-FFF2-40B4-BE49-F238E27FC236}">
                <a16:creationId xmlns:a16="http://schemas.microsoft.com/office/drawing/2014/main" xmlns="" id="{7B958582-BEF4-EAE7-6CA8-848AB5FC7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59517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artsandculture.google.com/partner/the-british-museum"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nationaltrust.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3247463"/>
            <a:ext cx="12192000" cy="1569620"/>
          </a:xfrm>
          <a:prstGeom prst="rect">
            <a:avLst/>
          </a:prstGeom>
          <a:solidFill>
            <a:srgbClr val="72BC59"/>
          </a:solidFill>
          <a:ln>
            <a:noFill/>
          </a:ln>
        </p:spPr>
        <p:txBody>
          <a:bodyPr spcFirstLastPara="1" wrap="square" lIns="91425" tIns="45700" rIns="91425" bIns="45700" anchor="t" anchorCtr="0">
            <a:spAutoFit/>
          </a:bodyPr>
          <a:lstStyle/>
          <a:p>
            <a:pPr lvl="0" algn="ctr"/>
            <a:r>
              <a:rPr lang="fr-FR" sz="3200" b="1" dirty="0">
                <a:solidFill>
                  <a:srgbClr val="FFFFFF"/>
                </a:solidFill>
                <a:latin typeface="Candara"/>
                <a:ea typeface="Candara"/>
                <a:cs typeface="Candara"/>
                <a:sym typeface="Candara"/>
              </a:rPr>
              <a:t>PROGRAMME DE FORMATION</a:t>
            </a:r>
          </a:p>
          <a:p>
            <a:pPr lvl="0" algn="ctr"/>
            <a:endParaRPr lang="fr-FR" sz="3200" b="1" dirty="0">
              <a:solidFill>
                <a:srgbClr val="FFFFFF"/>
              </a:solidFill>
              <a:latin typeface="Candara"/>
              <a:ea typeface="Candara"/>
              <a:cs typeface="Candara"/>
              <a:sym typeface="Candara"/>
            </a:endParaRPr>
          </a:p>
          <a:p>
            <a:pPr lvl="0" algn="ctr"/>
            <a:r>
              <a:rPr lang="fr-FR" sz="3200" b="1" dirty="0">
                <a:solidFill>
                  <a:srgbClr val="FFFFFF"/>
                </a:solidFill>
                <a:latin typeface="Candara"/>
                <a:ea typeface="Candara"/>
                <a:cs typeface="Candara"/>
                <a:sym typeface="Candara"/>
              </a:rPr>
              <a:t>UNITÉ D'APPRENTISSAGE 7 : COMPÉTENCES NUMÉRIQUES</a:t>
            </a: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7 - Εικόνα" descr="FR_Co-fundedbytheEU_RGB_POS.png"/>
          <p:cNvPicPr>
            <a:picLocks noChangeAspect="1"/>
          </p:cNvPicPr>
          <p:nvPr/>
        </p:nvPicPr>
        <p:blipFill>
          <a:blip r:embed="rId4"/>
          <a:stretch>
            <a:fillRect/>
          </a:stretch>
        </p:blipFill>
        <p:spPr>
          <a:xfrm>
            <a:off x="198408" y="6181683"/>
            <a:ext cx="2219864" cy="499157"/>
          </a:xfrm>
          <a:prstGeom prst="rect">
            <a:avLst/>
          </a:prstGeom>
        </p:spPr>
      </p:pic>
      <p:pic>
        <p:nvPicPr>
          <p:cNvPr id="9" name="8 - Εικόνα" descr="cc-brand-1.png"/>
          <p:cNvPicPr>
            <a:picLocks noChangeAspect="1"/>
          </p:cNvPicPr>
          <p:nvPr/>
        </p:nvPicPr>
        <p:blipFill>
          <a:blip r:embed="rId5"/>
          <a:stretch>
            <a:fillRect/>
          </a:stretch>
        </p:blipFill>
        <p:spPr>
          <a:xfrm>
            <a:off x="10680056" y="6093574"/>
            <a:ext cx="1241650" cy="643631"/>
          </a:xfrm>
          <a:prstGeom prst="rect">
            <a:avLst/>
          </a:prstGeom>
        </p:spPr>
      </p:pic>
    </p:spTree>
    <p:extLst>
      <p:ext uri="{BB962C8B-B14F-4D97-AF65-F5344CB8AC3E}">
        <p14:creationId xmlns:p14="http://schemas.microsoft.com/office/powerpoint/2010/main" xmlns="" val="198318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Merci pour </a:t>
            </a:r>
            <a:r>
              <a:rPr lang="en-US" sz="2800" b="1" dirty="0" err="1" smtClean="0">
                <a:solidFill>
                  <a:schemeClr val="bg1"/>
                </a:solidFill>
                <a:latin typeface="Candara" pitchFamily="34" charset="0"/>
              </a:rPr>
              <a:t>votre</a:t>
            </a:r>
            <a:r>
              <a:rPr lang="en-US" sz="2800" b="1" dirty="0" smtClean="0">
                <a:solidFill>
                  <a:schemeClr val="bg1"/>
                </a:solidFill>
                <a:latin typeface="Candara" pitchFamily="34" charset="0"/>
              </a:rPr>
              <a:t>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PARTENAIRES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FR_Co-fundedbytheEU_RGB_POS.png"/>
          <p:cNvPicPr>
            <a:picLocks noChangeAspect="1"/>
          </p:cNvPicPr>
          <p:nvPr/>
        </p:nvPicPr>
        <p:blipFill>
          <a:blip r:embed="rId12"/>
          <a:stretch>
            <a:fillRect/>
          </a:stretch>
        </p:blipFill>
        <p:spPr>
          <a:xfrm>
            <a:off x="198408" y="6181683"/>
            <a:ext cx="2219864" cy="499157"/>
          </a:xfrm>
          <a:prstGeom prst="rect">
            <a:avLst/>
          </a:prstGeom>
        </p:spPr>
      </p:pic>
      <p:pic>
        <p:nvPicPr>
          <p:cNvPr id="18" name="17 - Εικόνα" descr="cc-brand-1.png"/>
          <p:cNvPicPr>
            <a:picLocks noChangeAspect="1"/>
          </p:cNvPicPr>
          <p:nvPr/>
        </p:nvPicPr>
        <p:blipFill>
          <a:blip r:embed="rId13"/>
          <a:stretch>
            <a:fillRect/>
          </a:stretch>
        </p:blipFill>
        <p:spPr>
          <a:xfrm>
            <a:off x="10680056" y="6093574"/>
            <a:ext cx="1241650" cy="643631"/>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3" y="1544501"/>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960403" y="2370347"/>
            <a:ext cx="10432383" cy="677068"/>
          </a:xfrm>
          <a:prstGeom prst="rect">
            <a:avLst/>
          </a:prstGeom>
          <a:noFill/>
          <a:ln>
            <a:noFill/>
          </a:ln>
        </p:spPr>
        <p:txBody>
          <a:bodyPr spcFirstLastPara="1" wrap="square" lIns="91425" tIns="45700" rIns="91425" bIns="45700" anchor="t" anchorCtr="0">
            <a:spAutoFit/>
          </a:bodyPr>
          <a:lstStyle/>
          <a:p>
            <a:pPr algn="ctr">
              <a:spcBef>
                <a:spcPts val="1200"/>
              </a:spcBef>
            </a:pPr>
            <a:r>
              <a:rPr lang="en-GB" sz="2800" b="1" i="0" u="none" strike="noStrike" cap="none" dirty="0" smtClean="0">
                <a:solidFill>
                  <a:srgbClr val="FFFFFF"/>
                </a:solidFill>
                <a:latin typeface="Candara"/>
                <a:ea typeface="Candara"/>
                <a:cs typeface="Candara"/>
                <a:sym typeface="Candara"/>
              </a:rPr>
              <a:t>LEÇON </a:t>
            </a:r>
            <a:r>
              <a:rPr lang="en-GB" sz="2800" b="1" i="0" u="none" strike="noStrike" cap="none" dirty="0">
                <a:solidFill>
                  <a:srgbClr val="FFFFFF"/>
                </a:solidFill>
                <a:latin typeface="Candara"/>
                <a:ea typeface="Candara"/>
                <a:cs typeface="Candara"/>
                <a:sym typeface="Candara"/>
              </a:rPr>
              <a:t>2 : </a:t>
            </a:r>
            <a:r>
              <a:rPr lang="nb-NO" sz="2800" b="1" dirty="0">
                <a:solidFill>
                  <a:srgbClr val="FFFFFF"/>
                </a:solidFill>
                <a:latin typeface="Candara"/>
              </a:rPr>
              <a:t>La narration numérique pour la promotion du </a:t>
            </a:r>
            <a:r>
              <a:rPr lang="nb-NO" sz="2800" b="1" dirty="0" smtClean="0">
                <a:solidFill>
                  <a:srgbClr val="FFFFFF"/>
                </a:solidFill>
                <a:latin typeface="Candara"/>
              </a:rPr>
              <a:t>patrimoine</a:t>
            </a:r>
            <a:endParaRPr sz="3600" b="1" dirty="0">
              <a:solidFill>
                <a:srgbClr val="FFFFFF"/>
              </a:solidFill>
              <a:latin typeface="Candara"/>
              <a:sym typeface="Times New Roman"/>
            </a:endParaRPr>
          </a:p>
        </p:txBody>
      </p:sp>
    </p:spTree>
    <p:extLst>
      <p:ext uri="{BB962C8B-B14F-4D97-AF65-F5344CB8AC3E}">
        <p14:creationId xmlns:p14="http://schemas.microsoft.com/office/powerpoint/2010/main" xmlns="" val="165987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10911016" cy="461624"/>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400" b="1" i="0" u="none" strike="noStrike" cap="none" dirty="0">
                <a:solidFill>
                  <a:srgbClr val="FFFFFF"/>
                </a:solidFill>
                <a:latin typeface="Candara"/>
                <a:ea typeface="Candara"/>
                <a:cs typeface="Candara"/>
                <a:sym typeface="Candara"/>
              </a:rPr>
              <a:t>Introduction aux outils numériques pour la documentation du patrimoine</a:t>
            </a:r>
            <a:endParaRPr lang="en-GB" sz="2400" b="0" i="0" u="none" strike="noStrike" cap="none" dirty="0">
              <a:solidFill>
                <a:schemeClr val="dk1"/>
              </a:solidFill>
              <a:latin typeface="Times New Roman"/>
              <a:ea typeface="Times New Roman"/>
              <a:cs typeface="Times New Roman"/>
              <a:sym typeface="Times New Roman"/>
            </a:endParaRPr>
          </a:p>
        </p:txBody>
      </p:sp>
      <p:sp>
        <p:nvSpPr>
          <p:cNvPr id="104" name="Google Shape;104;p3"/>
          <p:cNvSpPr txBox="1"/>
          <p:nvPr/>
        </p:nvSpPr>
        <p:spPr>
          <a:xfrm>
            <a:off x="360486" y="1315162"/>
            <a:ext cx="10824750" cy="49397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dirty="0">
                <a:solidFill>
                  <a:srgbClr val="3F3F3F"/>
                </a:solidFill>
                <a:latin typeface="Candara"/>
                <a:sym typeface="Candara"/>
              </a:rPr>
              <a:t>Objectifs du cours : </a:t>
            </a:r>
          </a:p>
          <a:p>
            <a:pPr marL="285750" lvl="1" indent="-285750" algn="just">
              <a:lnSpc>
                <a:spcPct val="150000"/>
              </a:lnSpc>
              <a:buFont typeface="Arial" panose="020B0604020202020204" pitchFamily="34" charset="0"/>
              <a:buChar char="•"/>
            </a:pPr>
            <a:r>
              <a:rPr lang="en-US" sz="1800" dirty="0" err="1" smtClean="0">
                <a:solidFill>
                  <a:srgbClr val="3F3F3F"/>
                </a:solidFill>
                <a:latin typeface="Candara"/>
                <a:sym typeface="Candara"/>
              </a:rPr>
              <a:t>Découvrez</a:t>
            </a:r>
            <a:r>
              <a:rPr lang="en-US" sz="1800" dirty="0" smtClean="0">
                <a:solidFill>
                  <a:srgbClr val="3F3F3F"/>
                </a:solidFill>
                <a:latin typeface="Candara"/>
                <a:sym typeface="Candara"/>
              </a:rPr>
              <a:t> </a:t>
            </a:r>
            <a:r>
              <a:rPr lang="en-US" sz="1800" dirty="0">
                <a:solidFill>
                  <a:srgbClr val="3F3F3F"/>
                </a:solidFill>
                <a:latin typeface="Candara"/>
                <a:sym typeface="Candara"/>
              </a:rPr>
              <a:t>comment les outils numériques peuvent préserver le patrimoine culturel et naturel.</a:t>
            </a:r>
          </a:p>
          <a:p>
            <a:pPr marL="285750" lvl="1" indent="-285750" algn="just">
              <a:lnSpc>
                <a:spcPct val="150000"/>
              </a:lnSpc>
              <a:buFont typeface="Arial" panose="020B0604020202020204" pitchFamily="34" charset="0"/>
              <a:buChar char="•"/>
            </a:pPr>
            <a:r>
              <a:rPr lang="en-US" sz="1800" dirty="0">
                <a:solidFill>
                  <a:srgbClr val="3F3F3F"/>
                </a:solidFill>
                <a:latin typeface="Candara"/>
                <a:sym typeface="Candara"/>
              </a:rPr>
              <a:t>Explorez des outils tels que Canva, Clipchamp et des ressources en ligne pour créer des histoires attrayantes.</a:t>
            </a:r>
          </a:p>
          <a:p>
            <a:pPr marL="285750" lvl="1" indent="-285750" algn="just">
              <a:lnSpc>
                <a:spcPct val="150000"/>
              </a:lnSpc>
              <a:buFont typeface="Arial" panose="020B0604020202020204" pitchFamily="34" charset="0"/>
              <a:buChar char="•"/>
            </a:pPr>
            <a:r>
              <a:rPr lang="en-US" sz="1800" dirty="0">
                <a:solidFill>
                  <a:srgbClr val="3F3F3F"/>
                </a:solidFill>
                <a:latin typeface="Candara"/>
                <a:sym typeface="Candara"/>
              </a:rPr>
              <a:t>Comprendre comment la narration numérique renforce l'accessibilité et la fierté de la communauté.</a:t>
            </a:r>
          </a:p>
          <a:p>
            <a:pPr marL="285750" lvl="1" indent="-285750" algn="just">
              <a:lnSpc>
                <a:spcPct val="150000"/>
              </a:lnSpc>
              <a:buFont typeface="Arial" panose="020B0604020202020204" pitchFamily="34" charset="0"/>
              <a:buChar char="•"/>
            </a:pPr>
            <a:r>
              <a:rPr lang="en-US" sz="1800" dirty="0">
                <a:solidFill>
                  <a:srgbClr val="3F3F3F"/>
                </a:solidFill>
                <a:latin typeface="Candara"/>
                <a:sym typeface="Candara"/>
              </a:rPr>
              <a:t>Résultat : Créer un projet simple de narration numérique mettant en valeur le </a:t>
            </a:r>
            <a:r>
              <a:rPr lang="en-US" sz="1800" dirty="0" err="1" smtClean="0">
                <a:solidFill>
                  <a:srgbClr val="3F3F3F"/>
                </a:solidFill>
                <a:latin typeface="Candara"/>
                <a:sym typeface="Candara"/>
              </a:rPr>
              <a:t>patrimoine</a:t>
            </a:r>
            <a:r>
              <a:rPr lang="en-US" sz="1800" dirty="0" smtClean="0">
                <a:solidFill>
                  <a:srgbClr val="3F3F3F"/>
                </a:solidFill>
                <a:latin typeface="Candara"/>
                <a:sym typeface="Candara"/>
              </a:rPr>
              <a:t>.</a:t>
            </a:r>
          </a:p>
          <a:p>
            <a:pPr marL="0" lvl="1" algn="just">
              <a:lnSpc>
                <a:spcPct val="150000"/>
              </a:lnSpc>
            </a:pPr>
            <a:endParaRPr lang="fr-FR" dirty="0">
              <a:solidFill>
                <a:srgbClr val="3F3F3F"/>
              </a:solidFill>
              <a:latin typeface="Candara"/>
              <a:sym typeface="Candara"/>
            </a:endParaRPr>
          </a:p>
          <a:p>
            <a:pPr marL="0" lvl="1" algn="just">
              <a:lnSpc>
                <a:spcPct val="150000"/>
              </a:lnSpc>
            </a:pPr>
            <a:r>
              <a:rPr lang="en-US" sz="1800" dirty="0" smtClean="0">
                <a:solidFill>
                  <a:srgbClr val="3F3F3F"/>
                </a:solidFill>
                <a:latin typeface="Candara"/>
                <a:sym typeface="Candara"/>
              </a:rPr>
              <a:t>La </a:t>
            </a:r>
            <a:r>
              <a:rPr lang="en-US" sz="1800" dirty="0">
                <a:solidFill>
                  <a:srgbClr val="3F3F3F"/>
                </a:solidFill>
                <a:latin typeface="Candara"/>
                <a:sym typeface="Candara"/>
              </a:rPr>
              <a:t>narration numérique joue un rôle crucial dans la préservation du patrimoine culturel et naturel pour les générations futures. En intégrant des éléments multimédias, tels que des images, des sons et des récits, nous pouvons documenter, partager et célébrer le patrimoine d'une manière nouvelle et interactive. </a:t>
            </a:r>
            <a:endParaRPr lang="en-US" sz="1800" dirty="0" smtClean="0">
              <a:solidFill>
                <a:srgbClr val="3F3F3F"/>
              </a:solidFill>
              <a:latin typeface="Candara"/>
              <a:sym typeface="Candara"/>
            </a:endParaRPr>
          </a:p>
          <a:p>
            <a:pPr marL="0" lvl="1" algn="just">
              <a:lnSpc>
                <a:spcPct val="150000"/>
              </a:lnSpc>
            </a:pPr>
            <a:r>
              <a:rPr lang="en-US" sz="1800" dirty="0" err="1" smtClean="0">
                <a:solidFill>
                  <a:srgbClr val="3F3F3F"/>
                </a:solidFill>
                <a:latin typeface="Candara"/>
                <a:sym typeface="Candara"/>
              </a:rPr>
              <a:t>Dans</a:t>
            </a:r>
            <a:r>
              <a:rPr lang="en-US" sz="1800" dirty="0" smtClean="0">
                <a:solidFill>
                  <a:srgbClr val="3F3F3F"/>
                </a:solidFill>
                <a:latin typeface="Candara"/>
                <a:sym typeface="Candara"/>
              </a:rPr>
              <a:t> </a:t>
            </a:r>
            <a:r>
              <a:rPr lang="en-US" sz="1800" dirty="0">
                <a:solidFill>
                  <a:srgbClr val="3F3F3F"/>
                </a:solidFill>
                <a:latin typeface="Candara"/>
                <a:sym typeface="Candara"/>
              </a:rPr>
              <a:t>cette leçon, nous explorerons des outils tels que </a:t>
            </a:r>
            <a:r>
              <a:rPr lang="en-US" sz="1800" b="1" dirty="0">
                <a:solidFill>
                  <a:srgbClr val="3F3F3F"/>
                </a:solidFill>
                <a:latin typeface="Candara"/>
                <a:sym typeface="Candara"/>
              </a:rPr>
              <a:t>Canva, Clipchamp et diverses plateformes en ligne </a:t>
            </a:r>
            <a:r>
              <a:rPr lang="en-US" sz="1800" dirty="0">
                <a:solidFill>
                  <a:srgbClr val="3F3F3F"/>
                </a:solidFill>
                <a:latin typeface="Candara"/>
                <a:sym typeface="Candara"/>
              </a:rPr>
              <a:t>afin de comprendre leur potentiel en matière d'éducation et de </a:t>
            </a:r>
            <a:r>
              <a:rPr lang="en-US" sz="1800" dirty="0" err="1">
                <a:solidFill>
                  <a:srgbClr val="3F3F3F"/>
                </a:solidFill>
                <a:latin typeface="Candara"/>
                <a:sym typeface="Candara"/>
              </a:rPr>
              <a:t>préservation</a:t>
            </a:r>
            <a:r>
              <a:rPr lang="en-US" sz="1800" dirty="0" smtClean="0">
                <a:solidFill>
                  <a:srgbClr val="3F3F3F"/>
                </a:solidFill>
                <a:latin typeface="Candara"/>
                <a:sym typeface="Candara"/>
              </a:rPr>
              <a:t>.</a:t>
            </a:r>
            <a:endParaRPr dirty="0"/>
          </a:p>
        </p:txBody>
      </p:sp>
      <p:sp>
        <p:nvSpPr>
          <p:cNvPr id="105" name="Google Shape;105;p3"/>
          <p:cNvSpPr txBox="1"/>
          <p:nvPr/>
        </p:nvSpPr>
        <p:spPr>
          <a:xfrm>
            <a:off x="451396" y="825506"/>
            <a:ext cx="916403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dirty="0">
                <a:solidFill>
                  <a:srgbClr val="A99374"/>
                </a:solidFill>
                <a:latin typeface="Candara"/>
                <a:ea typeface="Candara"/>
                <a:cs typeface="Candara"/>
                <a:sym typeface="Candara"/>
              </a:rPr>
              <a:t>Introduction à la narration numérique pour la promotion du patrimoine</a:t>
            </a:r>
            <a:endParaRPr sz="2000" b="1" dirty="0">
              <a:solidFill>
                <a:srgbClr val="A99374"/>
              </a:solidFill>
              <a:latin typeface="Candara"/>
              <a:ea typeface="Candara"/>
              <a:cs typeface="Candara"/>
              <a:sym typeface="Candara"/>
            </a:endParaRPr>
          </a:p>
        </p:txBody>
      </p:sp>
    </p:spTree>
    <p:extLst>
      <p:ext uri="{BB962C8B-B14F-4D97-AF65-F5344CB8AC3E}">
        <p14:creationId xmlns:p14="http://schemas.microsoft.com/office/powerpoint/2010/main" xmlns="" val="3365803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4"/>
          <p:cNvSpPr txBox="1"/>
          <p:nvPr/>
        </p:nvSpPr>
        <p:spPr>
          <a:xfrm>
            <a:off x="0" y="89588"/>
            <a:ext cx="10690734" cy="461624"/>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400" b="1" i="0" u="none" strike="noStrike" cap="none" dirty="0">
                <a:solidFill>
                  <a:srgbClr val="FFFFFF"/>
                </a:solidFill>
                <a:latin typeface="Candara"/>
                <a:ea typeface="Candara"/>
                <a:cs typeface="Candara"/>
                <a:sym typeface="Candara"/>
              </a:rPr>
              <a:t>Qu'est-ce que la narration </a:t>
            </a:r>
            <a:r>
              <a:rPr lang="en-US" sz="2400" b="1" i="0" u="none" strike="noStrike" cap="none" dirty="0" err="1">
                <a:solidFill>
                  <a:srgbClr val="FFFFFF"/>
                </a:solidFill>
                <a:latin typeface="Candara"/>
                <a:ea typeface="Candara"/>
                <a:cs typeface="Candara"/>
                <a:sym typeface="Candara"/>
              </a:rPr>
              <a:t>numérique</a:t>
            </a:r>
            <a:r>
              <a:rPr lang="en-US" sz="2400" b="1" i="0" u="none" strike="noStrike" cap="none" dirty="0">
                <a:solidFill>
                  <a:srgbClr val="FFFFFF"/>
                </a:solidFill>
                <a:latin typeface="Candara"/>
                <a:ea typeface="Candara"/>
                <a:cs typeface="Candara"/>
                <a:sym typeface="Candara"/>
              </a:rPr>
              <a:t> </a:t>
            </a:r>
            <a:r>
              <a:rPr lang="en-US" sz="2400" b="1" i="0" u="none" strike="noStrike" cap="none" dirty="0" smtClean="0">
                <a:solidFill>
                  <a:srgbClr val="FFFFFF"/>
                </a:solidFill>
                <a:latin typeface="Candara"/>
                <a:ea typeface="Candara"/>
                <a:cs typeface="Candara"/>
                <a:sym typeface="Candara"/>
              </a:rPr>
              <a:t>? </a:t>
            </a:r>
            <a:r>
              <a:rPr lang="en-US" sz="2400" b="1" i="0" u="none" strike="noStrike" cap="none" dirty="0" err="1" smtClean="0">
                <a:solidFill>
                  <a:srgbClr val="FFFFFF"/>
                </a:solidFill>
                <a:latin typeface="Candara"/>
                <a:ea typeface="Candara"/>
                <a:cs typeface="Candara"/>
                <a:sym typeface="Candara"/>
              </a:rPr>
              <a:t>Cartographie</a:t>
            </a:r>
            <a:r>
              <a:rPr lang="en-US" sz="2400" b="1" i="0" u="none" strike="noStrike" cap="none" dirty="0" smtClean="0">
                <a:solidFill>
                  <a:srgbClr val="FFFFFF"/>
                </a:solidFill>
                <a:latin typeface="Candara"/>
                <a:ea typeface="Candara"/>
                <a:cs typeface="Candara"/>
                <a:sym typeface="Candara"/>
              </a:rPr>
              <a:t> </a:t>
            </a:r>
            <a:r>
              <a:rPr lang="en-US" sz="2400" b="1" i="0" u="none" strike="noStrike" cap="none" dirty="0">
                <a:solidFill>
                  <a:srgbClr val="FFFFFF"/>
                </a:solidFill>
                <a:latin typeface="Candara"/>
                <a:ea typeface="Candara"/>
                <a:cs typeface="Candara"/>
                <a:sym typeface="Candara"/>
              </a:rPr>
              <a:t>des sites du </a:t>
            </a:r>
            <a:r>
              <a:rPr lang="en-US" sz="2400" b="1" i="0" u="none" strike="noStrike" cap="none" dirty="0" err="1" smtClean="0">
                <a:solidFill>
                  <a:srgbClr val="FFFFFF"/>
                </a:solidFill>
                <a:latin typeface="Candara"/>
                <a:ea typeface="Candara"/>
                <a:cs typeface="Candara"/>
                <a:sym typeface="Candara"/>
              </a:rPr>
              <a:t>patrimoine</a:t>
            </a:r>
            <a:r>
              <a:rPr lang="en-US" sz="2400" b="1" i="0" u="none" strike="noStrike" cap="none" dirty="0" smtClean="0">
                <a:solidFill>
                  <a:srgbClr val="FFFFFF"/>
                </a:solidFill>
                <a:latin typeface="Candara"/>
                <a:ea typeface="Candara"/>
                <a:cs typeface="Candara"/>
                <a:sym typeface="Candara"/>
              </a:rPr>
              <a:t> </a:t>
            </a:r>
            <a:endParaRPr sz="3200" b="0" i="0" u="none" strike="noStrike" cap="none" dirty="0">
              <a:solidFill>
                <a:schemeClr val="dk1"/>
              </a:solidFill>
              <a:latin typeface="Times New Roman"/>
              <a:ea typeface="Times New Roman"/>
              <a:cs typeface="Times New Roman"/>
              <a:sym typeface="Times New Roman"/>
            </a:endParaRPr>
          </a:p>
        </p:txBody>
      </p:sp>
      <p:sp>
        <p:nvSpPr>
          <p:cNvPr id="115" name="Google Shape;115;p4"/>
          <p:cNvSpPr txBox="1"/>
          <p:nvPr/>
        </p:nvSpPr>
        <p:spPr>
          <a:xfrm>
            <a:off x="484053" y="1608653"/>
            <a:ext cx="10206681" cy="3416279"/>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sz="1800" b="1" i="0" u="none" strike="noStrike" dirty="0">
                <a:solidFill>
                  <a:srgbClr val="3F3F3F"/>
                </a:solidFill>
                <a:latin typeface="Candara"/>
                <a:ea typeface="Candara"/>
                <a:cs typeface="Candara"/>
                <a:sym typeface="Candara"/>
              </a:rPr>
              <a:t>La narration numérique </a:t>
            </a:r>
            <a:r>
              <a:rPr lang="en-US" sz="1800" i="0" u="none" strike="noStrike" dirty="0">
                <a:solidFill>
                  <a:srgbClr val="3F3F3F"/>
                </a:solidFill>
                <a:latin typeface="Candara"/>
                <a:ea typeface="Candara"/>
                <a:cs typeface="Candara"/>
                <a:sym typeface="Candara"/>
              </a:rPr>
              <a:t>est l'art de combiner des éléments multimédias tels que des images, des sons et des récits pour créer des histoires captivantes. Elle constitue un moyen innovant de partager les connaissances, la culture et les traditions.</a:t>
            </a:r>
          </a:p>
          <a:p>
            <a:pPr marR="0" lvl="0" algn="just" rtl="0">
              <a:lnSpc>
                <a:spcPct val="150000"/>
              </a:lnSpc>
              <a:spcBef>
                <a:spcPts val="0"/>
              </a:spcBef>
              <a:spcAft>
                <a:spcPts val="0"/>
              </a:spcAft>
            </a:pPr>
            <a:endParaRPr lang="en-US" sz="1800" dirty="0">
              <a:solidFill>
                <a:srgbClr val="3F3F3F"/>
              </a:solidFill>
              <a:latin typeface="Candara"/>
              <a:sym typeface="Candara"/>
            </a:endParaRPr>
          </a:p>
          <a:p>
            <a:pPr algn="just">
              <a:lnSpc>
                <a:spcPct val="150000"/>
              </a:lnSpc>
            </a:pPr>
            <a:r>
              <a:rPr lang="en-US" sz="1800" b="1" dirty="0">
                <a:solidFill>
                  <a:srgbClr val="3F3F3F"/>
                </a:solidFill>
                <a:latin typeface="Candara"/>
              </a:rPr>
              <a:t>Caractéristiques principales :</a:t>
            </a:r>
          </a:p>
          <a:p>
            <a:pPr marL="285750" indent="-285750" algn="just">
              <a:lnSpc>
                <a:spcPct val="150000"/>
              </a:lnSpc>
              <a:buFontTx/>
              <a:buChar char="-"/>
            </a:pPr>
            <a:r>
              <a:rPr lang="en-US" sz="1800" dirty="0">
                <a:solidFill>
                  <a:srgbClr val="3F3F3F"/>
                </a:solidFill>
                <a:latin typeface="Candara"/>
              </a:rPr>
              <a:t>intègre des outils multimédias tels que des vidéos, des images et des sons.</a:t>
            </a:r>
          </a:p>
          <a:p>
            <a:pPr marL="285750" indent="-285750" algn="just">
              <a:lnSpc>
                <a:spcPct val="150000"/>
              </a:lnSpc>
              <a:buFontTx/>
              <a:buChar char="-"/>
            </a:pPr>
            <a:r>
              <a:rPr lang="en-US" sz="1800" dirty="0">
                <a:solidFill>
                  <a:srgbClr val="3F3F3F"/>
                </a:solidFill>
                <a:latin typeface="Candara"/>
              </a:rPr>
              <a:t>L'accent est mis sur l'engagement du public par le biais d'un impact émotionnel et visuel.</a:t>
            </a:r>
          </a:p>
          <a:p>
            <a:pPr marL="285750" indent="-285750" algn="just">
              <a:lnSpc>
                <a:spcPct val="150000"/>
              </a:lnSpc>
              <a:buFontTx/>
              <a:buChar char="-"/>
            </a:pPr>
            <a:r>
              <a:rPr lang="en-US" sz="1800" dirty="0">
                <a:solidFill>
                  <a:srgbClr val="3F3F3F"/>
                </a:solidFill>
                <a:latin typeface="Candara"/>
              </a:rPr>
              <a:t>Rendre le patrimoine culturel et naturel accessible à un public plus large.</a:t>
            </a:r>
            <a:endParaRPr sz="1800" dirty="0">
              <a:solidFill>
                <a:srgbClr val="3F3F3F"/>
              </a:solidFill>
              <a:latin typeface="Candara"/>
            </a:endParaRPr>
          </a:p>
        </p:txBody>
      </p:sp>
      <p:sp>
        <p:nvSpPr>
          <p:cNvPr id="116" name="Google Shape;116;p4"/>
          <p:cNvSpPr txBox="1"/>
          <p:nvPr/>
        </p:nvSpPr>
        <p:spPr>
          <a:xfrm>
            <a:off x="484053" y="918849"/>
            <a:ext cx="906271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A99374"/>
                </a:solidFill>
                <a:latin typeface="Candara"/>
              </a:rPr>
              <a:t>Transformer les récits du patrimoine en expériences numériques attrayantes</a:t>
            </a:r>
            <a:endParaRPr sz="2000" b="1" dirty="0">
              <a:solidFill>
                <a:srgbClr val="A99374"/>
              </a:solidFill>
              <a:latin typeface="Candara"/>
              <a:sym typeface="Candara"/>
            </a:endParaRPr>
          </a:p>
        </p:txBody>
      </p:sp>
    </p:spTree>
    <p:extLst>
      <p:ext uri="{BB962C8B-B14F-4D97-AF65-F5344CB8AC3E}">
        <p14:creationId xmlns:p14="http://schemas.microsoft.com/office/powerpoint/2010/main" xmlns="" val="162658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5"/>
          <p:cNvSpPr txBox="1"/>
          <p:nvPr/>
        </p:nvSpPr>
        <p:spPr>
          <a:xfrm>
            <a:off x="0" y="89588"/>
            <a:ext cx="12192000" cy="64629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dirty="0">
                <a:solidFill>
                  <a:srgbClr val="FFFFFF"/>
                </a:solidFill>
                <a:latin typeface="Candara"/>
                <a:ea typeface="Candara"/>
                <a:cs typeface="Candara"/>
                <a:sym typeface="Candara"/>
              </a:rPr>
              <a:t>Principes de la narration numérique</a:t>
            </a:r>
            <a:endParaRPr sz="3600" b="0" i="0" u="none" strike="noStrike" cap="none" dirty="0">
              <a:solidFill>
                <a:schemeClr val="dk1"/>
              </a:solidFill>
              <a:latin typeface="Times New Roman"/>
              <a:ea typeface="Times New Roman"/>
              <a:cs typeface="Times New Roman"/>
              <a:sym typeface="Times New Roman"/>
            </a:endParaRPr>
          </a:p>
        </p:txBody>
      </p:sp>
      <p:sp>
        <p:nvSpPr>
          <p:cNvPr id="125" name="Google Shape;125;p5"/>
          <p:cNvSpPr txBox="1"/>
          <p:nvPr/>
        </p:nvSpPr>
        <p:spPr>
          <a:xfrm>
            <a:off x="484053" y="1608653"/>
            <a:ext cx="10575244" cy="452427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200000"/>
              </a:lnSpc>
              <a:spcBef>
                <a:spcPts val="0"/>
              </a:spcBef>
              <a:spcAft>
                <a:spcPts val="0"/>
              </a:spcAft>
              <a:buFont typeface="Arial" panose="020B0604020202020204" pitchFamily="34" charset="0"/>
              <a:buChar char="•"/>
            </a:pPr>
            <a:r>
              <a:rPr lang="en-US" sz="1800" b="1" i="0" u="none" strike="noStrike" dirty="0">
                <a:solidFill>
                  <a:srgbClr val="3F3F3F"/>
                </a:solidFill>
                <a:latin typeface="Candara"/>
                <a:ea typeface="Candara"/>
                <a:cs typeface="Candara"/>
                <a:sym typeface="Candara"/>
              </a:rPr>
              <a:t>Structure narrative </a:t>
            </a:r>
            <a:r>
              <a:rPr lang="en-US" sz="1800" i="0" u="none" strike="noStrike" dirty="0">
                <a:solidFill>
                  <a:srgbClr val="3F3F3F"/>
                </a:solidFill>
                <a:latin typeface="Candara"/>
                <a:ea typeface="Candara"/>
                <a:cs typeface="Candara"/>
                <a:sym typeface="Candara"/>
              </a:rPr>
              <a:t>: Commencez par une introduction forte, construisez une histoire significative et concluez par un message clair.</a:t>
            </a:r>
          </a:p>
          <a:p>
            <a:pPr marL="285750" marR="0" lvl="0" indent="-285750" algn="just" rtl="0">
              <a:lnSpc>
                <a:spcPct val="200000"/>
              </a:lnSpc>
              <a:spcBef>
                <a:spcPts val="0"/>
              </a:spcBef>
              <a:spcAft>
                <a:spcPts val="0"/>
              </a:spcAft>
              <a:buFont typeface="Arial" panose="020B0604020202020204" pitchFamily="34" charset="0"/>
              <a:buChar char="•"/>
            </a:pPr>
            <a:r>
              <a:rPr lang="en-US" sz="1800" b="1" i="0" u="none" strike="noStrike" dirty="0">
                <a:solidFill>
                  <a:srgbClr val="3F3F3F"/>
                </a:solidFill>
                <a:latin typeface="Candara"/>
                <a:ea typeface="Candara"/>
                <a:cs typeface="Candara"/>
                <a:sym typeface="Candara"/>
              </a:rPr>
              <a:t>L'attrait visuel </a:t>
            </a:r>
            <a:r>
              <a:rPr lang="en-US" sz="1800" i="0" u="none" strike="noStrike" dirty="0">
                <a:solidFill>
                  <a:srgbClr val="3F3F3F"/>
                </a:solidFill>
                <a:latin typeface="Candara"/>
                <a:ea typeface="Candara"/>
                <a:cs typeface="Candara"/>
                <a:sym typeface="Candara"/>
              </a:rPr>
              <a:t>: Utilisez des images ou des vidéos frappantes pour attirer l'attention et compléter l'histoire.</a:t>
            </a:r>
          </a:p>
          <a:p>
            <a:pPr marL="285750" marR="0" lvl="0" indent="-285750" algn="just" rtl="0">
              <a:lnSpc>
                <a:spcPct val="200000"/>
              </a:lnSpc>
              <a:spcBef>
                <a:spcPts val="0"/>
              </a:spcBef>
              <a:spcAft>
                <a:spcPts val="0"/>
              </a:spcAft>
              <a:buFont typeface="Arial" panose="020B0604020202020204" pitchFamily="34" charset="0"/>
              <a:buChar char="•"/>
            </a:pPr>
            <a:r>
              <a:rPr lang="en-US" sz="1800" b="1" i="0" u="none" strike="noStrike" dirty="0">
                <a:solidFill>
                  <a:srgbClr val="3F3F3F"/>
                </a:solidFill>
                <a:latin typeface="Candara"/>
                <a:ea typeface="Candara"/>
                <a:cs typeface="Candara"/>
                <a:sym typeface="Candara"/>
              </a:rPr>
              <a:t>Connexion émotionnelle </a:t>
            </a:r>
            <a:r>
              <a:rPr lang="en-US" sz="1800" i="0" u="none" strike="noStrike" dirty="0">
                <a:solidFill>
                  <a:srgbClr val="3F3F3F"/>
                </a:solidFill>
                <a:latin typeface="Candara"/>
                <a:ea typeface="Candara"/>
                <a:cs typeface="Candara"/>
                <a:sym typeface="Candara"/>
              </a:rPr>
              <a:t>: Engagez le public sur le plan émotionnel par le biais de thèmes racontables ou d'anecdotes personnelles.</a:t>
            </a:r>
          </a:p>
          <a:p>
            <a:pPr marL="285750" marR="0" lvl="0" indent="-285750" algn="just" rtl="0">
              <a:lnSpc>
                <a:spcPct val="200000"/>
              </a:lnSpc>
              <a:spcBef>
                <a:spcPts val="0"/>
              </a:spcBef>
              <a:spcAft>
                <a:spcPts val="0"/>
              </a:spcAft>
              <a:buFont typeface="Arial" panose="020B0604020202020204" pitchFamily="34" charset="0"/>
              <a:buChar char="•"/>
            </a:pPr>
            <a:endParaRPr lang="en-US" sz="1800" dirty="0">
              <a:solidFill>
                <a:srgbClr val="3F3F3F"/>
              </a:solidFill>
              <a:latin typeface="Candara"/>
              <a:sym typeface="Candara"/>
            </a:endParaRPr>
          </a:p>
          <a:p>
            <a:pPr algn="just">
              <a:lnSpc>
                <a:spcPct val="200000"/>
              </a:lnSpc>
            </a:pPr>
            <a:r>
              <a:rPr lang="en-US" sz="1800" b="1" dirty="0">
                <a:solidFill>
                  <a:srgbClr val="3F3F3F"/>
                </a:solidFill>
                <a:latin typeface="Candara"/>
              </a:rPr>
              <a:t>Conseil pratique : </a:t>
            </a:r>
            <a:r>
              <a:rPr lang="en-US" sz="1800" dirty="0">
                <a:solidFill>
                  <a:srgbClr val="3F3F3F"/>
                </a:solidFill>
                <a:latin typeface="Candara"/>
              </a:rPr>
              <a:t>équilibrez tous les éléments pour créer une histoire cohérente et percutante.</a:t>
            </a:r>
            <a:endParaRPr sz="1800" dirty="0">
              <a:solidFill>
                <a:srgbClr val="3F3F3F"/>
              </a:solidFill>
              <a:latin typeface="Candara"/>
            </a:endParaRPr>
          </a:p>
        </p:txBody>
      </p:sp>
      <p:sp>
        <p:nvSpPr>
          <p:cNvPr id="126" name="Google Shape;126;p5"/>
          <p:cNvSpPr txBox="1"/>
          <p:nvPr/>
        </p:nvSpPr>
        <p:spPr>
          <a:xfrm>
            <a:off x="484052" y="918849"/>
            <a:ext cx="935663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A99374"/>
                </a:solidFill>
                <a:latin typeface="Candara"/>
              </a:rPr>
              <a:t>Principes fondamentaux de la narration numérique</a:t>
            </a:r>
            <a:endParaRPr lang="en-US" sz="2000" b="1" dirty="0">
              <a:solidFill>
                <a:srgbClr val="A99374"/>
              </a:solidFill>
              <a:latin typeface="Candara"/>
              <a:sym typeface="Candara"/>
            </a:endParaRPr>
          </a:p>
          <a:p>
            <a:pPr marL="0" marR="0" lvl="0" indent="0" algn="l" rtl="0">
              <a:spcBef>
                <a:spcPts val="0"/>
              </a:spcBef>
              <a:spcAft>
                <a:spcPts val="0"/>
              </a:spcAft>
              <a:buNone/>
            </a:pPr>
            <a:endParaRPr sz="2000" b="1" dirty="0">
              <a:solidFill>
                <a:srgbClr val="A99374"/>
              </a:solidFill>
              <a:latin typeface="Candara"/>
              <a:ea typeface="Candara"/>
              <a:cs typeface="Candara"/>
              <a:sym typeface="Candara"/>
            </a:endParaRPr>
          </a:p>
        </p:txBody>
      </p:sp>
    </p:spTree>
    <p:extLst>
      <p:ext uri="{BB962C8B-B14F-4D97-AF65-F5344CB8AC3E}">
        <p14:creationId xmlns:p14="http://schemas.microsoft.com/office/powerpoint/2010/main" xmlns="" val="3579988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2" name="Google Shape;13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6"/>
          <p:cNvSpPr txBox="1"/>
          <p:nvPr/>
        </p:nvSpPr>
        <p:spPr>
          <a:xfrm>
            <a:off x="0" y="89588"/>
            <a:ext cx="10400146" cy="461624"/>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400" b="1" i="0" u="none" strike="noStrike" cap="none" dirty="0">
                <a:solidFill>
                  <a:srgbClr val="FFFFFF"/>
                </a:solidFill>
                <a:latin typeface="Candara"/>
                <a:ea typeface="Candara"/>
                <a:cs typeface="Candara"/>
                <a:sym typeface="Candara"/>
              </a:rPr>
              <a:t>Avantages de la narration numérique pour la promotion du patrimoine</a:t>
            </a:r>
          </a:p>
        </p:txBody>
      </p:sp>
      <p:sp>
        <p:nvSpPr>
          <p:cNvPr id="135" name="Google Shape;135;p6"/>
          <p:cNvSpPr txBox="1"/>
          <p:nvPr/>
        </p:nvSpPr>
        <p:spPr>
          <a:xfrm>
            <a:off x="484053" y="1608653"/>
            <a:ext cx="10206681" cy="175428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Préservation : Aide à la documentation et à la conservation du patrimoine culturel et naturel.</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L'accessibilité : Rendre le patrimoine plus accessible à des publics divers.</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Engagement : Encourage la participation et la fierté de la communauté.</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Éducation : Il s'agit d'un outil pédagogique destiné à promouvoir la sensibilisation au patrimoine.</a:t>
            </a:r>
            <a:endParaRPr dirty="0"/>
          </a:p>
        </p:txBody>
      </p:sp>
      <p:sp>
        <p:nvSpPr>
          <p:cNvPr id="136" name="Google Shape;136;p6"/>
          <p:cNvSpPr txBox="1"/>
          <p:nvPr/>
        </p:nvSpPr>
        <p:spPr>
          <a:xfrm>
            <a:off x="484052" y="918849"/>
            <a:ext cx="1011863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b="1" dirty="0" err="1">
                <a:solidFill>
                  <a:srgbClr val="A99374"/>
                </a:solidFill>
                <a:latin typeface="Candara"/>
              </a:rPr>
              <a:t>Pourquoi </a:t>
            </a:r>
            <a:r>
              <a:rPr lang="de-DE" sz="2000" b="1" dirty="0">
                <a:solidFill>
                  <a:srgbClr val="A99374"/>
                </a:solidFill>
                <a:latin typeface="Candara"/>
              </a:rPr>
              <a:t>la narration numérique ?</a:t>
            </a:r>
            <a:endParaRPr sz="2000" b="1" dirty="0">
              <a:solidFill>
                <a:srgbClr val="A99374"/>
              </a:solidFill>
              <a:latin typeface="Candara"/>
              <a:sym typeface="Candara"/>
            </a:endParaRPr>
          </a:p>
        </p:txBody>
      </p:sp>
    </p:spTree>
    <p:extLst>
      <p:ext uri="{BB962C8B-B14F-4D97-AF65-F5344CB8AC3E}">
        <p14:creationId xmlns:p14="http://schemas.microsoft.com/office/powerpoint/2010/main" xmlns="" val="99647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2" name="Google Shape;142;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
          <p:cNvSpPr txBox="1"/>
          <p:nvPr/>
        </p:nvSpPr>
        <p:spPr>
          <a:xfrm>
            <a:off x="0" y="89588"/>
            <a:ext cx="12279086" cy="58473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200" b="1" i="0" u="none" strike="noStrike" cap="none" dirty="0">
                <a:solidFill>
                  <a:srgbClr val="FFFFFF"/>
                </a:solidFill>
                <a:latin typeface="Candara"/>
                <a:ea typeface="Candara"/>
                <a:cs typeface="Candara"/>
                <a:sym typeface="Candara"/>
              </a:rPr>
              <a:t>Outils pour la narration numérique</a:t>
            </a:r>
          </a:p>
        </p:txBody>
      </p:sp>
      <p:sp>
        <p:nvSpPr>
          <p:cNvPr id="145" name="Google Shape;145;p7"/>
          <p:cNvSpPr txBox="1"/>
          <p:nvPr/>
        </p:nvSpPr>
        <p:spPr>
          <a:xfrm>
            <a:off x="2486273" y="1734332"/>
            <a:ext cx="9705727" cy="466277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Canva : Pour créer des reportages photo et des présentations visuellement attrayants.</a:t>
            </a:r>
          </a:p>
          <a:p>
            <a:pPr marL="285750" marR="0" lvl="0" indent="-285750" algn="just" rtl="0">
              <a:lnSpc>
                <a:spcPct val="150000"/>
              </a:lnSpc>
              <a:spcBef>
                <a:spcPts val="0"/>
              </a:spcBef>
              <a:spcAft>
                <a:spcPts val="0"/>
              </a:spcAft>
              <a:buFont typeface="Arial" panose="020B0604020202020204" pitchFamily="34" charset="0"/>
              <a:buChar char="•"/>
            </a:pPr>
            <a:endParaRPr lang="en-US" sz="1800" dirty="0" smtClean="0">
              <a:solidFill>
                <a:srgbClr val="3F3F3F"/>
              </a:solidFill>
              <a:latin typeface="Candara"/>
              <a:ea typeface="Candara"/>
              <a:cs typeface="Candara"/>
              <a:sym typeface="Candara"/>
            </a:endParaRPr>
          </a:p>
          <a:p>
            <a:pPr marL="285750" marR="0" lvl="0" indent="-285750" algn="just" rtl="0">
              <a:lnSpc>
                <a:spcPct val="150000"/>
              </a:lnSpc>
              <a:spcBef>
                <a:spcPts val="0"/>
              </a:spcBef>
              <a:spcAft>
                <a:spcPts val="0"/>
              </a:spcAft>
              <a:buFont typeface="Arial" panose="020B0604020202020204" pitchFamily="34" charset="0"/>
              <a:buChar char="•"/>
            </a:pPr>
            <a:endParaRPr lang="en-US" sz="1800" dirty="0">
              <a:solidFill>
                <a:srgbClr val="3F3F3F"/>
              </a:solidFill>
              <a:latin typeface="Candara"/>
              <a:ea typeface="Candara"/>
              <a:cs typeface="Candara"/>
              <a:sym typeface="Candara"/>
            </a:endParaRP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Clipchamp : Pour éditer et créer des contenus vidéo </a:t>
            </a:r>
            <a:r>
              <a:rPr lang="en-US" sz="1800" i="0" u="none" strike="noStrike" dirty="0" err="1">
                <a:solidFill>
                  <a:srgbClr val="3F3F3F"/>
                </a:solidFill>
                <a:latin typeface="Candara"/>
                <a:ea typeface="Candara"/>
                <a:cs typeface="Candara"/>
                <a:sym typeface="Candara"/>
              </a:rPr>
              <a:t>attrayants</a:t>
            </a:r>
            <a:r>
              <a:rPr lang="en-US" sz="1800" i="0" u="none" strike="noStrike" dirty="0" smtClean="0">
                <a:solidFill>
                  <a:srgbClr val="3F3F3F"/>
                </a:solidFill>
                <a:latin typeface="Candara"/>
                <a:ea typeface="Candara"/>
                <a:cs typeface="Candara"/>
                <a:sym typeface="Candara"/>
              </a:rPr>
              <a:t>.</a:t>
            </a:r>
          </a:p>
          <a:p>
            <a:pPr marL="285750" marR="0" lvl="0" indent="-285750" algn="just" rtl="0">
              <a:lnSpc>
                <a:spcPct val="150000"/>
              </a:lnSpc>
              <a:spcBef>
                <a:spcPts val="0"/>
              </a:spcBef>
              <a:spcAft>
                <a:spcPts val="0"/>
              </a:spcAft>
              <a:buFont typeface="Arial" panose="020B0604020202020204" pitchFamily="34" charset="0"/>
              <a:buChar char="•"/>
            </a:pPr>
            <a:endParaRPr lang="en-US" sz="1800" i="0" u="none" strike="noStrike" dirty="0">
              <a:solidFill>
                <a:srgbClr val="3F3F3F"/>
              </a:solidFill>
              <a:latin typeface="Candara"/>
              <a:ea typeface="Candara"/>
              <a:cs typeface="Candara"/>
              <a:sym typeface="Candara"/>
            </a:endParaRPr>
          </a:p>
          <a:p>
            <a:pPr marL="285750" marR="0" lvl="0" indent="-285750" algn="just" rtl="0">
              <a:lnSpc>
                <a:spcPct val="150000"/>
              </a:lnSpc>
              <a:spcBef>
                <a:spcPts val="0"/>
              </a:spcBef>
              <a:spcAft>
                <a:spcPts val="0"/>
              </a:spcAft>
              <a:buFont typeface="Arial" panose="020B0604020202020204" pitchFamily="34" charset="0"/>
              <a:buChar char="•"/>
            </a:pPr>
            <a:endParaRPr lang="en-US" sz="1800" dirty="0">
              <a:solidFill>
                <a:srgbClr val="3F3F3F"/>
              </a:solidFill>
              <a:latin typeface="Candara"/>
              <a:ea typeface="Candara"/>
              <a:cs typeface="Candara"/>
              <a:sym typeface="Candara"/>
            </a:endParaRP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Google Earth et cartes : Intégrer des contextes géographiques dans les histoires du patrimoine.</a:t>
            </a:r>
          </a:p>
          <a:p>
            <a:pPr marL="285750" marR="0" lvl="0" indent="-285750" algn="just" rtl="0">
              <a:lnSpc>
                <a:spcPct val="150000"/>
              </a:lnSpc>
              <a:spcBef>
                <a:spcPts val="0"/>
              </a:spcBef>
              <a:spcAft>
                <a:spcPts val="0"/>
              </a:spcAft>
              <a:buFont typeface="Arial" panose="020B0604020202020204" pitchFamily="34" charset="0"/>
              <a:buChar char="•"/>
            </a:pPr>
            <a:endParaRPr lang="en-US" sz="1800" dirty="0" smtClean="0">
              <a:solidFill>
                <a:srgbClr val="3F3F3F"/>
              </a:solidFill>
              <a:latin typeface="Candara"/>
              <a:ea typeface="Candara"/>
              <a:cs typeface="Candara"/>
              <a:sym typeface="Candara"/>
            </a:endParaRPr>
          </a:p>
          <a:p>
            <a:pPr marL="285750" marR="0" lvl="0" indent="-285750" algn="just" rtl="0">
              <a:lnSpc>
                <a:spcPct val="150000"/>
              </a:lnSpc>
              <a:spcBef>
                <a:spcPts val="0"/>
              </a:spcBef>
              <a:spcAft>
                <a:spcPts val="0"/>
              </a:spcAft>
              <a:buFont typeface="Arial" panose="020B0604020202020204" pitchFamily="34" charset="0"/>
              <a:buChar char="•"/>
            </a:pPr>
            <a:endParaRPr lang="en-US" dirty="0">
              <a:solidFill>
                <a:srgbClr val="3F3F3F"/>
              </a:solidFill>
              <a:latin typeface="Candara"/>
              <a:ea typeface="Candara"/>
              <a:cs typeface="Candara"/>
              <a:sym typeface="Candara"/>
            </a:endParaRPr>
          </a:p>
          <a:p>
            <a:pPr marL="285750" marR="0" lvl="0" indent="-285750" algn="just" rtl="0">
              <a:lnSpc>
                <a:spcPct val="150000"/>
              </a:lnSpc>
              <a:spcBef>
                <a:spcPts val="0"/>
              </a:spcBef>
              <a:spcAft>
                <a:spcPts val="0"/>
              </a:spcAft>
              <a:buFont typeface="Arial" panose="020B0604020202020204" pitchFamily="34" charset="0"/>
              <a:buChar char="•"/>
            </a:pPr>
            <a:endParaRPr lang="en-US" sz="1800" dirty="0">
              <a:solidFill>
                <a:srgbClr val="3F3F3F"/>
              </a:solidFill>
              <a:latin typeface="Candara"/>
              <a:ea typeface="Candara"/>
              <a:cs typeface="Candara"/>
              <a:sym typeface="Candara"/>
            </a:endParaRP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Outils audio : Plateformes comme Audacity pour ajouter de la narration ou de la musique.</a:t>
            </a:r>
            <a:endParaRPr dirty="0"/>
          </a:p>
        </p:txBody>
      </p:sp>
      <p:sp>
        <p:nvSpPr>
          <p:cNvPr id="146" name="Google Shape;146;p7"/>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dirty="0">
                <a:solidFill>
                  <a:srgbClr val="A99374"/>
                </a:solidFill>
                <a:latin typeface="Candara"/>
                <a:ea typeface="Candara"/>
                <a:cs typeface="Candara"/>
                <a:sym typeface="Candara"/>
              </a:rPr>
              <a:t>Outils populaires pour la narration</a:t>
            </a:r>
            <a:endParaRPr sz="2000" b="1" dirty="0">
              <a:solidFill>
                <a:srgbClr val="A99374"/>
              </a:solidFill>
              <a:latin typeface="Candara"/>
              <a:ea typeface="Candara"/>
              <a:cs typeface="Candara"/>
              <a:sym typeface="Candara"/>
            </a:endParaRPr>
          </a:p>
        </p:txBody>
      </p:sp>
      <p:pic>
        <p:nvPicPr>
          <p:cNvPr id="8" name="Google Shape;148;p7"/>
          <p:cNvPicPr preferRelativeResize="0"/>
          <p:nvPr/>
        </p:nvPicPr>
        <p:blipFill>
          <a:blip r:embed="rId4">
            <a:alphaModFix/>
          </a:blip>
          <a:stretch>
            <a:fillRect/>
          </a:stretch>
        </p:blipFill>
        <p:spPr>
          <a:xfrm>
            <a:off x="798300" y="1318918"/>
            <a:ext cx="1223450" cy="1223450"/>
          </a:xfrm>
          <a:prstGeom prst="rect">
            <a:avLst/>
          </a:prstGeom>
          <a:noFill/>
          <a:ln>
            <a:noFill/>
          </a:ln>
        </p:spPr>
      </p:pic>
      <p:pic>
        <p:nvPicPr>
          <p:cNvPr id="9" name="Google Shape;149;p7"/>
          <p:cNvPicPr preferRelativeResize="0"/>
          <p:nvPr/>
        </p:nvPicPr>
        <p:blipFill>
          <a:blip r:embed="rId5">
            <a:alphaModFix/>
          </a:blip>
          <a:stretch>
            <a:fillRect/>
          </a:stretch>
        </p:blipFill>
        <p:spPr>
          <a:xfrm>
            <a:off x="637499" y="2732806"/>
            <a:ext cx="1503900" cy="984098"/>
          </a:xfrm>
          <a:prstGeom prst="rect">
            <a:avLst/>
          </a:prstGeom>
          <a:noFill/>
          <a:ln>
            <a:noFill/>
          </a:ln>
        </p:spPr>
      </p:pic>
      <p:pic>
        <p:nvPicPr>
          <p:cNvPr id="10" name="Google Shape;150;p7"/>
          <p:cNvPicPr preferRelativeResize="0"/>
          <p:nvPr/>
        </p:nvPicPr>
        <p:blipFill>
          <a:blip r:embed="rId6">
            <a:alphaModFix/>
          </a:blip>
          <a:stretch>
            <a:fillRect/>
          </a:stretch>
        </p:blipFill>
        <p:spPr>
          <a:xfrm>
            <a:off x="454774" y="3958419"/>
            <a:ext cx="1869350" cy="1051513"/>
          </a:xfrm>
          <a:prstGeom prst="rect">
            <a:avLst/>
          </a:prstGeom>
          <a:noFill/>
          <a:ln>
            <a:noFill/>
          </a:ln>
        </p:spPr>
      </p:pic>
      <p:pic>
        <p:nvPicPr>
          <p:cNvPr id="11" name="Google Shape;151;p7"/>
          <p:cNvPicPr preferRelativeResize="0"/>
          <p:nvPr/>
        </p:nvPicPr>
        <p:blipFill>
          <a:blip r:embed="rId7">
            <a:alphaModFix/>
          </a:blip>
          <a:stretch>
            <a:fillRect/>
          </a:stretch>
        </p:blipFill>
        <p:spPr>
          <a:xfrm>
            <a:off x="798300" y="5251447"/>
            <a:ext cx="1414876" cy="1414876"/>
          </a:xfrm>
          <a:prstGeom prst="rect">
            <a:avLst/>
          </a:prstGeom>
          <a:noFill/>
          <a:ln>
            <a:noFill/>
          </a:ln>
        </p:spPr>
      </p:pic>
    </p:spTree>
    <p:extLst>
      <p:ext uri="{BB962C8B-B14F-4D97-AF65-F5344CB8AC3E}">
        <p14:creationId xmlns:p14="http://schemas.microsoft.com/office/powerpoint/2010/main" xmlns="" val="329382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xmlns="" id="{8A1065AA-53B4-5671-2F21-38ACD7494AEF}"/>
            </a:ext>
          </a:extLst>
        </p:cNvPr>
        <p:cNvGrpSpPr/>
        <p:nvPr/>
      </p:nvGrpSpPr>
      <p:grpSpPr>
        <a:xfrm>
          <a:off x="0" y="0"/>
          <a:ext cx="0" cy="0"/>
          <a:chOff x="0" y="0"/>
          <a:chExt cx="0" cy="0"/>
        </a:xfrm>
      </p:grpSpPr>
      <p:pic>
        <p:nvPicPr>
          <p:cNvPr id="141" name="Google Shape;141;p7" descr="A logo with a tree in the middle&#10;&#10;Description automatically generated">
            <a:extLst>
              <a:ext uri="{FF2B5EF4-FFF2-40B4-BE49-F238E27FC236}">
                <a16:creationId xmlns:a16="http://schemas.microsoft.com/office/drawing/2014/main" xmlns="" id="{4A31B5E1-D0DD-7E98-82E1-21B66CC02D2E}"/>
              </a:ext>
            </a:extLst>
          </p:cNvPr>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2" name="Google Shape;142;p7">
            <a:extLst>
              <a:ext uri="{FF2B5EF4-FFF2-40B4-BE49-F238E27FC236}">
                <a16:creationId xmlns:a16="http://schemas.microsoft.com/office/drawing/2014/main" xmlns="" id="{33475B5C-DF3A-AFE0-432F-7716F8C53115}"/>
              </a:ext>
            </a:extLst>
          </p:cNvPr>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7">
            <a:extLst>
              <a:ext uri="{FF2B5EF4-FFF2-40B4-BE49-F238E27FC236}">
                <a16:creationId xmlns:a16="http://schemas.microsoft.com/office/drawing/2014/main" xmlns="" id="{463AE55B-1A4A-679E-D397-6075D685F6AF}"/>
              </a:ext>
            </a:extLst>
          </p:cNvPr>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
            <a:extLst>
              <a:ext uri="{FF2B5EF4-FFF2-40B4-BE49-F238E27FC236}">
                <a16:creationId xmlns:a16="http://schemas.microsoft.com/office/drawing/2014/main" xmlns="" id="{EBF836C3-C201-9698-C668-A959EEC1A19D}"/>
              </a:ext>
            </a:extLst>
          </p:cNvPr>
          <p:cNvSpPr txBox="1"/>
          <p:nvPr/>
        </p:nvSpPr>
        <p:spPr>
          <a:xfrm>
            <a:off x="0" y="89588"/>
            <a:ext cx="12279086" cy="553957"/>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000" b="1" i="0" u="none" strike="noStrike" cap="none" dirty="0">
                <a:solidFill>
                  <a:srgbClr val="FFFFFF"/>
                </a:solidFill>
                <a:latin typeface="Candara"/>
                <a:ea typeface="Candara"/>
                <a:cs typeface="Candara"/>
                <a:sym typeface="Candara"/>
              </a:rPr>
              <a:t>Études de cas d'histoires numériques du patrimoine réussies</a:t>
            </a:r>
          </a:p>
        </p:txBody>
      </p:sp>
      <p:sp>
        <p:nvSpPr>
          <p:cNvPr id="145" name="Google Shape;145;p7">
            <a:extLst>
              <a:ext uri="{FF2B5EF4-FFF2-40B4-BE49-F238E27FC236}">
                <a16:creationId xmlns:a16="http://schemas.microsoft.com/office/drawing/2014/main" xmlns="" id="{4EFEC82A-6108-C340-DAB4-6D87497D59DD}"/>
              </a:ext>
            </a:extLst>
          </p:cNvPr>
          <p:cNvSpPr txBox="1"/>
          <p:nvPr/>
        </p:nvSpPr>
        <p:spPr>
          <a:xfrm>
            <a:off x="360486" y="1617609"/>
            <a:ext cx="6676789" cy="4662775"/>
          </a:xfrm>
          <a:prstGeom prst="rect">
            <a:avLst/>
          </a:prstGeom>
          <a:noFill/>
          <a:ln>
            <a:noFill/>
          </a:ln>
        </p:spPr>
        <p:txBody>
          <a:bodyPr spcFirstLastPara="1" wrap="square" lIns="91425" tIns="45700" rIns="91425" bIns="45700" anchor="t" anchorCtr="0">
            <a:spAutoFit/>
          </a:bodyPr>
          <a:lstStyle/>
          <a:p>
            <a:pPr lvl="0" algn="just">
              <a:lnSpc>
                <a:spcPct val="150000"/>
              </a:lnSpc>
            </a:pPr>
            <a:r>
              <a:rPr lang="fr-FR" dirty="0"/>
              <a:t>Le British Museum a développé des récits numériques interactifs qui présentent des artefacts et des récits historiques de manière attrayante. Les visiteurs peuvent explorer les collections en ligne grâce à des formats multimédias tels que des images, des vidéos, des fichiers audio et des animations. Ces récits numériques rendent le patrimoine accessible à un public mondial, permettant aux gens de découvrir la culture au-delà des visites physiques au musée. Cette initiative met en évidence la manière dont les musées peuvent utiliser les plateformes numériques pour améliorer l'apprentissage, susciter la curiosité et toucher un public plus jeune, habitué aux contenus interactifs.</a:t>
            </a:r>
            <a:endParaRPr dirty="0"/>
          </a:p>
        </p:txBody>
      </p:sp>
      <p:sp>
        <p:nvSpPr>
          <p:cNvPr id="146" name="Google Shape;146;p7">
            <a:extLst>
              <a:ext uri="{FF2B5EF4-FFF2-40B4-BE49-F238E27FC236}">
                <a16:creationId xmlns:a16="http://schemas.microsoft.com/office/drawing/2014/main" xmlns="" id="{19385519-73DC-833E-1756-2899E1EB6286}"/>
              </a:ext>
            </a:extLst>
          </p:cNvPr>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dirty="0">
                <a:solidFill>
                  <a:srgbClr val="A99374"/>
                </a:solidFill>
                <a:latin typeface="Candara"/>
                <a:ea typeface="Candara"/>
                <a:cs typeface="Candara"/>
                <a:sym typeface="Candara"/>
              </a:rPr>
              <a:t>Exemples d'histoires </a:t>
            </a:r>
            <a:r>
              <a:rPr lang="en-US" sz="2000" b="1" i="0" u="none" strike="noStrike" dirty="0" err="1">
                <a:solidFill>
                  <a:srgbClr val="A99374"/>
                </a:solidFill>
                <a:latin typeface="Candara"/>
                <a:ea typeface="Candara"/>
                <a:cs typeface="Candara"/>
                <a:sym typeface="Candara"/>
              </a:rPr>
              <a:t>numériques</a:t>
            </a:r>
            <a:r>
              <a:rPr lang="en-US" sz="2000" b="1" i="0" u="none" strike="noStrike" dirty="0">
                <a:solidFill>
                  <a:srgbClr val="A99374"/>
                </a:solidFill>
                <a:latin typeface="Candara"/>
                <a:ea typeface="Candara"/>
                <a:cs typeface="Candara"/>
                <a:sym typeface="Candara"/>
              </a:rPr>
              <a:t> </a:t>
            </a:r>
            <a:r>
              <a:rPr lang="en-US" sz="2000" b="1" i="0" u="none" strike="noStrike" dirty="0" err="1" smtClean="0">
                <a:solidFill>
                  <a:srgbClr val="A99374"/>
                </a:solidFill>
                <a:latin typeface="Candara"/>
                <a:ea typeface="Candara"/>
                <a:cs typeface="Candara"/>
                <a:sym typeface="Candara"/>
              </a:rPr>
              <a:t>réussies</a:t>
            </a:r>
            <a:r>
              <a:rPr lang="en-US" sz="2000" b="1" i="0" u="none" strike="noStrike" dirty="0" smtClean="0">
                <a:solidFill>
                  <a:srgbClr val="A99374"/>
                </a:solidFill>
                <a:latin typeface="Candara"/>
                <a:ea typeface="Candara"/>
                <a:cs typeface="Candara"/>
                <a:sym typeface="Candara"/>
              </a:rPr>
              <a:t>: Le British Museum </a:t>
            </a:r>
            <a:endParaRPr lang="en-US" sz="2000" b="1" i="0" u="none" strike="noStrike" dirty="0">
              <a:solidFill>
                <a:srgbClr val="A99374"/>
              </a:solidFill>
              <a:latin typeface="Candara"/>
              <a:ea typeface="Candara"/>
              <a:cs typeface="Candara"/>
              <a:sym typeface="Candara"/>
            </a:endParaRPr>
          </a:p>
        </p:txBody>
      </p:sp>
      <p:pic>
        <p:nvPicPr>
          <p:cNvPr id="8" name="Google Shape;162;p25"/>
          <p:cNvPicPr preferRelativeResize="0"/>
          <p:nvPr/>
        </p:nvPicPr>
        <p:blipFill>
          <a:blip r:embed="rId4">
            <a:alphaModFix/>
          </a:blip>
          <a:stretch>
            <a:fillRect/>
          </a:stretch>
        </p:blipFill>
        <p:spPr>
          <a:xfrm>
            <a:off x="7037275" y="1318924"/>
            <a:ext cx="4391499" cy="1777625"/>
          </a:xfrm>
          <a:prstGeom prst="rect">
            <a:avLst/>
          </a:prstGeom>
          <a:noFill/>
          <a:ln>
            <a:noFill/>
          </a:ln>
        </p:spPr>
      </p:pic>
      <p:sp>
        <p:nvSpPr>
          <p:cNvPr id="9" name="Google Shape;163;p25"/>
          <p:cNvSpPr txBox="1"/>
          <p:nvPr/>
        </p:nvSpPr>
        <p:spPr>
          <a:xfrm>
            <a:off x="7841685" y="5063001"/>
            <a:ext cx="33884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dirty="0">
                <a:solidFill>
                  <a:schemeClr val="hlink"/>
                </a:solidFill>
                <a:hlinkClick r:id="rId5"/>
              </a:rPr>
              <a:t>https://artsandculture.google.com/partner/the-british-museum</a:t>
            </a:r>
            <a:endParaRPr dirty="0"/>
          </a:p>
        </p:txBody>
      </p:sp>
      <p:pic>
        <p:nvPicPr>
          <p:cNvPr id="10" name="Google Shape;164;p25"/>
          <p:cNvPicPr preferRelativeResize="0"/>
          <p:nvPr/>
        </p:nvPicPr>
        <p:blipFill>
          <a:blip r:embed="rId6">
            <a:alphaModFix/>
          </a:blip>
          <a:stretch>
            <a:fillRect/>
          </a:stretch>
        </p:blipFill>
        <p:spPr>
          <a:xfrm>
            <a:off x="7091850" y="3296275"/>
            <a:ext cx="4391500" cy="1567000"/>
          </a:xfrm>
          <a:prstGeom prst="rect">
            <a:avLst/>
          </a:prstGeom>
          <a:noFill/>
          <a:ln>
            <a:noFill/>
          </a:ln>
        </p:spPr>
      </p:pic>
    </p:spTree>
    <p:extLst>
      <p:ext uri="{BB962C8B-B14F-4D97-AF65-F5344CB8AC3E}">
        <p14:creationId xmlns:p14="http://schemas.microsoft.com/office/powerpoint/2010/main" xmlns="" val="2356771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37a65b33795_0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0" name="Google Shape;170;g37a65b33795_0_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g37a65b33795_0_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g37a65b33795_0_0"/>
          <p:cNvSpPr txBox="1"/>
          <p:nvPr/>
        </p:nvSpPr>
        <p:spPr>
          <a:xfrm>
            <a:off x="-218818" y="117514"/>
            <a:ext cx="11129818" cy="584735"/>
          </a:xfrm>
          <a:prstGeom prst="rect">
            <a:avLst/>
          </a:prstGeom>
          <a:noFill/>
          <a:ln>
            <a:noFill/>
          </a:ln>
        </p:spPr>
        <p:txBody>
          <a:bodyPr spcFirstLastPara="1" wrap="square" lIns="91425" tIns="45700" rIns="91425" bIns="45700" anchor="t" anchorCtr="0">
            <a:spAutoFit/>
          </a:bodyPr>
          <a:lstStyle/>
          <a:p>
            <a:pPr lvl="1"/>
            <a:r>
              <a:rPr lang="en-US" sz="3200" b="1" dirty="0" err="1">
                <a:solidFill>
                  <a:srgbClr val="FFFFFF"/>
                </a:solidFill>
                <a:latin typeface="Candara"/>
                <a:ea typeface="Candara"/>
                <a:cs typeface="Candara"/>
                <a:sym typeface="Candara"/>
              </a:rPr>
              <a:t>Études</a:t>
            </a:r>
            <a:r>
              <a:rPr lang="en-US" sz="3200" b="1" dirty="0">
                <a:solidFill>
                  <a:srgbClr val="FFFFFF"/>
                </a:solidFill>
                <a:latin typeface="Candara"/>
                <a:ea typeface="Candara"/>
                <a:cs typeface="Candara"/>
                <a:sym typeface="Candara"/>
              </a:rPr>
              <a:t> de </a:t>
            </a:r>
            <a:r>
              <a:rPr lang="en-US" sz="3200" b="1" dirty="0" err="1">
                <a:solidFill>
                  <a:srgbClr val="FFFFFF"/>
                </a:solidFill>
                <a:latin typeface="Candara"/>
                <a:ea typeface="Candara"/>
                <a:cs typeface="Candara"/>
                <a:sym typeface="Candara"/>
              </a:rPr>
              <a:t>cas</a:t>
            </a:r>
            <a:r>
              <a:rPr lang="en-US" sz="3200" b="1" dirty="0">
                <a:solidFill>
                  <a:srgbClr val="FFFFFF"/>
                </a:solidFill>
                <a:latin typeface="Candara"/>
                <a:ea typeface="Candara"/>
                <a:cs typeface="Candara"/>
                <a:sym typeface="Candara"/>
              </a:rPr>
              <a:t> </a:t>
            </a:r>
            <a:r>
              <a:rPr lang="en-US" sz="3200" b="1" dirty="0" err="1">
                <a:solidFill>
                  <a:srgbClr val="FFFFFF"/>
                </a:solidFill>
                <a:latin typeface="Candara"/>
                <a:ea typeface="Candara"/>
                <a:cs typeface="Candara"/>
                <a:sym typeface="Candara"/>
              </a:rPr>
              <a:t>d'histoires</a:t>
            </a:r>
            <a:r>
              <a:rPr lang="en-US" sz="3200" b="1" dirty="0">
                <a:solidFill>
                  <a:srgbClr val="FFFFFF"/>
                </a:solidFill>
                <a:latin typeface="Candara"/>
                <a:ea typeface="Candara"/>
                <a:cs typeface="Candara"/>
                <a:sym typeface="Candara"/>
              </a:rPr>
              <a:t> </a:t>
            </a:r>
            <a:r>
              <a:rPr lang="en-US" sz="3200" b="1" dirty="0" err="1">
                <a:solidFill>
                  <a:srgbClr val="FFFFFF"/>
                </a:solidFill>
                <a:latin typeface="Candara"/>
                <a:ea typeface="Candara"/>
                <a:cs typeface="Candara"/>
                <a:sym typeface="Candara"/>
              </a:rPr>
              <a:t>numériques</a:t>
            </a:r>
            <a:r>
              <a:rPr lang="en-US" sz="3200" b="1" dirty="0">
                <a:solidFill>
                  <a:srgbClr val="FFFFFF"/>
                </a:solidFill>
                <a:latin typeface="Candara"/>
                <a:ea typeface="Candara"/>
                <a:cs typeface="Candara"/>
                <a:sym typeface="Candara"/>
              </a:rPr>
              <a:t> du </a:t>
            </a:r>
            <a:r>
              <a:rPr lang="en-US" sz="3200" b="1" dirty="0" err="1">
                <a:solidFill>
                  <a:srgbClr val="FFFFFF"/>
                </a:solidFill>
                <a:latin typeface="Candara"/>
                <a:ea typeface="Candara"/>
                <a:cs typeface="Candara"/>
                <a:sym typeface="Candara"/>
              </a:rPr>
              <a:t>patrimoine</a:t>
            </a:r>
            <a:r>
              <a:rPr lang="en-US" sz="3200" b="1" dirty="0">
                <a:solidFill>
                  <a:srgbClr val="FFFFFF"/>
                </a:solidFill>
                <a:latin typeface="Candara"/>
                <a:ea typeface="Candara"/>
                <a:cs typeface="Candara"/>
                <a:sym typeface="Candara"/>
              </a:rPr>
              <a:t> </a:t>
            </a:r>
            <a:r>
              <a:rPr lang="en-US" sz="3200" b="1" dirty="0" err="1">
                <a:solidFill>
                  <a:srgbClr val="FFFFFF"/>
                </a:solidFill>
                <a:latin typeface="Candara"/>
                <a:ea typeface="Candara"/>
                <a:cs typeface="Candara"/>
                <a:sym typeface="Candara"/>
              </a:rPr>
              <a:t>réussies</a:t>
            </a:r>
            <a:endParaRPr lang="en-US" sz="3200" b="1" dirty="0">
              <a:solidFill>
                <a:srgbClr val="FFFFFF"/>
              </a:solidFill>
              <a:latin typeface="Candara"/>
              <a:ea typeface="Candara"/>
              <a:cs typeface="Candara"/>
              <a:sym typeface="Candara"/>
            </a:endParaRPr>
          </a:p>
        </p:txBody>
      </p:sp>
      <p:sp>
        <p:nvSpPr>
          <p:cNvPr id="173" name="Google Shape;173;g37a65b33795_0_0"/>
          <p:cNvSpPr txBox="1"/>
          <p:nvPr/>
        </p:nvSpPr>
        <p:spPr>
          <a:xfrm>
            <a:off x="-1" y="1303681"/>
            <a:ext cx="7656375" cy="5493771"/>
          </a:xfrm>
          <a:prstGeom prst="rect">
            <a:avLst/>
          </a:prstGeom>
          <a:noFill/>
          <a:ln>
            <a:noFill/>
          </a:ln>
        </p:spPr>
        <p:txBody>
          <a:bodyPr spcFirstLastPara="1" wrap="square" lIns="91425" tIns="45700" rIns="91425" bIns="45700" anchor="t" anchorCtr="0">
            <a:spAutoFit/>
          </a:bodyPr>
          <a:lstStyle/>
          <a:p>
            <a:pPr marL="457200" lvl="0" algn="just">
              <a:lnSpc>
                <a:spcPct val="150000"/>
              </a:lnSpc>
            </a:pPr>
            <a:r>
              <a:rPr lang="fr-FR" dirty="0">
                <a:solidFill>
                  <a:srgbClr val="3F3F3F"/>
                </a:solidFill>
                <a:latin typeface="Candara"/>
                <a:ea typeface="Candara"/>
                <a:cs typeface="Candara"/>
                <a:sym typeface="Candara"/>
              </a:rPr>
              <a:t>Au Royaume-Uni, le National Trust mène des campagnes numériques qui combinent photos, vidéos et récits personnels afin de mettre en valeur le patrimoine culturel et naturel. Ses projets sont souvent axés sur la participation communautaire, encourageant les habitants à partager leurs histoires sur les sites patrimoniaux, les traditions et les paysages. Grâce aux réseaux sociaux et aux plateformes en ligne, le National Trust rend le patrimoine visible à un public plus large et suscite la fierté communautaire. Ces campagnes démontrent comment la narration combinée au multimédia peut renforcer les liens entre les gens et le patrimoine, tout en attirant les visiteurs et en encourageant la </a:t>
            </a:r>
            <a:r>
              <a:rPr lang="fr-FR" dirty="0" smtClean="0">
                <a:solidFill>
                  <a:srgbClr val="3F3F3F"/>
                </a:solidFill>
                <a:latin typeface="Candara"/>
                <a:ea typeface="Candara"/>
                <a:cs typeface="Candara"/>
                <a:sym typeface="Candara"/>
              </a:rPr>
              <a:t>conservation.</a:t>
            </a:r>
          </a:p>
          <a:p>
            <a:pPr marL="457200" lvl="0" algn="just">
              <a:lnSpc>
                <a:spcPct val="150000"/>
              </a:lnSpc>
            </a:pPr>
            <a:r>
              <a:rPr lang="fr-FR" b="1" dirty="0" smtClean="0">
                <a:solidFill>
                  <a:srgbClr val="3F3F3F"/>
                </a:solidFill>
                <a:latin typeface="Candara"/>
                <a:ea typeface="Candara"/>
                <a:cs typeface="Candara"/>
                <a:sym typeface="Candara"/>
              </a:rPr>
              <a:t>Sujet </a:t>
            </a:r>
            <a:r>
              <a:rPr lang="fr-FR" b="1" dirty="0">
                <a:solidFill>
                  <a:srgbClr val="3F3F3F"/>
                </a:solidFill>
                <a:latin typeface="Candara"/>
                <a:ea typeface="Candara"/>
                <a:cs typeface="Candara"/>
                <a:sym typeface="Candara"/>
              </a:rPr>
              <a:t>de discussion </a:t>
            </a:r>
            <a:r>
              <a:rPr lang="fr-FR" dirty="0">
                <a:solidFill>
                  <a:srgbClr val="3F3F3F"/>
                </a:solidFill>
                <a:latin typeface="Candara"/>
                <a:ea typeface="Candara"/>
                <a:cs typeface="Candara"/>
                <a:sym typeface="Candara"/>
              </a:rPr>
              <a:t>: comment ces exemples peuvent-ils inspirer vos propres projets ?</a:t>
            </a:r>
            <a:endParaRPr sz="1400" b="0" i="0" u="none" strike="noStrike" cap="none" dirty="0">
              <a:solidFill>
                <a:srgbClr val="000000"/>
              </a:solidFill>
              <a:latin typeface="Arial"/>
              <a:ea typeface="Arial"/>
              <a:cs typeface="Arial"/>
              <a:sym typeface="Arial"/>
            </a:endParaRPr>
          </a:p>
        </p:txBody>
      </p:sp>
      <p:sp>
        <p:nvSpPr>
          <p:cNvPr id="174" name="Google Shape;174;g37a65b33795_0_0"/>
          <p:cNvSpPr txBox="1"/>
          <p:nvPr/>
        </p:nvSpPr>
        <p:spPr>
          <a:xfrm>
            <a:off x="0" y="808546"/>
            <a:ext cx="11834584" cy="400069"/>
          </a:xfrm>
          <a:prstGeom prst="rect">
            <a:avLst/>
          </a:prstGeom>
          <a:noFill/>
          <a:ln>
            <a:noFill/>
          </a:ln>
        </p:spPr>
        <p:txBody>
          <a:bodyPr spcFirstLastPara="1" wrap="square" lIns="91425" tIns="45700" rIns="91425" bIns="45700" anchor="t" anchorCtr="0">
            <a:spAutoFit/>
          </a:bodyPr>
          <a:lstStyle/>
          <a:p>
            <a:pPr lvl="0">
              <a:buClr>
                <a:srgbClr val="000000"/>
              </a:buClr>
              <a:buSzPts val="2000"/>
            </a:pPr>
            <a:r>
              <a:rPr lang="en-US" sz="2000" b="1" dirty="0" err="1">
                <a:solidFill>
                  <a:srgbClr val="A99374"/>
                </a:solidFill>
                <a:latin typeface="Candara"/>
                <a:ea typeface="Candara"/>
                <a:cs typeface="Candara"/>
                <a:sym typeface="Candara"/>
              </a:rPr>
              <a:t>Exemples</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d'histoires</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numériques</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réussies</a:t>
            </a:r>
            <a:r>
              <a:rPr lang="en-US" sz="2000" b="1" dirty="0">
                <a:solidFill>
                  <a:srgbClr val="A99374"/>
                </a:solidFill>
                <a:latin typeface="Candara"/>
                <a:ea typeface="Candara"/>
                <a:cs typeface="Candara"/>
                <a:sym typeface="Candara"/>
              </a:rPr>
              <a:t>:</a:t>
            </a:r>
            <a:r>
              <a:rPr lang="en-GB" sz="2000" b="1" i="0" u="none" strike="noStrike" cap="none" dirty="0" smtClean="0">
                <a:solidFill>
                  <a:srgbClr val="A99374"/>
                </a:solidFill>
                <a:latin typeface="Candara"/>
                <a:ea typeface="Candara"/>
                <a:cs typeface="Candara"/>
                <a:sym typeface="Candara"/>
              </a:rPr>
              <a:t> </a:t>
            </a:r>
            <a:r>
              <a:rPr lang="en-GB" sz="1600" b="1" i="0" u="none" strike="noStrike" cap="none" dirty="0">
                <a:solidFill>
                  <a:srgbClr val="A99374"/>
                </a:solidFill>
                <a:latin typeface="Candara"/>
                <a:ea typeface="Candara"/>
                <a:cs typeface="Candara"/>
                <a:sym typeface="Candara"/>
              </a:rPr>
              <a:t>- </a:t>
            </a:r>
            <a:r>
              <a:rPr lang="fr-FR" sz="1600" dirty="0">
                <a:solidFill>
                  <a:srgbClr val="3F3F3F"/>
                </a:solidFill>
                <a:latin typeface="Candara"/>
                <a:ea typeface="Candara"/>
                <a:cs typeface="Candara"/>
                <a:sym typeface="Candara"/>
              </a:rPr>
              <a:t>National Trust : campagnes numériques pour la promotion du patrimoine</a:t>
            </a:r>
            <a:endParaRPr sz="1600" dirty="0"/>
          </a:p>
        </p:txBody>
      </p:sp>
      <p:sp>
        <p:nvSpPr>
          <p:cNvPr id="175" name="Google Shape;175;g37a65b33795_0_0"/>
          <p:cNvSpPr txBox="1"/>
          <p:nvPr/>
        </p:nvSpPr>
        <p:spPr>
          <a:xfrm>
            <a:off x="8059374" y="5898625"/>
            <a:ext cx="3584245"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dirty="0">
                <a:solidFill>
                  <a:schemeClr val="hlink"/>
                </a:solidFill>
                <a:hlinkClick r:id="rId4"/>
              </a:rPr>
              <a:t>https://www.nationaltrust.org.uk/</a:t>
            </a:r>
            <a:endParaRPr dirty="0"/>
          </a:p>
        </p:txBody>
      </p:sp>
      <p:pic>
        <p:nvPicPr>
          <p:cNvPr id="176" name="Google Shape;176;g37a65b33795_0_0"/>
          <p:cNvPicPr preferRelativeResize="0"/>
          <p:nvPr/>
        </p:nvPicPr>
        <p:blipFill>
          <a:blip r:embed="rId5">
            <a:alphaModFix/>
          </a:blip>
          <a:stretch>
            <a:fillRect/>
          </a:stretch>
        </p:blipFill>
        <p:spPr>
          <a:xfrm>
            <a:off x="7656375" y="1563300"/>
            <a:ext cx="3987245" cy="1838499"/>
          </a:xfrm>
          <a:prstGeom prst="rect">
            <a:avLst/>
          </a:prstGeom>
          <a:noFill/>
          <a:ln>
            <a:noFill/>
          </a:ln>
        </p:spPr>
      </p:pic>
      <p:pic>
        <p:nvPicPr>
          <p:cNvPr id="177" name="Google Shape;177;g37a65b33795_0_0"/>
          <p:cNvPicPr preferRelativeResize="0"/>
          <p:nvPr/>
        </p:nvPicPr>
        <p:blipFill>
          <a:blip r:embed="rId6">
            <a:alphaModFix/>
          </a:blip>
          <a:stretch>
            <a:fillRect/>
          </a:stretch>
        </p:blipFill>
        <p:spPr>
          <a:xfrm>
            <a:off x="7656375" y="3730950"/>
            <a:ext cx="3987251" cy="1996726"/>
          </a:xfrm>
          <a:prstGeom prst="rect">
            <a:avLst/>
          </a:prstGeom>
          <a:noFill/>
          <a:ln>
            <a:noFill/>
          </a:ln>
        </p:spPr>
      </p:pic>
    </p:spTree>
    <p:extLst>
      <p:ext uri="{BB962C8B-B14F-4D97-AF65-F5344CB8AC3E}">
        <p14:creationId xmlns:p14="http://schemas.microsoft.com/office/powerpoint/2010/main" xmlns="" val="4317638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{74283AE2-8A73-A94A-B827-F18D97F0D345}tf10001069</Template>
  <TotalTime>4819</TotalTime>
  <Words>889</Words>
  <Application>Microsoft Office PowerPoint</Application>
  <PresentationFormat>Προσαρμογή</PresentationFormat>
  <Paragraphs>63</Paragraphs>
  <Slides>10</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docId:2AD7D04A6624768D3879DAAE14B52F8B</cp:keywords>
  <cp:lastModifiedBy>Νικολέττα</cp:lastModifiedBy>
  <cp:revision>33</cp:revision>
  <dcterms:created xsi:type="dcterms:W3CDTF">2024-06-10T15:48:53Z</dcterms:created>
  <dcterms:modified xsi:type="dcterms:W3CDTF">2026-04-25T07:47:50Z</dcterms:modified>
</cp:coreProperties>
</file>