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ndara" pitchFamily="34"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16"/>
  </p:normalViewPr>
  <p:slideViewPr>
    <p:cSldViewPr snapToGrid="0">
      <p:cViewPr varScale="1">
        <p:scale>
          <a:sx n="107" d="100"/>
          <a:sy n="107" d="100"/>
        </p:scale>
        <p:origin x="-108"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48fd4eaf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248fd4eaf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8fd4ea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248fd4eaf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ons.wikimedia.org/w/index.php?curid=61595177"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commons.wikimedia.org/w/index.php?curid=9654774"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ndex.php?curid=91511482" TargetMode="External"/><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ommons.wikimedia.org/w/index.php?curid=13290679"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brussels.be/ommegang"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jpeg"/><Relationship Id="rId3" Type="http://schemas.openxmlformats.org/officeDocument/2006/relationships/notesSlide" Target="../notesSlides/notesSlide16.xml"/><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eedpix.com/photo/82577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freepik.com/free-ai-image/young-women-traditional-clothing-parade-outdoors-generated-by-ai_42431165.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hyperlink" Target="https://www.needpix.com/photo/106931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s://www.needpix.com/photo/1517953" TargetMode="External"/><Relationship Id="rId5" Type="http://schemas.openxmlformats.org/officeDocument/2006/relationships/hyperlink" Target="https://www.needpix.com/photo/1816480"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s://www.needpix.com/photo/167400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hyperlink" Target="https://www.needpix.com/photo/57121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eedpix.com/photo/533044" TargetMode="External"/><Relationship Id="rId4" Type="http://schemas.openxmlformats.org/officeDocument/2006/relationships/image" Target="../media/image11.jpeg"/><Relationship Id="rId9" Type="http://schemas.openxmlformats.org/officeDocument/2006/relationships/hyperlink" Target="https://www.needpix.com/photo/16226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freepik.com/free-vector/flat-international-human-solidarity-day-illustration_33433039.htm"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l-GR" sz="2800" b="1" dirty="0">
                <a:solidFill>
                  <a:srgbClr val="FFFFFF"/>
                </a:solidFill>
                <a:latin typeface="Candara"/>
                <a:cs typeface="Times New Roman"/>
              </a:rPr>
              <a:t>ΠΡΟΓΡΑΜΜΑ ΕΚΠΑΙΔΕΥΣΗΣ</a:t>
            </a:r>
            <a:endParaRPr lang="en-US" sz="2800" b="1" dirty="0">
              <a:solidFill>
                <a:srgbClr val="FFFFFF"/>
              </a:solidFill>
              <a:latin typeface="Candara"/>
              <a:cs typeface="Times New Roman"/>
              <a:sym typeface="Candara"/>
            </a:endParaRP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lvl="0" algn="ctr"/>
            <a:r>
              <a:rPr lang="el-GR" sz="2800" b="1" dirty="0">
                <a:solidFill>
                  <a:srgbClr val="FFFFFF"/>
                </a:solidFill>
                <a:latin typeface="Candara"/>
                <a:ea typeface="Candara"/>
                <a:cs typeface="Candara"/>
                <a:sym typeface="Candara"/>
              </a:rPr>
              <a:t>ΜΑΘΗΣΙΑΚΗ ΕΝΟΤΗΤΑ 1: Αίσθηση του </a:t>
            </a:r>
            <a:r>
              <a:rPr lang="el-GR" sz="2800" b="1" dirty="0" err="1">
                <a:solidFill>
                  <a:srgbClr val="FFFFFF"/>
                </a:solidFill>
                <a:latin typeface="Candara"/>
                <a:ea typeface="Candara"/>
                <a:cs typeface="Candara"/>
                <a:sym typeface="Candara"/>
              </a:rPr>
              <a:t>ανήκειν</a:t>
            </a:r>
            <a:r>
              <a:rPr lang="en-US" sz="2800" b="1" i="0" u="none" strike="noStrike" cap="none" dirty="0">
                <a:solidFill>
                  <a:srgbClr val="FFFFFF"/>
                </a:solidFill>
                <a:latin typeface="Candara"/>
                <a:ea typeface="Candara"/>
                <a:cs typeface="Candara"/>
                <a:sym typeface="Candara"/>
              </a:rPr>
              <a:t>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pic>
        <p:nvPicPr>
          <p:cNvPr id="9" name="8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10"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1"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4" name="Google Shape;194;p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lang="el-GR" sz="3600" dirty="0">
              <a:solidFill>
                <a:schemeClr val="dk1"/>
              </a:solidFill>
              <a:latin typeface="Times New Roman"/>
              <a:ea typeface="Times New Roman"/>
              <a:cs typeface="Times New Roman"/>
              <a:sym typeface="Times New Roman"/>
            </a:endParaRPr>
          </a:p>
        </p:txBody>
      </p:sp>
      <p:sp>
        <p:nvSpPr>
          <p:cNvPr id="197" name="Google Shape;197;p9"/>
          <p:cNvSpPr txBox="1"/>
          <p:nvPr/>
        </p:nvSpPr>
        <p:spPr>
          <a:xfrm>
            <a:off x="3352800" y="1774750"/>
            <a:ext cx="8616600" cy="39548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700" b="1" dirty="0">
                <a:solidFill>
                  <a:srgbClr val="3F3F3F"/>
                </a:solidFill>
                <a:latin typeface="Candara"/>
                <a:ea typeface="Candara"/>
                <a:cs typeface="Candara"/>
                <a:sym typeface="Candara"/>
              </a:rPr>
              <a:t>Βέλγιο</a:t>
            </a:r>
            <a:r>
              <a:rPr lang="en-US" sz="1700" b="1" dirty="0">
                <a:solidFill>
                  <a:srgbClr val="3F3F3F"/>
                </a:solidFill>
                <a:latin typeface="Candara"/>
                <a:ea typeface="Candara"/>
                <a:cs typeface="Candara"/>
                <a:sym typeface="Candara"/>
              </a:rPr>
              <a:t>:</a:t>
            </a:r>
            <a:endParaRPr sz="1300" dirty="0"/>
          </a:p>
          <a:p>
            <a:pPr lvl="0" algn="just">
              <a:spcBef>
                <a:spcPts val="600"/>
              </a:spcBef>
            </a:pPr>
            <a:r>
              <a:rPr lang="el-GR" sz="1700" dirty="0">
                <a:solidFill>
                  <a:srgbClr val="3F3F3F"/>
                </a:solidFill>
                <a:latin typeface="Candara"/>
                <a:ea typeface="Candara"/>
                <a:cs typeface="Candara"/>
                <a:sym typeface="Candara"/>
              </a:rPr>
              <a:t>Το Φεστιβάλ </a:t>
            </a:r>
            <a:r>
              <a:rPr lang="el-GR" sz="1700" dirty="0" err="1">
                <a:solidFill>
                  <a:srgbClr val="3F3F3F"/>
                </a:solidFill>
                <a:latin typeface="Candara"/>
                <a:ea typeface="Candara"/>
                <a:cs typeface="Candara"/>
                <a:sym typeface="Candara"/>
              </a:rPr>
              <a:t>Ommegang</a:t>
            </a:r>
            <a:r>
              <a:rPr lang="el-GR" sz="1700" dirty="0">
                <a:solidFill>
                  <a:srgbClr val="3F3F3F"/>
                </a:solidFill>
                <a:latin typeface="Candara"/>
                <a:ea typeface="Candara"/>
                <a:cs typeface="Candara"/>
                <a:sym typeface="Candara"/>
              </a:rPr>
              <a:t> στις Βρυξέλλες αναβιώνει μεσαιωνικές παραδόσεις και φέρνει την κοινότητα κοντά για τον εορτασμό της κοινής της κληρονομιάς. Εκδηλώσεις όπως αυτή ενισχύουν την τοπική ταυτότητα και δημιουργούν αίσθηση του </a:t>
            </a:r>
            <a:r>
              <a:rPr lang="el-GR" sz="1700" dirty="0" err="1">
                <a:solidFill>
                  <a:srgbClr val="3F3F3F"/>
                </a:solidFill>
                <a:latin typeface="Candara"/>
                <a:ea typeface="Candara"/>
                <a:cs typeface="Candara"/>
                <a:sym typeface="Candara"/>
              </a:rPr>
              <a:t>ανήκειν</a:t>
            </a:r>
            <a:r>
              <a:rPr lang="el-GR" sz="1700" dirty="0">
                <a:solidFill>
                  <a:srgbClr val="3F3F3F"/>
                </a:solidFill>
                <a:latin typeface="Candara"/>
                <a:ea typeface="Candara"/>
                <a:cs typeface="Candara"/>
                <a:sym typeface="Candara"/>
              </a:rPr>
              <a:t> μέσα στην πόλη.</a:t>
            </a: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l-GR" sz="1700" b="1" dirty="0">
                <a:solidFill>
                  <a:srgbClr val="3F3F3F"/>
                </a:solidFill>
                <a:latin typeface="Candara"/>
                <a:ea typeface="Candara"/>
                <a:cs typeface="Candara"/>
                <a:sym typeface="Candara"/>
              </a:rPr>
              <a:t>Ισπανία</a:t>
            </a:r>
            <a:r>
              <a:rPr lang="en-US" sz="1700" b="1" dirty="0">
                <a:solidFill>
                  <a:srgbClr val="3F3F3F"/>
                </a:solidFill>
                <a:latin typeface="Candara"/>
                <a:ea typeface="Candara"/>
                <a:cs typeface="Candara"/>
                <a:sym typeface="Candara"/>
              </a:rPr>
              <a:t>:</a:t>
            </a:r>
            <a:endParaRPr sz="1300" dirty="0"/>
          </a:p>
          <a:p>
            <a:pPr lvl="0" algn="just">
              <a:spcBef>
                <a:spcPts val="600"/>
              </a:spcBef>
            </a:pPr>
            <a:r>
              <a:rPr lang="el-GR" sz="1700" dirty="0">
                <a:solidFill>
                  <a:srgbClr val="3F3F3F"/>
                </a:solidFill>
                <a:latin typeface="Candara"/>
                <a:ea typeface="Candara"/>
                <a:cs typeface="Candara"/>
                <a:sym typeface="Candara"/>
              </a:rPr>
              <a:t>Το Φεστιβάλ </a:t>
            </a:r>
            <a:r>
              <a:rPr lang="el-GR" sz="1700" dirty="0" err="1">
                <a:solidFill>
                  <a:srgbClr val="3F3F3F"/>
                </a:solidFill>
                <a:latin typeface="Candara"/>
                <a:ea typeface="Candara"/>
                <a:cs typeface="Candara"/>
                <a:sym typeface="Candara"/>
              </a:rPr>
              <a:t>Fallas</a:t>
            </a:r>
            <a:r>
              <a:rPr lang="el-GR" sz="1700" dirty="0">
                <a:solidFill>
                  <a:srgbClr val="3F3F3F"/>
                </a:solidFill>
                <a:latin typeface="Candara"/>
                <a:ea typeface="Candara"/>
                <a:cs typeface="Candara"/>
                <a:sym typeface="Candara"/>
              </a:rPr>
              <a:t> στη Βαλένθια, όπου τεράστια ομοιώματα καίγονται σε ένα εντυπωσιακό θέαμα, ενισχύει τους κοινοτικούς δεσμούς μέσω της συλλογικής συμμετοχής στη δημιουργία και τον εορτασμό της πολιτιστικής κληρονομιάς. Καλλιεργεί ένα έντονο αίσθημα συλλογικού </a:t>
            </a:r>
            <a:r>
              <a:rPr lang="el-GR" sz="1700" dirty="0" err="1">
                <a:solidFill>
                  <a:srgbClr val="3F3F3F"/>
                </a:solidFill>
                <a:latin typeface="Candara"/>
                <a:ea typeface="Candara"/>
                <a:cs typeface="Candara"/>
                <a:sym typeface="Candara"/>
              </a:rPr>
              <a:t>ανήκειν</a:t>
            </a:r>
            <a:r>
              <a:rPr lang="el-GR" sz="1700" dirty="0">
                <a:solidFill>
                  <a:srgbClr val="3F3F3F"/>
                </a:solidFill>
                <a:latin typeface="Candara"/>
                <a:ea typeface="Candara"/>
                <a:cs typeface="Candara"/>
                <a:sym typeface="Candara"/>
              </a:rPr>
              <a:t> στους κατοίκους της Βαλένθιας.</a:t>
            </a:r>
            <a:endParaRPr sz="1700" i="0" u="none" strike="noStrike" dirty="0">
              <a:solidFill>
                <a:srgbClr val="3F3F3F"/>
              </a:solidFill>
              <a:latin typeface="Candara"/>
              <a:ea typeface="Candara"/>
              <a:cs typeface="Candara"/>
              <a:sym typeface="Candara"/>
            </a:endParaRPr>
          </a:p>
        </p:txBody>
      </p:sp>
      <p:sp>
        <p:nvSpPr>
          <p:cNvPr id="198" name="Google Shape;198;p9"/>
          <p:cNvSpPr txBox="1"/>
          <p:nvPr/>
        </p:nvSpPr>
        <p:spPr>
          <a:xfrm>
            <a:off x="484052" y="918849"/>
            <a:ext cx="12254174" cy="400069"/>
          </a:xfrm>
          <a:prstGeom prst="rect">
            <a:avLst/>
          </a:prstGeom>
          <a:noFill/>
          <a:ln>
            <a:noFill/>
          </a:ln>
        </p:spPr>
        <p:txBody>
          <a:bodyPr spcFirstLastPara="1" wrap="square" lIns="91425" tIns="45700" rIns="91425" bIns="45700" anchor="t" anchorCtr="0">
            <a:spAutoFit/>
          </a:bodyPr>
          <a:lstStyle/>
          <a:p>
            <a:r>
              <a:rPr lang="el-GR" sz="2000" b="1" dirty="0">
                <a:solidFill>
                  <a:srgbClr val="A99374"/>
                </a:solidFill>
                <a:latin typeface="Candara"/>
                <a:ea typeface="Candara"/>
                <a:cs typeface="Candara"/>
                <a:sym typeface="Candara"/>
              </a:rPr>
              <a:t>3. Ο Ρόλος της Κληρονομιάς στη Διαμόρφωση Αίσθησης </a:t>
            </a:r>
            <a:r>
              <a:rPr lang="el-GR" sz="2000" b="1" dirty="0" err="1">
                <a:solidFill>
                  <a:srgbClr val="A99374"/>
                </a:solidFill>
                <a:latin typeface="Candara"/>
                <a:ea typeface="Candara"/>
                <a:cs typeface="Candara"/>
                <a:sym typeface="Candara"/>
              </a:rPr>
              <a:t>Ανήκειν</a:t>
            </a:r>
            <a:r>
              <a:rPr lang="el-GR" sz="2000" b="1" dirty="0">
                <a:solidFill>
                  <a:srgbClr val="A99374"/>
                </a:solidFill>
                <a:latin typeface="Candara"/>
                <a:ea typeface="Candara"/>
                <a:cs typeface="Candara"/>
                <a:sym typeface="Candara"/>
              </a:rPr>
              <a:t> στις Κοινότητες </a:t>
            </a:r>
            <a:r>
              <a:rPr lang="en-US" sz="2000" b="1" dirty="0">
                <a:solidFill>
                  <a:srgbClr val="A99374"/>
                </a:solidFill>
                <a:latin typeface="Candara"/>
                <a:ea typeface="Candara"/>
                <a:cs typeface="Candara"/>
                <a:sym typeface="Candara"/>
              </a:rPr>
              <a:t>– </a:t>
            </a:r>
            <a:r>
              <a:rPr lang="el-GR" sz="2000" b="1" dirty="0">
                <a:solidFill>
                  <a:srgbClr val="A99374"/>
                </a:solidFill>
                <a:latin typeface="Candara"/>
                <a:ea typeface="Candara"/>
                <a:cs typeface="Candara"/>
                <a:sym typeface="Candara"/>
              </a:rPr>
              <a:t>μερικά παραδείγματα</a:t>
            </a:r>
            <a:endParaRPr sz="2000" b="1" dirty="0">
              <a:solidFill>
                <a:srgbClr val="A99374"/>
              </a:solidFill>
              <a:latin typeface="Candara"/>
              <a:ea typeface="Candara"/>
              <a:cs typeface="Candara"/>
              <a:sym typeface="Candara"/>
            </a:endParaRPr>
          </a:p>
        </p:txBody>
      </p:sp>
      <p:pic>
        <p:nvPicPr>
          <p:cNvPr id="199" name="Google Shape;199;p9"/>
          <p:cNvPicPr preferRelativeResize="0"/>
          <p:nvPr/>
        </p:nvPicPr>
        <p:blipFill>
          <a:blip r:embed="rId4">
            <a:alphaModFix/>
          </a:blip>
          <a:stretch>
            <a:fillRect/>
          </a:stretch>
        </p:blipFill>
        <p:spPr>
          <a:xfrm>
            <a:off x="654900" y="4052900"/>
            <a:ext cx="2158200" cy="1618623"/>
          </a:xfrm>
          <a:prstGeom prst="rect">
            <a:avLst/>
          </a:prstGeom>
          <a:noFill/>
          <a:ln>
            <a:noFill/>
          </a:ln>
        </p:spPr>
      </p:pic>
      <p:sp>
        <p:nvSpPr>
          <p:cNvPr id="200" name="Google Shape;200;p9"/>
          <p:cNvSpPr txBox="1"/>
          <p:nvPr/>
        </p:nvSpPr>
        <p:spPr>
          <a:xfrm>
            <a:off x="654900" y="5758000"/>
            <a:ext cx="2697900" cy="861744"/>
          </a:xfrm>
          <a:prstGeom prst="rect">
            <a:avLst/>
          </a:prstGeom>
          <a:noFill/>
          <a:ln>
            <a:noFill/>
          </a:ln>
        </p:spPr>
        <p:txBody>
          <a:bodyPr spcFirstLastPara="1" wrap="square" lIns="91425" tIns="91425" rIns="91425" bIns="91425" anchor="t" anchorCtr="0">
            <a:spAutoFit/>
          </a:bodyPr>
          <a:lstStyle/>
          <a:p>
            <a:pPr lvl="0"/>
            <a:r>
              <a:rPr lang="el-GR" sz="1200" dirty="0">
                <a:solidFill>
                  <a:srgbClr val="3F3F3F"/>
                </a:solidFill>
                <a:latin typeface="Candara"/>
                <a:ea typeface="Candara"/>
                <a:cs typeface="Candara"/>
                <a:sym typeface="Candara"/>
              </a:rPr>
              <a:t>Φεστιβάλ </a:t>
            </a:r>
            <a:r>
              <a:rPr lang="el-GR" sz="1200" dirty="0" err="1">
                <a:solidFill>
                  <a:srgbClr val="3F3F3F"/>
                </a:solidFill>
                <a:latin typeface="Candara"/>
                <a:ea typeface="Candara"/>
                <a:cs typeface="Candara"/>
                <a:sym typeface="Candara"/>
              </a:rPr>
              <a:t>Fallas</a:t>
            </a:r>
            <a:r>
              <a:rPr lang="el-GR" sz="1200" dirty="0">
                <a:solidFill>
                  <a:srgbClr val="3F3F3F"/>
                </a:solidFill>
                <a:latin typeface="Candara"/>
                <a:ea typeface="Candara"/>
                <a:cs typeface="Candara"/>
                <a:sym typeface="Candara"/>
              </a:rPr>
              <a:t>, Βαλένθια </a:t>
            </a:r>
          </a:p>
          <a:p>
            <a:pPr lvl="0"/>
            <a:r>
              <a:rPr lang="en-US" sz="800" dirty="0"/>
              <a:t>By Alberto Ceballos - originally posted to Flickr as Fallas 2006 Nou </a:t>
            </a:r>
            <a:r>
              <a:rPr lang="en-US" sz="800" dirty="0" err="1"/>
              <a:t>Campanar</a:t>
            </a:r>
            <a:r>
              <a:rPr lang="en-US" sz="800" dirty="0"/>
              <a:t> (Valencia), CC BY-SA 2.0,</a:t>
            </a:r>
            <a:r>
              <a:rPr lang="en-US" sz="800" u="sng" dirty="0">
                <a:solidFill>
                  <a:schemeClr val="hlink"/>
                </a:solidFill>
                <a:hlinkClick r:id="rId5"/>
              </a:rPr>
              <a:t>ttps://commons.wikimedia.org/w/</a:t>
            </a:r>
            <a:r>
              <a:rPr lang="en-US" sz="800" u="sng" dirty="0" err="1">
                <a:solidFill>
                  <a:schemeClr val="hlink"/>
                </a:solidFill>
                <a:hlinkClick r:id="rId5"/>
              </a:rPr>
              <a:t>index.php?curid</a:t>
            </a:r>
            <a:r>
              <a:rPr lang="en-US" sz="800" u="sng" dirty="0">
                <a:solidFill>
                  <a:schemeClr val="hlink"/>
                </a:solidFill>
                <a:hlinkClick r:id="rId5"/>
              </a:rPr>
              <a:t>=9654774</a:t>
            </a:r>
            <a:r>
              <a:rPr lang="en-US" sz="800" dirty="0"/>
              <a:t> </a:t>
            </a:r>
            <a:endParaRPr sz="800" dirty="0"/>
          </a:p>
        </p:txBody>
      </p:sp>
      <p:pic>
        <p:nvPicPr>
          <p:cNvPr id="201" name="Google Shape;201;p9"/>
          <p:cNvPicPr preferRelativeResize="0"/>
          <p:nvPr/>
        </p:nvPicPr>
        <p:blipFill>
          <a:blip r:embed="rId6">
            <a:alphaModFix/>
          </a:blip>
          <a:stretch>
            <a:fillRect/>
          </a:stretch>
        </p:blipFill>
        <p:spPr>
          <a:xfrm>
            <a:off x="654900" y="1585087"/>
            <a:ext cx="2158198" cy="1618648"/>
          </a:xfrm>
          <a:prstGeom prst="rect">
            <a:avLst/>
          </a:prstGeom>
          <a:noFill/>
          <a:ln>
            <a:noFill/>
          </a:ln>
        </p:spPr>
      </p:pic>
      <p:sp>
        <p:nvSpPr>
          <p:cNvPr id="202" name="Google Shape;202;p9"/>
          <p:cNvSpPr txBox="1"/>
          <p:nvPr/>
        </p:nvSpPr>
        <p:spPr>
          <a:xfrm>
            <a:off x="654900" y="3320513"/>
            <a:ext cx="2865900" cy="584745"/>
          </a:xfrm>
          <a:prstGeom prst="rect">
            <a:avLst/>
          </a:prstGeom>
          <a:noFill/>
          <a:ln>
            <a:noFill/>
          </a:ln>
        </p:spPr>
        <p:txBody>
          <a:bodyPr spcFirstLastPara="1" wrap="square" lIns="91425" tIns="91425" rIns="91425" bIns="91425" anchor="t" anchorCtr="0">
            <a:spAutoFit/>
          </a:bodyPr>
          <a:lstStyle/>
          <a:p>
            <a:pPr lvl="0"/>
            <a:r>
              <a:rPr lang="el-GR" sz="1200" dirty="0">
                <a:solidFill>
                  <a:srgbClr val="3F3F3F"/>
                </a:solidFill>
                <a:latin typeface="Candara"/>
                <a:ea typeface="Candara"/>
                <a:cs typeface="Candara"/>
                <a:sym typeface="Candara"/>
              </a:rPr>
              <a:t>Φεστιβάλ </a:t>
            </a:r>
            <a:r>
              <a:rPr lang="el-GR" sz="1200" dirty="0" err="1">
                <a:solidFill>
                  <a:srgbClr val="3F3F3F"/>
                </a:solidFill>
                <a:latin typeface="Candara"/>
                <a:ea typeface="Candara"/>
                <a:cs typeface="Candara"/>
                <a:sym typeface="Candara"/>
              </a:rPr>
              <a:t>Ommegang</a:t>
            </a:r>
            <a:r>
              <a:rPr lang="el-GR" sz="1200" dirty="0">
                <a:solidFill>
                  <a:srgbClr val="3F3F3F"/>
                </a:solidFill>
                <a:latin typeface="Candara"/>
                <a:ea typeface="Candara"/>
                <a:cs typeface="Candara"/>
                <a:sym typeface="Candara"/>
              </a:rPr>
              <a:t> στις Βρυξέλλες </a:t>
            </a:r>
            <a:r>
              <a:rPr lang="en-US" sz="700" dirty="0"/>
              <a:t>By Christophe Degryse - Own work, CC BY-SA 4.0, </a:t>
            </a:r>
            <a:r>
              <a:rPr lang="en-US" sz="700" u="sng" dirty="0">
                <a:solidFill>
                  <a:schemeClr val="hlink"/>
                </a:solidFill>
                <a:hlinkClick r:id="rId7"/>
              </a:rPr>
              <a:t>https://commons.wikimedia.org/w/index.php?curid=61595177</a:t>
            </a:r>
            <a:r>
              <a:rPr lang="en-US" sz="700" dirty="0"/>
              <a:t> </a:t>
            </a:r>
            <a:endParaRPr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3248fd4eafb_0_7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8" name="Google Shape;208;g3248fd4eafb_0_7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3248fd4eafb_0_7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g3248fd4eafb_0_77"/>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lang="el-GR" sz="3600" dirty="0">
              <a:solidFill>
                <a:schemeClr val="dk1"/>
              </a:solidFill>
              <a:latin typeface="Times New Roman"/>
              <a:ea typeface="Times New Roman"/>
              <a:cs typeface="Times New Roman"/>
              <a:sym typeface="Times New Roman"/>
            </a:endParaRPr>
          </a:p>
        </p:txBody>
      </p:sp>
      <p:sp>
        <p:nvSpPr>
          <p:cNvPr id="211" name="Google Shape;211;g3248fd4eafb_0_77"/>
          <p:cNvSpPr txBox="1"/>
          <p:nvPr/>
        </p:nvSpPr>
        <p:spPr>
          <a:xfrm>
            <a:off x="3344100" y="1615775"/>
            <a:ext cx="8616600" cy="4293443"/>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l-GR" sz="1700" b="1" dirty="0">
                <a:solidFill>
                  <a:srgbClr val="3F3F3F"/>
                </a:solidFill>
                <a:latin typeface="Candara"/>
                <a:ea typeface="Candara"/>
                <a:cs typeface="Candara"/>
                <a:sym typeface="Candara"/>
              </a:rPr>
              <a:t>Εσθονία</a:t>
            </a:r>
            <a:r>
              <a:rPr lang="en-US" sz="1700" b="1" dirty="0">
                <a:solidFill>
                  <a:srgbClr val="3F3F3F"/>
                </a:solidFill>
                <a:latin typeface="Candara"/>
                <a:ea typeface="Candara"/>
                <a:cs typeface="Candara"/>
                <a:sym typeface="Candara"/>
              </a:rPr>
              <a:t>:</a:t>
            </a:r>
            <a:endParaRPr sz="1300" dirty="0"/>
          </a:p>
          <a:p>
            <a:pPr lvl="0" algn="just">
              <a:spcBef>
                <a:spcPts val="600"/>
              </a:spcBef>
            </a:pPr>
            <a:r>
              <a:rPr lang="el-GR" sz="1700" dirty="0">
                <a:solidFill>
                  <a:srgbClr val="3F3F3F"/>
                </a:solidFill>
                <a:latin typeface="Candara"/>
                <a:ea typeface="Candara"/>
                <a:cs typeface="Candara"/>
                <a:sym typeface="Candara"/>
              </a:rPr>
              <a:t>Το Εσθονικό Φεστιβάλ Τραγουδιού, το οποίο συγκεντρώνει δεκάδες χιλιάδες ανθρώπους για να τραγουδήσουν παραδοσιακά εσθονικά τραγούδια, αποτελεί ένα από τα σημαντικότερα πολιτιστικά γεγονότα της χώρας. Ιστορικά, έχει διαδραματίσει καθοριστικό ρόλο στην ενότητα του έθνους και στην καλλιέργεια ενός ισχυρού αισθήματος </a:t>
            </a:r>
            <a:r>
              <a:rPr lang="el-GR" sz="1700" dirty="0" err="1">
                <a:solidFill>
                  <a:srgbClr val="3F3F3F"/>
                </a:solidFill>
                <a:latin typeface="Candara"/>
                <a:ea typeface="Candara"/>
                <a:cs typeface="Candara"/>
                <a:sym typeface="Candara"/>
              </a:rPr>
              <a:t>ανήκειν</a:t>
            </a:r>
            <a:r>
              <a:rPr lang="el-GR" sz="1700" dirty="0">
                <a:solidFill>
                  <a:srgbClr val="3F3F3F"/>
                </a:solidFill>
                <a:latin typeface="Candara"/>
                <a:ea typeface="Candara"/>
                <a:cs typeface="Candara"/>
                <a:sym typeface="Candara"/>
              </a:rPr>
              <a:t> και εθνικής υπερηφάνειας.</a:t>
            </a: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l-GR" sz="1700" b="1" dirty="0">
                <a:solidFill>
                  <a:srgbClr val="3F3F3F"/>
                </a:solidFill>
                <a:latin typeface="Candara"/>
                <a:ea typeface="Candara"/>
                <a:cs typeface="Candara"/>
                <a:sym typeface="Candara"/>
              </a:rPr>
              <a:t>Ελλάδα</a:t>
            </a:r>
            <a:r>
              <a:rPr lang="en-US" sz="1700" b="1" dirty="0">
                <a:solidFill>
                  <a:srgbClr val="3F3F3F"/>
                </a:solidFill>
                <a:latin typeface="Candara"/>
                <a:ea typeface="Candara"/>
                <a:cs typeface="Candara"/>
                <a:sym typeface="Candara"/>
              </a:rPr>
              <a:t>:</a:t>
            </a:r>
            <a:endParaRPr sz="1300" dirty="0"/>
          </a:p>
          <a:p>
            <a:pPr lvl="0" algn="just">
              <a:spcBef>
                <a:spcPts val="600"/>
              </a:spcBef>
            </a:pPr>
            <a:r>
              <a:rPr lang="el-GR" sz="1700" dirty="0">
                <a:solidFill>
                  <a:srgbClr val="3F3F3F"/>
                </a:solidFill>
                <a:latin typeface="Candara"/>
                <a:ea typeface="Candara"/>
                <a:cs typeface="Candara"/>
                <a:sym typeface="Candara"/>
              </a:rPr>
              <a:t>Τα </a:t>
            </a:r>
            <a:r>
              <a:rPr lang="el-GR" sz="1700" dirty="0" err="1">
                <a:solidFill>
                  <a:srgbClr val="3F3F3F"/>
                </a:solidFill>
                <a:latin typeface="Candara"/>
                <a:ea typeface="Candara"/>
                <a:cs typeface="Candara"/>
                <a:sym typeface="Candara"/>
              </a:rPr>
              <a:t>Παναθήναια</a:t>
            </a:r>
            <a:r>
              <a:rPr lang="el-GR" sz="1700" dirty="0">
                <a:solidFill>
                  <a:srgbClr val="3F3F3F"/>
                </a:solidFill>
                <a:latin typeface="Candara"/>
                <a:ea typeface="Candara"/>
                <a:cs typeface="Candara"/>
                <a:sym typeface="Candara"/>
              </a:rPr>
              <a:t> στην αρχαία Ελλάδα, τα οποία έχουν αναβιώσει σε σύγχρονες μορφές όπως ο Μαραθώνιος της Αθήνας, επιτρέπουν στους Έλληνες να συνδεθούν με την ιστορική τους ταυτότητα. Ενισχύουν την ενότητα και το αίσθημα του </a:t>
            </a:r>
            <a:r>
              <a:rPr lang="el-GR" sz="1700" dirty="0" err="1">
                <a:solidFill>
                  <a:srgbClr val="3F3F3F"/>
                </a:solidFill>
                <a:latin typeface="Candara"/>
                <a:ea typeface="Candara"/>
                <a:cs typeface="Candara"/>
                <a:sym typeface="Candara"/>
              </a:rPr>
              <a:t>ανήκειν</a:t>
            </a:r>
            <a:r>
              <a:rPr lang="el-GR" sz="1700" dirty="0">
                <a:solidFill>
                  <a:srgbClr val="3F3F3F"/>
                </a:solidFill>
                <a:latin typeface="Candara"/>
                <a:ea typeface="Candara"/>
                <a:cs typeface="Candara"/>
                <a:sym typeface="Candara"/>
              </a:rPr>
              <a:t> μέσω της κοινής συμμετοχής σε πολιτιστικά και ιστορικά δρώμενα.</a:t>
            </a:r>
            <a:r>
              <a:rPr lang="en-US" sz="1700" dirty="0">
                <a:solidFill>
                  <a:srgbClr val="3F3F3F"/>
                </a:solidFill>
                <a:latin typeface="Candara"/>
                <a:ea typeface="Candara"/>
                <a:cs typeface="Candara"/>
                <a:sym typeface="Candara"/>
              </a:rPr>
              <a:t> </a:t>
            </a:r>
            <a:endParaRPr sz="1700" i="0" u="none" strike="noStrike" dirty="0">
              <a:solidFill>
                <a:srgbClr val="3F3F3F"/>
              </a:solidFill>
              <a:latin typeface="Candara"/>
              <a:ea typeface="Candara"/>
              <a:cs typeface="Candara"/>
              <a:sym typeface="Candara"/>
            </a:endParaRPr>
          </a:p>
        </p:txBody>
      </p:sp>
      <p:sp>
        <p:nvSpPr>
          <p:cNvPr id="212" name="Google Shape;212;g3248fd4eafb_0_77"/>
          <p:cNvSpPr txBox="1"/>
          <p:nvPr/>
        </p:nvSpPr>
        <p:spPr>
          <a:xfrm>
            <a:off x="484051" y="918849"/>
            <a:ext cx="12027837" cy="400069"/>
          </a:xfrm>
          <a:prstGeom prst="rect">
            <a:avLst/>
          </a:prstGeom>
          <a:noFill/>
          <a:ln>
            <a:noFill/>
          </a:ln>
        </p:spPr>
        <p:txBody>
          <a:bodyPr spcFirstLastPara="1" wrap="square" lIns="91425" tIns="45700" rIns="91425" bIns="45700" anchor="t" anchorCtr="0">
            <a:spAutoFit/>
          </a:bodyPr>
          <a:lstStyle/>
          <a:p>
            <a:r>
              <a:rPr lang="el-GR" sz="2000" b="1" dirty="0">
                <a:solidFill>
                  <a:srgbClr val="A99374"/>
                </a:solidFill>
                <a:latin typeface="Candara"/>
                <a:ea typeface="Candara"/>
                <a:cs typeface="Candara"/>
                <a:sym typeface="Candara"/>
              </a:rPr>
              <a:t>3. Ο Ρόλος της Κληρονομιάς στη Διαμόρφωση Αίσθησης </a:t>
            </a:r>
            <a:r>
              <a:rPr lang="el-GR" sz="2000" b="1" dirty="0" err="1">
                <a:solidFill>
                  <a:srgbClr val="A99374"/>
                </a:solidFill>
                <a:latin typeface="Candara"/>
                <a:ea typeface="Candara"/>
                <a:cs typeface="Candara"/>
                <a:sym typeface="Candara"/>
              </a:rPr>
              <a:t>Ανήκειν</a:t>
            </a:r>
            <a:r>
              <a:rPr lang="el-GR" sz="2000" b="1" dirty="0">
                <a:solidFill>
                  <a:srgbClr val="A99374"/>
                </a:solidFill>
                <a:latin typeface="Candara"/>
                <a:ea typeface="Candara"/>
                <a:cs typeface="Candara"/>
                <a:sym typeface="Candara"/>
              </a:rPr>
              <a:t> στις Κοινότητες – μερικά παραδείγματα</a:t>
            </a:r>
          </a:p>
        </p:txBody>
      </p:sp>
      <p:pic>
        <p:nvPicPr>
          <p:cNvPr id="213" name="Google Shape;213;g3248fd4eafb_0_77"/>
          <p:cNvPicPr preferRelativeResize="0"/>
          <p:nvPr/>
        </p:nvPicPr>
        <p:blipFill>
          <a:blip r:embed="rId4">
            <a:alphaModFix/>
          </a:blip>
          <a:stretch>
            <a:fillRect/>
          </a:stretch>
        </p:blipFill>
        <p:spPr>
          <a:xfrm>
            <a:off x="563475" y="1615775"/>
            <a:ext cx="2028298" cy="1342955"/>
          </a:xfrm>
          <a:prstGeom prst="rect">
            <a:avLst/>
          </a:prstGeom>
          <a:noFill/>
          <a:ln>
            <a:noFill/>
          </a:ln>
        </p:spPr>
      </p:pic>
      <p:sp>
        <p:nvSpPr>
          <p:cNvPr id="214" name="Google Shape;214;g3248fd4eafb_0_77"/>
          <p:cNvSpPr txBox="1"/>
          <p:nvPr/>
        </p:nvSpPr>
        <p:spPr>
          <a:xfrm>
            <a:off x="484050" y="3036450"/>
            <a:ext cx="3000000" cy="784800"/>
          </a:xfrm>
          <a:prstGeom prst="rect">
            <a:avLst/>
          </a:prstGeom>
          <a:noFill/>
          <a:ln>
            <a:noFill/>
          </a:ln>
        </p:spPr>
        <p:txBody>
          <a:bodyPr spcFirstLastPara="1" wrap="square" lIns="91425" tIns="91425" rIns="91425" bIns="91425" anchor="t" anchorCtr="0">
            <a:spAutoFit/>
          </a:bodyPr>
          <a:lstStyle/>
          <a:p>
            <a:pPr lvl="0"/>
            <a:r>
              <a:rPr lang="el-GR" sz="1200" dirty="0">
                <a:solidFill>
                  <a:srgbClr val="3F3F3F"/>
                </a:solidFill>
                <a:latin typeface="Candara"/>
                <a:ea typeface="Candara"/>
                <a:cs typeface="Candara"/>
                <a:sym typeface="Candara"/>
              </a:rPr>
              <a:t>Εσθονικό Φεστιβάλ Τραγουδιού </a:t>
            </a:r>
          </a:p>
          <a:p>
            <a:pPr lvl="0"/>
            <a:r>
              <a:rPr lang="en-US" sz="900" dirty="0"/>
              <a:t>By </a:t>
            </a:r>
            <a:r>
              <a:rPr lang="en-US" sz="900" dirty="0" err="1"/>
              <a:t>Metsavend</a:t>
            </a:r>
            <a:r>
              <a:rPr lang="en-US" sz="900" dirty="0"/>
              <a:t> - Own work, CC BY-SA 4.0, https://commons.wikimedia.org/w/index.php?curid=80239355</a:t>
            </a:r>
            <a:endParaRPr sz="900" dirty="0"/>
          </a:p>
        </p:txBody>
      </p:sp>
      <p:pic>
        <p:nvPicPr>
          <p:cNvPr id="215" name="Google Shape;215;g3248fd4eafb_0_77"/>
          <p:cNvPicPr preferRelativeResize="0"/>
          <p:nvPr/>
        </p:nvPicPr>
        <p:blipFill>
          <a:blip r:embed="rId5">
            <a:alphaModFix/>
          </a:blip>
          <a:stretch>
            <a:fillRect/>
          </a:stretch>
        </p:blipFill>
        <p:spPr>
          <a:xfrm>
            <a:off x="484050" y="4051675"/>
            <a:ext cx="2685900" cy="1342950"/>
          </a:xfrm>
          <a:prstGeom prst="rect">
            <a:avLst/>
          </a:prstGeom>
          <a:noFill/>
          <a:ln>
            <a:noFill/>
          </a:ln>
        </p:spPr>
      </p:pic>
      <p:sp>
        <p:nvSpPr>
          <p:cNvPr id="216" name="Google Shape;216;g3248fd4eafb_0_77"/>
          <p:cNvSpPr txBox="1"/>
          <p:nvPr/>
        </p:nvSpPr>
        <p:spPr>
          <a:xfrm>
            <a:off x="486210" y="5508201"/>
            <a:ext cx="2685900" cy="861744"/>
          </a:xfrm>
          <a:prstGeom prst="rect">
            <a:avLst/>
          </a:prstGeom>
          <a:noFill/>
          <a:ln>
            <a:noFill/>
          </a:ln>
        </p:spPr>
        <p:txBody>
          <a:bodyPr spcFirstLastPara="1" wrap="square" lIns="91425" tIns="91425" rIns="91425" bIns="91425" anchor="t" anchorCtr="0">
            <a:spAutoFit/>
          </a:bodyPr>
          <a:lstStyle/>
          <a:p>
            <a:pPr lvl="0"/>
            <a:r>
              <a:rPr lang="el-GR" sz="1100" dirty="0"/>
              <a:t>Ο τερματισμός του Μαραθωνίου της Αθήνας βρίσκεται στο Παναθηναϊκό Στάδιο. Φωτογραφία: </a:t>
            </a:r>
            <a:r>
              <a:rPr lang="en-US" sz="1100" dirty="0"/>
              <a:t>Why Athen	</a:t>
            </a: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2" name="Google Shape;222;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0"/>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lang="el-GR" sz="3600" dirty="0">
              <a:solidFill>
                <a:schemeClr val="dk1"/>
              </a:solidFill>
              <a:latin typeface="Times New Roman"/>
              <a:ea typeface="Times New Roman"/>
              <a:cs typeface="Times New Roman"/>
              <a:sym typeface="Times New Roman"/>
            </a:endParaRPr>
          </a:p>
        </p:txBody>
      </p:sp>
      <p:sp>
        <p:nvSpPr>
          <p:cNvPr id="225" name="Google Shape;225;p10"/>
          <p:cNvSpPr txBox="1"/>
          <p:nvPr/>
        </p:nvSpPr>
        <p:spPr>
          <a:xfrm>
            <a:off x="3427750" y="1398325"/>
            <a:ext cx="7859100" cy="53398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600" b="1" dirty="0">
                <a:solidFill>
                  <a:srgbClr val="3F3F3F"/>
                </a:solidFill>
                <a:latin typeface="Candara"/>
                <a:ea typeface="Candara"/>
                <a:cs typeface="Candara"/>
                <a:sym typeface="Candara"/>
              </a:rPr>
              <a:t>Τουρκία</a:t>
            </a:r>
            <a:r>
              <a:rPr lang="en-US" sz="1600" b="1" dirty="0">
                <a:solidFill>
                  <a:srgbClr val="3F3F3F"/>
                </a:solidFill>
                <a:latin typeface="Candara"/>
                <a:ea typeface="Candara"/>
                <a:cs typeface="Candara"/>
                <a:sym typeface="Candara"/>
              </a:rPr>
              <a:t>:</a:t>
            </a:r>
            <a:endParaRPr sz="1600" dirty="0"/>
          </a:p>
          <a:p>
            <a:pPr lvl="0" algn="just">
              <a:spcBef>
                <a:spcPts val="600"/>
              </a:spcBef>
            </a:pPr>
            <a:r>
              <a:rPr lang="el-GR" sz="1600" dirty="0">
                <a:solidFill>
                  <a:srgbClr val="3F3F3F"/>
                </a:solidFill>
                <a:latin typeface="Candara"/>
                <a:ea typeface="Candara"/>
                <a:cs typeface="Candara"/>
                <a:sym typeface="Candara"/>
              </a:rPr>
              <a:t>Οι τελετές των Περιστρεφόμενων Δερβίσηδων στην </a:t>
            </a:r>
            <a:r>
              <a:rPr lang="el-GR" sz="1600" dirty="0" err="1">
                <a:solidFill>
                  <a:srgbClr val="3F3F3F"/>
                </a:solidFill>
                <a:latin typeface="Candara"/>
                <a:ea typeface="Candara"/>
                <a:cs typeface="Candara"/>
                <a:sym typeface="Candara"/>
              </a:rPr>
              <a:t>Κόνια</a:t>
            </a:r>
            <a:r>
              <a:rPr lang="el-GR" sz="1600" dirty="0">
                <a:solidFill>
                  <a:srgbClr val="3F3F3F"/>
                </a:solidFill>
                <a:latin typeface="Candara"/>
                <a:ea typeface="Candara"/>
                <a:cs typeface="Candara"/>
                <a:sym typeface="Candara"/>
              </a:rPr>
              <a:t>, με ρίζες στον Σουφισμό, αποτελούν ένα πνευματικό και πολιτιστικό γεγονός που καλλιεργεί ένα βαθύ αίσθημα </a:t>
            </a:r>
            <a:r>
              <a:rPr lang="el-GR" sz="1600" dirty="0" err="1">
                <a:solidFill>
                  <a:srgbClr val="3F3F3F"/>
                </a:solidFill>
                <a:latin typeface="Candara"/>
                <a:ea typeface="Candara"/>
                <a:cs typeface="Candara"/>
                <a:sym typeface="Candara"/>
              </a:rPr>
              <a:t>ανήκειν</a:t>
            </a:r>
            <a:r>
              <a:rPr lang="el-GR" sz="1600" dirty="0">
                <a:solidFill>
                  <a:srgbClr val="3F3F3F"/>
                </a:solidFill>
                <a:latin typeface="Candara"/>
                <a:ea typeface="Candara"/>
                <a:cs typeface="Candara"/>
                <a:sym typeface="Candara"/>
              </a:rPr>
              <a:t> και σύνδεσης μεταξύ των συμμετεχόντων. Οι τελετές αυτές συνδέουν τους ανθρώπους με την ισλαμική κληρονομιά της Τουρκίας, δημιουργώντας μια κοινή συλλογική εμπειρία.</a:t>
            </a:r>
            <a:endParaRPr sz="1600" dirty="0"/>
          </a:p>
          <a:p>
            <a:pPr marL="0" marR="0" lvl="0" indent="0" algn="just" rtl="0">
              <a:spcBef>
                <a:spcPts val="600"/>
              </a:spcBef>
              <a:spcAft>
                <a:spcPts val="0"/>
              </a:spcAft>
              <a:buNone/>
            </a:pPr>
            <a:endParaRPr sz="1600" b="1"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l-GR" sz="1600" b="1" dirty="0">
                <a:solidFill>
                  <a:srgbClr val="3F3F3F"/>
                </a:solidFill>
                <a:latin typeface="Candara"/>
                <a:ea typeface="Candara"/>
                <a:cs typeface="Candara"/>
                <a:sym typeface="Candara"/>
              </a:rPr>
              <a:t>Ιταλία</a:t>
            </a:r>
            <a:r>
              <a:rPr lang="en-US" sz="1600" b="1" dirty="0">
                <a:solidFill>
                  <a:srgbClr val="3F3F3F"/>
                </a:solidFill>
                <a:latin typeface="Candara"/>
                <a:ea typeface="Candara"/>
                <a:cs typeface="Candara"/>
                <a:sym typeface="Candara"/>
              </a:rPr>
              <a:t>:</a:t>
            </a:r>
            <a:endParaRPr sz="1600" dirty="0"/>
          </a:p>
          <a:p>
            <a:pPr lvl="0" algn="just">
              <a:spcBef>
                <a:spcPts val="600"/>
              </a:spcBef>
            </a:pPr>
            <a:r>
              <a:rPr lang="el-GR" sz="1600" dirty="0">
                <a:solidFill>
                  <a:srgbClr val="3F3F3F"/>
                </a:solidFill>
                <a:latin typeface="Candara"/>
                <a:ea typeface="Candara"/>
                <a:cs typeface="Candara"/>
                <a:sym typeface="Candara"/>
              </a:rPr>
              <a:t>Το Καρναβάλι της Βενετίας είναι μια παράδοση αιώνων που συνεχίζει να φέρνει κοντά κατοίκους και επισκέπτες, γιορτάζοντας τη μοναδική ιστορία, τέχνη και ταυτότητα της πόλης. Η χρήση παραδοσιακών μασκών και ενδυμασιών ενισχύει την τοπική υπερηφάνεια και δημιουργεί αίσθηση ενότητας και </a:t>
            </a:r>
            <a:r>
              <a:rPr lang="el-GR" sz="1600" dirty="0" err="1">
                <a:solidFill>
                  <a:srgbClr val="3F3F3F"/>
                </a:solidFill>
                <a:latin typeface="Candara"/>
                <a:ea typeface="Candara"/>
                <a:cs typeface="Candara"/>
                <a:sym typeface="Candara"/>
              </a:rPr>
              <a:t>ανήκειν</a:t>
            </a:r>
            <a:r>
              <a:rPr lang="el-GR" sz="1600" dirty="0">
                <a:solidFill>
                  <a:srgbClr val="3F3F3F"/>
                </a:solidFill>
                <a:latin typeface="Candara"/>
                <a:ea typeface="Candara"/>
                <a:cs typeface="Candara"/>
                <a:sym typeface="Candara"/>
              </a:rPr>
              <a:t>.</a:t>
            </a:r>
            <a:endParaRPr sz="1600" dirty="0"/>
          </a:p>
          <a:p>
            <a:pPr marL="0" marR="0" lvl="0" indent="0" algn="just" rtl="0">
              <a:spcBef>
                <a:spcPts val="600"/>
              </a:spcBef>
              <a:spcAft>
                <a:spcPts val="0"/>
              </a:spcAft>
              <a:buNone/>
            </a:pPr>
            <a:endParaRPr sz="1600" b="1"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l-GR" sz="1600" b="1" dirty="0">
                <a:solidFill>
                  <a:srgbClr val="3F3F3F"/>
                </a:solidFill>
                <a:latin typeface="Candara"/>
                <a:ea typeface="Candara"/>
                <a:cs typeface="Candara"/>
                <a:sym typeface="Candara"/>
              </a:rPr>
              <a:t>Λιθουανία</a:t>
            </a:r>
            <a:r>
              <a:rPr lang="en-US" sz="1600" b="1" dirty="0">
                <a:solidFill>
                  <a:srgbClr val="3F3F3F"/>
                </a:solidFill>
                <a:latin typeface="Candara"/>
                <a:ea typeface="Candara"/>
                <a:cs typeface="Candara"/>
                <a:sym typeface="Candara"/>
              </a:rPr>
              <a:t>:</a:t>
            </a:r>
            <a:endParaRPr sz="1600" dirty="0"/>
          </a:p>
          <a:p>
            <a:pPr lvl="0" algn="just">
              <a:spcBef>
                <a:spcPts val="600"/>
              </a:spcBef>
            </a:pPr>
            <a:r>
              <a:rPr lang="el-GR" sz="1600" dirty="0">
                <a:solidFill>
                  <a:srgbClr val="3F3F3F"/>
                </a:solidFill>
                <a:latin typeface="Candara"/>
                <a:ea typeface="Candara"/>
                <a:cs typeface="Candara"/>
                <a:sym typeface="Candara"/>
              </a:rPr>
              <a:t>Η γιορτή </a:t>
            </a:r>
            <a:r>
              <a:rPr lang="el-GR" sz="1600" dirty="0" err="1">
                <a:solidFill>
                  <a:srgbClr val="3F3F3F"/>
                </a:solidFill>
                <a:latin typeface="Candara"/>
                <a:ea typeface="Candara"/>
                <a:cs typeface="Candara"/>
                <a:sym typeface="Candara"/>
              </a:rPr>
              <a:t>Joninės</a:t>
            </a:r>
            <a:r>
              <a:rPr lang="el-GR" sz="1600" dirty="0">
                <a:solidFill>
                  <a:srgbClr val="3F3F3F"/>
                </a:solidFill>
                <a:latin typeface="Candara"/>
                <a:ea typeface="Candara"/>
                <a:cs typeface="Candara"/>
                <a:sym typeface="Candara"/>
              </a:rPr>
              <a:t> (Ημέρα του Αγίου Ιωάννη) ή το Φεστιβάλ </a:t>
            </a:r>
            <a:r>
              <a:rPr lang="el-GR" sz="1600" dirty="0" err="1">
                <a:solidFill>
                  <a:srgbClr val="3F3F3F"/>
                </a:solidFill>
                <a:latin typeface="Candara"/>
                <a:ea typeface="Candara"/>
                <a:cs typeface="Candara"/>
                <a:sym typeface="Candara"/>
              </a:rPr>
              <a:t>Rasos</a:t>
            </a:r>
            <a:r>
              <a:rPr lang="el-GR" sz="1600" dirty="0">
                <a:solidFill>
                  <a:srgbClr val="3F3F3F"/>
                </a:solidFill>
                <a:latin typeface="Candara"/>
                <a:ea typeface="Candara"/>
                <a:cs typeface="Candara"/>
                <a:sym typeface="Candara"/>
              </a:rPr>
              <a:t> είναι ένας αρχαίος εορτασμός του θερινού ηλιοστασίου στη Λιθουανία, όπου οι κοινότητες συγκεντρώνονται για να γιορτάσουν με φωτιές και λαϊκά έθιμα. Το γεγονός αυτό συνδέει τους Λιθουανούς με τις παγανιστικές τους ρίζες και ενισχύει το αίσθημα του </a:t>
            </a:r>
            <a:r>
              <a:rPr lang="el-GR" sz="1600" dirty="0" err="1">
                <a:solidFill>
                  <a:srgbClr val="3F3F3F"/>
                </a:solidFill>
                <a:latin typeface="Candara"/>
                <a:ea typeface="Candara"/>
                <a:cs typeface="Candara"/>
                <a:sym typeface="Candara"/>
              </a:rPr>
              <a:t>ανήκειν</a:t>
            </a:r>
            <a:r>
              <a:rPr lang="el-GR" sz="1600" dirty="0">
                <a:solidFill>
                  <a:srgbClr val="3F3F3F"/>
                </a:solidFill>
                <a:latin typeface="Candara"/>
                <a:ea typeface="Candara"/>
                <a:cs typeface="Candara"/>
                <a:sym typeface="Candara"/>
              </a:rPr>
              <a:t> μέσω κοινών πολιτιστικών παραδόσεων.</a:t>
            </a:r>
            <a:endParaRPr sz="1800" i="0" u="none" strike="noStrike" dirty="0">
              <a:solidFill>
                <a:srgbClr val="3F3F3F"/>
              </a:solidFill>
              <a:latin typeface="Candara"/>
              <a:ea typeface="Candara"/>
              <a:cs typeface="Candara"/>
              <a:sym typeface="Candara"/>
            </a:endParaRPr>
          </a:p>
        </p:txBody>
      </p:sp>
      <p:sp>
        <p:nvSpPr>
          <p:cNvPr id="226" name="Google Shape;226;p10"/>
          <p:cNvSpPr txBox="1"/>
          <p:nvPr/>
        </p:nvSpPr>
        <p:spPr>
          <a:xfrm>
            <a:off x="484052" y="918849"/>
            <a:ext cx="12281334" cy="707846"/>
          </a:xfrm>
          <a:prstGeom prst="rect">
            <a:avLst/>
          </a:prstGeom>
          <a:noFill/>
          <a:ln>
            <a:noFill/>
          </a:ln>
        </p:spPr>
        <p:txBody>
          <a:bodyPr spcFirstLastPara="1" wrap="square" lIns="91425" tIns="45700" rIns="91425" bIns="45700" anchor="t" anchorCtr="0">
            <a:spAutoFit/>
          </a:bodyPr>
          <a:lstStyle/>
          <a:p>
            <a:r>
              <a:rPr lang="el-GR" sz="2000" b="1" dirty="0">
                <a:solidFill>
                  <a:srgbClr val="A99374"/>
                </a:solidFill>
                <a:latin typeface="Candara"/>
                <a:ea typeface="Candara"/>
                <a:cs typeface="Candara"/>
                <a:sym typeface="Candara"/>
              </a:rPr>
              <a:t>3. Ο Ρόλος της Κληρονομιάς στη Διαμόρφωση Αίσθησης </a:t>
            </a:r>
            <a:r>
              <a:rPr lang="el-GR" sz="2000" b="1" dirty="0" err="1">
                <a:solidFill>
                  <a:srgbClr val="A99374"/>
                </a:solidFill>
                <a:latin typeface="Candara"/>
                <a:ea typeface="Candara"/>
                <a:cs typeface="Candara"/>
                <a:sym typeface="Candara"/>
              </a:rPr>
              <a:t>Ανήκειν</a:t>
            </a:r>
            <a:r>
              <a:rPr lang="el-GR" sz="2000" b="1" dirty="0">
                <a:solidFill>
                  <a:srgbClr val="A99374"/>
                </a:solidFill>
                <a:latin typeface="Candara"/>
                <a:ea typeface="Candara"/>
                <a:cs typeface="Candara"/>
                <a:sym typeface="Candara"/>
              </a:rPr>
              <a:t> στις Κοινότητες – μερικά παραδείγματα</a:t>
            </a:r>
          </a:p>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s</a:t>
            </a:r>
            <a:endParaRPr sz="2000" b="1" dirty="0">
              <a:solidFill>
                <a:srgbClr val="A99374"/>
              </a:solidFill>
              <a:latin typeface="Candara"/>
              <a:ea typeface="Candara"/>
              <a:cs typeface="Candara"/>
              <a:sym typeface="Candara"/>
            </a:endParaRPr>
          </a:p>
        </p:txBody>
      </p:sp>
      <p:pic>
        <p:nvPicPr>
          <p:cNvPr id="227" name="Google Shape;227;p10"/>
          <p:cNvPicPr preferRelativeResize="0"/>
          <p:nvPr/>
        </p:nvPicPr>
        <p:blipFill>
          <a:blip r:embed="rId4">
            <a:alphaModFix/>
          </a:blip>
          <a:stretch>
            <a:fillRect/>
          </a:stretch>
        </p:blipFill>
        <p:spPr>
          <a:xfrm>
            <a:off x="569650" y="1398325"/>
            <a:ext cx="1694674" cy="1531988"/>
          </a:xfrm>
          <a:prstGeom prst="rect">
            <a:avLst/>
          </a:prstGeom>
          <a:noFill/>
          <a:ln>
            <a:noFill/>
          </a:ln>
        </p:spPr>
      </p:pic>
      <p:sp>
        <p:nvSpPr>
          <p:cNvPr id="228" name="Google Shape;228;p10"/>
          <p:cNvSpPr txBox="1"/>
          <p:nvPr/>
        </p:nvSpPr>
        <p:spPr>
          <a:xfrm>
            <a:off x="569650" y="2971075"/>
            <a:ext cx="2372726" cy="584745"/>
          </a:xfrm>
          <a:prstGeom prst="rect">
            <a:avLst/>
          </a:prstGeom>
          <a:noFill/>
          <a:ln>
            <a:noFill/>
          </a:ln>
        </p:spPr>
        <p:txBody>
          <a:bodyPr spcFirstLastPara="1" wrap="square" lIns="91425" tIns="91425" rIns="91425" bIns="91425" anchor="t" anchorCtr="0">
            <a:spAutoFit/>
          </a:bodyPr>
          <a:lstStyle/>
          <a:p>
            <a:pPr marL="0" lvl="0" indent="0" algn="just" rtl="0">
              <a:spcBef>
                <a:spcPts val="600"/>
              </a:spcBef>
              <a:spcAft>
                <a:spcPts val="0"/>
              </a:spcAft>
              <a:buClr>
                <a:schemeClr val="dk1"/>
              </a:buClr>
              <a:buFont typeface="Arial"/>
              <a:buNone/>
            </a:pPr>
            <a:r>
              <a:rPr lang="el-GR" sz="1050" dirty="0">
                <a:solidFill>
                  <a:srgbClr val="3F3F3F"/>
                </a:solidFill>
                <a:latin typeface="Candara"/>
                <a:ea typeface="Candara"/>
                <a:cs typeface="Candara"/>
                <a:sym typeface="Candara"/>
              </a:rPr>
              <a:t>Περιστρεφόμενοι Δερβίσηδες </a:t>
            </a:r>
            <a:endParaRPr sz="1050" dirty="0">
              <a:solidFill>
                <a:srgbClr val="3F3F3F"/>
              </a:solidFill>
              <a:latin typeface="Candara"/>
              <a:ea typeface="Candara"/>
              <a:cs typeface="Candara"/>
              <a:sym typeface="Candara"/>
            </a:endParaRPr>
          </a:p>
          <a:p>
            <a:pPr marL="0" lvl="0" indent="0" algn="l" rtl="0">
              <a:spcBef>
                <a:spcPts val="0"/>
              </a:spcBef>
              <a:spcAft>
                <a:spcPts val="0"/>
              </a:spcAft>
              <a:buNone/>
            </a:pPr>
            <a:r>
              <a:rPr lang="en-US" sz="1050" dirty="0"/>
              <a:t>AI Generated </a:t>
            </a:r>
            <a:endParaRPr sz="1050" dirty="0"/>
          </a:p>
        </p:txBody>
      </p:sp>
      <p:pic>
        <p:nvPicPr>
          <p:cNvPr id="229" name="Google Shape;229;p10"/>
          <p:cNvPicPr preferRelativeResize="0"/>
          <p:nvPr/>
        </p:nvPicPr>
        <p:blipFill>
          <a:blip r:embed="rId5">
            <a:alphaModFix/>
          </a:blip>
          <a:stretch>
            <a:fillRect/>
          </a:stretch>
        </p:blipFill>
        <p:spPr>
          <a:xfrm>
            <a:off x="569662" y="3550650"/>
            <a:ext cx="1865999" cy="1243689"/>
          </a:xfrm>
          <a:prstGeom prst="rect">
            <a:avLst/>
          </a:prstGeom>
          <a:noFill/>
          <a:ln>
            <a:noFill/>
          </a:ln>
        </p:spPr>
      </p:pic>
      <p:sp>
        <p:nvSpPr>
          <p:cNvPr id="230" name="Google Shape;230;p10"/>
          <p:cNvSpPr txBox="1"/>
          <p:nvPr/>
        </p:nvSpPr>
        <p:spPr>
          <a:xfrm>
            <a:off x="569650" y="4828263"/>
            <a:ext cx="2781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dirty="0">
                <a:solidFill>
                  <a:srgbClr val="3F3F3F"/>
                </a:solidFill>
                <a:latin typeface="Candara"/>
                <a:ea typeface="Candara"/>
                <a:cs typeface="Candara"/>
                <a:sym typeface="Candara"/>
              </a:rPr>
              <a:t>Καρναβάλι Βενετίας</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n-US" sz="900" dirty="0"/>
              <a:t>By Frank </a:t>
            </a:r>
            <a:r>
              <a:rPr lang="en-US" sz="900" dirty="0" err="1"/>
              <a:t>Kovalchek</a:t>
            </a:r>
            <a:r>
              <a:rPr lang="en-US" sz="900" dirty="0"/>
              <a:t> from Anchorage,  CC BY 2.0, </a:t>
            </a:r>
            <a:r>
              <a:rPr lang="en-US" sz="900" u="sng" dirty="0">
                <a:solidFill>
                  <a:schemeClr val="hlink"/>
                </a:solidFill>
                <a:hlinkClick r:id="rId6"/>
              </a:rPr>
              <a:t>https://commons.wikimedia.org/w/index.php?curid=13290679</a:t>
            </a:r>
            <a:r>
              <a:rPr lang="en-US" sz="900" dirty="0"/>
              <a:t> </a:t>
            </a:r>
            <a:endParaRPr sz="900" dirty="0"/>
          </a:p>
        </p:txBody>
      </p:sp>
      <p:pic>
        <p:nvPicPr>
          <p:cNvPr id="231" name="Google Shape;231;p10"/>
          <p:cNvPicPr preferRelativeResize="0"/>
          <p:nvPr/>
        </p:nvPicPr>
        <p:blipFill>
          <a:blip r:embed="rId7">
            <a:alphaModFix/>
          </a:blip>
          <a:stretch>
            <a:fillRect/>
          </a:stretch>
        </p:blipFill>
        <p:spPr>
          <a:xfrm>
            <a:off x="645850" y="5598499"/>
            <a:ext cx="1694675" cy="1130328"/>
          </a:xfrm>
          <a:prstGeom prst="rect">
            <a:avLst/>
          </a:prstGeom>
          <a:noFill/>
          <a:ln>
            <a:noFill/>
          </a:ln>
        </p:spPr>
      </p:pic>
      <p:sp>
        <p:nvSpPr>
          <p:cNvPr id="232" name="Google Shape;232;p10"/>
          <p:cNvSpPr txBox="1"/>
          <p:nvPr/>
        </p:nvSpPr>
        <p:spPr>
          <a:xfrm>
            <a:off x="2285038" y="5968012"/>
            <a:ext cx="1198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t>By Unknown author - C0, </a:t>
            </a:r>
            <a:r>
              <a:rPr lang="en-US" sz="800" u="sng" dirty="0">
                <a:solidFill>
                  <a:schemeClr val="hlink"/>
                </a:solidFill>
                <a:hlinkClick r:id="rId8"/>
              </a:rPr>
              <a:t>https://commons.wikimedia.org/w/index.php?curid=91511482</a:t>
            </a:r>
            <a:r>
              <a:rPr lang="en-US" sz="800" dirty="0"/>
              <a:t> </a:t>
            </a:r>
            <a:endParaRP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8" name="Google Shape;238;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1"/>
          <p:cNvSpPr txBox="1"/>
          <p:nvPr/>
        </p:nvSpPr>
        <p:spPr>
          <a:xfrm>
            <a:off x="0" y="89588"/>
            <a:ext cx="10911016" cy="523180"/>
          </a:xfrm>
          <a:prstGeom prst="rect">
            <a:avLst/>
          </a:prstGeom>
          <a:noFill/>
          <a:ln>
            <a:noFill/>
          </a:ln>
        </p:spPr>
        <p:txBody>
          <a:bodyPr spcFirstLastPara="1" wrap="square" lIns="91425" tIns="45700" rIns="91425" bIns="45700" anchor="t" anchorCtr="0">
            <a:spAutoFit/>
          </a:bodyPr>
          <a:lstStyle/>
          <a:p>
            <a:pPr marL="457200" lvl="1"/>
            <a:r>
              <a:rPr lang="el-GR" sz="2800" b="1" dirty="0">
                <a:solidFill>
                  <a:srgbClr val="FFFFFF"/>
                </a:solidFill>
                <a:latin typeface="Candara"/>
                <a:ea typeface="Candara"/>
                <a:cs typeface="Candara"/>
                <a:sym typeface="Candara"/>
              </a:rPr>
              <a:t>Βέλτιστη πρακτική για την καλλιέργεια της αίσθησης του </a:t>
            </a:r>
            <a:r>
              <a:rPr lang="el-GR" sz="2800" b="1" dirty="0" err="1">
                <a:solidFill>
                  <a:srgbClr val="FFFFFF"/>
                </a:solidFill>
                <a:latin typeface="Candara"/>
                <a:ea typeface="Candara"/>
                <a:cs typeface="Candara"/>
                <a:sym typeface="Candara"/>
              </a:rPr>
              <a:t>ανήκειν</a:t>
            </a:r>
            <a:endParaRPr sz="2800" b="0" i="0" u="none" strike="noStrike" cap="none" dirty="0">
              <a:solidFill>
                <a:schemeClr val="dk1"/>
              </a:solidFill>
              <a:latin typeface="Times New Roman"/>
              <a:ea typeface="Times New Roman"/>
              <a:cs typeface="Times New Roman"/>
              <a:sym typeface="Times New Roman"/>
            </a:endParaRPr>
          </a:p>
        </p:txBody>
      </p:sp>
      <p:sp>
        <p:nvSpPr>
          <p:cNvPr id="241" name="Google Shape;241;p11"/>
          <p:cNvSpPr txBox="1"/>
          <p:nvPr/>
        </p:nvSpPr>
        <p:spPr>
          <a:xfrm>
            <a:off x="3508248" y="1697125"/>
            <a:ext cx="7646700" cy="5062884"/>
          </a:xfrm>
          <a:prstGeom prst="rect">
            <a:avLst/>
          </a:prstGeom>
          <a:noFill/>
          <a:ln>
            <a:noFill/>
          </a:ln>
        </p:spPr>
        <p:txBody>
          <a:bodyPr spcFirstLastPara="1" wrap="square" lIns="91425" tIns="45700" rIns="91425" bIns="45700" anchor="t" anchorCtr="0">
            <a:spAutoFit/>
          </a:bodyPr>
          <a:lstStyle/>
          <a:p>
            <a:pPr lvl="0"/>
            <a:r>
              <a:rPr lang="el-GR" sz="1700" dirty="0">
                <a:solidFill>
                  <a:srgbClr val="3F3F3F"/>
                </a:solidFill>
                <a:latin typeface="Candara"/>
                <a:ea typeface="Candara"/>
                <a:cs typeface="Candara"/>
                <a:sym typeface="Candara"/>
              </a:rPr>
              <a:t>Το Φεστιβάλ </a:t>
            </a:r>
            <a:r>
              <a:rPr lang="el-GR" sz="1700" dirty="0" err="1">
                <a:solidFill>
                  <a:srgbClr val="3F3F3F"/>
                </a:solidFill>
                <a:latin typeface="Candara"/>
                <a:ea typeface="Candara"/>
                <a:cs typeface="Candara"/>
                <a:sym typeface="Candara"/>
              </a:rPr>
              <a:t>Ommegang</a:t>
            </a:r>
            <a:r>
              <a:rPr lang="el-GR" sz="1700" dirty="0">
                <a:solidFill>
                  <a:srgbClr val="3F3F3F"/>
                </a:solidFill>
                <a:latin typeface="Candara"/>
                <a:ea typeface="Candara"/>
                <a:cs typeface="Candara"/>
                <a:sym typeface="Candara"/>
              </a:rPr>
              <a:t> στις Βρυξέλλες είναι ένας εορτασμός αιώνων, που χρονολογείται από τον 14ο αιώνα και αρχικά διοργανωνόταν προς τιμήν μιας θρησκευτικής πομπής. Σήμερα, έχει εξελιχθεί σε μια ζωντανή αναπαράσταση μεσαιωνικών παραδόσεων, με ιστορικές ενδυμασίες, παρελάσεις και παραστάσεις στην </a:t>
            </a:r>
            <a:r>
              <a:rPr lang="el-GR" sz="1700" dirty="0" err="1">
                <a:solidFill>
                  <a:srgbClr val="3F3F3F"/>
                </a:solidFill>
                <a:latin typeface="Candara"/>
                <a:ea typeface="Candara"/>
                <a:cs typeface="Candara"/>
                <a:sym typeface="Candara"/>
              </a:rPr>
              <a:t>Grand</a:t>
            </a:r>
            <a:r>
              <a:rPr lang="el-GR" sz="1700" dirty="0">
                <a:solidFill>
                  <a:srgbClr val="3F3F3F"/>
                </a:solidFill>
                <a:latin typeface="Candara"/>
                <a:ea typeface="Candara"/>
                <a:cs typeface="Candara"/>
                <a:sym typeface="Candara"/>
              </a:rPr>
              <a:t> </a:t>
            </a:r>
            <a:r>
              <a:rPr lang="el-GR" sz="1700" dirty="0" err="1">
                <a:solidFill>
                  <a:srgbClr val="3F3F3F"/>
                </a:solidFill>
                <a:latin typeface="Candara"/>
                <a:ea typeface="Candara"/>
                <a:cs typeface="Candara"/>
                <a:sym typeface="Candara"/>
              </a:rPr>
              <a:t>Place</a:t>
            </a:r>
            <a:r>
              <a:rPr lang="el-GR" sz="1700" dirty="0">
                <a:solidFill>
                  <a:srgbClr val="3F3F3F"/>
                </a:solidFill>
                <a:latin typeface="Candara"/>
                <a:ea typeface="Candara"/>
                <a:cs typeface="Candara"/>
                <a:sym typeface="Candara"/>
              </a:rPr>
              <a:t> των Βρυξελλών, Μνημείο Παγκόσμιας Κληρονομιάς της UNESCO.</a:t>
            </a:r>
          </a:p>
          <a:p>
            <a:pPr lvl="0"/>
            <a:endParaRPr lang="el-GR" sz="1700" dirty="0">
              <a:solidFill>
                <a:srgbClr val="3F3F3F"/>
              </a:solidFill>
              <a:latin typeface="Candara"/>
              <a:ea typeface="Candara"/>
              <a:cs typeface="Candara"/>
              <a:sym typeface="Candara"/>
            </a:endParaRPr>
          </a:p>
          <a:p>
            <a:pPr lvl="0"/>
            <a:r>
              <a:rPr lang="el-GR" sz="1700" dirty="0">
                <a:solidFill>
                  <a:srgbClr val="3F3F3F"/>
                </a:solidFill>
                <a:latin typeface="Candara"/>
                <a:ea typeface="Candara"/>
                <a:cs typeface="Candara"/>
                <a:sym typeface="Candara"/>
              </a:rPr>
              <a:t>Το φεστιβάλ συμβολίζει την πλούσια ιστορική ταυτότητα του Βελγίου και ενισχύει ένα κοινό αίσθημα </a:t>
            </a:r>
            <a:r>
              <a:rPr lang="el-GR" sz="1700" dirty="0" err="1">
                <a:solidFill>
                  <a:srgbClr val="3F3F3F"/>
                </a:solidFill>
                <a:latin typeface="Candara"/>
                <a:ea typeface="Candara"/>
                <a:cs typeface="Candara"/>
                <a:sym typeface="Candara"/>
              </a:rPr>
              <a:t>ανήκειν</a:t>
            </a:r>
            <a:r>
              <a:rPr lang="el-GR" sz="1700" dirty="0">
                <a:solidFill>
                  <a:srgbClr val="3F3F3F"/>
                </a:solidFill>
                <a:latin typeface="Candara"/>
                <a:ea typeface="Candara"/>
                <a:cs typeface="Candara"/>
                <a:sym typeface="Candara"/>
              </a:rPr>
              <a:t> μεταξύ των συμμετεχόντων.</a:t>
            </a:r>
          </a:p>
          <a:p>
            <a:pPr lvl="0"/>
            <a:endParaRPr lang="el-GR" sz="1700" dirty="0">
              <a:solidFill>
                <a:srgbClr val="3F3F3F"/>
              </a:solidFill>
              <a:latin typeface="Candara"/>
              <a:ea typeface="Candara"/>
              <a:cs typeface="Candara"/>
              <a:sym typeface="Candara"/>
            </a:endParaRPr>
          </a:p>
          <a:p>
            <a:pPr lvl="0"/>
            <a:r>
              <a:rPr lang="el-GR" sz="1700" dirty="0">
                <a:solidFill>
                  <a:srgbClr val="3F3F3F"/>
                </a:solidFill>
                <a:latin typeface="Candara"/>
                <a:ea typeface="Candara"/>
                <a:cs typeface="Candara"/>
                <a:sym typeface="Candara"/>
              </a:rPr>
              <a:t>Παράλληλα, το </a:t>
            </a:r>
            <a:r>
              <a:rPr lang="el-GR" sz="1700" dirty="0" err="1">
                <a:solidFill>
                  <a:srgbClr val="3F3F3F"/>
                </a:solidFill>
                <a:latin typeface="Candara"/>
                <a:ea typeface="Candara"/>
                <a:cs typeface="Candara"/>
                <a:sym typeface="Candara"/>
              </a:rPr>
              <a:t>Ommegang</a:t>
            </a:r>
            <a:r>
              <a:rPr lang="el-GR" sz="1700" dirty="0">
                <a:solidFill>
                  <a:srgbClr val="3F3F3F"/>
                </a:solidFill>
                <a:latin typeface="Candara"/>
                <a:ea typeface="Candara"/>
                <a:cs typeface="Candara"/>
                <a:sym typeface="Candara"/>
              </a:rPr>
              <a:t> αντανακλά τον πολυπολιτισμικό χαρακτήρα του Βελγίου, γεφυρώνοντας τη γλωσσική του ποικιλομορφία (ολλανδικά, γαλλικά και γερμανικά) μέσα από τον εορτασμό μιας κοινής κληρονομιάς. Η δημόσια αυτή εκδήλωση προσφέρει την ευκαιρία να διερευνηθεί πώς οι ιστορικές παραδόσεις διαμορφώνουν τη σύγχρονη βελγική ταυτότητα, φέρνοντας κοντά κοινότητες από διαφορετικές περιοχές και υπόβαθρα. Αναδεικνύει τη σημασία των φεστιβάλ και της κληρονομιάς στη δημιουργία ενότητας, υπερηφάνειας και συνέχειας στη διαμόρφωση της εθνικής ταυτότητας, ιδιαίτερα σε χώρες με έντονη γλωσσική και πολιτισμική ποικιλομορφία όπως το Βέλγιο.</a:t>
            </a:r>
            <a:endParaRPr sz="1700" i="0" u="none" strike="noStrike" dirty="0">
              <a:solidFill>
                <a:srgbClr val="3F3F3F"/>
              </a:solidFill>
              <a:latin typeface="Candara"/>
              <a:ea typeface="Candara"/>
              <a:cs typeface="Candara"/>
              <a:sym typeface="Candara"/>
            </a:endParaRPr>
          </a:p>
        </p:txBody>
      </p:sp>
      <p:sp>
        <p:nvSpPr>
          <p:cNvPr id="242" name="Google Shape;242;p11"/>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Το Φεστιβάλ </a:t>
            </a:r>
            <a:r>
              <a:rPr lang="el-GR" sz="2000" b="1" dirty="0" err="1">
                <a:solidFill>
                  <a:srgbClr val="A99374"/>
                </a:solidFill>
                <a:latin typeface="Candara"/>
                <a:ea typeface="Candara"/>
                <a:cs typeface="Candara"/>
                <a:sym typeface="Candara"/>
              </a:rPr>
              <a:t>Ommegang</a:t>
            </a:r>
            <a:r>
              <a:rPr lang="el-GR" sz="2000" b="1" dirty="0">
                <a:solidFill>
                  <a:srgbClr val="A99374"/>
                </a:solidFill>
                <a:latin typeface="Candara"/>
                <a:ea typeface="Candara"/>
                <a:cs typeface="Candara"/>
                <a:sym typeface="Candara"/>
              </a:rPr>
              <a:t> στις Βρυξέλλες</a:t>
            </a:r>
            <a:endParaRPr sz="2000" b="1" dirty="0">
              <a:solidFill>
                <a:srgbClr val="A99374"/>
              </a:solidFill>
              <a:latin typeface="Candara"/>
              <a:ea typeface="Candara"/>
              <a:cs typeface="Candara"/>
              <a:sym typeface="Candara"/>
            </a:endParaRPr>
          </a:p>
        </p:txBody>
      </p:sp>
      <p:pic>
        <p:nvPicPr>
          <p:cNvPr id="243" name="Google Shape;243;p11"/>
          <p:cNvPicPr preferRelativeResize="0"/>
          <p:nvPr/>
        </p:nvPicPr>
        <p:blipFill>
          <a:blip r:embed="rId4">
            <a:alphaModFix/>
          </a:blip>
          <a:stretch>
            <a:fillRect/>
          </a:stretch>
        </p:blipFill>
        <p:spPr>
          <a:xfrm>
            <a:off x="152400" y="1605471"/>
            <a:ext cx="3203447" cy="2106882"/>
          </a:xfrm>
          <a:prstGeom prst="rect">
            <a:avLst/>
          </a:prstGeom>
          <a:noFill/>
          <a:ln>
            <a:noFill/>
          </a:ln>
          <a:effectLst>
            <a:outerShdw blurRad="57150" dist="19050" dir="5400000" algn="bl" rotWithShape="0">
              <a:srgbClr val="000000">
                <a:alpha val="50000"/>
              </a:srgbClr>
            </a:outerShdw>
          </a:effectLst>
        </p:spPr>
      </p:pic>
      <p:sp>
        <p:nvSpPr>
          <p:cNvPr id="244" name="Google Shape;244;p11"/>
          <p:cNvSpPr txBox="1"/>
          <p:nvPr/>
        </p:nvSpPr>
        <p:spPr>
          <a:xfrm>
            <a:off x="360475" y="3926125"/>
            <a:ext cx="240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Source, Free image, </a:t>
            </a:r>
            <a:r>
              <a:rPr lang="en-US" sz="800" u="sng">
                <a:solidFill>
                  <a:schemeClr val="hlink"/>
                </a:solidFill>
                <a:hlinkClick r:id="rId5"/>
              </a:rPr>
              <a:t>https://www.brussels.be/ommegang</a:t>
            </a:r>
            <a:r>
              <a:rPr lang="en-US" sz="800"/>
              <a:t>  </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0" name="Google Shape;250;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2"/>
          <p:cNvSpPr txBox="1"/>
          <p:nvPr/>
        </p:nvSpPr>
        <p:spPr>
          <a:xfrm>
            <a:off x="0" y="89588"/>
            <a:ext cx="10911016" cy="523180"/>
          </a:xfrm>
          <a:prstGeom prst="rect">
            <a:avLst/>
          </a:prstGeom>
          <a:noFill/>
          <a:ln>
            <a:noFill/>
          </a:ln>
        </p:spPr>
        <p:txBody>
          <a:bodyPr spcFirstLastPara="1" wrap="square" lIns="91425" tIns="45700" rIns="91425" bIns="45700" anchor="t" anchorCtr="0">
            <a:spAutoFit/>
          </a:bodyPr>
          <a:lstStyle/>
          <a:p>
            <a:pPr marL="457200" lvl="1"/>
            <a:r>
              <a:rPr lang="el-GR" sz="2800" b="1" dirty="0">
                <a:solidFill>
                  <a:srgbClr val="FFFFFF"/>
                </a:solidFill>
                <a:latin typeface="Candara"/>
                <a:ea typeface="Candara"/>
                <a:cs typeface="Candara"/>
                <a:sym typeface="Candara"/>
              </a:rPr>
              <a:t>Βέλτιστη πρακτική για την καλλιέργεια της αίσθησης του </a:t>
            </a:r>
            <a:r>
              <a:rPr lang="el-GR" sz="2800" b="1" dirty="0" err="1">
                <a:solidFill>
                  <a:srgbClr val="FFFFFF"/>
                </a:solidFill>
                <a:latin typeface="Candara"/>
                <a:ea typeface="Candara"/>
                <a:cs typeface="Candara"/>
                <a:sym typeface="Candara"/>
              </a:rPr>
              <a:t>ανήκειν</a:t>
            </a:r>
            <a:endParaRPr lang="el-GR" sz="2800" dirty="0">
              <a:solidFill>
                <a:schemeClr val="dk1"/>
              </a:solidFill>
              <a:latin typeface="Times New Roman"/>
              <a:ea typeface="Times New Roman"/>
              <a:cs typeface="Times New Roman"/>
              <a:sym typeface="Times New Roman"/>
            </a:endParaRPr>
          </a:p>
        </p:txBody>
      </p:sp>
      <p:sp>
        <p:nvSpPr>
          <p:cNvPr id="253" name="Google Shape;253;p12"/>
          <p:cNvSpPr txBox="1"/>
          <p:nvPr/>
        </p:nvSpPr>
        <p:spPr>
          <a:xfrm>
            <a:off x="484053" y="1274641"/>
            <a:ext cx="11246129" cy="5493771"/>
          </a:xfrm>
          <a:prstGeom prst="rect">
            <a:avLst/>
          </a:prstGeom>
          <a:noFill/>
          <a:ln>
            <a:noFill/>
          </a:ln>
        </p:spPr>
        <p:txBody>
          <a:bodyPr spcFirstLastPara="1" wrap="square" lIns="91425" tIns="45700" rIns="91425" bIns="45700" anchor="t" anchorCtr="0">
            <a:spAutoFit/>
          </a:bodyPr>
          <a:lstStyle/>
          <a:p>
            <a:pPr lvl="0"/>
            <a:r>
              <a:rPr lang="el-GR" sz="1600" dirty="0">
                <a:solidFill>
                  <a:srgbClr val="3F3F3F"/>
                </a:solidFill>
                <a:latin typeface="Candara"/>
                <a:ea typeface="Candara"/>
                <a:cs typeface="Candara"/>
                <a:sym typeface="Candara"/>
              </a:rPr>
              <a:t>Το Φεστιβάλ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στις Βρυξέλλες λειτουργεί ως ένα ισχυρό εργαλείο ενίσχυσης της κοινοτικής ταυτότητας και της συμμετοχής με πολλούς βασικούς τρόπους, ιδιαίτερα στο πλαίσιο της γλωσσικής και πολιτισμικής ποικιλομορφίας του Βελγίου.</a:t>
            </a:r>
            <a:endParaRPr sz="1600" dirty="0"/>
          </a:p>
          <a:p>
            <a:pPr marL="342900" lvl="0" indent="-342900">
              <a:spcBef>
                <a:spcPts val="600"/>
              </a:spcBef>
              <a:buClr>
                <a:srgbClr val="3F3F3F"/>
              </a:buClr>
              <a:buSzPts val="1800"/>
              <a:buFont typeface="Candara"/>
              <a:buAutoNum type="arabicPeriod"/>
            </a:pPr>
            <a:r>
              <a:rPr lang="el-GR" sz="1600" b="1" dirty="0">
                <a:solidFill>
                  <a:srgbClr val="3F3F3F"/>
                </a:solidFill>
                <a:latin typeface="Candara"/>
                <a:ea typeface="Candara"/>
                <a:cs typeface="Candara"/>
                <a:sym typeface="Candara"/>
              </a:rPr>
              <a:t>Εορτασμός της κοινής κληρονομιάς</a:t>
            </a:r>
            <a:r>
              <a:rPr lang="en-US" sz="1600" b="1" dirty="0">
                <a:solidFill>
                  <a:srgbClr val="3F3F3F"/>
                </a:solidFill>
                <a:latin typeface="Candara"/>
                <a:ea typeface="Candara"/>
                <a:cs typeface="Candara"/>
                <a:sym typeface="Candara"/>
              </a:rPr>
              <a:t>: </a:t>
            </a:r>
            <a:r>
              <a:rPr lang="el-GR" sz="1600" dirty="0">
                <a:solidFill>
                  <a:srgbClr val="3F3F3F"/>
                </a:solidFill>
                <a:latin typeface="Candara"/>
                <a:ea typeface="Candara"/>
                <a:cs typeface="Candara"/>
                <a:sym typeface="Candara"/>
              </a:rPr>
              <a:t>Το Φεστιβάλ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αντλεί από μια πλούσια ιστορική παράδοση που χρονολογείται από τον 14ο αιώνα. Αυτή η κοινή ιστορική αφήγηση προσφέρει στους Βέλγους ένα κοινό πολιτιστικό σημείο αναφοράς, επιτρέποντας σε άτομα από διαφορετικά γλωσσικά και περιφερειακά υπόβαθρα να συνδεθούν μέσω της συλλογικής μνήμης. Ενισχύει το αίσθημα του </a:t>
            </a:r>
            <a:r>
              <a:rPr lang="el-GR" sz="1600" dirty="0" err="1">
                <a:solidFill>
                  <a:srgbClr val="3F3F3F"/>
                </a:solidFill>
                <a:latin typeface="Candara"/>
                <a:ea typeface="Candara"/>
                <a:cs typeface="Candara"/>
                <a:sym typeface="Candara"/>
              </a:rPr>
              <a:t>ανήκειν</a:t>
            </a:r>
            <a:r>
              <a:rPr lang="el-GR" sz="1600" dirty="0">
                <a:solidFill>
                  <a:srgbClr val="3F3F3F"/>
                </a:solidFill>
                <a:latin typeface="Candara"/>
                <a:ea typeface="Candara"/>
                <a:cs typeface="Candara"/>
                <a:sym typeface="Candara"/>
              </a:rPr>
              <a:t> σε μια εθνική κληρονομιά που υπερβαίνει τις περιφερειακές διαφορές.</a:t>
            </a:r>
          </a:p>
          <a:p>
            <a:pPr marL="342900" lvl="0" indent="-342900">
              <a:spcBef>
                <a:spcPts val="600"/>
              </a:spcBef>
              <a:buClr>
                <a:srgbClr val="3F3F3F"/>
              </a:buClr>
              <a:buSzPts val="1800"/>
              <a:buFont typeface="Candara"/>
              <a:buAutoNum type="arabicPeriod"/>
            </a:pPr>
            <a:r>
              <a:rPr lang="el-GR" sz="1600" b="1" dirty="0">
                <a:solidFill>
                  <a:srgbClr val="3F3F3F"/>
                </a:solidFill>
                <a:latin typeface="Candara"/>
                <a:ea typeface="Candara"/>
                <a:cs typeface="Candara"/>
                <a:sym typeface="Candara"/>
              </a:rPr>
              <a:t>Πολυπολιτισμική ενσωμάτωση</a:t>
            </a:r>
            <a:r>
              <a:rPr lang="en-US" sz="1600" b="1" dirty="0">
                <a:solidFill>
                  <a:srgbClr val="3F3F3F"/>
                </a:solidFill>
                <a:latin typeface="Candara"/>
                <a:ea typeface="Candara"/>
                <a:cs typeface="Candara"/>
                <a:sym typeface="Candara"/>
              </a:rPr>
              <a:t>: </a:t>
            </a:r>
            <a:r>
              <a:rPr lang="el-GR" sz="1600" dirty="0">
                <a:solidFill>
                  <a:srgbClr val="3F3F3F"/>
                </a:solidFill>
                <a:latin typeface="Candara"/>
                <a:ea typeface="Candara"/>
                <a:cs typeface="Candara"/>
                <a:sym typeface="Candara"/>
              </a:rPr>
              <a:t>Το Βέλγιο χαρακτηρίζεται από ένα σύνθετο γλωσσικό τοπίο, με επίσημες γλώσσες τα ολλανδικά, τα γαλλικά και τα γερμανικά. Το Φεστιβάλ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που πραγματοποιείται στην εμβληματική </a:t>
            </a:r>
            <a:r>
              <a:rPr lang="el-GR" sz="1600" dirty="0" err="1">
                <a:solidFill>
                  <a:srgbClr val="3F3F3F"/>
                </a:solidFill>
                <a:latin typeface="Candara"/>
                <a:ea typeface="Candara"/>
                <a:cs typeface="Candara"/>
                <a:sym typeface="Candara"/>
              </a:rPr>
              <a:t>Grand</a:t>
            </a:r>
            <a:r>
              <a:rPr lang="el-GR" sz="1600" dirty="0">
                <a:solidFill>
                  <a:srgbClr val="3F3F3F"/>
                </a:solidFill>
                <a:latin typeface="Candara"/>
                <a:ea typeface="Candara"/>
                <a:cs typeface="Candara"/>
                <a:sym typeface="Candara"/>
              </a:rPr>
              <a:t> </a:t>
            </a:r>
            <a:r>
              <a:rPr lang="el-GR" sz="1600" dirty="0" err="1">
                <a:solidFill>
                  <a:srgbClr val="3F3F3F"/>
                </a:solidFill>
                <a:latin typeface="Candara"/>
                <a:ea typeface="Candara"/>
                <a:cs typeface="Candara"/>
                <a:sym typeface="Candara"/>
              </a:rPr>
              <a:t>Place</a:t>
            </a:r>
            <a:r>
              <a:rPr lang="el-GR" sz="1600" dirty="0">
                <a:solidFill>
                  <a:srgbClr val="3F3F3F"/>
                </a:solidFill>
                <a:latin typeface="Candara"/>
                <a:ea typeface="Candara"/>
                <a:cs typeface="Candara"/>
                <a:sym typeface="Candara"/>
              </a:rPr>
              <a:t> των Βρυξελλών, υπερβαίνει αυτά τα γλωσσικά σύνορα εστιάζοντας στην ιστορική ταυτότητα του Βελγίου, η οποία λειτουργεί ως ενοποιητικό στοιχείο για όλους. Η συμπεριληπτική προσέγγιση του φεστιβάλ φέρνει κοντά ανθρώπους από διαφορετικές περιοχές, ενθαρρύνοντας την αλληλεπίδραση, την αμοιβαία κατανόηση και την κοινή εκτίμηση της πολιτισμικής ποικιλομορφίας. Αυτό συμβάλλει στην ενίσχυση της ενότητας σε μια χώρα όπου οι γλωσσικές και πολιτισμικές διαφορές ενίοτε οδηγούν σε πολιτικές εντάσεις.</a:t>
            </a:r>
          </a:p>
          <a:p>
            <a:pPr marL="342900" lvl="0" indent="-342900">
              <a:spcBef>
                <a:spcPts val="600"/>
              </a:spcBef>
              <a:buClr>
                <a:srgbClr val="3F3F3F"/>
              </a:buClr>
              <a:buSzPts val="1800"/>
              <a:buFont typeface="Candara"/>
              <a:buAutoNum type="arabicPeriod"/>
            </a:pPr>
            <a:r>
              <a:rPr lang="el-GR" sz="1600" b="1" dirty="0">
                <a:solidFill>
                  <a:srgbClr val="3F3F3F"/>
                </a:solidFill>
                <a:latin typeface="Candara"/>
                <a:ea typeface="Candara"/>
                <a:cs typeface="Candara"/>
                <a:sym typeface="Candara"/>
              </a:rPr>
              <a:t>Δημόσια συμμετοχή και εμπλοκή</a:t>
            </a:r>
            <a:r>
              <a:rPr lang="en-US" sz="1600" b="1" dirty="0">
                <a:solidFill>
                  <a:srgbClr val="3F3F3F"/>
                </a:solidFill>
                <a:latin typeface="Candara"/>
                <a:ea typeface="Candara"/>
                <a:cs typeface="Candara"/>
                <a:sym typeface="Candara"/>
              </a:rPr>
              <a:t>: </a:t>
            </a:r>
            <a:r>
              <a:rPr lang="el-GR" sz="1600" dirty="0">
                <a:solidFill>
                  <a:srgbClr val="3F3F3F"/>
                </a:solidFill>
                <a:latin typeface="Candara"/>
                <a:ea typeface="Candara"/>
                <a:cs typeface="Candara"/>
                <a:sym typeface="Candara"/>
              </a:rPr>
              <a:t>Το Φεστιβάλ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δεν αποτελεί απλώς ένα θέαμα για τους τουρίστες· εμπλέκει ενεργά τις τοπικές κοινότητες μέσω παραστάσεων, παρελάσεων και δημόσιων εορτασμών. Οι συμμετέχοντες στις ιστορικές αναπαραστάσεις προέρχονται συχνά από διαφορετικές περιοχές του Βελγίου, αντικατοπτρίζοντας τον πολυπολιτισμικό χαρακτήρα της χώρας. Με τη συμμετοχή του κοινού στο φεστιβάλ — είτε ως ερμηνευτές, διοργανωτές ή θεατές — ενισχύονται οι κοινοτικοί δεσμοί. Η ενεργή αυτή συμμετοχή σε κοινές παραδόσεις καλλιεργεί την πολιτειακή υπερηφάνεια και ενισχύει ένα συλλογικό αίσθημα ταυτότητας.</a:t>
            </a:r>
          </a:p>
        </p:txBody>
      </p:sp>
      <p:sp>
        <p:nvSpPr>
          <p:cNvPr id="254" name="Google Shape;254;p12"/>
          <p:cNvSpPr txBox="1"/>
          <p:nvPr/>
        </p:nvSpPr>
        <p:spPr>
          <a:xfrm>
            <a:off x="484053" y="924855"/>
            <a:ext cx="11135292"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Πώς το Φεστιβάλ </a:t>
            </a:r>
            <a:r>
              <a:rPr lang="el-GR" sz="2000" b="1" dirty="0" err="1">
                <a:solidFill>
                  <a:srgbClr val="A99374"/>
                </a:solidFill>
                <a:latin typeface="Candara"/>
                <a:ea typeface="Candara"/>
                <a:cs typeface="Candara"/>
                <a:sym typeface="Candara"/>
              </a:rPr>
              <a:t>Ommegang</a:t>
            </a:r>
            <a:r>
              <a:rPr lang="el-GR" sz="2000" b="1" dirty="0">
                <a:solidFill>
                  <a:srgbClr val="A99374"/>
                </a:solidFill>
                <a:latin typeface="Candara"/>
                <a:ea typeface="Candara"/>
                <a:cs typeface="Candara"/>
                <a:sym typeface="Candara"/>
              </a:rPr>
              <a:t> στις Βρυξέλλες ενισχύει την κοινοτική ταυτότητα και τη συμμετοχή</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0" name="Google Shape;260;p1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3"/>
          <p:cNvSpPr txBox="1"/>
          <p:nvPr/>
        </p:nvSpPr>
        <p:spPr>
          <a:xfrm>
            <a:off x="0" y="89588"/>
            <a:ext cx="10911016" cy="523180"/>
          </a:xfrm>
          <a:prstGeom prst="rect">
            <a:avLst/>
          </a:prstGeom>
          <a:noFill/>
          <a:ln>
            <a:noFill/>
          </a:ln>
        </p:spPr>
        <p:txBody>
          <a:bodyPr spcFirstLastPara="1" wrap="square" lIns="91425" tIns="45700" rIns="91425" bIns="45700" anchor="t" anchorCtr="0">
            <a:spAutoFit/>
          </a:bodyPr>
          <a:lstStyle/>
          <a:p>
            <a:pPr marL="457200" lvl="1"/>
            <a:r>
              <a:rPr lang="el-GR" sz="2800" b="1" dirty="0">
                <a:solidFill>
                  <a:srgbClr val="FFFFFF"/>
                </a:solidFill>
                <a:latin typeface="Candara"/>
                <a:ea typeface="Candara"/>
                <a:cs typeface="Candara"/>
                <a:sym typeface="Candara"/>
              </a:rPr>
              <a:t>Βέλτιστη πρακτική για την καλλιέργεια της αίσθησης του </a:t>
            </a:r>
            <a:r>
              <a:rPr lang="el-GR" sz="2800" b="1" dirty="0" err="1">
                <a:solidFill>
                  <a:srgbClr val="FFFFFF"/>
                </a:solidFill>
                <a:latin typeface="Candara"/>
                <a:ea typeface="Candara"/>
                <a:cs typeface="Candara"/>
                <a:sym typeface="Candara"/>
              </a:rPr>
              <a:t>ανήκειν</a:t>
            </a:r>
            <a:endParaRPr lang="el-GR" sz="2800" dirty="0">
              <a:solidFill>
                <a:schemeClr val="dk1"/>
              </a:solidFill>
              <a:latin typeface="Times New Roman"/>
              <a:ea typeface="Times New Roman"/>
              <a:cs typeface="Times New Roman"/>
              <a:sym typeface="Times New Roman"/>
            </a:endParaRPr>
          </a:p>
        </p:txBody>
      </p:sp>
      <p:sp>
        <p:nvSpPr>
          <p:cNvPr id="263" name="Google Shape;263;p13"/>
          <p:cNvSpPr txBox="1"/>
          <p:nvPr/>
        </p:nvSpPr>
        <p:spPr>
          <a:xfrm>
            <a:off x="484053" y="1521089"/>
            <a:ext cx="11476655" cy="4185721"/>
          </a:xfrm>
          <a:prstGeom prst="rect">
            <a:avLst/>
          </a:prstGeom>
          <a:noFill/>
          <a:ln>
            <a:noFill/>
          </a:ln>
        </p:spPr>
        <p:txBody>
          <a:bodyPr spcFirstLastPara="1" wrap="square" lIns="91425" tIns="45700" rIns="91425" bIns="45700" anchor="t" anchorCtr="0">
            <a:spAutoFit/>
          </a:bodyPr>
          <a:lstStyle/>
          <a:p>
            <a:pPr lvl="0"/>
            <a:r>
              <a:rPr lang="en-US" sz="1600" b="1" dirty="0">
                <a:solidFill>
                  <a:srgbClr val="3F3F3F"/>
                </a:solidFill>
                <a:latin typeface="Candara"/>
                <a:ea typeface="Candara"/>
                <a:cs typeface="Candara"/>
                <a:sym typeface="Candara"/>
              </a:rPr>
              <a:t>4. </a:t>
            </a:r>
            <a:r>
              <a:rPr lang="el-GR" sz="1600" b="1" dirty="0">
                <a:solidFill>
                  <a:srgbClr val="3F3F3F"/>
                </a:solidFill>
                <a:latin typeface="Candara"/>
                <a:ea typeface="Candara"/>
                <a:cs typeface="Candara"/>
                <a:sym typeface="Candara"/>
              </a:rPr>
              <a:t>Σύμβολο συνέχειας και εθνικής υπερηφάνειας</a:t>
            </a:r>
            <a:r>
              <a:rPr lang="en-US" sz="1600" b="1" dirty="0">
                <a:solidFill>
                  <a:srgbClr val="3F3F3F"/>
                </a:solidFill>
                <a:latin typeface="Candara"/>
                <a:ea typeface="Candara"/>
                <a:cs typeface="Candara"/>
                <a:sym typeface="Candara"/>
              </a:rPr>
              <a:t>: </a:t>
            </a:r>
            <a:r>
              <a:rPr lang="el-GR" sz="1600" dirty="0">
                <a:solidFill>
                  <a:srgbClr val="3F3F3F"/>
                </a:solidFill>
                <a:latin typeface="Candara"/>
                <a:ea typeface="Candara"/>
                <a:cs typeface="Candara"/>
                <a:sym typeface="Candara"/>
              </a:rPr>
              <a:t>Το φεστιβάλ λειτουργεί ως ζωντανό σύμβολο συνέχειας, συνδέοντας το παρελθόν με το παρόν. Αναδεικνύει τη σημασία της διατήρησης των παραδόσεων και της μεταβίβασής τους στις επόμενες γενιές. Με τον τρόπο αυτό, συμβάλλει στη διατήρηση της συνέχειας της εθνικής ταυτότητας του Βελγίου, παρά τις σύγχρονες αλλαγές και προκλήσεις. Το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προάγει την εθνική υπερηφάνεια και την αλληλεγγύη, προσφέροντας έναν χώρο όπου η ιστορική συνείδηση συναντά τη σύγχρονη βελγική ταυτότητα.</a:t>
            </a:r>
            <a:endParaRPr sz="1600" dirty="0"/>
          </a:p>
          <a:p>
            <a:pPr lvl="0">
              <a:spcBef>
                <a:spcPts val="600"/>
              </a:spcBef>
            </a:pPr>
            <a:r>
              <a:rPr lang="en-US" sz="1600" b="1" dirty="0">
                <a:solidFill>
                  <a:srgbClr val="3F3F3F"/>
                </a:solidFill>
                <a:latin typeface="Candara"/>
                <a:ea typeface="Candara"/>
                <a:cs typeface="Candara"/>
                <a:sym typeface="Candara"/>
              </a:rPr>
              <a:t>5. </a:t>
            </a:r>
            <a:r>
              <a:rPr lang="el-GR" sz="1600" b="1" dirty="0">
                <a:solidFill>
                  <a:srgbClr val="3F3F3F"/>
                </a:solidFill>
                <a:latin typeface="Candara"/>
                <a:ea typeface="Candara"/>
                <a:cs typeface="Candara"/>
                <a:sym typeface="Candara"/>
              </a:rPr>
              <a:t>Αντιπροσώπευση ποικιλόμορφων </a:t>
            </a:r>
            <a:r>
              <a:rPr lang="el-GR" sz="1600" b="1" dirty="0" smtClean="0">
                <a:solidFill>
                  <a:srgbClr val="3F3F3F"/>
                </a:solidFill>
                <a:latin typeface="Candara"/>
                <a:ea typeface="Candara"/>
                <a:cs typeface="Candara"/>
                <a:sym typeface="Candara"/>
              </a:rPr>
              <a:t>καταβολώ</a:t>
            </a:r>
            <a:r>
              <a:rPr lang="el-GR" sz="1600" b="1" dirty="0" smtClean="0">
                <a:solidFill>
                  <a:srgbClr val="3F3F3F"/>
                </a:solidFill>
                <a:latin typeface="Candara"/>
                <a:ea typeface="Candara"/>
                <a:cs typeface="Candara"/>
                <a:sym typeface="Candara"/>
              </a:rPr>
              <a:t>ν</a:t>
            </a:r>
            <a:r>
              <a:rPr lang="en-US" sz="1600" b="1" dirty="0" smtClean="0">
                <a:solidFill>
                  <a:srgbClr val="3F3F3F"/>
                </a:solidFill>
                <a:latin typeface="Candara"/>
                <a:ea typeface="Candara"/>
                <a:cs typeface="Candara"/>
                <a:sym typeface="Candara"/>
              </a:rPr>
              <a:t>: </a:t>
            </a:r>
            <a:r>
              <a:rPr lang="el-GR" sz="1600" dirty="0">
                <a:solidFill>
                  <a:srgbClr val="3F3F3F"/>
                </a:solidFill>
                <a:latin typeface="Candara"/>
                <a:ea typeface="Candara"/>
                <a:cs typeface="Candara"/>
                <a:sym typeface="Candara"/>
              </a:rPr>
              <a:t>Με την πάροδο του χρόνου, το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έχει εξελιχθεί ώστε να αντικατοπτρίζει την πολιτισμική πολυμορφία του Βελγίου και των Βρυξελλών, μιας πόλης-χωνευτηρίου διαφορετικών εθνοτήτων και εθνικοτήτων. Οι Βρυξέλλες αποτελούν μία από τις πιο κοσμοπολίτικες πόλεις της Ευρώπης. Το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έχει εκσυγχρονιστεί ώστε να παραμένει επίκαιρο για τη σύγχρονη, ολοένα και πιο πολυπολιτισμική βελγική κοινωνία. Παρότι διατηρεί τις μεσαιωνικές του ρίζες, καταβάλλεται συνειδητή προσπάθεια να παρουσιάζεται με τρόπο που να ανταποκρίνεται στις σύγχρονες αξίες της συμπερίληψης, της ανεκτικότητας και της </a:t>
            </a:r>
            <a:r>
              <a:rPr lang="el-GR" sz="1600" dirty="0" err="1">
                <a:solidFill>
                  <a:srgbClr val="3F3F3F"/>
                </a:solidFill>
                <a:latin typeface="Candara"/>
                <a:ea typeface="Candara"/>
                <a:cs typeface="Candara"/>
                <a:sym typeface="Candara"/>
              </a:rPr>
              <a:t>πολυπολιτισμικότητας</a:t>
            </a:r>
            <a:r>
              <a:rPr lang="el-GR" sz="1600" dirty="0">
                <a:solidFill>
                  <a:srgbClr val="3F3F3F"/>
                </a:solidFill>
                <a:latin typeface="Candara"/>
                <a:ea typeface="Candara"/>
                <a:cs typeface="Candara"/>
                <a:sym typeface="Candara"/>
              </a:rPr>
              <a:t>.</a:t>
            </a:r>
            <a:endParaRPr sz="1600" dirty="0"/>
          </a:p>
          <a:p>
            <a:pPr lvl="0">
              <a:spcBef>
                <a:spcPts val="600"/>
              </a:spcBef>
            </a:pPr>
            <a:r>
              <a:rPr lang="en-US" sz="1600" b="1" dirty="0">
                <a:solidFill>
                  <a:srgbClr val="3F3F3F"/>
                </a:solidFill>
                <a:latin typeface="Candara"/>
                <a:ea typeface="Candara"/>
                <a:cs typeface="Candara"/>
                <a:sym typeface="Candara"/>
              </a:rPr>
              <a:t>6. </a:t>
            </a:r>
            <a:r>
              <a:rPr lang="el-GR" sz="1600" b="1" dirty="0">
                <a:solidFill>
                  <a:srgbClr val="3F3F3F"/>
                </a:solidFill>
                <a:latin typeface="Candara"/>
                <a:ea typeface="Candara"/>
                <a:cs typeface="Candara"/>
                <a:sym typeface="Candara"/>
              </a:rPr>
              <a:t>Πολιτιστικός τουρισμός και διεθνής προβολή</a:t>
            </a:r>
            <a:r>
              <a:rPr lang="en-US" sz="1600" b="1" dirty="0">
                <a:solidFill>
                  <a:srgbClr val="3F3F3F"/>
                </a:solidFill>
                <a:latin typeface="Candara"/>
                <a:ea typeface="Candara"/>
                <a:cs typeface="Candara"/>
                <a:sym typeface="Candara"/>
              </a:rPr>
              <a:t>: </a:t>
            </a:r>
            <a:r>
              <a:rPr lang="el-GR" sz="1600" dirty="0">
                <a:solidFill>
                  <a:srgbClr val="3F3F3F"/>
                </a:solidFill>
                <a:latin typeface="Candara"/>
                <a:ea typeface="Candara"/>
                <a:cs typeface="Candara"/>
                <a:sym typeface="Candara"/>
              </a:rPr>
              <a:t>Πέρα από την τοπική συμμετοχή, το Φεστιβάλ </a:t>
            </a:r>
            <a:r>
              <a:rPr lang="el-GR" sz="1600" dirty="0" err="1">
                <a:solidFill>
                  <a:srgbClr val="3F3F3F"/>
                </a:solidFill>
                <a:latin typeface="Candara"/>
                <a:ea typeface="Candara"/>
                <a:cs typeface="Candara"/>
                <a:sym typeface="Candara"/>
              </a:rPr>
              <a:t>Ommegang</a:t>
            </a:r>
            <a:r>
              <a:rPr lang="el-GR" sz="1600" dirty="0">
                <a:solidFill>
                  <a:srgbClr val="3F3F3F"/>
                </a:solidFill>
                <a:latin typeface="Candara"/>
                <a:ea typeface="Candara"/>
                <a:cs typeface="Candara"/>
                <a:sym typeface="Candara"/>
              </a:rPr>
              <a:t> προσελκύει διεθνείς επισκέπτες, προβάλλοντας τη βελγική κληρονομιά σε παγκόσμιο επίπεδο. Αυτό ενισχύει τον πολιτιστικό τουρισμό και ενδυναμώνει τη θέση των Βρυξελλών ως σημαντικής ευρωπαϊκής πολιτιστικής πρωτεύουσας. Η διεθνής προβολή αυξάνει την υπερηφάνεια των κατοίκων για τις μοναδικές τους παραδόσεις και καλλιεργεί ένα ισχυρότερο αίσθημα </a:t>
            </a:r>
            <a:r>
              <a:rPr lang="el-GR" sz="1600" dirty="0" err="1">
                <a:solidFill>
                  <a:srgbClr val="3F3F3F"/>
                </a:solidFill>
                <a:latin typeface="Candara"/>
                <a:ea typeface="Candara"/>
                <a:cs typeface="Candara"/>
                <a:sym typeface="Candara"/>
              </a:rPr>
              <a:t>ανήκειν</a:t>
            </a:r>
            <a:r>
              <a:rPr lang="el-GR" sz="1600" dirty="0">
                <a:solidFill>
                  <a:srgbClr val="3F3F3F"/>
                </a:solidFill>
                <a:latin typeface="Candara"/>
                <a:ea typeface="Candara"/>
                <a:cs typeface="Candara"/>
                <a:sym typeface="Candara"/>
              </a:rPr>
              <a:t> σε μια παγκοσμίως αναγνωρισμένη πολιτιστική και ιστορική κληρονομιά.</a:t>
            </a:r>
          </a:p>
        </p:txBody>
      </p:sp>
      <p:sp>
        <p:nvSpPr>
          <p:cNvPr id="264" name="Google Shape;264;p13"/>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Πώς το Φεστιβάλ </a:t>
            </a:r>
            <a:r>
              <a:rPr lang="el-GR" sz="2000" b="1" dirty="0" err="1">
                <a:solidFill>
                  <a:srgbClr val="A99374"/>
                </a:solidFill>
                <a:latin typeface="Candara"/>
                <a:ea typeface="Candara"/>
                <a:cs typeface="Candara"/>
                <a:sym typeface="Candara"/>
              </a:rPr>
              <a:t>Ommegang</a:t>
            </a:r>
            <a:r>
              <a:rPr lang="el-GR" sz="2000" b="1" dirty="0">
                <a:solidFill>
                  <a:srgbClr val="A99374"/>
                </a:solidFill>
                <a:latin typeface="Candara"/>
                <a:ea typeface="Candara"/>
                <a:cs typeface="Candara"/>
                <a:sym typeface="Candara"/>
              </a:rPr>
              <a:t> στις Βρυξέλλες ενισχύει την κοινοτική ταυτότητα και τη συμμετοχή</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00179"/>
          </a:xfrm>
          <a:prstGeom prst="rect">
            <a:avLst/>
          </a:prstGeom>
          <a:noFill/>
          <a:ln>
            <a:noFill/>
          </a:ln>
        </p:spPr>
        <p:txBody>
          <a:bodyPr spcFirstLastPara="1" wrap="square" lIns="91425" tIns="45700" rIns="91425" bIns="45700" anchor="t" anchorCtr="0">
            <a:spAutoFit/>
          </a:bodyPr>
          <a:lstStyle/>
          <a:p>
            <a:pPr lvl="0" algn="ctr">
              <a:spcBef>
                <a:spcPts val="1200"/>
              </a:spcBef>
            </a:pPr>
            <a:r>
              <a:rPr lang="el-GR" sz="3600" b="1" dirty="0">
                <a:solidFill>
                  <a:srgbClr val="FFFFFF"/>
                </a:solidFill>
                <a:latin typeface="Candara"/>
                <a:ea typeface="Candara"/>
                <a:cs typeface="Candara"/>
                <a:sym typeface="Candara"/>
              </a:rPr>
              <a:t>ΜΑΘΗΜΑ 1: Πολιτιστική Κληρονομιά και Ταυτότητα</a:t>
            </a:r>
            <a:endParaRPr sz="36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dirty="0"/>
              <a:t>Πηγή</a:t>
            </a:r>
            <a:r>
              <a:rPr lang="en-US" dirty="0"/>
              <a:t>: </a:t>
            </a:r>
            <a:r>
              <a:rPr lang="en-US" dirty="0" err="1"/>
              <a:t>freshidea</a:t>
            </a:r>
            <a:r>
              <a:rPr lang="en-US" dirty="0"/>
              <a:t>/</a:t>
            </a:r>
            <a:r>
              <a:rPr lang="en-US" dirty="0" err="1"/>
              <a:t>AdobeStock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 (1/3)</a:t>
            </a:r>
            <a:endParaRPr sz="3600" b="0" i="0" u="none" strike="noStrike" cap="none" dirty="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606550" y="1501900"/>
            <a:ext cx="8003100" cy="3970277"/>
          </a:xfrm>
          <a:prstGeom prst="rect">
            <a:avLst/>
          </a:prstGeom>
          <a:noFill/>
          <a:ln>
            <a:noFill/>
          </a:ln>
        </p:spPr>
        <p:txBody>
          <a:bodyPr spcFirstLastPara="1" wrap="square" lIns="91425" tIns="45700" rIns="91425" bIns="45700" anchor="t" anchorCtr="0">
            <a:spAutoFit/>
          </a:bodyPr>
          <a:lstStyle/>
          <a:p>
            <a:pPr lvl="0" algn="just"/>
            <a:r>
              <a:rPr lang="el-GR" sz="1800" dirty="0">
                <a:solidFill>
                  <a:srgbClr val="3F3F3F"/>
                </a:solidFill>
                <a:latin typeface="Candara"/>
                <a:ea typeface="Candara"/>
                <a:cs typeface="Candara"/>
                <a:sym typeface="Candara"/>
              </a:rPr>
              <a:t>Η πολιτιστική κληρονομιά αναφέρεται στις υλικές και άυλες πτυχές της ανθρώπινης ζωής που μεταβιβάζονται από γενιά σε γενιά, όπως μνημεία, αντικείμενα, γλώσσες, παραδόσεις και τελετουργίες. Ενσωματώνει την ιστορική, καλλιτεχνική και πολιτιστική ταυτότητα μιας κοινωνίας.</a:t>
            </a:r>
          </a:p>
          <a:p>
            <a:pPr lvl="0" algn="just"/>
            <a:endParaRPr lang="el-GR" sz="1800" dirty="0">
              <a:solidFill>
                <a:srgbClr val="3F3F3F"/>
              </a:solidFill>
              <a:latin typeface="Candara"/>
              <a:ea typeface="Candara"/>
              <a:cs typeface="Candara"/>
              <a:sym typeface="Candara"/>
            </a:endParaRPr>
          </a:p>
          <a:p>
            <a:pPr lvl="0" algn="just"/>
            <a:r>
              <a:rPr lang="el-GR" sz="1800" dirty="0">
                <a:solidFill>
                  <a:srgbClr val="3F3F3F"/>
                </a:solidFill>
                <a:latin typeface="Candara"/>
                <a:ea typeface="Candara"/>
                <a:cs typeface="Candara"/>
                <a:sym typeface="Candara"/>
              </a:rPr>
              <a:t>Η φυσική κληρονομιά, από την άλλη πλευρά, περιλαμβάνει σημαντικά φυσικά τοπία, οικοσυστήματα και τη βιοποικιλότητα που προστατεύονται για την οικολογική, αισθητική ή επιστημονική τους αξία.</a:t>
            </a:r>
          </a:p>
          <a:p>
            <a:pPr lvl="0" algn="just"/>
            <a:endParaRPr lang="el-GR" sz="1800" dirty="0">
              <a:solidFill>
                <a:srgbClr val="3F3F3F"/>
              </a:solidFill>
              <a:latin typeface="Candara"/>
              <a:ea typeface="Candara"/>
              <a:cs typeface="Candara"/>
              <a:sym typeface="Candara"/>
            </a:endParaRPr>
          </a:p>
          <a:p>
            <a:pPr lvl="0" algn="just"/>
            <a:r>
              <a:rPr lang="el-GR" sz="1800" dirty="0">
                <a:solidFill>
                  <a:srgbClr val="3F3F3F"/>
                </a:solidFill>
                <a:latin typeface="Candara"/>
                <a:ea typeface="Candara"/>
                <a:cs typeface="Candara"/>
                <a:sym typeface="Candara"/>
              </a:rPr>
              <a:t>Η UNESCO αναγνωρίζει τόσο την πολιτιστική όσο και τη φυσική κληρονομιά ως ζωτικής σημασίας για την κοινή ιστορία της ανθρωπότητας. Μαζί, αντικατοπτρίζουν τις αλληλεπιδράσεις μεταξύ των ανθρώπινων κοινωνιών και του φυσικού περιβάλλοντος, αποτελώντας θεμέλιο για την πολιτιστική συνέχεια, την περιβαλλοντική προστασία και τη βιώσιμη ανάπτυξη.</a:t>
            </a:r>
          </a:p>
        </p:txBody>
      </p:sp>
      <p:sp>
        <p:nvSpPr>
          <p:cNvPr id="107" name="Google Shape;107;p3"/>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1. Ορισμός της Πολιτιστικής και Φυσικής Κληρονομιάς</a:t>
            </a:r>
            <a:endParaRPr sz="2000" b="1" dirty="0">
              <a:solidFill>
                <a:srgbClr val="A99374"/>
              </a:solidFill>
              <a:latin typeface="Candara"/>
              <a:ea typeface="Candara"/>
              <a:cs typeface="Candara"/>
              <a:sym typeface="Candara"/>
            </a:endParaRPr>
          </a:p>
        </p:txBody>
      </p:sp>
      <p:pic>
        <p:nvPicPr>
          <p:cNvPr id="108" name="Google Shape;108;p3"/>
          <p:cNvPicPr preferRelativeResize="0"/>
          <p:nvPr/>
        </p:nvPicPr>
        <p:blipFill>
          <a:blip r:embed="rId4">
            <a:alphaModFix/>
          </a:blip>
          <a:stretch>
            <a:fillRect/>
          </a:stretch>
        </p:blipFill>
        <p:spPr>
          <a:xfrm>
            <a:off x="8762050" y="888318"/>
            <a:ext cx="3277548" cy="1872427"/>
          </a:xfrm>
          <a:prstGeom prst="rect">
            <a:avLst/>
          </a:prstGeom>
          <a:noFill/>
          <a:ln>
            <a:noFill/>
          </a:ln>
          <a:effectLst>
            <a:outerShdw blurRad="57150" dist="19050" dir="5400000" algn="bl" rotWithShape="0">
              <a:srgbClr val="000000">
                <a:alpha val="50000"/>
              </a:srgbClr>
            </a:outerShdw>
          </a:effectLst>
        </p:spPr>
      </p:pic>
      <p:sp>
        <p:nvSpPr>
          <p:cNvPr id="109" name="Google Shape;109;p3"/>
          <p:cNvSpPr txBox="1"/>
          <p:nvPr/>
        </p:nvSpPr>
        <p:spPr>
          <a:xfrm>
            <a:off x="8900825" y="291315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Source: </a:t>
            </a:r>
            <a:r>
              <a:rPr lang="en-US" sz="800" u="sng">
                <a:solidFill>
                  <a:schemeClr val="hlink"/>
                </a:solidFill>
                <a:hlinkClick r:id="rId5"/>
              </a:rPr>
              <a:t>https://www.freepik.com/free-ai-image/young-women-traditional-clothing-parade-outdoors-generated-by-ai_42431165.htm#fromView=search&amp;page=1&amp;position=20&amp;uuid=ba464ac0-e44f-4baf-8e1c-390ae766ac3f</a:t>
            </a:r>
            <a:r>
              <a:rPr lang="en-US" sz="800"/>
              <a:t> </a:t>
            </a:r>
            <a:endParaRPr sz="800"/>
          </a:p>
          <a:p>
            <a:pPr marL="0" lvl="0" indent="0" algn="l" rtl="0">
              <a:spcBef>
                <a:spcPts val="0"/>
              </a:spcBef>
              <a:spcAft>
                <a:spcPts val="0"/>
              </a:spcAft>
              <a:buNone/>
            </a:pPr>
            <a:r>
              <a:rPr lang="en-US" sz="800"/>
              <a:t>AI Generated</a:t>
            </a:r>
            <a:endParaRPr sz="800"/>
          </a:p>
        </p:txBody>
      </p:sp>
      <p:pic>
        <p:nvPicPr>
          <p:cNvPr id="110" name="Google Shape;110;p3"/>
          <p:cNvPicPr preferRelativeResize="0"/>
          <p:nvPr/>
        </p:nvPicPr>
        <p:blipFill>
          <a:blip r:embed="rId6">
            <a:alphaModFix/>
          </a:blip>
          <a:stretch>
            <a:fillRect/>
          </a:stretch>
        </p:blipFill>
        <p:spPr>
          <a:xfrm>
            <a:off x="8762050" y="3988950"/>
            <a:ext cx="3277550" cy="2163183"/>
          </a:xfrm>
          <a:prstGeom prst="rect">
            <a:avLst/>
          </a:prstGeom>
          <a:noFill/>
          <a:ln>
            <a:noFill/>
          </a:ln>
        </p:spPr>
      </p:pic>
      <p:sp>
        <p:nvSpPr>
          <p:cNvPr id="111" name="Google Shape;111;p3"/>
          <p:cNvSpPr txBox="1"/>
          <p:nvPr/>
        </p:nvSpPr>
        <p:spPr>
          <a:xfrm>
            <a:off x="8822875" y="6228475"/>
            <a:ext cx="3000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100"/>
              <a:t>Source, free image: </a:t>
            </a:r>
            <a:r>
              <a:rPr lang="en-US" sz="1100" u="sng">
                <a:solidFill>
                  <a:schemeClr val="hlink"/>
                </a:solidFill>
                <a:hlinkClick r:id="rId7"/>
              </a:rPr>
              <a:t>https</a:t>
            </a:r>
            <a:r>
              <a:rPr lang="en-US" sz="500" u="sng">
                <a:solidFill>
                  <a:schemeClr val="hlink"/>
                </a:solidFill>
                <a:hlinkClick r:id="rId7"/>
              </a:rPr>
              <a:t>://</a:t>
            </a:r>
            <a:r>
              <a:rPr lang="en-US" sz="1100" u="sng">
                <a:solidFill>
                  <a:schemeClr val="hlink"/>
                </a:solidFill>
                <a:hlinkClick r:id="rId7"/>
              </a:rPr>
              <a:t>www.needpix.com/photo/825772/</a:t>
            </a:r>
            <a:r>
              <a:rPr lang="en-US" sz="1100"/>
              <a:t>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7" name="Google Shape;117;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sz="3600" b="0" i="0" u="none" strike="noStrike" cap="none" dirty="0">
              <a:solidFill>
                <a:schemeClr val="dk1"/>
              </a:solidFill>
              <a:latin typeface="Times New Roman"/>
              <a:ea typeface="Times New Roman"/>
              <a:cs typeface="Times New Roman"/>
              <a:sym typeface="Times New Roman"/>
            </a:endParaRPr>
          </a:p>
        </p:txBody>
      </p:sp>
      <p:sp>
        <p:nvSpPr>
          <p:cNvPr id="120" name="Google Shape;120;p4"/>
          <p:cNvSpPr txBox="1"/>
          <p:nvPr/>
        </p:nvSpPr>
        <p:spPr>
          <a:xfrm>
            <a:off x="196975" y="1126750"/>
            <a:ext cx="11358000" cy="4339609"/>
          </a:xfrm>
          <a:prstGeom prst="rect">
            <a:avLst/>
          </a:prstGeom>
          <a:noFill/>
          <a:ln>
            <a:noFill/>
          </a:ln>
        </p:spPr>
        <p:txBody>
          <a:bodyPr spcFirstLastPara="1" wrap="square" lIns="91425" tIns="45700" rIns="91425" bIns="45700" anchor="t" anchorCtr="0">
            <a:spAutoFit/>
          </a:bodyPr>
          <a:lstStyle/>
          <a:p>
            <a:pPr lvl="0" algn="just"/>
            <a:r>
              <a:rPr lang="el-GR" sz="1800" b="1" dirty="0">
                <a:solidFill>
                  <a:srgbClr val="3F3F3F"/>
                </a:solidFill>
                <a:latin typeface="Candara"/>
                <a:ea typeface="Candara"/>
                <a:cs typeface="Candara"/>
                <a:sym typeface="Candara"/>
              </a:rPr>
              <a:t>Βέλγιο</a:t>
            </a:r>
            <a:r>
              <a:rPr lang="en-US" sz="1800" b="1" dirty="0">
                <a:solidFill>
                  <a:srgbClr val="3F3F3F"/>
                </a:solidFill>
                <a:latin typeface="Candara"/>
                <a:ea typeface="Candara"/>
                <a:cs typeface="Candara"/>
                <a:sym typeface="Candara"/>
              </a:rPr>
              <a:t>:</a:t>
            </a:r>
            <a:r>
              <a:rPr lang="en-US" sz="1800" dirty="0">
                <a:solidFill>
                  <a:srgbClr val="3F3F3F"/>
                </a:solidFill>
                <a:latin typeface="Candara"/>
                <a:ea typeface="Candara"/>
                <a:cs typeface="Candara"/>
                <a:sym typeface="Candara"/>
              </a:rPr>
              <a:t> </a:t>
            </a:r>
            <a:r>
              <a:rPr lang="el-GR" sz="1400" dirty="0">
                <a:solidFill>
                  <a:srgbClr val="3F3F3F"/>
                </a:solidFill>
                <a:latin typeface="Candara"/>
                <a:ea typeface="Candara"/>
                <a:cs typeface="Candara"/>
                <a:sym typeface="Candara"/>
              </a:rPr>
              <a:t>Η</a:t>
            </a:r>
            <a:r>
              <a:rPr lang="en-US" sz="1400" dirty="0">
                <a:solidFill>
                  <a:srgbClr val="3F3F3F"/>
                </a:solidFill>
                <a:latin typeface="Candara"/>
                <a:ea typeface="Candara"/>
                <a:cs typeface="Candara"/>
                <a:sym typeface="Candara"/>
              </a:rPr>
              <a:t> </a:t>
            </a:r>
            <a:r>
              <a:rPr lang="en-US" sz="1400" b="1" dirty="0">
                <a:solidFill>
                  <a:srgbClr val="548135"/>
                </a:solidFill>
                <a:latin typeface="Candara"/>
                <a:ea typeface="Candara"/>
                <a:cs typeface="Candara"/>
                <a:sym typeface="Candara"/>
              </a:rPr>
              <a:t>Grand Place </a:t>
            </a:r>
            <a:r>
              <a:rPr lang="el-GR" dirty="0">
                <a:solidFill>
                  <a:srgbClr val="3F3F3F"/>
                </a:solidFill>
                <a:latin typeface="Candara"/>
                <a:ea typeface="Candara"/>
                <a:cs typeface="Candara"/>
                <a:sym typeface="Candara"/>
              </a:rPr>
              <a:t>στις Βρυξέλλες, Μνημείο Παγκόσμιας Κληρονομιάς της UNESCO, αποτελεί χαρακτηριστικό παράδειγμα της πλούσιας πολιτιστικής κληρονομιάς του Βελγίου, με τη γοτθική και μπαρόκ αρχιτεκτονική της. Το </a:t>
            </a:r>
            <a:r>
              <a:rPr lang="el-GR" b="1" dirty="0">
                <a:solidFill>
                  <a:srgbClr val="548135"/>
                </a:solidFill>
                <a:latin typeface="Candara"/>
                <a:sym typeface="Candara"/>
              </a:rPr>
              <a:t>Δάσος </a:t>
            </a:r>
            <a:r>
              <a:rPr lang="el-GR" b="1" dirty="0" err="1">
                <a:solidFill>
                  <a:srgbClr val="548135"/>
                </a:solidFill>
                <a:latin typeface="Candara"/>
                <a:sym typeface="Candara"/>
              </a:rPr>
              <a:t>Sonian</a:t>
            </a:r>
            <a:r>
              <a:rPr lang="el-GR" dirty="0">
                <a:solidFill>
                  <a:srgbClr val="3F3F3F"/>
                </a:solidFill>
                <a:latin typeface="Candara"/>
                <a:ea typeface="Candara"/>
                <a:cs typeface="Candara"/>
                <a:sym typeface="Candara"/>
              </a:rPr>
              <a:t>, που εκτείνεται στην πρωτεύουσα του Βελγίου, αποτελεί μέρος των αρχαίων δασών της Ευρώπης και αντιπροσωπεύει τη φυσική κληρονομιά της χώρας.</a:t>
            </a:r>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lvl="0" algn="just">
              <a:spcBef>
                <a:spcPts val="600"/>
              </a:spcBef>
            </a:pPr>
            <a:r>
              <a:rPr lang="el-GR" sz="1800" b="1" dirty="0">
                <a:solidFill>
                  <a:srgbClr val="3F3F3F"/>
                </a:solidFill>
                <a:latin typeface="Candara"/>
                <a:ea typeface="Candara"/>
                <a:cs typeface="Candara"/>
                <a:sym typeface="Candara"/>
              </a:rPr>
              <a:t>Ισπανία</a:t>
            </a:r>
            <a:r>
              <a:rPr lang="en-US" sz="1800" b="1" dirty="0">
                <a:solidFill>
                  <a:srgbClr val="3F3F3F"/>
                </a:solidFill>
                <a:latin typeface="Candara"/>
                <a:ea typeface="Candara"/>
                <a:cs typeface="Candara"/>
                <a:sym typeface="Candara"/>
              </a:rPr>
              <a:t>: </a:t>
            </a:r>
            <a:r>
              <a:rPr lang="el-GR" dirty="0">
                <a:solidFill>
                  <a:srgbClr val="3F3F3F"/>
                </a:solidFill>
                <a:latin typeface="Candara"/>
                <a:ea typeface="Candara"/>
                <a:cs typeface="Candara"/>
                <a:sym typeface="Candara"/>
              </a:rPr>
              <a:t>Η </a:t>
            </a:r>
            <a:r>
              <a:rPr lang="el-GR" b="1" dirty="0">
                <a:solidFill>
                  <a:srgbClr val="548135"/>
                </a:solidFill>
                <a:latin typeface="Candara"/>
                <a:sym typeface="Candara"/>
              </a:rPr>
              <a:t>Αλάμπρα</a:t>
            </a:r>
            <a:r>
              <a:rPr lang="el-GR" dirty="0">
                <a:solidFill>
                  <a:srgbClr val="3F3F3F"/>
                </a:solidFill>
                <a:latin typeface="Candara"/>
                <a:ea typeface="Candara"/>
                <a:cs typeface="Candara"/>
                <a:sym typeface="Candara"/>
              </a:rPr>
              <a:t> στη Γρανάδα είναι ένας από τους σημαντικότερους χώρους πολιτιστικής κληρονομιάς της Ισπανίας, αντικατοπτρίζοντας την ισλαμική ιστορία της χώρας. Το </a:t>
            </a:r>
            <a:r>
              <a:rPr lang="el-GR" b="1" dirty="0">
                <a:solidFill>
                  <a:srgbClr val="548135"/>
                </a:solidFill>
                <a:latin typeface="Candara"/>
                <a:sym typeface="Candara"/>
              </a:rPr>
              <a:t>Εθνικό Πάρκο </a:t>
            </a:r>
            <a:r>
              <a:rPr lang="el-GR" b="1" dirty="0" err="1">
                <a:solidFill>
                  <a:srgbClr val="548135"/>
                </a:solidFill>
                <a:latin typeface="Candara"/>
                <a:sym typeface="Candara"/>
              </a:rPr>
              <a:t>Doñana</a:t>
            </a:r>
            <a:r>
              <a:rPr lang="el-GR" b="1" dirty="0">
                <a:solidFill>
                  <a:srgbClr val="548135"/>
                </a:solidFill>
                <a:latin typeface="Candara"/>
                <a:sym typeface="Candara"/>
              </a:rPr>
              <a:t> </a:t>
            </a:r>
            <a:r>
              <a:rPr lang="el-GR" dirty="0">
                <a:solidFill>
                  <a:srgbClr val="3F3F3F"/>
                </a:solidFill>
                <a:latin typeface="Candara"/>
                <a:ea typeface="Candara"/>
                <a:cs typeface="Candara"/>
                <a:sym typeface="Candara"/>
              </a:rPr>
              <a:t>αποτελεί σημαντικό χώρο φυσικής κληρονομιάς, με υγροτόπους και πλούσια βιοποικιλότητα.</a:t>
            </a:r>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lvl="0" algn="just">
              <a:spcBef>
                <a:spcPts val="600"/>
              </a:spcBef>
            </a:pPr>
            <a:r>
              <a:rPr lang="el-GR" sz="1800" b="1" dirty="0">
                <a:solidFill>
                  <a:srgbClr val="3F3F3F"/>
                </a:solidFill>
                <a:latin typeface="Candara"/>
                <a:ea typeface="Candara"/>
                <a:cs typeface="Candara"/>
                <a:sym typeface="Candara"/>
              </a:rPr>
              <a:t>Εσθονία</a:t>
            </a:r>
            <a:r>
              <a:rPr lang="en-US" sz="1800" b="1" dirty="0">
                <a:solidFill>
                  <a:srgbClr val="3F3F3F"/>
                </a:solidFill>
                <a:latin typeface="Candara"/>
                <a:ea typeface="Candara"/>
                <a:cs typeface="Candara"/>
                <a:sym typeface="Candara"/>
              </a:rPr>
              <a:t>: </a:t>
            </a:r>
            <a:r>
              <a:rPr lang="el-GR" dirty="0">
                <a:solidFill>
                  <a:srgbClr val="3F3F3F"/>
                </a:solidFill>
                <a:latin typeface="Candara"/>
                <a:ea typeface="Candara"/>
                <a:cs typeface="Candara"/>
                <a:sym typeface="Candara"/>
              </a:rPr>
              <a:t>Η πολιτιστική κληρονομιά της Εσθονίας περιλαμβάνει τη </a:t>
            </a:r>
            <a:r>
              <a:rPr lang="el-GR" b="1" dirty="0">
                <a:solidFill>
                  <a:srgbClr val="548135"/>
                </a:solidFill>
                <a:latin typeface="Candara"/>
                <a:sym typeface="Candara"/>
              </a:rPr>
              <a:t>μεσαιωνική Παλιά Πόλη του </a:t>
            </a:r>
            <a:r>
              <a:rPr lang="el-GR" b="1" dirty="0" err="1">
                <a:solidFill>
                  <a:srgbClr val="548135"/>
                </a:solidFill>
                <a:latin typeface="Candara"/>
                <a:sym typeface="Candara"/>
              </a:rPr>
              <a:t>Ταλίν</a:t>
            </a:r>
            <a:r>
              <a:rPr lang="el-GR" b="1" dirty="0">
                <a:solidFill>
                  <a:srgbClr val="548135"/>
                </a:solidFill>
                <a:latin typeface="Candara"/>
                <a:sym typeface="Candara"/>
              </a:rPr>
              <a:t>,</a:t>
            </a:r>
            <a:r>
              <a:rPr lang="el-GR" dirty="0">
                <a:solidFill>
                  <a:srgbClr val="3F3F3F"/>
                </a:solidFill>
                <a:latin typeface="Candara"/>
                <a:ea typeface="Candara"/>
                <a:cs typeface="Candara"/>
                <a:sym typeface="Candara"/>
              </a:rPr>
              <a:t> η οποία έχει διατηρηθεί από τον Μεσαίωνα. Όσον αφορά τη φυσική κληρονομιά, το </a:t>
            </a:r>
            <a:r>
              <a:rPr lang="el-GR" b="1" dirty="0">
                <a:solidFill>
                  <a:srgbClr val="548135"/>
                </a:solidFill>
                <a:latin typeface="Candara"/>
                <a:sym typeface="Candara"/>
              </a:rPr>
              <a:t>Εθνικό Πάρκο </a:t>
            </a:r>
            <a:r>
              <a:rPr lang="el-GR" b="1" dirty="0" err="1">
                <a:solidFill>
                  <a:srgbClr val="548135"/>
                </a:solidFill>
                <a:latin typeface="Candara"/>
                <a:sym typeface="Candara"/>
              </a:rPr>
              <a:t>Lahemaa</a:t>
            </a:r>
            <a:r>
              <a:rPr lang="el-GR" b="1" dirty="0">
                <a:solidFill>
                  <a:srgbClr val="548135"/>
                </a:solidFill>
                <a:latin typeface="Candara"/>
                <a:sym typeface="Candara"/>
              </a:rPr>
              <a:t> </a:t>
            </a:r>
            <a:r>
              <a:rPr lang="el-GR" dirty="0">
                <a:solidFill>
                  <a:srgbClr val="3F3F3F"/>
                </a:solidFill>
                <a:latin typeface="Candara"/>
                <a:ea typeface="Candara"/>
                <a:cs typeface="Candara"/>
                <a:sym typeface="Candara"/>
              </a:rPr>
              <a:t>είναι ένα από τα σημαντικότερα φυσικά αποθέματα της χώρας, γνωστό για τα δάση και τις ακτογραμμές του.</a:t>
            </a:r>
          </a:p>
          <a:p>
            <a:pPr lvl="0" algn="just">
              <a:spcBef>
                <a:spcPts val="600"/>
              </a:spcBef>
            </a:pPr>
            <a:r>
              <a:rPr lang="el-GR" sz="1800" b="1" dirty="0">
                <a:solidFill>
                  <a:srgbClr val="3F3F3F"/>
                </a:solidFill>
                <a:latin typeface="Candara"/>
                <a:ea typeface="Candara"/>
                <a:cs typeface="Candara"/>
                <a:sym typeface="Candara"/>
              </a:rPr>
              <a:t>Ελλάδα</a:t>
            </a:r>
            <a:r>
              <a:rPr lang="en-US" sz="1800" b="1" dirty="0">
                <a:solidFill>
                  <a:srgbClr val="3F3F3F"/>
                </a:solidFill>
                <a:latin typeface="Candara"/>
                <a:ea typeface="Candara"/>
                <a:cs typeface="Candara"/>
                <a:sym typeface="Candara"/>
              </a:rPr>
              <a:t>: </a:t>
            </a:r>
            <a:r>
              <a:rPr lang="el-GR" dirty="0">
                <a:solidFill>
                  <a:srgbClr val="3F3F3F"/>
                </a:solidFill>
                <a:latin typeface="Candara"/>
                <a:ea typeface="Candara"/>
                <a:cs typeface="Candara"/>
                <a:sym typeface="Candara"/>
              </a:rPr>
              <a:t>Η </a:t>
            </a:r>
            <a:r>
              <a:rPr lang="el-GR" b="1" dirty="0">
                <a:solidFill>
                  <a:srgbClr val="548135"/>
                </a:solidFill>
                <a:latin typeface="Candara"/>
                <a:sym typeface="Candara"/>
              </a:rPr>
              <a:t>Ακρόπολη των Αθηνών </a:t>
            </a:r>
            <a:r>
              <a:rPr lang="el-GR" dirty="0">
                <a:solidFill>
                  <a:srgbClr val="3F3F3F"/>
                </a:solidFill>
                <a:latin typeface="Candara"/>
                <a:ea typeface="Candara"/>
                <a:cs typeface="Candara"/>
                <a:sym typeface="Candara"/>
              </a:rPr>
              <a:t>αποτελεί βασικό σύμβολο του αρχαίου ελληνικού πολιτισμού και διαδραματίζει κεντρικό ρόλο στην πολιτιστική κληρονομιά της Δύσης. Το Εθνικό Πάρκο Ολύμπου, μυθολογική κατοικία των θεών, αντιπροσωπεύει τη φυσική κληρονομιά της Ελλάδας και αποτελεί σημαντικό σημείο βιοποικιλότητας.</a:t>
            </a:r>
          </a:p>
          <a:p>
            <a:pPr marL="0" marR="0" lvl="0" indent="0" algn="just" rtl="0">
              <a:spcBef>
                <a:spcPts val="600"/>
              </a:spcBef>
              <a:spcAft>
                <a:spcPts val="0"/>
              </a:spcAft>
              <a:buNone/>
            </a:pPr>
            <a:r>
              <a:rPr lang="en-US" sz="14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400" i="0" u="none" strike="noStrike" dirty="0">
              <a:solidFill>
                <a:srgbClr val="3F3F3F"/>
              </a:solidFill>
              <a:latin typeface="Candara"/>
              <a:ea typeface="Candara"/>
              <a:cs typeface="Candara"/>
              <a:sym typeface="Candara"/>
            </a:endParaRPr>
          </a:p>
        </p:txBody>
      </p:sp>
      <p:sp>
        <p:nvSpPr>
          <p:cNvPr id="121" name="Google Shape;121;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1. Ορισμός της Πολιτιστικής και Φυσικής Κληρονομιάς – παραδείγματα</a:t>
            </a:r>
          </a:p>
        </p:txBody>
      </p:sp>
      <p:pic>
        <p:nvPicPr>
          <p:cNvPr id="122" name="Google Shape;122;p4"/>
          <p:cNvPicPr preferRelativeResize="0"/>
          <p:nvPr/>
        </p:nvPicPr>
        <p:blipFill>
          <a:blip r:embed="rId4">
            <a:alphaModFix/>
          </a:blip>
          <a:stretch>
            <a:fillRect/>
          </a:stretch>
        </p:blipFill>
        <p:spPr>
          <a:xfrm>
            <a:off x="196975" y="4689695"/>
            <a:ext cx="1079564" cy="1358806"/>
          </a:xfrm>
          <a:prstGeom prst="rect">
            <a:avLst/>
          </a:prstGeom>
          <a:noFill/>
          <a:ln>
            <a:noFill/>
          </a:ln>
        </p:spPr>
      </p:pic>
      <p:sp>
        <p:nvSpPr>
          <p:cNvPr id="123" name="Google Shape;123;p4"/>
          <p:cNvSpPr txBox="1"/>
          <p:nvPr/>
        </p:nvSpPr>
        <p:spPr>
          <a:xfrm>
            <a:off x="196975" y="6048500"/>
            <a:ext cx="25581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solidFill>
                  <a:srgbClr val="548135"/>
                </a:solidFill>
                <a:latin typeface="Candara"/>
                <a:ea typeface="Candara"/>
                <a:cs typeface="Candara"/>
                <a:sym typeface="Candara"/>
              </a:rPr>
              <a:t>Η </a:t>
            </a:r>
            <a:r>
              <a:rPr lang="en-US" b="1" dirty="0">
                <a:solidFill>
                  <a:srgbClr val="548135"/>
                </a:solidFill>
                <a:latin typeface="Candara"/>
                <a:ea typeface="Candara"/>
                <a:cs typeface="Candara"/>
                <a:sym typeface="Candara"/>
              </a:rPr>
              <a:t>Grand Place </a:t>
            </a:r>
            <a:r>
              <a:rPr lang="el-GR" b="1" dirty="0">
                <a:solidFill>
                  <a:srgbClr val="548135"/>
                </a:solidFill>
                <a:latin typeface="Candara"/>
                <a:ea typeface="Candara"/>
                <a:cs typeface="Candara"/>
                <a:sym typeface="Candara"/>
              </a:rPr>
              <a:t>στις Βρυξέλλες</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l-GR" sz="900" dirty="0"/>
              <a:t>Πηγή</a:t>
            </a:r>
            <a:r>
              <a:rPr lang="en-US" sz="900" dirty="0"/>
              <a:t>, free </a:t>
            </a:r>
            <a:r>
              <a:rPr lang="el-GR" sz="900" dirty="0"/>
              <a:t>εικόνα </a:t>
            </a:r>
            <a:r>
              <a:rPr lang="en-US" sz="900" dirty="0"/>
              <a:t>: </a:t>
            </a:r>
            <a:r>
              <a:rPr lang="en-US" sz="900" u="sng" dirty="0">
                <a:solidFill>
                  <a:schemeClr val="hlink"/>
                </a:solidFill>
                <a:hlinkClick r:id="rId5"/>
              </a:rPr>
              <a:t>https://www.needpix.com/photo/1816480</a:t>
            </a:r>
            <a:r>
              <a:rPr lang="en-US" sz="900" dirty="0"/>
              <a:t> </a:t>
            </a:r>
            <a:endParaRPr sz="900" dirty="0"/>
          </a:p>
        </p:txBody>
      </p:sp>
      <p:pic>
        <p:nvPicPr>
          <p:cNvPr id="124" name="Google Shape;124;p4"/>
          <p:cNvPicPr preferRelativeResize="0"/>
          <p:nvPr/>
        </p:nvPicPr>
        <p:blipFill>
          <a:blip r:embed="rId6">
            <a:alphaModFix/>
          </a:blip>
          <a:stretch>
            <a:fillRect/>
          </a:stretch>
        </p:blipFill>
        <p:spPr>
          <a:xfrm>
            <a:off x="3242800" y="4689694"/>
            <a:ext cx="2171700" cy="1389555"/>
          </a:xfrm>
          <a:prstGeom prst="rect">
            <a:avLst/>
          </a:prstGeom>
          <a:noFill/>
          <a:ln>
            <a:noFill/>
          </a:ln>
        </p:spPr>
      </p:pic>
      <p:sp>
        <p:nvSpPr>
          <p:cNvPr id="125" name="Google Shape;125;p4"/>
          <p:cNvSpPr txBox="1"/>
          <p:nvPr/>
        </p:nvSpPr>
        <p:spPr>
          <a:xfrm>
            <a:off x="3295513" y="6017600"/>
            <a:ext cx="21717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548135"/>
                </a:solidFill>
                <a:latin typeface="Candara"/>
                <a:ea typeface="Candara"/>
                <a:cs typeface="Candara"/>
                <a:sym typeface="Candara"/>
              </a:rPr>
              <a:t>Alhambra </a:t>
            </a:r>
            <a:r>
              <a:rPr lang="el-GR" dirty="0">
                <a:solidFill>
                  <a:srgbClr val="3F3F3F"/>
                </a:solidFill>
                <a:latin typeface="Candara"/>
                <a:ea typeface="Candara"/>
                <a:cs typeface="Candara"/>
                <a:sym typeface="Candara"/>
              </a:rPr>
              <a:t>στη Γρανάδα</a:t>
            </a:r>
            <a:endParaRPr dirty="0">
              <a:solidFill>
                <a:srgbClr val="3F3F3F"/>
              </a:solidFill>
              <a:latin typeface="Candara"/>
              <a:ea typeface="Candara"/>
              <a:cs typeface="Candara"/>
              <a:sym typeface="Candara"/>
            </a:endParaRPr>
          </a:p>
          <a:p>
            <a:pPr lvl="0"/>
            <a:r>
              <a:rPr lang="el-GR" sz="900" dirty="0"/>
              <a:t>Πηγή</a:t>
            </a:r>
            <a:r>
              <a:rPr lang="en-US" sz="900" dirty="0"/>
              <a:t>, free </a:t>
            </a:r>
            <a:r>
              <a:rPr lang="el-GR" sz="900" dirty="0"/>
              <a:t>εικόνα </a:t>
            </a:r>
            <a:r>
              <a:rPr lang="en-US" sz="900" dirty="0"/>
              <a:t>: </a:t>
            </a:r>
            <a:r>
              <a:rPr lang="en-US" sz="900" u="sng" dirty="0">
                <a:solidFill>
                  <a:schemeClr val="hlink"/>
                </a:solidFill>
                <a:hlinkClick r:id="rId7"/>
              </a:rPr>
              <a:t>https://www.needpix.com/photo/1069312/</a:t>
            </a:r>
            <a:r>
              <a:rPr lang="en-US" sz="900" dirty="0"/>
              <a:t> </a:t>
            </a:r>
            <a:endParaRPr sz="900" dirty="0"/>
          </a:p>
        </p:txBody>
      </p:sp>
      <p:pic>
        <p:nvPicPr>
          <p:cNvPr id="126" name="Google Shape;126;p4"/>
          <p:cNvPicPr preferRelativeResize="0"/>
          <p:nvPr/>
        </p:nvPicPr>
        <p:blipFill>
          <a:blip r:embed="rId8">
            <a:alphaModFix/>
          </a:blip>
          <a:stretch>
            <a:fillRect/>
          </a:stretch>
        </p:blipFill>
        <p:spPr>
          <a:xfrm>
            <a:off x="6346599" y="4409288"/>
            <a:ext cx="2277126" cy="1517487"/>
          </a:xfrm>
          <a:prstGeom prst="rect">
            <a:avLst/>
          </a:prstGeom>
          <a:noFill/>
          <a:ln>
            <a:noFill/>
          </a:ln>
        </p:spPr>
      </p:pic>
      <p:sp>
        <p:nvSpPr>
          <p:cNvPr id="127" name="Google Shape;127;p4"/>
          <p:cNvSpPr txBox="1"/>
          <p:nvPr/>
        </p:nvSpPr>
        <p:spPr>
          <a:xfrm>
            <a:off x="6346600" y="6117650"/>
            <a:ext cx="30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solidFill>
                  <a:srgbClr val="548135"/>
                </a:solidFill>
                <a:latin typeface="Candara"/>
                <a:ea typeface="Candara"/>
                <a:cs typeface="Candara"/>
                <a:sym typeface="Candara"/>
              </a:rPr>
              <a:t>Η Παλιά Πόλη του </a:t>
            </a:r>
            <a:r>
              <a:rPr lang="en-US" b="1" dirty="0">
                <a:solidFill>
                  <a:srgbClr val="548135"/>
                </a:solidFill>
                <a:latin typeface="Candara"/>
                <a:ea typeface="Candara"/>
                <a:cs typeface="Candara"/>
                <a:sym typeface="Candara"/>
              </a:rPr>
              <a:t>Tallinn</a:t>
            </a:r>
            <a:endParaRPr b="1" dirty="0">
              <a:solidFill>
                <a:srgbClr val="548135"/>
              </a:solidFill>
              <a:latin typeface="Candara"/>
              <a:ea typeface="Candara"/>
              <a:cs typeface="Candara"/>
              <a:sym typeface="Candara"/>
            </a:endParaRPr>
          </a:p>
          <a:p>
            <a:pPr lvl="0"/>
            <a:r>
              <a:rPr lang="el-GR" sz="900" dirty="0"/>
              <a:t>Πηγή</a:t>
            </a:r>
            <a:r>
              <a:rPr lang="en-US" sz="900" dirty="0"/>
              <a:t>, free </a:t>
            </a:r>
            <a:r>
              <a:rPr lang="el-GR" sz="900" dirty="0"/>
              <a:t>εικόνα </a:t>
            </a:r>
            <a:r>
              <a:rPr lang="en-US" sz="900" dirty="0"/>
              <a:t>:</a:t>
            </a:r>
            <a:endParaRPr sz="900" dirty="0"/>
          </a:p>
          <a:p>
            <a:pPr marL="0" lvl="0" indent="0" algn="l" rtl="0">
              <a:spcBef>
                <a:spcPts val="0"/>
              </a:spcBef>
              <a:spcAft>
                <a:spcPts val="0"/>
              </a:spcAft>
              <a:buNone/>
            </a:pPr>
            <a:r>
              <a:rPr lang="en-US" sz="900" u="sng" dirty="0">
                <a:solidFill>
                  <a:schemeClr val="hlink"/>
                </a:solidFill>
                <a:hlinkClick r:id="rId9"/>
              </a:rPr>
              <a:t>https://www.needpix.com/photo/1674002</a:t>
            </a:r>
            <a:r>
              <a:rPr lang="en-US" sz="900" dirty="0"/>
              <a:t> </a:t>
            </a:r>
            <a:endParaRPr sz="900" dirty="0"/>
          </a:p>
        </p:txBody>
      </p:sp>
      <p:pic>
        <p:nvPicPr>
          <p:cNvPr id="128" name="Google Shape;128;p4"/>
          <p:cNvPicPr preferRelativeResize="0"/>
          <p:nvPr/>
        </p:nvPicPr>
        <p:blipFill>
          <a:blip r:embed="rId10">
            <a:alphaModFix/>
          </a:blip>
          <a:stretch>
            <a:fillRect/>
          </a:stretch>
        </p:blipFill>
        <p:spPr>
          <a:xfrm>
            <a:off x="9346600" y="4443575"/>
            <a:ext cx="2171702" cy="1448926"/>
          </a:xfrm>
          <a:prstGeom prst="rect">
            <a:avLst/>
          </a:prstGeom>
          <a:noFill/>
          <a:ln>
            <a:noFill/>
          </a:ln>
        </p:spPr>
      </p:pic>
      <p:sp>
        <p:nvSpPr>
          <p:cNvPr id="129" name="Google Shape;129;p4"/>
          <p:cNvSpPr txBox="1"/>
          <p:nvPr/>
        </p:nvSpPr>
        <p:spPr>
          <a:xfrm>
            <a:off x="9346600" y="607925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solidFill>
                  <a:srgbClr val="548135"/>
                </a:solidFill>
                <a:latin typeface="Candara"/>
                <a:ea typeface="Candara"/>
                <a:cs typeface="Candara"/>
                <a:sym typeface="Candara"/>
              </a:rPr>
              <a:t>Ακρόπολη των Αθηνών </a:t>
            </a:r>
            <a:endParaRPr b="1" dirty="0">
              <a:solidFill>
                <a:srgbClr val="548135"/>
              </a:solidFill>
              <a:latin typeface="Candara"/>
              <a:ea typeface="Candara"/>
              <a:cs typeface="Candara"/>
              <a:sym typeface="Candara"/>
            </a:endParaRPr>
          </a:p>
          <a:p>
            <a:pPr lvl="0"/>
            <a:r>
              <a:rPr lang="el-GR" sz="1000" dirty="0"/>
              <a:t>Πηγή</a:t>
            </a:r>
            <a:r>
              <a:rPr lang="en-US" sz="1000" dirty="0"/>
              <a:t>, free </a:t>
            </a:r>
            <a:r>
              <a:rPr lang="el-GR" sz="1000" dirty="0"/>
              <a:t>εικόνα </a:t>
            </a:r>
            <a:r>
              <a:rPr lang="en-US" sz="1000" dirty="0"/>
              <a:t>: </a:t>
            </a:r>
            <a:r>
              <a:rPr lang="en-US" sz="1000" u="sng" dirty="0">
                <a:solidFill>
                  <a:schemeClr val="hlink"/>
                </a:solidFill>
                <a:hlinkClick r:id="rId11"/>
              </a:rPr>
              <a:t>https://www.needpix.com/photo/1517953</a:t>
            </a:r>
            <a:r>
              <a:rPr lang="en-US" sz="1000" dirty="0"/>
              <a:t> </a:t>
            </a:r>
            <a:endParaRPr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248fd4eafb_0_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5" name="Google Shape;135;g3248fd4eafb_0_2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3248fd4eafb_0_2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g3248fd4eafb_0_20"/>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sz="3600" b="0" i="0" u="none" strike="noStrike" cap="none" dirty="0">
              <a:solidFill>
                <a:schemeClr val="dk1"/>
              </a:solidFill>
              <a:latin typeface="Times New Roman"/>
              <a:ea typeface="Times New Roman"/>
              <a:cs typeface="Times New Roman"/>
              <a:sym typeface="Times New Roman"/>
            </a:endParaRPr>
          </a:p>
        </p:txBody>
      </p:sp>
      <p:sp>
        <p:nvSpPr>
          <p:cNvPr id="138" name="Google Shape;138;g3248fd4eafb_0_20"/>
          <p:cNvSpPr txBox="1"/>
          <p:nvPr/>
        </p:nvSpPr>
        <p:spPr>
          <a:xfrm>
            <a:off x="196986" y="1126747"/>
            <a:ext cx="11838000" cy="3277780"/>
          </a:xfrm>
          <a:prstGeom prst="rect">
            <a:avLst/>
          </a:prstGeom>
          <a:noFill/>
          <a:ln>
            <a:noFill/>
          </a:ln>
        </p:spPr>
        <p:txBody>
          <a:bodyPr spcFirstLastPara="1" wrap="square" lIns="91425" tIns="45700" rIns="91425" bIns="45700" anchor="t" anchorCtr="0">
            <a:spAutoFit/>
          </a:bodyPr>
          <a:lstStyle/>
          <a:p>
            <a:pPr lvl="0" algn="just">
              <a:spcBef>
                <a:spcPts val="600"/>
              </a:spcBef>
            </a:pPr>
            <a:r>
              <a:rPr lang="el-GR" sz="1800" b="1" dirty="0">
                <a:solidFill>
                  <a:srgbClr val="3F3F3F"/>
                </a:solidFill>
                <a:latin typeface="Candara"/>
                <a:ea typeface="Candara"/>
                <a:cs typeface="Candara"/>
                <a:sym typeface="Candara"/>
              </a:rPr>
              <a:t>Τουρκία</a:t>
            </a:r>
            <a:r>
              <a:rPr lang="en-US" sz="1800" b="1" dirty="0">
                <a:solidFill>
                  <a:srgbClr val="3F3F3F"/>
                </a:solidFill>
                <a:latin typeface="Candara"/>
                <a:ea typeface="Candara"/>
                <a:cs typeface="Candara"/>
                <a:sym typeface="Candara"/>
              </a:rPr>
              <a:t>: </a:t>
            </a:r>
            <a:r>
              <a:rPr lang="el-GR" b="1" dirty="0">
                <a:solidFill>
                  <a:srgbClr val="548135"/>
                </a:solidFill>
                <a:latin typeface="Candara"/>
                <a:ea typeface="Candara"/>
                <a:cs typeface="Candara"/>
                <a:sym typeface="Candara"/>
              </a:rPr>
              <a:t>Η Αγία Σοφία στην Κωνσταντινούπολη </a:t>
            </a:r>
            <a:r>
              <a:rPr lang="el-GR" dirty="0">
                <a:solidFill>
                  <a:srgbClr val="3F3F3F"/>
                </a:solidFill>
                <a:latin typeface="Candara"/>
                <a:sym typeface="Candara"/>
              </a:rPr>
              <a:t>αποτελεί ένα σημαντικό πολιτιστικό μνημείο που ενσωματώνει τη βυζαντινή και οθωμανική κληρονομιά της Τουρκίας. Όσον αφορά τη φυσική κληρονομιά, το Εθνικό Πάρκο </a:t>
            </a:r>
            <a:r>
              <a:rPr lang="el-GR" dirty="0" err="1">
                <a:solidFill>
                  <a:srgbClr val="3F3F3F"/>
                </a:solidFill>
                <a:latin typeface="Candara"/>
                <a:sym typeface="Candara"/>
              </a:rPr>
              <a:t>Göreme</a:t>
            </a:r>
            <a:r>
              <a:rPr lang="el-GR" dirty="0">
                <a:solidFill>
                  <a:srgbClr val="3F3F3F"/>
                </a:solidFill>
                <a:latin typeface="Candara"/>
                <a:sym typeface="Candara"/>
              </a:rPr>
              <a:t> στην Καππαδοκία είναι μνημείο της UNESCO, γνωστό για τους μοναδικούς βραχώδεις σχηματισμούς και τις αρχαίες λαξευμένες κατοικίες.</a:t>
            </a:r>
            <a:endParaRPr dirty="0">
              <a:solidFill>
                <a:srgbClr val="3F3F3F"/>
              </a:solidFill>
              <a:latin typeface="Candara"/>
            </a:endParaRPr>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lvl="0" algn="just">
              <a:spcBef>
                <a:spcPts val="600"/>
              </a:spcBef>
            </a:pPr>
            <a:r>
              <a:rPr lang="el-GR" sz="1800" b="1" dirty="0">
                <a:solidFill>
                  <a:srgbClr val="3F3F3F"/>
                </a:solidFill>
                <a:latin typeface="Candara"/>
                <a:ea typeface="Candara"/>
                <a:cs typeface="Candara"/>
                <a:sym typeface="Candara"/>
              </a:rPr>
              <a:t>Ιταλία</a:t>
            </a:r>
            <a:r>
              <a:rPr lang="en-US" sz="1800" b="1" dirty="0">
                <a:solidFill>
                  <a:srgbClr val="3F3F3F"/>
                </a:solidFill>
                <a:latin typeface="Candara"/>
                <a:ea typeface="Candara"/>
                <a:cs typeface="Candara"/>
                <a:sym typeface="Candara"/>
              </a:rPr>
              <a:t>: </a:t>
            </a:r>
            <a:r>
              <a:rPr lang="el-GR" dirty="0">
                <a:solidFill>
                  <a:srgbClr val="3F3F3F"/>
                </a:solidFill>
                <a:latin typeface="Candara"/>
                <a:ea typeface="Candara"/>
                <a:cs typeface="Candara"/>
                <a:sym typeface="Candara"/>
              </a:rPr>
              <a:t>Το </a:t>
            </a:r>
            <a:r>
              <a:rPr lang="el-GR" b="1" dirty="0">
                <a:solidFill>
                  <a:srgbClr val="548135"/>
                </a:solidFill>
                <a:latin typeface="Candara"/>
                <a:sym typeface="Candara"/>
              </a:rPr>
              <a:t>Κολοσσαίο στη Ρώμη </a:t>
            </a:r>
            <a:r>
              <a:rPr lang="el-GR" dirty="0">
                <a:solidFill>
                  <a:srgbClr val="3F3F3F"/>
                </a:solidFill>
                <a:latin typeface="Candara"/>
                <a:ea typeface="Candara"/>
                <a:cs typeface="Candara"/>
                <a:sym typeface="Candara"/>
              </a:rPr>
              <a:t>είναι σύμβολο της ρωμαϊκής κληρονομιάς της Ιταλίας και ένα σημαντικό πολιτιστικό μνημείο. Το Εθνικό Πάρκο </a:t>
            </a:r>
            <a:r>
              <a:rPr lang="el-GR" dirty="0" err="1">
                <a:solidFill>
                  <a:srgbClr val="3F3F3F"/>
                </a:solidFill>
                <a:latin typeface="Candara"/>
                <a:ea typeface="Candara"/>
                <a:cs typeface="Candara"/>
                <a:sym typeface="Candara"/>
              </a:rPr>
              <a:t>Cinque</a:t>
            </a:r>
            <a:r>
              <a:rPr lang="el-GR" dirty="0">
                <a:solidFill>
                  <a:srgbClr val="3F3F3F"/>
                </a:solidFill>
                <a:latin typeface="Candara"/>
                <a:ea typeface="Candara"/>
                <a:cs typeface="Candara"/>
                <a:sym typeface="Candara"/>
              </a:rPr>
              <a:t> </a:t>
            </a:r>
            <a:r>
              <a:rPr lang="el-GR" dirty="0" err="1">
                <a:solidFill>
                  <a:srgbClr val="3F3F3F"/>
                </a:solidFill>
                <a:latin typeface="Candara"/>
                <a:ea typeface="Candara"/>
                <a:cs typeface="Candara"/>
                <a:sym typeface="Candara"/>
              </a:rPr>
              <a:t>Terre</a:t>
            </a:r>
            <a:r>
              <a:rPr lang="el-GR" dirty="0">
                <a:solidFill>
                  <a:srgbClr val="3F3F3F"/>
                </a:solidFill>
                <a:latin typeface="Candara"/>
                <a:ea typeface="Candara"/>
                <a:cs typeface="Candara"/>
                <a:sym typeface="Candara"/>
              </a:rPr>
              <a:t> αντιπροσωπεύει τη φυσική κληρονομιά της χώρας, αναδεικνύοντας παράκτια τοπία και αρχαίες αναβαθμίδες που αντικατοπτρίζουν τη σχέση του ανθρώπου με τη φύση.</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lvl="0" algn="just">
              <a:spcBef>
                <a:spcPts val="600"/>
              </a:spcBef>
            </a:pPr>
            <a:r>
              <a:rPr lang="el-GR" sz="1800" b="1" dirty="0">
                <a:solidFill>
                  <a:srgbClr val="3F3F3F"/>
                </a:solidFill>
                <a:latin typeface="Candara"/>
                <a:ea typeface="Candara"/>
                <a:cs typeface="Candara"/>
                <a:sym typeface="Candara"/>
              </a:rPr>
              <a:t>Λιθουανία</a:t>
            </a:r>
            <a:r>
              <a:rPr lang="en-US" sz="1800" b="1" dirty="0">
                <a:solidFill>
                  <a:srgbClr val="3F3F3F"/>
                </a:solidFill>
                <a:latin typeface="Candara"/>
                <a:ea typeface="Candara"/>
                <a:cs typeface="Candara"/>
                <a:sym typeface="Candara"/>
              </a:rPr>
              <a:t>: </a:t>
            </a:r>
            <a:r>
              <a:rPr lang="el-GR" dirty="0">
                <a:solidFill>
                  <a:srgbClr val="3F3F3F"/>
                </a:solidFill>
                <a:latin typeface="Candara"/>
                <a:ea typeface="Candara"/>
                <a:cs typeface="Candara"/>
                <a:sym typeface="Candara"/>
              </a:rPr>
              <a:t>Το </a:t>
            </a:r>
            <a:r>
              <a:rPr lang="el-GR" b="1" dirty="0">
                <a:solidFill>
                  <a:srgbClr val="548135"/>
                </a:solidFill>
                <a:latin typeface="Candara"/>
                <a:sym typeface="Candara"/>
              </a:rPr>
              <a:t>Ιστορικό Κέντρο του Βίλνιους </a:t>
            </a:r>
            <a:r>
              <a:rPr lang="el-GR" dirty="0">
                <a:solidFill>
                  <a:srgbClr val="3F3F3F"/>
                </a:solidFill>
                <a:latin typeface="Candara"/>
                <a:ea typeface="Candara"/>
                <a:cs typeface="Candara"/>
                <a:sym typeface="Candara"/>
              </a:rPr>
              <a:t>είναι Μνημείο Παγκόσμιας Κληρονομιάς της UNESCO και χαρακτηριστικό παράδειγμα της πολιτιστικής κληρονομιάς της Λιθουανίας. Η Παλιά Πόλη περιλαμβάνει γοτθικά, αναγεννησιακά, μπαρόκ και κλασικά κτίρια που αντανακλούν την ιστορία της χώρας ως πολιτισμικό σταυροδρόμι μεταξύ Ανατολικής και Δυτικής Ευρώπης. Ο Λόφος των Σταυρών, κοντά στο </a:t>
            </a:r>
            <a:r>
              <a:rPr lang="el-GR" dirty="0" err="1">
                <a:solidFill>
                  <a:srgbClr val="3F3F3F"/>
                </a:solidFill>
                <a:latin typeface="Candara"/>
                <a:ea typeface="Candara"/>
                <a:cs typeface="Candara"/>
                <a:sym typeface="Candara"/>
              </a:rPr>
              <a:t>Šiauliai</a:t>
            </a:r>
            <a:r>
              <a:rPr lang="el-GR" dirty="0">
                <a:solidFill>
                  <a:srgbClr val="3F3F3F"/>
                </a:solidFill>
                <a:latin typeface="Candara"/>
                <a:ea typeface="Candara"/>
                <a:cs typeface="Candara"/>
                <a:sym typeface="Candara"/>
              </a:rPr>
              <a:t>, αποτελεί έναν σημαντικό θρησκευτικό και πολιτιστικό χώρο, όπου χιλιάδες σταυροί έχουν τοποθετηθεί από προσκυνητές ανά τους αιώνες, συμβολίζοντας την ανθεκτικότητα, την πίστη και την πολιτιστική ταυτότητα της Λιθουανίας.</a:t>
            </a:r>
            <a:r>
              <a:rPr lang="en-US" sz="1400" dirty="0">
                <a:solidFill>
                  <a:srgbClr val="3F3F3F"/>
                </a:solidFill>
                <a:latin typeface="Candara"/>
                <a:ea typeface="Candara"/>
                <a:cs typeface="Candara"/>
                <a:sym typeface="Candara"/>
              </a:rPr>
              <a:t>.</a:t>
            </a:r>
            <a:endParaRPr sz="1400" i="0" u="none" strike="noStrike" dirty="0">
              <a:solidFill>
                <a:srgbClr val="3F3F3F"/>
              </a:solidFill>
              <a:latin typeface="Candara"/>
              <a:ea typeface="Candara"/>
              <a:cs typeface="Candara"/>
              <a:sym typeface="Candara"/>
            </a:endParaRPr>
          </a:p>
        </p:txBody>
      </p:sp>
      <p:sp>
        <p:nvSpPr>
          <p:cNvPr id="139" name="Google Shape;139;g3248fd4eafb_0_20"/>
          <p:cNvSpPr txBox="1"/>
          <p:nvPr/>
        </p:nvSpPr>
        <p:spPr>
          <a:xfrm>
            <a:off x="196986" y="735918"/>
            <a:ext cx="9629700" cy="400200"/>
          </a:xfrm>
          <a:prstGeom prst="rect">
            <a:avLst/>
          </a:prstGeom>
          <a:noFill/>
          <a:ln>
            <a:noFill/>
          </a:ln>
        </p:spPr>
        <p:txBody>
          <a:bodyPr spcFirstLastPara="1" wrap="square" lIns="91425" tIns="45700" rIns="91425" bIns="45700" anchor="t" anchorCtr="0">
            <a:spAutoFit/>
          </a:bodyPr>
          <a:lstStyle/>
          <a:p>
            <a:pPr lvl="0"/>
            <a:r>
              <a:rPr lang="en-US" sz="2000" b="1" dirty="0">
                <a:solidFill>
                  <a:srgbClr val="A99374"/>
                </a:solidFill>
                <a:latin typeface="Candara"/>
                <a:ea typeface="Candara"/>
                <a:cs typeface="Candara"/>
                <a:sym typeface="Candara"/>
              </a:rPr>
              <a:t>1. </a:t>
            </a:r>
            <a:r>
              <a:rPr lang="el-GR" sz="2000" b="1" dirty="0">
                <a:solidFill>
                  <a:srgbClr val="A99374"/>
                </a:solidFill>
                <a:latin typeface="Candara"/>
                <a:ea typeface="Candara"/>
                <a:cs typeface="Candara"/>
                <a:sym typeface="Candara"/>
              </a:rPr>
              <a:t>Ορισμός της Πολιτιστικής και Φυσικής Κληρονομιάς – παραδείγματα</a:t>
            </a:r>
            <a:endParaRPr sz="2000" b="1" dirty="0">
              <a:solidFill>
                <a:srgbClr val="A99374"/>
              </a:solidFill>
              <a:latin typeface="Candara"/>
              <a:ea typeface="Candara"/>
              <a:cs typeface="Candara"/>
              <a:sym typeface="Candara"/>
            </a:endParaRPr>
          </a:p>
        </p:txBody>
      </p:sp>
      <p:pic>
        <p:nvPicPr>
          <p:cNvPr id="140" name="Google Shape;140;g3248fd4eafb_0_20"/>
          <p:cNvPicPr preferRelativeResize="0"/>
          <p:nvPr/>
        </p:nvPicPr>
        <p:blipFill>
          <a:blip r:embed="rId4">
            <a:alphaModFix/>
          </a:blip>
          <a:stretch>
            <a:fillRect/>
          </a:stretch>
        </p:blipFill>
        <p:spPr>
          <a:xfrm>
            <a:off x="360475" y="4324273"/>
            <a:ext cx="1920998" cy="985200"/>
          </a:xfrm>
          <a:prstGeom prst="rect">
            <a:avLst/>
          </a:prstGeom>
          <a:noFill/>
          <a:ln>
            <a:noFill/>
          </a:ln>
        </p:spPr>
      </p:pic>
      <p:sp>
        <p:nvSpPr>
          <p:cNvPr id="141" name="Google Shape;141;g3248fd4eafb_0_20"/>
          <p:cNvSpPr txBox="1"/>
          <p:nvPr/>
        </p:nvSpPr>
        <p:spPr>
          <a:xfrm>
            <a:off x="360475" y="5425425"/>
            <a:ext cx="3000000" cy="984855"/>
          </a:xfrm>
          <a:prstGeom prst="rect">
            <a:avLst/>
          </a:prstGeom>
          <a:noFill/>
          <a:ln>
            <a:noFill/>
          </a:ln>
        </p:spPr>
        <p:txBody>
          <a:bodyPr spcFirstLastPara="1" wrap="square" lIns="91425" tIns="91425" rIns="91425" bIns="91425" anchor="t" anchorCtr="0">
            <a:spAutoFit/>
          </a:bodyPr>
          <a:lstStyle/>
          <a:p>
            <a:pPr lvl="0"/>
            <a:r>
              <a:rPr lang="el-GR" b="1" dirty="0">
                <a:solidFill>
                  <a:srgbClr val="548135"/>
                </a:solidFill>
                <a:latin typeface="Candara"/>
                <a:ea typeface="Candara"/>
                <a:cs typeface="Candara"/>
                <a:sym typeface="Candara"/>
              </a:rPr>
              <a:t>Αγία Σοφία, Κωνσταντινούπολη </a:t>
            </a:r>
            <a:r>
              <a:rPr lang="el-GR" sz="1200" dirty="0"/>
              <a:t>Πηγή</a:t>
            </a:r>
            <a:r>
              <a:rPr lang="en-US" sz="1200" dirty="0"/>
              <a:t>, free </a:t>
            </a:r>
            <a:r>
              <a:rPr lang="el-GR" sz="1200" dirty="0"/>
              <a:t>εικόνα</a:t>
            </a:r>
            <a:r>
              <a:rPr lang="en-US" sz="1200" dirty="0"/>
              <a:t>: </a:t>
            </a:r>
            <a:r>
              <a:rPr lang="en-US" sz="1200" u="sng" dirty="0">
                <a:solidFill>
                  <a:schemeClr val="hlink"/>
                </a:solidFill>
                <a:hlinkClick r:id="rId5"/>
              </a:rPr>
              <a:t>https://www.needpix.com/photo/533044</a:t>
            </a:r>
            <a:r>
              <a:rPr lang="en-US" sz="1200" dirty="0"/>
              <a:t> </a:t>
            </a:r>
            <a:endParaRPr sz="1200" dirty="0"/>
          </a:p>
          <a:p>
            <a:pPr marL="0" lvl="0" indent="0" algn="l" rtl="0">
              <a:spcBef>
                <a:spcPts val="0"/>
              </a:spcBef>
              <a:spcAft>
                <a:spcPts val="0"/>
              </a:spcAft>
              <a:buNone/>
            </a:pPr>
            <a:endParaRPr dirty="0"/>
          </a:p>
        </p:txBody>
      </p:sp>
      <p:pic>
        <p:nvPicPr>
          <p:cNvPr id="142" name="Google Shape;142;g3248fd4eafb_0_20"/>
          <p:cNvPicPr preferRelativeResize="0"/>
          <p:nvPr/>
        </p:nvPicPr>
        <p:blipFill>
          <a:blip r:embed="rId6">
            <a:alphaModFix/>
          </a:blip>
          <a:stretch>
            <a:fillRect/>
          </a:stretch>
        </p:blipFill>
        <p:spPr>
          <a:xfrm>
            <a:off x="4107225" y="4469818"/>
            <a:ext cx="1920998" cy="890315"/>
          </a:xfrm>
          <a:prstGeom prst="rect">
            <a:avLst/>
          </a:prstGeom>
          <a:noFill/>
          <a:ln>
            <a:noFill/>
          </a:ln>
        </p:spPr>
      </p:pic>
      <p:sp>
        <p:nvSpPr>
          <p:cNvPr id="143" name="Google Shape;143;g3248fd4eafb_0_20"/>
          <p:cNvSpPr txBox="1"/>
          <p:nvPr/>
        </p:nvSpPr>
        <p:spPr>
          <a:xfrm>
            <a:off x="4107225" y="565470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solidFill>
                  <a:srgbClr val="548135"/>
                </a:solidFill>
                <a:latin typeface="Candara"/>
                <a:ea typeface="Candara"/>
                <a:cs typeface="Candara"/>
                <a:sym typeface="Candara"/>
              </a:rPr>
              <a:t>Κολοσσαίο</a:t>
            </a:r>
            <a:r>
              <a:rPr lang="en-US" dirty="0">
                <a:solidFill>
                  <a:srgbClr val="3F3F3F"/>
                </a:solidFill>
                <a:latin typeface="Candara"/>
                <a:ea typeface="Candara"/>
                <a:cs typeface="Candara"/>
                <a:sym typeface="Candara"/>
              </a:rPr>
              <a:t>, </a:t>
            </a:r>
            <a:r>
              <a:rPr lang="el-GR" dirty="0">
                <a:solidFill>
                  <a:srgbClr val="3F3F3F"/>
                </a:solidFill>
                <a:latin typeface="Candara"/>
                <a:ea typeface="Candara"/>
                <a:cs typeface="Candara"/>
                <a:sym typeface="Candara"/>
              </a:rPr>
              <a:t>Ρώμη</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l-GR" sz="1000" dirty="0"/>
              <a:t>Πηγή</a:t>
            </a:r>
            <a:r>
              <a:rPr lang="en-US" sz="1000" dirty="0"/>
              <a:t>, free </a:t>
            </a:r>
            <a:r>
              <a:rPr lang="el-GR" sz="1000" dirty="0"/>
              <a:t>εικόνα</a:t>
            </a:r>
            <a:r>
              <a:rPr lang="en-US" sz="1000" dirty="0"/>
              <a:t>: </a:t>
            </a:r>
            <a:r>
              <a:rPr lang="en-US" sz="1000" u="sng" dirty="0">
                <a:solidFill>
                  <a:schemeClr val="hlink"/>
                </a:solidFill>
                <a:hlinkClick r:id="rId7"/>
              </a:rPr>
              <a:t>https://www.needpix.com/photo/571218</a:t>
            </a:r>
            <a:r>
              <a:rPr lang="en-US" sz="1000" dirty="0"/>
              <a:t> </a:t>
            </a:r>
            <a:endParaRPr sz="1000" dirty="0"/>
          </a:p>
        </p:txBody>
      </p:sp>
      <p:pic>
        <p:nvPicPr>
          <p:cNvPr id="144" name="Google Shape;144;g3248fd4eafb_0_20"/>
          <p:cNvPicPr preferRelativeResize="0"/>
          <p:nvPr/>
        </p:nvPicPr>
        <p:blipFill>
          <a:blip r:embed="rId8">
            <a:alphaModFix/>
          </a:blip>
          <a:stretch>
            <a:fillRect/>
          </a:stretch>
        </p:blipFill>
        <p:spPr>
          <a:xfrm>
            <a:off x="7853974" y="4404527"/>
            <a:ext cx="1282347" cy="1499448"/>
          </a:xfrm>
          <a:prstGeom prst="rect">
            <a:avLst/>
          </a:prstGeom>
          <a:noFill/>
          <a:ln>
            <a:noFill/>
          </a:ln>
        </p:spPr>
      </p:pic>
      <p:sp>
        <p:nvSpPr>
          <p:cNvPr id="145" name="Google Shape;145;g3248fd4eafb_0_20"/>
          <p:cNvSpPr txBox="1"/>
          <p:nvPr/>
        </p:nvSpPr>
        <p:spPr>
          <a:xfrm>
            <a:off x="7641175" y="5989325"/>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solidFill>
                  <a:srgbClr val="548135"/>
                </a:solidFill>
                <a:latin typeface="Candara"/>
                <a:ea typeface="Candara"/>
                <a:cs typeface="Candara"/>
                <a:sym typeface="Candara"/>
              </a:rPr>
              <a:t>Ιστορικό Κέντρο του Βίλνιους</a:t>
            </a:r>
            <a:endParaRPr b="1" dirty="0">
              <a:solidFill>
                <a:srgbClr val="548135"/>
              </a:solidFill>
              <a:latin typeface="Candara"/>
              <a:ea typeface="Candara"/>
              <a:cs typeface="Candara"/>
              <a:sym typeface="Candara"/>
            </a:endParaRPr>
          </a:p>
          <a:p>
            <a:pPr marL="0" lvl="0" indent="0" algn="l" rtl="0">
              <a:spcBef>
                <a:spcPts val="0"/>
              </a:spcBef>
              <a:spcAft>
                <a:spcPts val="0"/>
              </a:spcAft>
              <a:buNone/>
            </a:pPr>
            <a:r>
              <a:rPr lang="el-GR" sz="1000" dirty="0"/>
              <a:t>Πηγή</a:t>
            </a:r>
            <a:r>
              <a:rPr lang="en-US" sz="1000" dirty="0"/>
              <a:t>, free </a:t>
            </a:r>
            <a:r>
              <a:rPr lang="el-GR" sz="1000" dirty="0"/>
              <a:t>εικόνα</a:t>
            </a:r>
            <a:r>
              <a:rPr lang="en-US" sz="1000" dirty="0"/>
              <a:t>: </a:t>
            </a:r>
            <a:r>
              <a:rPr lang="en-US" sz="1000" u="sng" dirty="0">
                <a:solidFill>
                  <a:schemeClr val="hlink"/>
                </a:solidFill>
                <a:hlinkClick r:id="rId9"/>
              </a:rPr>
              <a:t>https://www.needpix.com/photo/1622664/</a:t>
            </a:r>
            <a:r>
              <a:rPr lang="en-US" sz="1000" dirty="0"/>
              <a:t> </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sz="3600" b="0" i="0" u="none" strike="noStrike" cap="none" dirty="0">
              <a:solidFill>
                <a:schemeClr val="dk1"/>
              </a:solidFill>
              <a:latin typeface="Times New Roman"/>
              <a:ea typeface="Times New Roman"/>
              <a:cs typeface="Times New Roman"/>
              <a:sym typeface="Times New Roman"/>
            </a:endParaRPr>
          </a:p>
        </p:txBody>
      </p:sp>
      <p:sp>
        <p:nvSpPr>
          <p:cNvPr id="154" name="Google Shape;154;p5"/>
          <p:cNvSpPr txBox="1"/>
          <p:nvPr/>
        </p:nvSpPr>
        <p:spPr>
          <a:xfrm>
            <a:off x="4056900" y="1501900"/>
            <a:ext cx="7340700" cy="4678163"/>
          </a:xfrm>
          <a:prstGeom prst="rect">
            <a:avLst/>
          </a:prstGeom>
          <a:noFill/>
          <a:ln>
            <a:noFill/>
          </a:ln>
        </p:spPr>
        <p:txBody>
          <a:bodyPr spcFirstLastPara="1" wrap="square" lIns="91425" tIns="45700" rIns="91425" bIns="45700" anchor="t" anchorCtr="0">
            <a:spAutoFit/>
          </a:bodyPr>
          <a:lstStyle/>
          <a:p>
            <a:pPr lvl="0" algn="just"/>
            <a:r>
              <a:rPr lang="el-GR" sz="1800" dirty="0">
                <a:solidFill>
                  <a:srgbClr val="3F3F3F"/>
                </a:solidFill>
                <a:latin typeface="Candara"/>
                <a:ea typeface="Candara"/>
                <a:cs typeface="Candara"/>
                <a:sym typeface="Candara"/>
              </a:rPr>
              <a:t>Η ταυτότητα είναι το σύνολο των χαρακτηριστικών, των πεποιθήσεων και των εκφράσεων που προσδιορίζουν ένα άτομο ή μια ομάδα. Πρόκειται για μια σύνθετη και ρευστή έννοια, η οποία διαμορφώνεται από προσωπικές εμπειρίες, κοινωνικές αλληλεπιδράσεις, τον πολιτισμό και το ιστορικό πλαίσιο. </a:t>
            </a:r>
          </a:p>
          <a:p>
            <a:pPr lvl="0" algn="just"/>
            <a:r>
              <a:rPr lang="el-GR" sz="1800" dirty="0">
                <a:solidFill>
                  <a:srgbClr val="3F3F3F"/>
                </a:solidFill>
                <a:latin typeface="Candara"/>
                <a:ea typeface="Candara"/>
                <a:cs typeface="Candara"/>
                <a:sym typeface="Candara"/>
              </a:rPr>
              <a:t>Η ταυτότητα μπορεί να είναι ατομική (προσωπική ταυτότητα) ή συλλογική (ομαδική, πολιτιστική, εθνική ταυτότητα) και εξελίσσεται μέσω μιας δυναμικής διαδικασίας αυτοαντίληψης και εξωτερικής αναγνώρισης.</a:t>
            </a:r>
          </a:p>
          <a:p>
            <a:pPr lvl="0" algn="just">
              <a:spcBef>
                <a:spcPts val="600"/>
              </a:spcBef>
            </a:pPr>
            <a:r>
              <a:rPr lang="el-GR" sz="1800" dirty="0">
                <a:solidFill>
                  <a:srgbClr val="3F3F3F"/>
                </a:solidFill>
                <a:latin typeface="Candara"/>
                <a:ea typeface="Candara"/>
                <a:cs typeface="Candara"/>
                <a:sym typeface="Candara"/>
              </a:rPr>
              <a:t>Η διαμόρφωσή της πραγματοποιείται καθώς άτομα και κοινότητες </a:t>
            </a:r>
            <a:r>
              <a:rPr lang="el-GR" sz="1800" dirty="0" err="1">
                <a:solidFill>
                  <a:srgbClr val="3F3F3F"/>
                </a:solidFill>
                <a:latin typeface="Candara"/>
                <a:ea typeface="Candara"/>
                <a:cs typeface="Candara"/>
                <a:sym typeface="Candara"/>
              </a:rPr>
              <a:t>αλληλεπιδρούν</a:t>
            </a:r>
            <a:r>
              <a:rPr lang="el-GR" sz="1800" dirty="0">
                <a:solidFill>
                  <a:srgbClr val="3F3F3F"/>
                </a:solidFill>
                <a:latin typeface="Candara"/>
                <a:ea typeface="Candara"/>
                <a:cs typeface="Candara"/>
                <a:sym typeface="Candara"/>
              </a:rPr>
              <a:t> με το περιβάλλον τους, εσωτερικεύουν κανόνες και αξίες και διαπραγματεύονται το αίσθημα του </a:t>
            </a:r>
            <a:r>
              <a:rPr lang="el-GR" sz="1800" dirty="0" err="1">
                <a:solidFill>
                  <a:srgbClr val="3F3F3F"/>
                </a:solidFill>
                <a:latin typeface="Candara"/>
                <a:ea typeface="Candara"/>
                <a:cs typeface="Candara"/>
                <a:sym typeface="Candara"/>
              </a:rPr>
              <a:t>ανήκειν</a:t>
            </a:r>
            <a:r>
              <a:rPr lang="el-GR" sz="1800" dirty="0">
                <a:solidFill>
                  <a:srgbClr val="3F3F3F"/>
                </a:solidFill>
                <a:latin typeface="Candara"/>
                <a:ea typeface="Candara"/>
                <a:cs typeface="Candara"/>
                <a:sym typeface="Candara"/>
              </a:rPr>
              <a:t> μέσα σε ευρύτερα κοινωνικά πλαίσια.</a:t>
            </a:r>
          </a:p>
          <a:p>
            <a:pPr lvl="0" algn="just">
              <a:spcBef>
                <a:spcPts val="600"/>
              </a:spcBef>
            </a:pPr>
            <a:r>
              <a:rPr lang="el-GR" sz="1800" dirty="0">
                <a:solidFill>
                  <a:srgbClr val="3F3F3F"/>
                </a:solidFill>
                <a:latin typeface="Candara"/>
                <a:ea typeface="Candara"/>
                <a:cs typeface="Candara"/>
                <a:sym typeface="Candara"/>
              </a:rPr>
              <a:t>Η ταυτότητα συχνά επιβεβαιώνεται μέσω κοινωνικών πρακτικών, της κληρονομιάς, της γλώσσας και συμβολικών στοιχείων που διαφοροποιούν τις ομάδες και διατηρούν την πολιτιστική συνέχεια.</a:t>
            </a:r>
          </a:p>
        </p:txBody>
      </p:sp>
      <p:sp>
        <p:nvSpPr>
          <p:cNvPr id="155" name="Google Shape;155;p5"/>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2. Ορισμός και Διαμόρφωση της Ταυτότητας</a:t>
            </a:r>
            <a:endParaRPr sz="2000" b="1" dirty="0">
              <a:solidFill>
                <a:srgbClr val="A99374"/>
              </a:solidFill>
              <a:latin typeface="Candara"/>
              <a:ea typeface="Candara"/>
              <a:cs typeface="Candara"/>
              <a:sym typeface="Candara"/>
            </a:endParaRPr>
          </a:p>
        </p:txBody>
      </p:sp>
      <p:pic>
        <p:nvPicPr>
          <p:cNvPr id="156" name="Google Shape;156;p5"/>
          <p:cNvPicPr preferRelativeResize="0"/>
          <p:nvPr/>
        </p:nvPicPr>
        <p:blipFill>
          <a:blip r:embed="rId4">
            <a:alphaModFix/>
          </a:blip>
          <a:stretch>
            <a:fillRect/>
          </a:stretch>
        </p:blipFill>
        <p:spPr>
          <a:xfrm>
            <a:off x="606550" y="1633121"/>
            <a:ext cx="2979092" cy="251215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lang="el-GR" sz="3600" dirty="0">
              <a:solidFill>
                <a:schemeClr val="dk1"/>
              </a:solidFill>
              <a:latin typeface="Times New Roman"/>
              <a:ea typeface="Times New Roman"/>
              <a:cs typeface="Times New Roman"/>
              <a:sym typeface="Times New Roman"/>
            </a:endParaRPr>
          </a:p>
        </p:txBody>
      </p:sp>
      <p:sp>
        <p:nvSpPr>
          <p:cNvPr id="165" name="Google Shape;165;p6"/>
          <p:cNvSpPr txBox="1"/>
          <p:nvPr/>
        </p:nvSpPr>
        <p:spPr>
          <a:xfrm>
            <a:off x="520182" y="1136028"/>
            <a:ext cx="11022032" cy="5755381"/>
          </a:xfrm>
          <a:prstGeom prst="rect">
            <a:avLst/>
          </a:prstGeom>
          <a:noFill/>
          <a:ln>
            <a:noFill/>
          </a:ln>
        </p:spPr>
        <p:txBody>
          <a:bodyPr spcFirstLastPara="1" wrap="square" lIns="91425" tIns="45700" rIns="91425" bIns="45700" anchor="t" anchorCtr="0">
            <a:spAutoFit/>
          </a:bodyPr>
          <a:lstStyle/>
          <a:p>
            <a:pPr lvl="0"/>
            <a:r>
              <a:rPr lang="el-GR" sz="1600" b="1" dirty="0">
                <a:solidFill>
                  <a:schemeClr val="dk1"/>
                </a:solidFill>
                <a:latin typeface="Candara"/>
                <a:ea typeface="Candara"/>
                <a:cs typeface="Candara"/>
                <a:sym typeface="Candara"/>
              </a:rPr>
              <a:t>Βέλγιο</a:t>
            </a:r>
            <a:r>
              <a:rPr lang="en-US" sz="1600" dirty="0">
                <a:solidFill>
                  <a:schemeClr val="dk1"/>
                </a:solidFill>
                <a:latin typeface="Candara"/>
                <a:ea typeface="Candara"/>
                <a:cs typeface="Candara"/>
                <a:sym typeface="Candara"/>
              </a:rPr>
              <a:t>:</a:t>
            </a:r>
            <a:br>
              <a:rPr lang="en-US" sz="1600" dirty="0">
                <a:solidFill>
                  <a:schemeClr val="dk1"/>
                </a:solidFill>
                <a:latin typeface="Candara"/>
                <a:ea typeface="Candara"/>
                <a:cs typeface="Candara"/>
                <a:sym typeface="Candara"/>
              </a:rPr>
            </a:br>
            <a:r>
              <a:rPr lang="el-GR" sz="1600" dirty="0">
                <a:solidFill>
                  <a:schemeClr val="dk1"/>
                </a:solidFill>
                <a:latin typeface="Candara"/>
                <a:ea typeface="Candara"/>
                <a:cs typeface="Candara"/>
                <a:sym typeface="Candara"/>
              </a:rPr>
              <a:t>Η βελγική ταυτότητα διαμορφώνεται από τη γλωσσική διαίρεση μεταξύ της Φλάνδρας (</a:t>
            </a:r>
            <a:r>
              <a:rPr lang="el-GR" sz="1600" dirty="0" err="1">
                <a:solidFill>
                  <a:schemeClr val="dk1"/>
                </a:solidFill>
                <a:latin typeface="Candara"/>
                <a:ea typeface="Candara"/>
                <a:cs typeface="Candara"/>
                <a:sym typeface="Candara"/>
              </a:rPr>
              <a:t>ολλανδόφωνη</a:t>
            </a:r>
            <a:r>
              <a:rPr lang="el-GR" sz="1600" dirty="0">
                <a:solidFill>
                  <a:schemeClr val="dk1"/>
                </a:solidFill>
                <a:latin typeface="Candara"/>
                <a:ea typeface="Candara"/>
                <a:cs typeface="Candara"/>
                <a:sym typeface="Candara"/>
              </a:rPr>
              <a:t>) και της </a:t>
            </a:r>
            <a:r>
              <a:rPr lang="el-GR" sz="1600" dirty="0" err="1">
                <a:solidFill>
                  <a:schemeClr val="dk1"/>
                </a:solidFill>
                <a:latin typeface="Candara"/>
                <a:ea typeface="Candara"/>
                <a:cs typeface="Candara"/>
                <a:sym typeface="Candara"/>
              </a:rPr>
              <a:t>Βαλλονίας</a:t>
            </a:r>
            <a:r>
              <a:rPr lang="el-GR" sz="1600" dirty="0">
                <a:solidFill>
                  <a:schemeClr val="dk1"/>
                </a:solidFill>
                <a:latin typeface="Candara"/>
                <a:ea typeface="Candara"/>
                <a:cs typeface="Candara"/>
                <a:sym typeface="Candara"/>
              </a:rPr>
              <a:t> (γαλλόφωνη). Κάθε περιοχή διαθέτει ξεχωριστή πολιτιστική και πολιτική ταυτότητα, συμβάλλοντας στη σύνθετη εθνική ταυτότητα του Βελγίου. Το άγαλμα </a:t>
            </a:r>
            <a:r>
              <a:rPr lang="el-GR" sz="1600" dirty="0" err="1">
                <a:solidFill>
                  <a:schemeClr val="dk1"/>
                </a:solidFill>
                <a:latin typeface="Candara"/>
                <a:ea typeface="Candara"/>
                <a:cs typeface="Candara"/>
                <a:sym typeface="Candara"/>
              </a:rPr>
              <a:t>Manneken</a:t>
            </a:r>
            <a:r>
              <a:rPr lang="el-GR" sz="1600" dirty="0">
                <a:solidFill>
                  <a:schemeClr val="dk1"/>
                </a:solidFill>
                <a:latin typeface="Candara"/>
                <a:ea typeface="Candara"/>
                <a:cs typeface="Candara"/>
                <a:sym typeface="Candara"/>
              </a:rPr>
              <a:t> </a:t>
            </a:r>
            <a:r>
              <a:rPr lang="el-GR" sz="1600" dirty="0" err="1">
                <a:solidFill>
                  <a:schemeClr val="dk1"/>
                </a:solidFill>
                <a:latin typeface="Candara"/>
                <a:ea typeface="Candara"/>
                <a:cs typeface="Candara"/>
                <a:sym typeface="Candara"/>
              </a:rPr>
              <a:t>Pis</a:t>
            </a:r>
            <a:r>
              <a:rPr lang="el-GR" sz="1600" dirty="0">
                <a:solidFill>
                  <a:schemeClr val="dk1"/>
                </a:solidFill>
                <a:latin typeface="Candara"/>
                <a:ea typeface="Candara"/>
                <a:cs typeface="Candara"/>
                <a:sym typeface="Candara"/>
              </a:rPr>
              <a:t> στις Βρυξέλλες αντικατοπτρίζει με χιουμοριστικό τρόπο τη βελγική ταυτότητα και τις αξίες της ελευθερίας και της ανθεκτικότητας.</a:t>
            </a:r>
          </a:p>
          <a:p>
            <a:pPr marL="0" marR="0" lvl="0" indent="0" algn="l" rtl="0">
              <a:spcBef>
                <a:spcPts val="0"/>
              </a:spcBef>
              <a:spcAft>
                <a:spcPts val="0"/>
              </a:spcAft>
              <a:buNone/>
            </a:pPr>
            <a:endParaRPr sz="1600" dirty="0">
              <a:solidFill>
                <a:schemeClr val="dk1"/>
              </a:solidFill>
              <a:latin typeface="Candara"/>
              <a:ea typeface="Candara"/>
              <a:cs typeface="Candara"/>
              <a:sym typeface="Candara"/>
            </a:endParaRPr>
          </a:p>
          <a:p>
            <a:pPr lvl="0"/>
            <a:r>
              <a:rPr lang="el-GR" sz="1600" b="1" dirty="0">
                <a:solidFill>
                  <a:schemeClr val="dk1"/>
                </a:solidFill>
                <a:latin typeface="Candara"/>
                <a:ea typeface="Candara"/>
                <a:cs typeface="Candara"/>
                <a:sym typeface="Candara"/>
              </a:rPr>
              <a:t>Ισπανία</a:t>
            </a:r>
            <a:r>
              <a:rPr lang="en-US" sz="1600" dirty="0">
                <a:solidFill>
                  <a:schemeClr val="dk1"/>
                </a:solidFill>
                <a:latin typeface="Candara"/>
                <a:ea typeface="Candara"/>
                <a:cs typeface="Candara"/>
                <a:sym typeface="Candara"/>
              </a:rPr>
              <a:t>:</a:t>
            </a:r>
            <a:br>
              <a:rPr lang="en-US" sz="1600" dirty="0">
                <a:solidFill>
                  <a:schemeClr val="dk1"/>
                </a:solidFill>
                <a:latin typeface="Candara"/>
                <a:ea typeface="Candara"/>
                <a:cs typeface="Candara"/>
                <a:sym typeface="Candara"/>
              </a:rPr>
            </a:br>
            <a:r>
              <a:rPr lang="el-GR" sz="1600" dirty="0">
                <a:solidFill>
                  <a:schemeClr val="dk1"/>
                </a:solidFill>
                <a:latin typeface="Candara"/>
                <a:ea typeface="Candara"/>
                <a:cs typeface="Candara"/>
                <a:sym typeface="Candara"/>
              </a:rPr>
              <a:t>Οι περιφερειακές ταυτότητες στην Ισπανία είναι ιδιαίτερα έντονες. Οι περιοχές της Καταλονίας και της Χώρας των Βάσκων διατηρούν ξεχωριστές γλώσσες και πολιτισμούς. Η </a:t>
            </a:r>
            <a:r>
              <a:rPr lang="el-GR" sz="1600" dirty="0" err="1">
                <a:solidFill>
                  <a:schemeClr val="dk1"/>
                </a:solidFill>
                <a:latin typeface="Candara"/>
                <a:ea typeface="Candara"/>
                <a:cs typeface="Candara"/>
                <a:sym typeface="Candara"/>
              </a:rPr>
              <a:t>καταλανική</a:t>
            </a:r>
            <a:r>
              <a:rPr lang="el-GR" sz="1600" dirty="0">
                <a:solidFill>
                  <a:schemeClr val="dk1"/>
                </a:solidFill>
                <a:latin typeface="Candara"/>
                <a:ea typeface="Candara"/>
                <a:cs typeface="Candara"/>
                <a:sym typeface="Candara"/>
              </a:rPr>
              <a:t> ταυτότητα ενισχύεται μέσω της γλώσσας (</a:t>
            </a:r>
            <a:r>
              <a:rPr lang="el-GR" sz="1600" dirty="0" err="1">
                <a:solidFill>
                  <a:schemeClr val="dk1"/>
                </a:solidFill>
                <a:latin typeface="Candara"/>
                <a:ea typeface="Candara"/>
                <a:cs typeface="Candara"/>
                <a:sym typeface="Candara"/>
              </a:rPr>
              <a:t>καταλανικά</a:t>
            </a:r>
            <a:r>
              <a:rPr lang="el-GR" sz="1600" dirty="0">
                <a:solidFill>
                  <a:schemeClr val="dk1"/>
                </a:solidFill>
                <a:latin typeface="Candara"/>
                <a:ea typeface="Candara"/>
                <a:cs typeface="Candara"/>
                <a:sym typeface="Candara"/>
              </a:rPr>
              <a:t>) και παραδόσεων όπως τα </a:t>
            </a:r>
            <a:r>
              <a:rPr lang="el-GR" sz="1600" dirty="0" err="1">
                <a:solidFill>
                  <a:schemeClr val="dk1"/>
                </a:solidFill>
                <a:latin typeface="Candara"/>
                <a:ea typeface="Candara"/>
                <a:cs typeface="Candara"/>
                <a:sym typeface="Candara"/>
              </a:rPr>
              <a:t>Castells</a:t>
            </a:r>
            <a:r>
              <a:rPr lang="el-GR" sz="1600" dirty="0">
                <a:solidFill>
                  <a:schemeClr val="dk1"/>
                </a:solidFill>
                <a:latin typeface="Candara"/>
                <a:ea typeface="Candara"/>
                <a:cs typeface="Candara"/>
                <a:sym typeface="Candara"/>
              </a:rPr>
              <a:t> (ανθρώπινοι πύργοι), ενώ η βασκική ταυτότητα διαμορφώνεται από τη χρήση της </a:t>
            </a:r>
            <a:r>
              <a:rPr lang="el-GR" sz="1600" dirty="0" err="1">
                <a:solidFill>
                  <a:schemeClr val="dk1"/>
                </a:solidFill>
                <a:latin typeface="Candara"/>
                <a:ea typeface="Candara"/>
                <a:cs typeface="Candara"/>
                <a:sym typeface="Candara"/>
              </a:rPr>
              <a:t>Euskara</a:t>
            </a:r>
            <a:r>
              <a:rPr lang="el-GR" sz="1600" dirty="0">
                <a:solidFill>
                  <a:schemeClr val="dk1"/>
                </a:solidFill>
                <a:latin typeface="Candara"/>
                <a:ea typeface="Candara"/>
                <a:cs typeface="Candara"/>
                <a:sym typeface="Candara"/>
              </a:rPr>
              <a:t> και μια ιδιαίτερη ιστορία κινημάτων αυτονομίας.</a:t>
            </a:r>
          </a:p>
          <a:p>
            <a:pPr marL="0" marR="0" lvl="0" indent="0" algn="l" rtl="0">
              <a:spcBef>
                <a:spcPts val="0"/>
              </a:spcBef>
              <a:spcAft>
                <a:spcPts val="0"/>
              </a:spcAft>
              <a:buNone/>
            </a:pPr>
            <a:endParaRPr sz="1600" dirty="0">
              <a:solidFill>
                <a:schemeClr val="dk1"/>
              </a:solidFill>
              <a:latin typeface="Candara"/>
              <a:ea typeface="Candara"/>
              <a:cs typeface="Candara"/>
              <a:sym typeface="Candara"/>
            </a:endParaRPr>
          </a:p>
          <a:p>
            <a:pPr lvl="0"/>
            <a:r>
              <a:rPr lang="el-GR" sz="1600" b="1" dirty="0">
                <a:solidFill>
                  <a:schemeClr val="dk1"/>
                </a:solidFill>
                <a:latin typeface="Candara"/>
                <a:ea typeface="Candara"/>
                <a:cs typeface="Candara"/>
                <a:sym typeface="Candara"/>
              </a:rPr>
              <a:t>Εσθονία</a:t>
            </a:r>
            <a:r>
              <a:rPr lang="en-US" sz="1600" dirty="0">
                <a:solidFill>
                  <a:schemeClr val="dk1"/>
                </a:solidFill>
                <a:latin typeface="Candara"/>
                <a:ea typeface="Candara"/>
                <a:cs typeface="Candara"/>
                <a:sym typeface="Candara"/>
              </a:rPr>
              <a:t>:</a:t>
            </a:r>
            <a:br>
              <a:rPr lang="en-US" sz="1600" dirty="0">
                <a:solidFill>
                  <a:schemeClr val="dk1"/>
                </a:solidFill>
                <a:latin typeface="Candara"/>
                <a:ea typeface="Candara"/>
                <a:cs typeface="Candara"/>
                <a:sym typeface="Candara"/>
              </a:rPr>
            </a:br>
            <a:r>
              <a:rPr lang="el-GR" sz="1600" dirty="0">
                <a:solidFill>
                  <a:schemeClr val="dk1"/>
                </a:solidFill>
                <a:latin typeface="Candara"/>
                <a:ea typeface="Candara"/>
                <a:cs typeface="Candara"/>
                <a:sym typeface="Candara"/>
              </a:rPr>
              <a:t>Η εσθονική ταυτότητα έχει διαμορφωθεί σε μεγάλο βαθμό από την εμπειρία της σοβιετικής κυριαρχίας. Η «Τραγουδιστική Επανάσταση» (1987–1991), κατά την οποία οι Εσθονοί συγκεντρώνονταν για να τραγουδήσουν παραδοσιακά τραγούδια ως ειρηνική διαμαρτυρία υπέρ της ανεξαρτησίας, διαδραμάτισε καθοριστικό ρόλο στη διαμόρφωση της σύγχρονης εθνικής ταυτότητας της χώρας.</a:t>
            </a:r>
          </a:p>
          <a:p>
            <a:pPr marL="0" marR="0" lvl="0" indent="0" algn="l" rtl="0">
              <a:spcBef>
                <a:spcPts val="0"/>
              </a:spcBef>
              <a:spcAft>
                <a:spcPts val="0"/>
              </a:spcAft>
              <a:buNone/>
            </a:pPr>
            <a:endParaRPr lang="el-GR" sz="1600" b="1" dirty="0">
              <a:solidFill>
                <a:schemeClr val="dk1"/>
              </a:solidFill>
              <a:latin typeface="Candara"/>
              <a:ea typeface="Candara"/>
              <a:cs typeface="Candara"/>
              <a:sym typeface="Candara"/>
            </a:endParaRPr>
          </a:p>
          <a:p>
            <a:pPr lvl="0"/>
            <a:r>
              <a:rPr lang="el-GR" sz="1600" b="1" dirty="0">
                <a:solidFill>
                  <a:schemeClr val="dk1"/>
                </a:solidFill>
                <a:latin typeface="Candara"/>
                <a:ea typeface="Candara"/>
                <a:cs typeface="Candara"/>
                <a:sym typeface="Candara"/>
              </a:rPr>
              <a:t>Ελλάδα</a:t>
            </a:r>
            <a:r>
              <a:rPr lang="en-US" sz="1600" dirty="0">
                <a:solidFill>
                  <a:schemeClr val="dk1"/>
                </a:solidFill>
                <a:latin typeface="Candara"/>
                <a:ea typeface="Candara"/>
                <a:cs typeface="Candara"/>
                <a:sym typeface="Candara"/>
              </a:rPr>
              <a:t>:</a:t>
            </a:r>
            <a:br>
              <a:rPr lang="en-US" sz="1600" dirty="0">
                <a:solidFill>
                  <a:schemeClr val="dk1"/>
                </a:solidFill>
                <a:latin typeface="Candara"/>
                <a:ea typeface="Candara"/>
                <a:cs typeface="Candara"/>
                <a:sym typeface="Candara"/>
              </a:rPr>
            </a:br>
            <a:r>
              <a:rPr lang="el-GR" sz="1600" dirty="0">
                <a:solidFill>
                  <a:schemeClr val="dk1"/>
                </a:solidFill>
                <a:latin typeface="Candara"/>
                <a:ea typeface="Candara"/>
                <a:cs typeface="Candara"/>
                <a:sym typeface="Candara"/>
              </a:rPr>
              <a:t>Η ελληνική ταυτότητα επηρεάζεται έντονα από την αρχαία ιστορία και την Ορθόδοξη Χριστιανική παράδοση. Η Ελληνική Επανάσταση (1821–1830) κατά της Οθωμανικής Αυτοκρατορίας αποτελεί κομβικό γεγονός στη διαμόρφωση της σύγχρονης ελληνικής εθνικής ταυτότητας, η οποία βασίζεται σε ιδανικά ελευθερίας και συνέχειας με τον αρχαίο ελληνικό πολιτισμό.</a:t>
            </a:r>
          </a:p>
          <a:p>
            <a:pPr marL="0" marR="0" lvl="0" indent="0" algn="l" rtl="0">
              <a:spcBef>
                <a:spcPts val="0"/>
              </a:spcBef>
              <a:spcAft>
                <a:spcPts val="0"/>
              </a:spcAft>
              <a:buNone/>
            </a:pPr>
            <a:endParaRPr sz="1600" i="0" u="none" strike="noStrike" dirty="0">
              <a:solidFill>
                <a:srgbClr val="3F3F3F"/>
              </a:solidFill>
              <a:latin typeface="Candara"/>
              <a:ea typeface="Candara"/>
              <a:cs typeface="Candara"/>
              <a:sym typeface="Candara"/>
            </a:endParaRPr>
          </a:p>
        </p:txBody>
      </p:sp>
      <p:sp>
        <p:nvSpPr>
          <p:cNvPr id="166" name="Google Shape;166;p6"/>
          <p:cNvSpPr txBox="1"/>
          <p:nvPr/>
        </p:nvSpPr>
        <p:spPr>
          <a:xfrm>
            <a:off x="360486" y="735918"/>
            <a:ext cx="7470762" cy="400069"/>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2. Ορισμός και Διαμόρφωση της Ταυτότητας – παραδείγματα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2" name="Google Shape;17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lang="el-GR" sz="3600" dirty="0">
              <a:solidFill>
                <a:schemeClr val="dk1"/>
              </a:solidFill>
              <a:latin typeface="Times New Roman"/>
              <a:ea typeface="Times New Roman"/>
              <a:cs typeface="Times New Roman"/>
              <a:sym typeface="Times New Roman"/>
            </a:endParaRPr>
          </a:p>
        </p:txBody>
      </p:sp>
      <p:sp>
        <p:nvSpPr>
          <p:cNvPr id="175" name="Google Shape;175;p7"/>
          <p:cNvSpPr txBox="1"/>
          <p:nvPr/>
        </p:nvSpPr>
        <p:spPr>
          <a:xfrm>
            <a:off x="606550" y="1501889"/>
            <a:ext cx="10791123" cy="4801274"/>
          </a:xfrm>
          <a:prstGeom prst="rect">
            <a:avLst/>
          </a:prstGeom>
          <a:noFill/>
          <a:ln>
            <a:noFill/>
          </a:ln>
        </p:spPr>
        <p:txBody>
          <a:bodyPr spcFirstLastPara="1" wrap="square" lIns="91425" tIns="45700" rIns="91425" bIns="45700" anchor="t" anchorCtr="0">
            <a:spAutoFit/>
          </a:bodyPr>
          <a:lstStyle/>
          <a:p>
            <a:pPr lvl="0"/>
            <a:r>
              <a:rPr lang="el-GR" sz="1800" b="1" dirty="0">
                <a:solidFill>
                  <a:schemeClr val="dk1"/>
                </a:solidFill>
                <a:latin typeface="Candara"/>
                <a:ea typeface="Candara"/>
                <a:cs typeface="Candara"/>
                <a:sym typeface="Candara"/>
              </a:rPr>
              <a:t>Τουρκία</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el-GR" sz="1800" dirty="0">
                <a:solidFill>
                  <a:schemeClr val="dk1"/>
                </a:solidFill>
                <a:latin typeface="Candara"/>
                <a:ea typeface="Candara"/>
                <a:cs typeface="Candara"/>
                <a:sym typeface="Candara"/>
              </a:rPr>
              <a:t>Η τουρκική ταυτότητα διαμορφώθηκε από τις μεταρρυθμίσεις του Μουσταφά </a:t>
            </a:r>
            <a:r>
              <a:rPr lang="el-GR" sz="1800" dirty="0" err="1">
                <a:solidFill>
                  <a:schemeClr val="dk1"/>
                </a:solidFill>
                <a:latin typeface="Candara"/>
                <a:ea typeface="Candara"/>
                <a:cs typeface="Candara"/>
                <a:sym typeface="Candara"/>
              </a:rPr>
              <a:t>Κεμάλ</a:t>
            </a:r>
            <a:r>
              <a:rPr lang="el-GR" sz="1800" dirty="0">
                <a:solidFill>
                  <a:schemeClr val="dk1"/>
                </a:solidFill>
                <a:latin typeface="Candara"/>
                <a:ea typeface="Candara"/>
                <a:cs typeface="Candara"/>
                <a:sym typeface="Candara"/>
              </a:rPr>
              <a:t> </a:t>
            </a:r>
            <a:r>
              <a:rPr lang="el-GR" sz="1800" dirty="0" err="1">
                <a:solidFill>
                  <a:schemeClr val="dk1"/>
                </a:solidFill>
                <a:latin typeface="Candara"/>
                <a:ea typeface="Candara"/>
                <a:cs typeface="Candara"/>
                <a:sym typeface="Candara"/>
              </a:rPr>
              <a:t>Ατατούρκ</a:t>
            </a:r>
            <a:r>
              <a:rPr lang="el-GR" sz="1800" dirty="0">
                <a:solidFill>
                  <a:schemeClr val="dk1"/>
                </a:solidFill>
                <a:latin typeface="Candara"/>
                <a:ea typeface="Candara"/>
                <a:cs typeface="Candara"/>
                <a:sym typeface="Candara"/>
              </a:rPr>
              <a:t>, οι οποίες καθιέρωσαν μια κοσμική, εθνικιστική ταυτότητα μετά την κατάρρευση της Οθωμανικής Αυτοκρατορίας. Η τουρκική ταυτότητα ισορροπεί ανάμεσα στις κοσμικές αξίες της Δημοκρατίας και μια πλούσια οθωμανική και ισλαμική πολιτιστική κληρονομιά, η οποία συμβολίζεται από μνημεία όπως το Παλάτι Τοπ </a:t>
            </a:r>
            <a:r>
              <a:rPr lang="el-GR" sz="1800" dirty="0" err="1">
                <a:solidFill>
                  <a:schemeClr val="dk1"/>
                </a:solidFill>
                <a:latin typeface="Candara"/>
                <a:ea typeface="Candara"/>
                <a:cs typeface="Candara"/>
                <a:sym typeface="Candara"/>
              </a:rPr>
              <a:t>Καπί</a:t>
            </a:r>
            <a:r>
              <a:rPr lang="el-GR" sz="1800" dirty="0">
                <a:solidFill>
                  <a:schemeClr val="dk1"/>
                </a:solidFill>
                <a:latin typeface="Candara"/>
                <a:ea typeface="Candara"/>
                <a:cs typeface="Candara"/>
                <a:sym typeface="Candara"/>
              </a:rPr>
              <a:t>.</a:t>
            </a:r>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lvl="0"/>
            <a:r>
              <a:rPr lang="el-GR" sz="1800" b="1" dirty="0">
                <a:solidFill>
                  <a:schemeClr val="dk1"/>
                </a:solidFill>
                <a:latin typeface="Candara"/>
                <a:ea typeface="Candara"/>
                <a:cs typeface="Candara"/>
                <a:sym typeface="Candara"/>
              </a:rPr>
              <a:t>Ιταλία</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el-GR" sz="1800" dirty="0">
                <a:solidFill>
                  <a:schemeClr val="dk1"/>
                </a:solidFill>
                <a:latin typeface="Candara"/>
                <a:ea typeface="Candara"/>
                <a:cs typeface="Candara"/>
                <a:sym typeface="Candara"/>
              </a:rPr>
              <a:t>Ο </a:t>
            </a:r>
            <a:r>
              <a:rPr lang="el-GR" sz="1800" dirty="0" err="1">
                <a:solidFill>
                  <a:schemeClr val="dk1"/>
                </a:solidFill>
                <a:latin typeface="Candara"/>
                <a:ea typeface="Candara"/>
                <a:cs typeface="Candara"/>
                <a:sym typeface="Candara"/>
              </a:rPr>
              <a:t>περιφερειακισμός</a:t>
            </a:r>
            <a:r>
              <a:rPr lang="el-GR" sz="1800" dirty="0">
                <a:solidFill>
                  <a:schemeClr val="dk1"/>
                </a:solidFill>
                <a:latin typeface="Candara"/>
                <a:ea typeface="Candara"/>
                <a:cs typeface="Candara"/>
                <a:sym typeface="Candara"/>
              </a:rPr>
              <a:t> αποτελεί κεντρικό στοιχείο της διαμόρφωσης της ιταλικής ταυτότητας. Περιοχές όπως η Τοσκάνη, το Βένετο και η Σικελία διατηρούν ισχυρές τοπικές ταυτότητες. Το </a:t>
            </a:r>
            <a:r>
              <a:rPr lang="el-GR" sz="1800" dirty="0" err="1">
                <a:solidFill>
                  <a:schemeClr val="dk1"/>
                </a:solidFill>
                <a:latin typeface="Candara"/>
                <a:ea typeface="Candara"/>
                <a:cs typeface="Candara"/>
                <a:sym typeface="Candara"/>
              </a:rPr>
              <a:t>Palio</a:t>
            </a:r>
            <a:r>
              <a:rPr lang="el-GR" sz="1800" dirty="0">
                <a:solidFill>
                  <a:schemeClr val="dk1"/>
                </a:solidFill>
                <a:latin typeface="Candara"/>
                <a:ea typeface="Candara"/>
                <a:cs typeface="Candara"/>
                <a:sym typeface="Candara"/>
              </a:rPr>
              <a:t> </a:t>
            </a:r>
            <a:r>
              <a:rPr lang="el-GR" sz="1800" dirty="0" err="1">
                <a:solidFill>
                  <a:schemeClr val="dk1"/>
                </a:solidFill>
                <a:latin typeface="Candara"/>
                <a:ea typeface="Candara"/>
                <a:cs typeface="Candara"/>
                <a:sym typeface="Candara"/>
              </a:rPr>
              <a:t>di</a:t>
            </a:r>
            <a:r>
              <a:rPr lang="el-GR" sz="1800" dirty="0">
                <a:solidFill>
                  <a:schemeClr val="dk1"/>
                </a:solidFill>
                <a:latin typeface="Candara"/>
                <a:ea typeface="Candara"/>
                <a:cs typeface="Candara"/>
                <a:sym typeface="Candara"/>
              </a:rPr>
              <a:t> </a:t>
            </a:r>
            <a:r>
              <a:rPr lang="el-GR" sz="1800" dirty="0" err="1">
                <a:solidFill>
                  <a:schemeClr val="dk1"/>
                </a:solidFill>
                <a:latin typeface="Candara"/>
                <a:ea typeface="Candara"/>
                <a:cs typeface="Candara"/>
                <a:sym typeface="Candara"/>
              </a:rPr>
              <a:t>Siena</a:t>
            </a:r>
            <a:r>
              <a:rPr lang="el-GR" sz="1800" dirty="0">
                <a:solidFill>
                  <a:schemeClr val="dk1"/>
                </a:solidFill>
                <a:latin typeface="Candara"/>
                <a:ea typeface="Candara"/>
                <a:cs typeface="Candara"/>
                <a:sym typeface="Candara"/>
              </a:rPr>
              <a:t> στην Τοσκάνη είναι ένας ιστορικός ιππικός αγώνας που ενισχύει την τοπική υπερηφάνεια και το αίσθημα του </a:t>
            </a:r>
            <a:r>
              <a:rPr lang="el-GR" sz="1800" dirty="0" err="1">
                <a:solidFill>
                  <a:schemeClr val="dk1"/>
                </a:solidFill>
                <a:latin typeface="Candara"/>
                <a:ea typeface="Candara"/>
                <a:cs typeface="Candara"/>
                <a:sym typeface="Candara"/>
              </a:rPr>
              <a:t>ανήκειν</a:t>
            </a:r>
            <a:r>
              <a:rPr lang="el-GR" sz="1800" dirty="0">
                <a:solidFill>
                  <a:schemeClr val="dk1"/>
                </a:solidFill>
                <a:latin typeface="Candara"/>
                <a:ea typeface="Candara"/>
                <a:cs typeface="Candara"/>
                <a:sym typeface="Candara"/>
              </a:rPr>
              <a:t> μεταξύ των διαφορετικών συνοικιών (</a:t>
            </a:r>
            <a:r>
              <a:rPr lang="el-GR" sz="1800" dirty="0" err="1">
                <a:solidFill>
                  <a:schemeClr val="dk1"/>
                </a:solidFill>
                <a:latin typeface="Candara"/>
                <a:ea typeface="Candara"/>
                <a:cs typeface="Candara"/>
                <a:sym typeface="Candara"/>
              </a:rPr>
              <a:t>contrade</a:t>
            </a:r>
            <a:r>
              <a:rPr lang="el-GR" sz="1800" dirty="0">
                <a:solidFill>
                  <a:schemeClr val="dk1"/>
                </a:solidFill>
                <a:latin typeface="Candara"/>
                <a:ea typeface="Candara"/>
                <a:cs typeface="Candara"/>
                <a:sym typeface="Candara"/>
              </a:rPr>
              <a:t>).</a:t>
            </a:r>
          </a:p>
          <a:p>
            <a:pPr lvl="0"/>
            <a:endParaRPr sz="1800" dirty="0">
              <a:solidFill>
                <a:schemeClr val="dk1"/>
              </a:solidFill>
              <a:latin typeface="Candara"/>
              <a:ea typeface="Candara"/>
              <a:cs typeface="Candara"/>
              <a:sym typeface="Candara"/>
            </a:endParaRPr>
          </a:p>
          <a:p>
            <a:pPr lvl="0"/>
            <a:r>
              <a:rPr lang="el-GR" sz="1800" b="1" dirty="0">
                <a:solidFill>
                  <a:schemeClr val="dk1"/>
                </a:solidFill>
                <a:latin typeface="Candara"/>
                <a:ea typeface="Candara"/>
                <a:cs typeface="Candara"/>
                <a:sym typeface="Candara"/>
              </a:rPr>
              <a:t>Λιθουανία</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el-GR" sz="1800" dirty="0">
                <a:solidFill>
                  <a:schemeClr val="dk1"/>
                </a:solidFill>
                <a:latin typeface="Candara"/>
                <a:ea typeface="Candara"/>
                <a:cs typeface="Candara"/>
                <a:sym typeface="Candara"/>
              </a:rPr>
              <a:t>Η λιθουανική ταυτότητα συνδέεται βαθιά με τη γλώσσα και την καθολική πίστη. Κατά τη διάρκεια της σοβιετικής κατοχής, η διατήρηση της λιθουανικής γλώσσας και των παραδόσεων αποτέλεσε μορφή αντίστασης. Η «Τραγουδιστική Επανάσταση» και η Ημέρα Αποκατάστασης της Ανεξαρτησίας (11 Μαρτίου 1990) αποτελούν κομβικές στιγμές που διαμόρφωσαν τη σύγχρονη εθνική ταυτότητα της Λιθουανίας.</a:t>
            </a:r>
            <a:endParaRPr sz="1800" i="0" u="none" strike="noStrike" dirty="0">
              <a:solidFill>
                <a:srgbClr val="3F3F3F"/>
              </a:solidFill>
              <a:latin typeface="Candara"/>
              <a:ea typeface="Candara"/>
              <a:cs typeface="Candara"/>
              <a:sym typeface="Candara"/>
            </a:endParaRPr>
          </a:p>
        </p:txBody>
      </p:sp>
      <p:sp>
        <p:nvSpPr>
          <p:cNvPr id="176" name="Google Shape;176;p7"/>
          <p:cNvSpPr txBox="1"/>
          <p:nvPr/>
        </p:nvSpPr>
        <p:spPr>
          <a:xfrm>
            <a:off x="484052" y="918849"/>
            <a:ext cx="7953777" cy="400069"/>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 Ορισμός και Διαμόρφωση της Ταυτότητας – παραδείγματα</a:t>
            </a:r>
            <a:endParaRPr sz="2000" b="1" dirty="0">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a:t>
            </a:r>
            <a:endParaRPr lang="el-GR" sz="3600" dirty="0">
              <a:solidFill>
                <a:schemeClr val="dk1"/>
              </a:solidFill>
              <a:latin typeface="Times New Roman"/>
              <a:ea typeface="Times New Roman"/>
              <a:cs typeface="Times New Roman"/>
              <a:sym typeface="Times New Roman"/>
            </a:endParaRPr>
          </a:p>
        </p:txBody>
      </p:sp>
      <p:sp>
        <p:nvSpPr>
          <p:cNvPr id="185" name="Google Shape;185;p8"/>
          <p:cNvSpPr txBox="1"/>
          <p:nvPr/>
        </p:nvSpPr>
        <p:spPr>
          <a:xfrm>
            <a:off x="606550" y="1501900"/>
            <a:ext cx="6635400" cy="5078273"/>
          </a:xfrm>
          <a:prstGeom prst="rect">
            <a:avLst/>
          </a:prstGeom>
          <a:noFill/>
          <a:ln>
            <a:noFill/>
          </a:ln>
        </p:spPr>
        <p:txBody>
          <a:bodyPr spcFirstLastPara="1" wrap="square" lIns="91425" tIns="45700" rIns="91425" bIns="45700" anchor="t" anchorCtr="0">
            <a:spAutoFit/>
          </a:bodyPr>
          <a:lstStyle/>
          <a:p>
            <a:pPr lvl="0" algn="just"/>
            <a:r>
              <a:rPr lang="el-GR" sz="1800" dirty="0">
                <a:solidFill>
                  <a:srgbClr val="3F3F3F"/>
                </a:solidFill>
                <a:latin typeface="Candara"/>
                <a:ea typeface="Candara"/>
                <a:cs typeface="Candara"/>
                <a:sym typeface="Candara"/>
              </a:rPr>
              <a:t>Η κληρονομιά διαδραματίζει καθοριστικό ρόλο στην ενίσχυση του αισθήματος του </a:t>
            </a:r>
            <a:r>
              <a:rPr lang="el-GR" sz="1800" dirty="0" err="1">
                <a:solidFill>
                  <a:srgbClr val="3F3F3F"/>
                </a:solidFill>
                <a:latin typeface="Candara"/>
                <a:ea typeface="Candara"/>
                <a:cs typeface="Candara"/>
                <a:sym typeface="Candara"/>
              </a:rPr>
              <a:t>ανήκειν</a:t>
            </a:r>
            <a:r>
              <a:rPr lang="el-GR" sz="1800" dirty="0">
                <a:solidFill>
                  <a:srgbClr val="3F3F3F"/>
                </a:solidFill>
                <a:latin typeface="Candara"/>
                <a:ea typeface="Candara"/>
                <a:cs typeface="Candara"/>
                <a:sym typeface="Candara"/>
              </a:rPr>
              <a:t> στις κοινότητες, συνδέοντας τα άτομα με μια κοινή ιστορία, κουλτούρα και αξίες. Μέσω της υλικής (μνημεία, αντικείμενα) και άυλης (παραδόσεις, γλώσσα) κληρονομιάς, οι άνθρωποι αισθάνονται ριζωμένοι στο συλλογικό τους παρελθόν, γεγονός που ενισχύει την ομαδική ταυτότητα.</a:t>
            </a:r>
          </a:p>
          <a:p>
            <a:pPr lvl="0" algn="just"/>
            <a:endParaRPr lang="el-GR" sz="1800" dirty="0">
              <a:solidFill>
                <a:srgbClr val="3F3F3F"/>
              </a:solidFill>
              <a:latin typeface="Candara"/>
              <a:ea typeface="Candara"/>
              <a:cs typeface="Candara"/>
              <a:sym typeface="Candara"/>
            </a:endParaRPr>
          </a:p>
          <a:p>
            <a:pPr lvl="0" algn="just"/>
            <a:r>
              <a:rPr lang="el-GR" sz="1800" dirty="0">
                <a:solidFill>
                  <a:srgbClr val="3F3F3F"/>
                </a:solidFill>
                <a:latin typeface="Candara"/>
                <a:ea typeface="Candara"/>
                <a:cs typeface="Candara"/>
                <a:sym typeface="Candara"/>
              </a:rPr>
              <a:t>Οι εορτασμοί της πολιτιστικής κληρονομιάς, όπως φεστιβάλ και κοινοτικές δραστηριότητες, δημιουργούν χώρους όπου τα μέλη βιώνουν αλληλεγγύη και συνέχεια, ενδυναμώνοντας τους συναισθηματικούς δεσμούς.</a:t>
            </a:r>
          </a:p>
          <a:p>
            <a:pPr lvl="0" algn="just"/>
            <a:endParaRPr lang="el-GR" sz="1800" dirty="0">
              <a:solidFill>
                <a:srgbClr val="3F3F3F"/>
              </a:solidFill>
              <a:latin typeface="Candara"/>
              <a:ea typeface="Candara"/>
              <a:cs typeface="Candara"/>
              <a:sym typeface="Candara"/>
            </a:endParaRPr>
          </a:p>
          <a:p>
            <a:pPr lvl="0" algn="just"/>
            <a:r>
              <a:rPr lang="el-GR" sz="1800" dirty="0">
                <a:solidFill>
                  <a:srgbClr val="3F3F3F"/>
                </a:solidFill>
                <a:latin typeface="Candara"/>
                <a:ea typeface="Candara"/>
                <a:cs typeface="Candara"/>
                <a:sym typeface="Candara"/>
              </a:rPr>
              <a:t>Με αυτόν τον τρόπο, η κληρονομιά λειτουργεί ως θεμέλιο της κοινωνικής συνοχής, επιτρέποντας στους ανθρώπους να επιβεβαιώνουν τη θέση τους μέσα στην κοινότητά τους και να διατηρούν την ταυτότητά τους σε έναν ταχέως μεταβαλλόμενο κόσμο.</a:t>
            </a:r>
          </a:p>
        </p:txBody>
      </p:sp>
      <p:sp>
        <p:nvSpPr>
          <p:cNvPr id="186" name="Google Shape;186;p8"/>
          <p:cNvSpPr txBox="1"/>
          <p:nvPr/>
        </p:nvSpPr>
        <p:spPr>
          <a:xfrm>
            <a:off x="484052" y="918849"/>
            <a:ext cx="9583583"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3. Ο Ρόλος της Κληρονομιάς στη Διαμόρφωση Αίσθησης </a:t>
            </a:r>
            <a:r>
              <a:rPr lang="el-GR" sz="2000" b="1" dirty="0" err="1">
                <a:solidFill>
                  <a:srgbClr val="A99374"/>
                </a:solidFill>
                <a:latin typeface="Candara"/>
                <a:ea typeface="Candara"/>
                <a:cs typeface="Candara"/>
                <a:sym typeface="Candara"/>
              </a:rPr>
              <a:t>Ανήκειν</a:t>
            </a:r>
            <a:r>
              <a:rPr lang="el-GR" sz="2000" b="1" dirty="0">
                <a:solidFill>
                  <a:srgbClr val="A99374"/>
                </a:solidFill>
                <a:latin typeface="Candara"/>
                <a:ea typeface="Candara"/>
                <a:cs typeface="Candara"/>
                <a:sym typeface="Candara"/>
              </a:rPr>
              <a:t> στις Κοινότητες</a:t>
            </a:r>
          </a:p>
        </p:txBody>
      </p:sp>
      <p:pic>
        <p:nvPicPr>
          <p:cNvPr id="187" name="Google Shape;187;p8"/>
          <p:cNvPicPr preferRelativeResize="0"/>
          <p:nvPr/>
        </p:nvPicPr>
        <p:blipFill>
          <a:blip r:embed="rId4">
            <a:alphaModFix/>
          </a:blip>
          <a:stretch>
            <a:fillRect/>
          </a:stretch>
        </p:blipFill>
        <p:spPr>
          <a:xfrm>
            <a:off x="7406625" y="1501878"/>
            <a:ext cx="4300196" cy="2866097"/>
          </a:xfrm>
          <a:prstGeom prst="rect">
            <a:avLst/>
          </a:prstGeom>
          <a:noFill/>
          <a:ln>
            <a:noFill/>
          </a:ln>
          <a:effectLst>
            <a:outerShdw blurRad="57150" dist="19050" dir="5400000" algn="bl" rotWithShape="0">
              <a:srgbClr val="000000">
                <a:alpha val="50000"/>
              </a:srgbClr>
            </a:outerShdw>
          </a:effectLst>
        </p:spPr>
      </p:pic>
      <p:sp>
        <p:nvSpPr>
          <p:cNvPr id="188" name="Google Shape;188;p8"/>
          <p:cNvSpPr txBox="1"/>
          <p:nvPr/>
        </p:nvSpPr>
        <p:spPr>
          <a:xfrm>
            <a:off x="7642575" y="4550900"/>
            <a:ext cx="382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900" dirty="0"/>
              <a:t>Πηγή</a:t>
            </a:r>
            <a:r>
              <a:rPr lang="en-US" sz="900" dirty="0"/>
              <a:t>, free </a:t>
            </a:r>
            <a:r>
              <a:rPr lang="el-GR" sz="900" dirty="0"/>
              <a:t>εικόνα</a:t>
            </a:r>
            <a:r>
              <a:rPr lang="en-US" sz="900" dirty="0"/>
              <a:t>: </a:t>
            </a:r>
            <a:r>
              <a:rPr lang="en-US" sz="900" u="sng" dirty="0">
                <a:solidFill>
                  <a:schemeClr val="hlink"/>
                </a:solidFill>
                <a:hlinkClick r:id="rId5"/>
              </a:rPr>
              <a:t>https://www.freepik.com/free-vector/flat-international-human-solidarity-day-illustration_33433039.htm#fromView=keyword&amp;page=2&amp;position=16&amp;uuid=e52df06c-7243-42fa-8489-68f60d33410d</a:t>
            </a:r>
            <a:r>
              <a:rPr lang="en-US" sz="900" dirty="0"/>
              <a:t> </a:t>
            </a:r>
            <a:endParaRPr sz="9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2394</Words>
  <Application>Microsoft Office PowerPoint</Application>
  <PresentationFormat>Προσαρμογή</PresentationFormat>
  <Paragraphs>140</Paragraphs>
  <Slides>16</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5</cp:revision>
  <dcterms:created xsi:type="dcterms:W3CDTF">2024-06-10T15:48:53Z</dcterms:created>
  <dcterms:modified xsi:type="dcterms:W3CDTF">2026-05-08T23:53:31Z</dcterms:modified>
</cp:coreProperties>
</file>