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68" r:id="rId2"/>
    <p:sldId id="257" r:id="rId3"/>
    <p:sldId id="258" r:id="rId4"/>
    <p:sldId id="259" r:id="rId5"/>
    <p:sldId id="260" r:id="rId6"/>
    <p:sldId id="261" r:id="rId7"/>
    <p:sldId id="262" r:id="rId8"/>
    <p:sldId id="263" r:id="rId9"/>
    <p:sldId id="264" r:id="rId10"/>
    <p:sldId id="269" r:id="rId11"/>
  </p:sldIdLst>
  <p:sldSz cx="12192000" cy="6858000"/>
  <p:notesSz cx="6858000" cy="9144000"/>
  <p:embeddedFontLst>
    <p:embeddedFont>
      <p:font typeface="Candara" pitchFamily="34" charset="0"/>
      <p:regular r:id="rId13"/>
      <p:bold r:id="rId14"/>
      <p:italic r:id="rId15"/>
      <p:boldItalic r:id="rId16"/>
    </p:embeddedFont>
    <p:embeddedFont>
      <p:font typeface="Calibri"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Jii13cMbHf8F97vtngbqRVylmQ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jpeg"/><Relationship Id="rId3" Type="http://schemas.openxmlformats.org/officeDocument/2006/relationships/notesSlide" Target="../notesSlides/notesSlide10.xml"/><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fallas.com"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36523"/>
            <a:ext cx="12192000" cy="1384954"/>
          </a:xfrm>
          <a:prstGeom prst="rect">
            <a:avLst/>
          </a:prstGeom>
          <a:solidFill>
            <a:srgbClr val="72BC59"/>
          </a:solidFill>
          <a:ln>
            <a:noFill/>
          </a:ln>
        </p:spPr>
        <p:txBody>
          <a:bodyPr spcFirstLastPara="1" wrap="square" lIns="91425" tIns="45700" rIns="91425" bIns="45700" anchor="t" anchorCtr="0">
            <a:spAutoFit/>
          </a:bodyPr>
          <a:lstStyle/>
          <a:p>
            <a:pPr lvl="0" algn="ctr"/>
            <a:r>
              <a:rPr lang="el-GR" sz="2800" b="1" dirty="0">
                <a:solidFill>
                  <a:srgbClr val="FFFFFF"/>
                </a:solidFill>
                <a:latin typeface="Candara"/>
                <a:ea typeface="Times New Roman"/>
                <a:cs typeface="Times New Roman"/>
                <a:sym typeface="Candara"/>
              </a:rPr>
              <a:t>ΠΡΟΓΡΑΜΜΑ ΕΚΠΑΙΔΕΥΣΗΣ</a:t>
            </a:r>
          </a:p>
          <a:p>
            <a:pPr lvl="0" algn="ctr"/>
            <a:endParaRPr lang="en-US" sz="2800" b="1" i="0" u="none" strike="noStrike" cap="none" dirty="0">
              <a:solidFill>
                <a:srgbClr val="FFFFFF"/>
              </a:solidFill>
              <a:latin typeface="Candara"/>
              <a:ea typeface="Candara"/>
              <a:cs typeface="Candara"/>
              <a:sym typeface="Candara"/>
            </a:endParaRPr>
          </a:p>
          <a:p>
            <a:pPr lvl="0" algn="ctr"/>
            <a:r>
              <a:rPr lang="el-GR" sz="2800" b="1" dirty="0">
                <a:solidFill>
                  <a:srgbClr val="FFFFFF"/>
                </a:solidFill>
                <a:latin typeface="Candara"/>
                <a:ea typeface="Candara"/>
                <a:cs typeface="Candara"/>
                <a:sym typeface="Candara"/>
              </a:rPr>
              <a:t>ΜΑΘΗΣΙΑΚΗ ΕΝΟΤΗΤΑ 1: Αίσθηση του </a:t>
            </a:r>
            <a:r>
              <a:rPr lang="el-GR" sz="2800" b="1" dirty="0" err="1">
                <a:solidFill>
                  <a:srgbClr val="FFFFFF"/>
                </a:solidFill>
                <a:latin typeface="Candara"/>
                <a:ea typeface="Candara"/>
                <a:cs typeface="Candara"/>
                <a:sym typeface="Candara"/>
              </a:rPr>
              <a:t>ανήκειν</a:t>
            </a:r>
            <a:r>
              <a:rPr lang="en-US" sz="2800" b="1" i="0" u="none" strike="noStrike" cap="none" dirty="0">
                <a:solidFill>
                  <a:srgbClr val="FFFFFF"/>
                </a:solidFill>
                <a:latin typeface="Candara"/>
                <a:ea typeface="Candara"/>
                <a:cs typeface="Candara"/>
                <a:sym typeface="Candara"/>
              </a:rPr>
              <a:t>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pic>
        <p:nvPicPr>
          <p:cNvPr id="9" name="8 - Εικόνα" descr="cc-brand-1.png"/>
          <p:cNvPicPr>
            <a:picLocks noChangeAspect="1"/>
          </p:cNvPicPr>
          <p:nvPr/>
        </p:nvPicPr>
        <p:blipFill>
          <a:blip r:embed="rId4"/>
          <a:stretch>
            <a:fillRect/>
          </a:stretch>
        </p:blipFill>
        <p:spPr>
          <a:xfrm>
            <a:off x="10688715" y="6078746"/>
            <a:ext cx="1503285" cy="779254"/>
          </a:xfrm>
          <a:prstGeom prst="rect">
            <a:avLst/>
          </a:prstGeom>
        </p:spPr>
      </p:pic>
      <p:sp>
        <p:nvSpPr>
          <p:cNvPr id="10"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a:t>
            </a:r>
            <a:r>
              <a:rPr lang="el-GR" sz="1000" i="1" dirty="0" smtClean="0"/>
              <a:t>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1"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a:blip r:embed="rId5"/>
          <a:stretch>
            <a:fillRect/>
          </a:stretch>
        </p:blipFill>
        <p:spPr>
          <a:xfrm>
            <a:off x="311501" y="6252809"/>
            <a:ext cx="2127367" cy="4025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2800" b="1" i="0" u="none" strike="noStrike" cap="none"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19 - Εικόνα" descr="cc-brand-1.png"/>
          <p:cNvPicPr>
            <a:picLocks noChangeAspect="1"/>
          </p:cNvPicPr>
          <p:nvPr/>
        </p:nvPicPr>
        <p:blipFill>
          <a:blip r:embed="rId12"/>
          <a:stretch>
            <a:fillRect/>
          </a:stretch>
        </p:blipFill>
        <p:spPr>
          <a:xfrm>
            <a:off x="10688715" y="6078746"/>
            <a:ext cx="1503285" cy="779254"/>
          </a:xfrm>
          <a:prstGeom prst="rect">
            <a:avLst/>
          </a:prstGeom>
        </p:spPr>
      </p:pic>
      <p:sp>
        <p:nvSpPr>
          <p:cNvPr id="17"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a:t>
            </a:r>
            <a:r>
              <a:rPr lang="el-GR" sz="1000" i="1" dirty="0" smtClean="0"/>
              <a:t>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8"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a:blip r:embed="rId13"/>
          <a:stretch>
            <a:fillRect/>
          </a:stretch>
        </p:blipFill>
        <p:spPr>
          <a:xfrm>
            <a:off x="311501" y="6252809"/>
            <a:ext cx="2127367" cy="402523"/>
          </a:xfrm>
          <a:prstGeom prst="rect">
            <a:avLst/>
          </a:prstGeom>
          <a:noFill/>
          <a:ln>
            <a:noFill/>
          </a:ln>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0" y="2597298"/>
            <a:ext cx="12192000" cy="677068"/>
          </a:xfrm>
          <a:prstGeom prst="rect">
            <a:avLst/>
          </a:prstGeom>
          <a:noFill/>
          <a:ln>
            <a:noFill/>
          </a:ln>
        </p:spPr>
        <p:txBody>
          <a:bodyPr spcFirstLastPara="1" wrap="square" lIns="91425" tIns="45700" rIns="91425" bIns="45700" anchor="t" anchorCtr="0">
            <a:spAutoFit/>
          </a:bodyPr>
          <a:lstStyle/>
          <a:p>
            <a:pPr lvl="0" algn="ctr">
              <a:spcBef>
                <a:spcPts val="1200"/>
              </a:spcBef>
            </a:pPr>
            <a:r>
              <a:rPr lang="el-GR" sz="2800" b="1" dirty="0">
                <a:solidFill>
                  <a:srgbClr val="FFFFFF"/>
                </a:solidFill>
                <a:latin typeface="Candara"/>
                <a:ea typeface="Candara"/>
                <a:cs typeface="Candara"/>
                <a:sym typeface="Candara"/>
              </a:rPr>
              <a:t>ΜΑΘΗΜΑ 2: Ενεργοποίηση Κοινοτήτων μέσω της Κληρονομιάς</a:t>
            </a:r>
          </a:p>
        </p:txBody>
      </p:sp>
      <p:pic>
        <p:nvPicPr>
          <p:cNvPr id="96" name="Google Shape;96;p2"/>
          <p:cNvPicPr preferRelativeResize="0"/>
          <p:nvPr/>
        </p:nvPicPr>
        <p:blipFill>
          <a:blip r:embed="rId4">
            <a:alphaModFix/>
          </a:blip>
          <a:stretch>
            <a:fillRect/>
          </a:stretch>
        </p:blipFill>
        <p:spPr>
          <a:xfrm>
            <a:off x="4045877" y="4450886"/>
            <a:ext cx="4100245" cy="2317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2" name="Google Shape;102;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l-GR" sz="3600" b="1" dirty="0">
                <a:solidFill>
                  <a:srgbClr val="FFFFFF"/>
                </a:solidFill>
                <a:latin typeface="Candara"/>
                <a:ea typeface="Candara"/>
                <a:cs typeface="Candara"/>
                <a:sym typeface="Candara"/>
              </a:rPr>
              <a:t>ΟΡΙΣΜΕΝΟΙ ΟΡΙΣΜΟΙ &amp; ΕΝΝΟΙΕΣ (1/3)</a:t>
            </a:r>
            <a:endParaRPr sz="3600" b="0" i="0" u="none" strike="noStrike" cap="none" dirty="0">
              <a:solidFill>
                <a:schemeClr val="dk1"/>
              </a:solidFill>
              <a:latin typeface="Times New Roman"/>
              <a:ea typeface="Times New Roman"/>
              <a:cs typeface="Times New Roman"/>
              <a:sym typeface="Times New Roman"/>
            </a:endParaRPr>
          </a:p>
        </p:txBody>
      </p:sp>
      <p:sp>
        <p:nvSpPr>
          <p:cNvPr id="105" name="Google Shape;105;p3"/>
          <p:cNvSpPr txBox="1"/>
          <p:nvPr/>
        </p:nvSpPr>
        <p:spPr>
          <a:xfrm>
            <a:off x="360486" y="1972944"/>
            <a:ext cx="10791123" cy="1477287"/>
          </a:xfrm>
          <a:prstGeom prst="rect">
            <a:avLst/>
          </a:prstGeom>
          <a:noFill/>
          <a:ln>
            <a:noFill/>
          </a:ln>
        </p:spPr>
        <p:txBody>
          <a:bodyPr spcFirstLastPara="1" wrap="square" lIns="91425" tIns="45700" rIns="91425" bIns="45700" anchor="t" anchorCtr="0">
            <a:spAutoFit/>
          </a:bodyPr>
          <a:lstStyle/>
          <a:p>
            <a:pPr lvl="0" algn="just"/>
            <a:r>
              <a:rPr lang="el-GR" sz="1800" dirty="0">
                <a:solidFill>
                  <a:srgbClr val="3F3F3F"/>
                </a:solidFill>
                <a:latin typeface="Candara"/>
                <a:ea typeface="Candara"/>
                <a:cs typeface="Candara"/>
                <a:sym typeface="Candara"/>
              </a:rPr>
              <a:t>Οι στρατηγικές συμμετοχής της κοινότητας στοχεύουν στην ενεργή εμπλοκή των τοπικών πληθυσμών σε έργα πολιτιστικής κληρονομιάς, ενισχύοντας τη συνεργασία, τη συμπερίληψη και την από κοινού ιδιοκτησία. Οι τεχνικές περιλαμβάνουν εργαστήρια, δημόσιες διαβουλεύσεις, συμμετοχική χαρτογράφηση και δραστηριότητες </a:t>
            </a:r>
            <a:r>
              <a:rPr lang="el-GR" sz="1800" dirty="0" err="1">
                <a:solidFill>
                  <a:srgbClr val="3F3F3F"/>
                </a:solidFill>
                <a:latin typeface="Candara"/>
                <a:ea typeface="Candara"/>
                <a:cs typeface="Candara"/>
                <a:sym typeface="Candara"/>
              </a:rPr>
              <a:t>συνδημιουργίας</a:t>
            </a:r>
            <a:r>
              <a:rPr lang="el-GR" sz="1800" dirty="0">
                <a:solidFill>
                  <a:srgbClr val="3F3F3F"/>
                </a:solidFill>
                <a:latin typeface="Candara"/>
                <a:ea typeface="Candara"/>
                <a:cs typeface="Candara"/>
                <a:sym typeface="Candara"/>
              </a:rPr>
              <a:t>, οι οποίες ενδυναμώνουν τις κοινότητες να διατηρούν και να αναδεικνύουν την κληρονομιά τους με συνεργατικό τρόπο.</a:t>
            </a:r>
          </a:p>
        </p:txBody>
      </p:sp>
      <p:sp>
        <p:nvSpPr>
          <p:cNvPr id="106" name="Google Shape;106;p3"/>
          <p:cNvSpPr txBox="1"/>
          <p:nvPr/>
        </p:nvSpPr>
        <p:spPr>
          <a:xfrm>
            <a:off x="484053" y="918849"/>
            <a:ext cx="11320020" cy="707886"/>
          </a:xfrm>
          <a:prstGeom prst="rect">
            <a:avLst/>
          </a:prstGeom>
          <a:noFill/>
          <a:ln>
            <a:noFill/>
          </a:ln>
        </p:spPr>
        <p:txBody>
          <a:bodyPr spcFirstLastPara="1" wrap="square" lIns="91425" tIns="45700" rIns="91425" bIns="45700" anchor="t" anchorCtr="0">
            <a:spAutoFit/>
          </a:bodyPr>
          <a:lstStyle/>
          <a:p>
            <a:pPr lvl="0"/>
            <a:r>
              <a:rPr lang="el-GR" sz="2000" b="1" dirty="0">
                <a:solidFill>
                  <a:srgbClr val="A99374"/>
                </a:solidFill>
                <a:latin typeface="Candara"/>
                <a:ea typeface="Candara"/>
                <a:cs typeface="Candara"/>
                <a:sym typeface="Candara"/>
              </a:rPr>
              <a:t>1. Εισαγωγή στις Στρατηγικές και Τεχνικές Συμμετοχής της Κοινότητας για την Εμπλοκή Τοπικών Πληθυσμών σε Έργα Πολιτιστικής Κληρονομιάς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2" name="Google Shape;112;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4"/>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l-GR" sz="3600" b="1" dirty="0">
                <a:solidFill>
                  <a:srgbClr val="FFFFFF"/>
                </a:solidFill>
                <a:latin typeface="Candara"/>
                <a:ea typeface="Candara"/>
                <a:cs typeface="Candara"/>
                <a:sym typeface="Candara"/>
              </a:rPr>
              <a:t>ΟΡΙΣΜΕΝΟΙ ΟΡΙΣΜΟΙ &amp; ΕΝΝΟΙΕΣ </a:t>
            </a:r>
            <a:endParaRPr sz="3600" b="0" i="0" u="none" strike="noStrike" cap="none" dirty="0">
              <a:solidFill>
                <a:schemeClr val="dk1"/>
              </a:solidFill>
              <a:latin typeface="Times New Roman"/>
              <a:ea typeface="Times New Roman"/>
              <a:cs typeface="Times New Roman"/>
              <a:sym typeface="Times New Roman"/>
            </a:endParaRPr>
          </a:p>
        </p:txBody>
      </p:sp>
      <p:sp>
        <p:nvSpPr>
          <p:cNvPr id="115" name="Google Shape;115;p4"/>
          <p:cNvSpPr txBox="1"/>
          <p:nvPr/>
        </p:nvSpPr>
        <p:spPr>
          <a:xfrm>
            <a:off x="196986" y="1126747"/>
            <a:ext cx="11837996" cy="5262939"/>
          </a:xfrm>
          <a:prstGeom prst="rect">
            <a:avLst/>
          </a:prstGeom>
          <a:noFill/>
          <a:ln>
            <a:noFill/>
          </a:ln>
        </p:spPr>
        <p:txBody>
          <a:bodyPr spcFirstLastPara="1" wrap="square" lIns="91425" tIns="45700" rIns="91425" bIns="45700" anchor="t" anchorCtr="0">
            <a:spAutoFit/>
          </a:bodyPr>
          <a:lstStyle/>
          <a:p>
            <a:pPr lvl="0"/>
            <a:r>
              <a:rPr lang="el-GR" b="1" dirty="0">
                <a:solidFill>
                  <a:schemeClr val="dk1"/>
                </a:solidFill>
                <a:latin typeface="Candara"/>
                <a:ea typeface="Candara"/>
                <a:cs typeface="Candara"/>
                <a:sym typeface="Candara"/>
              </a:rPr>
              <a:t>Βέλγιο</a:t>
            </a:r>
            <a:r>
              <a:rPr lang="en-US" dirty="0">
                <a:solidFill>
                  <a:schemeClr val="dk1"/>
                </a:solidFill>
                <a:latin typeface="Candara"/>
                <a:ea typeface="Candara"/>
                <a:cs typeface="Candara"/>
                <a:sym typeface="Candara"/>
              </a:rPr>
              <a:t>: </a:t>
            </a:r>
            <a:r>
              <a:rPr lang="el-GR" dirty="0">
                <a:solidFill>
                  <a:schemeClr val="dk1"/>
                </a:solidFill>
                <a:latin typeface="Candara"/>
                <a:ea typeface="Candara"/>
                <a:cs typeface="Candara"/>
                <a:sym typeface="Candara"/>
              </a:rPr>
              <a:t>Τα </a:t>
            </a:r>
            <a:r>
              <a:rPr lang="el-GR" b="1" dirty="0">
                <a:solidFill>
                  <a:schemeClr val="dk1"/>
                </a:solidFill>
                <a:latin typeface="Candara"/>
                <a:ea typeface="Candara"/>
                <a:cs typeface="Candara"/>
                <a:sym typeface="Candara"/>
              </a:rPr>
              <a:t>έργα αποκατάστασης των </a:t>
            </a:r>
            <a:r>
              <a:rPr lang="el-GR" b="1" dirty="0" err="1">
                <a:solidFill>
                  <a:schemeClr val="dk1"/>
                </a:solidFill>
                <a:latin typeface="Candara"/>
                <a:ea typeface="Candara"/>
                <a:cs typeface="Candara"/>
                <a:sym typeface="Candara"/>
              </a:rPr>
              <a:t>Beguinages</a:t>
            </a:r>
            <a:r>
              <a:rPr lang="el-GR" b="1" dirty="0">
                <a:solidFill>
                  <a:schemeClr val="dk1"/>
                </a:solidFill>
                <a:latin typeface="Candara"/>
                <a:ea typeface="Candara"/>
                <a:cs typeface="Candara"/>
                <a:sym typeface="Candara"/>
              </a:rPr>
              <a:t> στη Φλάνδρα </a:t>
            </a:r>
            <a:r>
              <a:rPr lang="el-GR" dirty="0">
                <a:solidFill>
                  <a:schemeClr val="dk1"/>
                </a:solidFill>
                <a:latin typeface="Candara"/>
                <a:ea typeface="Candara"/>
                <a:cs typeface="Candara"/>
                <a:sym typeface="Candara"/>
              </a:rPr>
              <a:t>περιλάμβαναν τις τοπικές κοινότητες στη διατήρηση αυτών των ιστορικών συγκροτημάτων γυναικείας κατοίκησης. Δημόσια εργαστήρια και διαβουλεύσεις διασφάλισαν ότι λήφθηκαν υπόψη οι ανάγκες της κοινότητας και το ιστορικό πλαίσιο.</a:t>
            </a:r>
          </a:p>
          <a:p>
            <a:pPr marL="0" marR="0" lvl="0" indent="0" algn="l" rtl="0">
              <a:spcBef>
                <a:spcPts val="0"/>
              </a:spcBef>
              <a:spcAft>
                <a:spcPts val="0"/>
              </a:spcAft>
              <a:buNone/>
            </a:pPr>
            <a:endParaRPr b="1" dirty="0">
              <a:solidFill>
                <a:schemeClr val="dk1"/>
              </a:solidFill>
              <a:latin typeface="Candara"/>
              <a:ea typeface="Candara"/>
              <a:cs typeface="Candara"/>
              <a:sym typeface="Candara"/>
            </a:endParaRPr>
          </a:p>
          <a:p>
            <a:pPr lvl="0"/>
            <a:r>
              <a:rPr lang="el-GR" b="1" dirty="0">
                <a:solidFill>
                  <a:schemeClr val="dk1"/>
                </a:solidFill>
                <a:latin typeface="Candara"/>
                <a:ea typeface="Candara"/>
                <a:cs typeface="Candara"/>
                <a:sym typeface="Candara"/>
              </a:rPr>
              <a:t>Ιταλία</a:t>
            </a:r>
            <a:r>
              <a:rPr lang="en-US" dirty="0">
                <a:solidFill>
                  <a:schemeClr val="dk1"/>
                </a:solidFill>
                <a:latin typeface="Candara"/>
                <a:ea typeface="Candara"/>
                <a:cs typeface="Candara"/>
                <a:sym typeface="Candara"/>
              </a:rPr>
              <a:t>: </a:t>
            </a:r>
            <a:r>
              <a:rPr lang="el-GR" dirty="0">
                <a:solidFill>
                  <a:schemeClr val="dk1"/>
                </a:solidFill>
                <a:latin typeface="Candara"/>
                <a:ea typeface="Candara"/>
                <a:cs typeface="Candara"/>
                <a:sym typeface="Candara"/>
              </a:rPr>
              <a:t>Στη </a:t>
            </a:r>
            <a:r>
              <a:rPr lang="el-GR" b="1" dirty="0">
                <a:solidFill>
                  <a:schemeClr val="dk1"/>
                </a:solidFill>
                <a:latin typeface="Candara"/>
                <a:ea typeface="Candara"/>
                <a:cs typeface="Candara"/>
                <a:sym typeface="Candara"/>
              </a:rPr>
              <a:t>Μαδέρα</a:t>
            </a:r>
            <a:r>
              <a:rPr lang="el-GR" dirty="0">
                <a:solidFill>
                  <a:schemeClr val="dk1"/>
                </a:solidFill>
                <a:latin typeface="Candara"/>
                <a:ea typeface="Candara"/>
                <a:cs typeface="Candara"/>
                <a:sym typeface="Candara"/>
              </a:rPr>
              <a:t>, Μνημείο Παγκόσμιας Κληρονομιάς της UNESCO, οι κάτοικοι συνεργάστηκαν για την αναζωογόνηση των αρχαίων λαξευμένων κατοικιών </a:t>
            </a:r>
            <a:r>
              <a:rPr lang="el-GR" dirty="0" err="1">
                <a:solidFill>
                  <a:schemeClr val="dk1"/>
                </a:solidFill>
                <a:latin typeface="Candara"/>
                <a:ea typeface="Candara"/>
                <a:cs typeface="Candara"/>
                <a:sym typeface="Candara"/>
              </a:rPr>
              <a:t>Sassi</a:t>
            </a:r>
            <a:r>
              <a:rPr lang="el-GR" dirty="0">
                <a:solidFill>
                  <a:schemeClr val="dk1"/>
                </a:solidFill>
                <a:latin typeface="Candara"/>
                <a:ea typeface="Candara"/>
                <a:cs typeface="Candara"/>
                <a:sym typeface="Candara"/>
              </a:rPr>
              <a:t>. Ο κοινοτικά καθοδηγούμενος σχεδιασμός διατήρησε τον χώρο, προωθώντας παράλληλα τον βιώσιμο τουρισμό και την τοπική ανάπτυξη.</a:t>
            </a:r>
          </a:p>
          <a:p>
            <a:pPr marL="0" marR="0" lvl="0" indent="0" algn="l" rtl="0">
              <a:spcBef>
                <a:spcPts val="0"/>
              </a:spcBef>
              <a:spcAft>
                <a:spcPts val="0"/>
              </a:spcAft>
              <a:buNone/>
            </a:pPr>
            <a:endParaRPr b="1" dirty="0">
              <a:solidFill>
                <a:schemeClr val="dk1"/>
              </a:solidFill>
              <a:latin typeface="Candara"/>
              <a:ea typeface="Candara"/>
              <a:cs typeface="Candara"/>
              <a:sym typeface="Candara"/>
            </a:endParaRPr>
          </a:p>
          <a:p>
            <a:pPr lvl="0"/>
            <a:r>
              <a:rPr lang="el-GR" b="1" dirty="0">
                <a:solidFill>
                  <a:schemeClr val="dk1"/>
                </a:solidFill>
                <a:latin typeface="Candara"/>
                <a:ea typeface="Candara"/>
                <a:cs typeface="Candara"/>
                <a:sym typeface="Candara"/>
              </a:rPr>
              <a:t>Εσθονία</a:t>
            </a:r>
            <a:r>
              <a:rPr lang="en-US" dirty="0">
                <a:solidFill>
                  <a:schemeClr val="dk1"/>
                </a:solidFill>
                <a:latin typeface="Candara"/>
                <a:ea typeface="Candara"/>
                <a:cs typeface="Candara"/>
                <a:sym typeface="Candara"/>
              </a:rPr>
              <a:t>: </a:t>
            </a:r>
            <a:r>
              <a:rPr lang="el-GR" dirty="0">
                <a:solidFill>
                  <a:schemeClr val="dk1"/>
                </a:solidFill>
                <a:latin typeface="Candara"/>
                <a:ea typeface="Candara"/>
                <a:cs typeface="Candara"/>
                <a:sym typeface="Candara"/>
              </a:rPr>
              <a:t>Το έργο </a:t>
            </a:r>
            <a:r>
              <a:rPr lang="el-GR" dirty="0" err="1">
                <a:solidFill>
                  <a:schemeClr val="dk1"/>
                </a:solidFill>
                <a:latin typeface="Candara"/>
                <a:ea typeface="Candara"/>
                <a:cs typeface="Candara"/>
                <a:sym typeface="Candara"/>
              </a:rPr>
              <a:t>Kihnu</a:t>
            </a:r>
            <a:r>
              <a:rPr lang="el-GR" dirty="0">
                <a:solidFill>
                  <a:schemeClr val="dk1"/>
                </a:solidFill>
                <a:latin typeface="Candara"/>
                <a:ea typeface="Candara"/>
                <a:cs typeface="Candara"/>
                <a:sym typeface="Candara"/>
              </a:rPr>
              <a:t> Cultural </a:t>
            </a:r>
            <a:r>
              <a:rPr lang="el-GR" dirty="0" err="1">
                <a:solidFill>
                  <a:schemeClr val="dk1"/>
                </a:solidFill>
                <a:latin typeface="Candara"/>
                <a:ea typeface="Candara"/>
                <a:cs typeface="Candara"/>
                <a:sym typeface="Candara"/>
              </a:rPr>
              <a:t>Space</a:t>
            </a:r>
            <a:r>
              <a:rPr lang="el-GR" dirty="0">
                <a:solidFill>
                  <a:schemeClr val="dk1"/>
                </a:solidFill>
                <a:latin typeface="Candara"/>
                <a:ea typeface="Candara"/>
                <a:cs typeface="Candara"/>
                <a:sym typeface="Candara"/>
              </a:rPr>
              <a:t> ενεργοποίησε τους κατοίκους του νησιού στη διατήρηση των μοναδικών τους παραδόσεων, όπως η χειροτεχνία και οι χοροί. Οι ντόπιοι συμμετείχαν στην τεκμηρίωση και αναζωογόνηση της πολιτιστικής τους κληρονομιάς.</a:t>
            </a:r>
          </a:p>
          <a:p>
            <a:pPr marL="0" marR="0" lvl="0" indent="0" algn="l" rtl="0">
              <a:spcBef>
                <a:spcPts val="0"/>
              </a:spcBef>
              <a:spcAft>
                <a:spcPts val="0"/>
              </a:spcAft>
              <a:buNone/>
            </a:pPr>
            <a:endParaRPr b="1" dirty="0">
              <a:solidFill>
                <a:schemeClr val="dk1"/>
              </a:solidFill>
              <a:latin typeface="Candara"/>
              <a:ea typeface="Candara"/>
              <a:cs typeface="Candara"/>
              <a:sym typeface="Candara"/>
            </a:endParaRPr>
          </a:p>
          <a:p>
            <a:pPr lvl="0"/>
            <a:r>
              <a:rPr lang="el-GR" b="1" dirty="0">
                <a:solidFill>
                  <a:schemeClr val="dk1"/>
                </a:solidFill>
                <a:latin typeface="Candara"/>
                <a:ea typeface="Candara"/>
                <a:cs typeface="Candara"/>
                <a:sym typeface="Candara"/>
              </a:rPr>
              <a:t>Ισπανία</a:t>
            </a:r>
            <a:r>
              <a:rPr lang="en-US" dirty="0">
                <a:solidFill>
                  <a:schemeClr val="dk1"/>
                </a:solidFill>
                <a:latin typeface="Candara"/>
                <a:ea typeface="Candara"/>
                <a:cs typeface="Candara"/>
                <a:sym typeface="Candara"/>
              </a:rPr>
              <a:t>: </a:t>
            </a:r>
            <a:r>
              <a:rPr lang="el-GR" dirty="0">
                <a:solidFill>
                  <a:schemeClr val="dk1"/>
                </a:solidFill>
                <a:latin typeface="Candara"/>
                <a:ea typeface="Candara"/>
                <a:cs typeface="Candara"/>
                <a:sym typeface="Candara"/>
              </a:rPr>
              <a:t>Η αποκατάσταση του </a:t>
            </a:r>
            <a:r>
              <a:rPr lang="el-GR" dirty="0" err="1">
                <a:solidFill>
                  <a:schemeClr val="dk1"/>
                </a:solidFill>
                <a:latin typeface="Candara"/>
                <a:ea typeface="Candara"/>
                <a:cs typeface="Candara"/>
                <a:sym typeface="Candara"/>
              </a:rPr>
              <a:t>Μεσκίτα</a:t>
            </a:r>
            <a:r>
              <a:rPr lang="el-GR" dirty="0">
                <a:solidFill>
                  <a:schemeClr val="dk1"/>
                </a:solidFill>
                <a:latin typeface="Candara"/>
                <a:ea typeface="Candara"/>
                <a:cs typeface="Candara"/>
                <a:sym typeface="Candara"/>
              </a:rPr>
              <a:t>–Καθεδρικού της Κόρδοβα περιλάμβανε τη συμμετοχή τοπικών φορέων, ενσωματώνοντας τη γνώμη του κοινού και εκπαιδευτικά προγράμματα, ώστε να επιτευχθεί ισορροπία μεταξύ διατήρησης και αναγκών της κοινότητας.</a:t>
            </a:r>
            <a:endParaRPr dirty="0"/>
          </a:p>
          <a:p>
            <a:pPr marL="0" marR="0" lvl="0" indent="0" algn="l" rtl="0">
              <a:spcBef>
                <a:spcPts val="0"/>
              </a:spcBef>
              <a:spcAft>
                <a:spcPts val="0"/>
              </a:spcAft>
              <a:buNone/>
            </a:pPr>
            <a:endParaRPr b="1" dirty="0">
              <a:solidFill>
                <a:schemeClr val="dk1"/>
              </a:solidFill>
              <a:latin typeface="Candara"/>
              <a:ea typeface="Candara"/>
              <a:cs typeface="Candara"/>
              <a:sym typeface="Candara"/>
            </a:endParaRPr>
          </a:p>
          <a:p>
            <a:pPr lvl="0"/>
            <a:r>
              <a:rPr lang="el-GR" b="1" dirty="0">
                <a:solidFill>
                  <a:schemeClr val="dk1"/>
                </a:solidFill>
                <a:latin typeface="Candara"/>
                <a:ea typeface="Candara"/>
                <a:cs typeface="Candara"/>
                <a:sym typeface="Candara"/>
              </a:rPr>
              <a:t>Ελλάδα</a:t>
            </a:r>
            <a:r>
              <a:rPr lang="en-US" dirty="0">
                <a:solidFill>
                  <a:schemeClr val="dk1"/>
                </a:solidFill>
                <a:latin typeface="Candara"/>
                <a:ea typeface="Candara"/>
                <a:cs typeface="Candara"/>
                <a:sym typeface="Candara"/>
              </a:rPr>
              <a:t>: </a:t>
            </a:r>
            <a:r>
              <a:rPr lang="el-GR" dirty="0">
                <a:solidFill>
                  <a:schemeClr val="dk1"/>
                </a:solidFill>
                <a:latin typeface="Candara"/>
                <a:ea typeface="Candara"/>
                <a:cs typeface="Candara"/>
                <a:sym typeface="Candara"/>
              </a:rPr>
              <a:t>Η </a:t>
            </a:r>
            <a:r>
              <a:rPr lang="el-GR" b="1" dirty="0">
                <a:solidFill>
                  <a:schemeClr val="dk1"/>
                </a:solidFill>
                <a:latin typeface="Candara"/>
                <a:ea typeface="Candara"/>
                <a:cs typeface="Candara"/>
                <a:sym typeface="Candara"/>
              </a:rPr>
              <a:t>Πρωτοβουλία Τοπίου του Μαντείου των Δελφών </a:t>
            </a:r>
            <a:r>
              <a:rPr lang="el-GR" dirty="0">
                <a:solidFill>
                  <a:schemeClr val="dk1"/>
                </a:solidFill>
                <a:latin typeface="Candara"/>
                <a:ea typeface="Candara"/>
                <a:cs typeface="Candara"/>
                <a:sym typeface="Candara"/>
              </a:rPr>
              <a:t>ενεργοποίησε τους τοπικούς πληθυσμούς στη διατήρηση του αρχαιολογικού χώρου και του περιβάλλοντος, μέσω συμμετοχικών εργαστηρίων και βιώσιμων αγροτικών πρακτικών.</a:t>
            </a:r>
            <a:endParaRPr lang="el-GR" dirty="0"/>
          </a:p>
          <a:p>
            <a:pPr marL="0" marR="0" lvl="0" indent="0" algn="l" rtl="0">
              <a:spcBef>
                <a:spcPts val="0"/>
              </a:spcBef>
              <a:spcAft>
                <a:spcPts val="0"/>
              </a:spcAft>
              <a:buNone/>
            </a:pPr>
            <a:endParaRPr dirty="0">
              <a:solidFill>
                <a:schemeClr val="dk1"/>
              </a:solidFill>
              <a:latin typeface="Candara"/>
              <a:ea typeface="Candara"/>
              <a:cs typeface="Candara"/>
              <a:sym typeface="Candara"/>
            </a:endParaRPr>
          </a:p>
          <a:p>
            <a:pPr lvl="0"/>
            <a:r>
              <a:rPr lang="el-GR" b="1" dirty="0">
                <a:solidFill>
                  <a:schemeClr val="dk1"/>
                </a:solidFill>
                <a:latin typeface="Candara"/>
                <a:ea typeface="Candara"/>
                <a:cs typeface="Candara"/>
                <a:sym typeface="Candara"/>
              </a:rPr>
              <a:t>Λιθουανία</a:t>
            </a:r>
            <a:r>
              <a:rPr lang="en-US" dirty="0">
                <a:solidFill>
                  <a:schemeClr val="dk1"/>
                </a:solidFill>
                <a:latin typeface="Candara"/>
                <a:ea typeface="Candara"/>
                <a:cs typeface="Candara"/>
                <a:sym typeface="Candara"/>
              </a:rPr>
              <a:t>: </a:t>
            </a:r>
            <a:r>
              <a:rPr lang="el-GR" b="1" dirty="0">
                <a:solidFill>
                  <a:schemeClr val="dk1"/>
                </a:solidFill>
                <a:latin typeface="Candara"/>
                <a:ea typeface="Candara"/>
                <a:cs typeface="Candara"/>
                <a:sym typeface="Candara"/>
              </a:rPr>
              <a:t>Το πρόγραμμα </a:t>
            </a:r>
            <a:r>
              <a:rPr lang="el-GR" b="1" dirty="0" err="1">
                <a:solidFill>
                  <a:schemeClr val="dk1"/>
                </a:solidFill>
                <a:latin typeface="Candara"/>
                <a:ea typeface="Candara"/>
                <a:cs typeface="Candara"/>
                <a:sym typeface="Candara"/>
              </a:rPr>
              <a:t>Living</a:t>
            </a:r>
            <a:r>
              <a:rPr lang="el-GR" b="1" dirty="0">
                <a:solidFill>
                  <a:schemeClr val="dk1"/>
                </a:solidFill>
                <a:latin typeface="Candara"/>
                <a:ea typeface="Candara"/>
                <a:cs typeface="Candara"/>
                <a:sym typeface="Candara"/>
              </a:rPr>
              <a:t> </a:t>
            </a:r>
            <a:r>
              <a:rPr lang="el-GR" b="1" dirty="0" err="1">
                <a:solidFill>
                  <a:schemeClr val="dk1"/>
                </a:solidFill>
                <a:latin typeface="Candara"/>
                <a:ea typeface="Candara"/>
                <a:cs typeface="Candara"/>
                <a:sym typeface="Candara"/>
              </a:rPr>
              <a:t>Heritage</a:t>
            </a:r>
            <a:r>
              <a:rPr lang="el-GR" b="1" dirty="0">
                <a:solidFill>
                  <a:schemeClr val="dk1"/>
                </a:solidFill>
                <a:latin typeface="Candara"/>
                <a:ea typeface="Candara"/>
                <a:cs typeface="Candara"/>
                <a:sym typeface="Candara"/>
              </a:rPr>
              <a:t> στη </a:t>
            </a:r>
            <a:r>
              <a:rPr lang="el-GR" b="1" dirty="0" err="1">
                <a:solidFill>
                  <a:schemeClr val="dk1"/>
                </a:solidFill>
                <a:latin typeface="Candara"/>
                <a:ea typeface="Candara"/>
                <a:cs typeface="Candara"/>
                <a:sym typeface="Candara"/>
              </a:rPr>
              <a:t>Σαμογιτία</a:t>
            </a:r>
            <a:r>
              <a:rPr lang="el-GR" b="1" dirty="0">
                <a:solidFill>
                  <a:schemeClr val="dk1"/>
                </a:solidFill>
                <a:latin typeface="Candara"/>
                <a:ea typeface="Candara"/>
                <a:cs typeface="Candara"/>
                <a:sym typeface="Candara"/>
              </a:rPr>
              <a:t> </a:t>
            </a:r>
            <a:r>
              <a:rPr lang="el-GR" dirty="0">
                <a:solidFill>
                  <a:schemeClr val="dk1"/>
                </a:solidFill>
                <a:latin typeface="Candara"/>
                <a:ea typeface="Candara"/>
                <a:cs typeface="Candara"/>
                <a:sym typeface="Candara"/>
              </a:rPr>
              <a:t>περιλαμβάνει πρωτοβουλίες διατήρησης της παραδοσιακής ξυλογλυπτικής σταυρών, με τη συμμετοχή τοπικών τεχνιτών και οικογενειών σε εκπαιδευτικά προγράμματα, διασφαλίζοντας τη συνέχεια αυτής της μοναδικής άυλης πολιτιστικής κληρονομιάς.</a:t>
            </a:r>
          </a:p>
          <a:p>
            <a:pPr marL="0" marR="0" lvl="0" indent="0" algn="l" rtl="0">
              <a:spcBef>
                <a:spcPts val="0"/>
              </a:spcBef>
              <a:spcAft>
                <a:spcPts val="0"/>
              </a:spcAft>
              <a:buNone/>
            </a:pPr>
            <a:endParaRPr dirty="0"/>
          </a:p>
          <a:p>
            <a:pPr marL="0" marR="0" lvl="0" indent="0" algn="l" rtl="0">
              <a:spcBef>
                <a:spcPts val="0"/>
              </a:spcBef>
              <a:spcAft>
                <a:spcPts val="0"/>
              </a:spcAft>
              <a:buNone/>
            </a:pPr>
            <a:endParaRPr b="1" dirty="0">
              <a:solidFill>
                <a:schemeClr val="dk1"/>
              </a:solidFill>
              <a:latin typeface="Candara"/>
              <a:ea typeface="Candara"/>
              <a:cs typeface="Candara"/>
              <a:sym typeface="Candara"/>
            </a:endParaRPr>
          </a:p>
          <a:p>
            <a:pPr lvl="0"/>
            <a:r>
              <a:rPr lang="el-GR" b="1" dirty="0">
                <a:solidFill>
                  <a:schemeClr val="dk1"/>
                </a:solidFill>
                <a:latin typeface="Candara"/>
                <a:ea typeface="Candara"/>
                <a:cs typeface="Candara"/>
                <a:sym typeface="Candara"/>
              </a:rPr>
              <a:t>Τουρκία</a:t>
            </a:r>
            <a:r>
              <a:rPr lang="en-US" dirty="0">
                <a:solidFill>
                  <a:schemeClr val="dk1"/>
                </a:solidFill>
                <a:latin typeface="Candara"/>
                <a:ea typeface="Candara"/>
                <a:cs typeface="Candara"/>
                <a:sym typeface="Candara"/>
              </a:rPr>
              <a:t>: </a:t>
            </a:r>
            <a:r>
              <a:rPr lang="el-GR" dirty="0">
                <a:solidFill>
                  <a:schemeClr val="dk1"/>
                </a:solidFill>
                <a:latin typeface="Candara"/>
                <a:ea typeface="Candara"/>
                <a:cs typeface="Candara"/>
                <a:sym typeface="Candara"/>
              </a:rPr>
              <a:t>Το έργο </a:t>
            </a:r>
            <a:r>
              <a:rPr lang="el-GR" b="1" dirty="0">
                <a:solidFill>
                  <a:schemeClr val="dk1"/>
                </a:solidFill>
                <a:latin typeface="Candara"/>
                <a:ea typeface="Candara"/>
                <a:cs typeface="Candara"/>
                <a:sym typeface="Candara"/>
              </a:rPr>
              <a:t>Αστικής Διατήρησης της </a:t>
            </a:r>
            <a:r>
              <a:rPr lang="el-GR" b="1" dirty="0" err="1">
                <a:solidFill>
                  <a:schemeClr val="dk1"/>
                </a:solidFill>
                <a:latin typeface="Candara"/>
                <a:ea typeface="Candara"/>
                <a:cs typeface="Candara"/>
                <a:sym typeface="Candara"/>
              </a:rPr>
              <a:t>Safranbolu</a:t>
            </a:r>
            <a:r>
              <a:rPr lang="el-GR" b="1" dirty="0">
                <a:solidFill>
                  <a:schemeClr val="dk1"/>
                </a:solidFill>
                <a:latin typeface="Candara"/>
                <a:ea typeface="Candara"/>
                <a:cs typeface="Candara"/>
                <a:sym typeface="Candara"/>
              </a:rPr>
              <a:t> </a:t>
            </a:r>
            <a:r>
              <a:rPr lang="el-GR" dirty="0">
                <a:solidFill>
                  <a:schemeClr val="dk1"/>
                </a:solidFill>
                <a:latin typeface="Candara"/>
                <a:ea typeface="Candara"/>
                <a:cs typeface="Candara"/>
                <a:sym typeface="Candara"/>
              </a:rPr>
              <a:t>συνεργάστηκε στενά με τους κατοίκους για την αποκατάσταση κατοικιών της οθωμανικής περιόδου, διασφαλίζοντας παράλληλα τη διατήρηση των πολιτιστικών πρακτικών που συνδέονται με αυτά τα ιστορικά κτίρια.</a:t>
            </a:r>
          </a:p>
        </p:txBody>
      </p:sp>
      <p:sp>
        <p:nvSpPr>
          <p:cNvPr id="116" name="Google Shape;116;p4"/>
          <p:cNvSpPr txBox="1"/>
          <p:nvPr/>
        </p:nvSpPr>
        <p:spPr>
          <a:xfrm>
            <a:off x="196986" y="735918"/>
            <a:ext cx="9629765" cy="400110"/>
          </a:xfrm>
          <a:prstGeom prst="rect">
            <a:avLst/>
          </a:prstGeom>
          <a:noFill/>
          <a:ln>
            <a:noFill/>
          </a:ln>
        </p:spPr>
        <p:txBody>
          <a:bodyPr spcFirstLastPara="1" wrap="square" lIns="91425" tIns="45700" rIns="91425" bIns="45700" anchor="t" anchorCtr="0">
            <a:spAutoFit/>
          </a:bodyPr>
          <a:lstStyle/>
          <a:p>
            <a:pPr lvl="0"/>
            <a:r>
              <a:rPr lang="el-GR" sz="2000" b="1" dirty="0">
                <a:solidFill>
                  <a:srgbClr val="A99374"/>
                </a:solidFill>
                <a:latin typeface="Candara"/>
                <a:ea typeface="Candara"/>
                <a:cs typeface="Candara"/>
                <a:sym typeface="Candara"/>
              </a:rPr>
              <a:t>1. Στρατηγικές Συμμετοχής της Κοινότητας – παραδείγματα</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2" name="Google Shape;122;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5"/>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l-GR" sz="3600" b="1" dirty="0">
                <a:solidFill>
                  <a:srgbClr val="FFFFFF"/>
                </a:solidFill>
                <a:latin typeface="Candara"/>
                <a:ea typeface="Candara"/>
                <a:cs typeface="Candara"/>
                <a:sym typeface="Candara"/>
              </a:rPr>
              <a:t>ΟΡΙΣΜΕΝΟΙ ΟΡΙΣΜΟΙ &amp; ΕΝΝΟΙΕΣ </a:t>
            </a:r>
            <a:r>
              <a:rPr lang="en-US" sz="3600" b="1" i="0" u="none" strike="noStrike" cap="none" dirty="0">
                <a:solidFill>
                  <a:srgbClr val="FFFFFF"/>
                </a:solidFill>
                <a:latin typeface="Candara"/>
                <a:ea typeface="Candara"/>
                <a:cs typeface="Candara"/>
                <a:sym typeface="Candara"/>
              </a:rPr>
              <a:t>(2/3)</a:t>
            </a:r>
            <a:endParaRPr sz="3600" b="0" i="0" u="none" strike="noStrike" cap="none" dirty="0">
              <a:solidFill>
                <a:schemeClr val="dk1"/>
              </a:solidFill>
              <a:latin typeface="Times New Roman"/>
              <a:ea typeface="Times New Roman"/>
              <a:cs typeface="Times New Roman"/>
              <a:sym typeface="Times New Roman"/>
            </a:endParaRPr>
          </a:p>
        </p:txBody>
      </p:sp>
      <p:sp>
        <p:nvSpPr>
          <p:cNvPr id="125" name="Google Shape;125;p5"/>
          <p:cNvSpPr txBox="1"/>
          <p:nvPr/>
        </p:nvSpPr>
        <p:spPr>
          <a:xfrm>
            <a:off x="606550" y="1809625"/>
            <a:ext cx="10791123" cy="1477287"/>
          </a:xfrm>
          <a:prstGeom prst="rect">
            <a:avLst/>
          </a:prstGeom>
          <a:noFill/>
          <a:ln>
            <a:noFill/>
          </a:ln>
        </p:spPr>
        <p:txBody>
          <a:bodyPr spcFirstLastPara="1" wrap="square" lIns="91425" tIns="45700" rIns="91425" bIns="45700" anchor="t" anchorCtr="0">
            <a:spAutoFit/>
          </a:bodyPr>
          <a:lstStyle/>
          <a:p>
            <a:pPr lvl="0" algn="just"/>
            <a:r>
              <a:rPr lang="el-GR" sz="1800" dirty="0">
                <a:solidFill>
                  <a:srgbClr val="3F3F3F"/>
                </a:solidFill>
                <a:latin typeface="Candara"/>
                <a:ea typeface="Candara"/>
                <a:cs typeface="Candara"/>
                <a:sym typeface="Candara"/>
              </a:rPr>
              <a:t>Η αφήγηση, οι εκδηλώσεις και οι συνεργασίες ενισχύουν τη συμμετοχή της κοινότητας, καθιστώντας την πολιτιστική κληρονομιά κατανοητή και </a:t>
            </a:r>
            <a:r>
              <a:rPr lang="el-GR" sz="1800" dirty="0" err="1">
                <a:solidFill>
                  <a:srgbClr val="3F3F3F"/>
                </a:solidFill>
                <a:latin typeface="Candara"/>
                <a:ea typeface="Candara"/>
                <a:cs typeface="Candara"/>
                <a:sym typeface="Candara"/>
              </a:rPr>
              <a:t>προσβάσιμη</a:t>
            </a:r>
            <a:r>
              <a:rPr lang="el-GR" sz="1800" dirty="0">
                <a:solidFill>
                  <a:srgbClr val="3F3F3F"/>
                </a:solidFill>
                <a:latin typeface="Candara"/>
                <a:ea typeface="Candara"/>
                <a:cs typeface="Candara"/>
                <a:sym typeface="Candara"/>
              </a:rPr>
              <a:t>. Μέσα από προσωπικές αφηγήσεις, πολιτιστικά φεστιβάλ και συνεργασίες με τοπικούς οργανισμούς, δημιουργούνται συναισθηματικοί δεσμοί και κοινές εμπειρίες, ενισχύοντας τη βαθύτερη εμπλοκή της κοινότητας.</a:t>
            </a:r>
          </a:p>
          <a:p>
            <a:pPr marL="0" marR="0" lvl="0" indent="0" algn="just" rtl="0">
              <a:spcBef>
                <a:spcPts val="0"/>
              </a:spcBef>
              <a:spcAft>
                <a:spcPts val="0"/>
              </a:spcAft>
              <a:buNone/>
            </a:pPr>
            <a:endParaRPr sz="1800" i="0" u="none" strike="noStrike" dirty="0">
              <a:solidFill>
                <a:srgbClr val="3F3F3F"/>
              </a:solidFill>
              <a:latin typeface="Candara"/>
              <a:ea typeface="Candara"/>
              <a:cs typeface="Candara"/>
              <a:sym typeface="Candara"/>
            </a:endParaRPr>
          </a:p>
        </p:txBody>
      </p:sp>
      <p:sp>
        <p:nvSpPr>
          <p:cNvPr id="126" name="Google Shape;126;p5"/>
          <p:cNvSpPr txBox="1"/>
          <p:nvPr/>
        </p:nvSpPr>
        <p:spPr>
          <a:xfrm>
            <a:off x="484052" y="918849"/>
            <a:ext cx="10787449" cy="707846"/>
          </a:xfrm>
          <a:prstGeom prst="rect">
            <a:avLst/>
          </a:prstGeom>
          <a:noFill/>
          <a:ln>
            <a:noFill/>
          </a:ln>
        </p:spPr>
        <p:txBody>
          <a:bodyPr spcFirstLastPara="1" wrap="square" lIns="91425" tIns="45700" rIns="91425" bIns="45700" anchor="t" anchorCtr="0">
            <a:spAutoFit/>
          </a:bodyPr>
          <a:lstStyle/>
          <a:p>
            <a:pPr lvl="0"/>
            <a:r>
              <a:rPr lang="el-GR" sz="2000" b="1" dirty="0">
                <a:solidFill>
                  <a:srgbClr val="A99374"/>
                </a:solidFill>
                <a:latin typeface="Candara"/>
                <a:ea typeface="Candara"/>
                <a:cs typeface="Candara"/>
                <a:sym typeface="Candara"/>
              </a:rPr>
              <a:t>2. Ο Ρόλος της Αφήγησης, των Εκδηλώσεων και των Συνεργασιών στην Ενίσχυση της Συμμετοχής της Κοινότητας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2" name="Google Shape;132;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6"/>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lvl="1"/>
            <a:r>
              <a:rPr lang="el-GR" sz="3600" b="1" dirty="0">
                <a:solidFill>
                  <a:srgbClr val="FFFFFF"/>
                </a:solidFill>
                <a:latin typeface="Candara"/>
                <a:ea typeface="Candara"/>
                <a:cs typeface="Candara"/>
                <a:sym typeface="Candara"/>
              </a:rPr>
              <a:t>ΟΡΙΣΜΕΝΟΙ ΟΡΙΣΜΟΙ &amp; ΕΝΝΟΙΕΣ </a:t>
            </a:r>
            <a:endParaRPr sz="3600" b="0" i="0" u="none" strike="noStrike" cap="none" dirty="0">
              <a:solidFill>
                <a:schemeClr val="dk1"/>
              </a:solidFill>
              <a:latin typeface="Times New Roman"/>
              <a:ea typeface="Times New Roman"/>
              <a:cs typeface="Times New Roman"/>
              <a:sym typeface="Times New Roman"/>
            </a:endParaRPr>
          </a:p>
        </p:txBody>
      </p:sp>
      <p:sp>
        <p:nvSpPr>
          <p:cNvPr id="135" name="Google Shape;135;p6"/>
          <p:cNvSpPr txBox="1"/>
          <p:nvPr/>
        </p:nvSpPr>
        <p:spPr>
          <a:xfrm>
            <a:off x="511129" y="1136028"/>
            <a:ext cx="11022032" cy="4832052"/>
          </a:xfrm>
          <a:prstGeom prst="rect">
            <a:avLst/>
          </a:prstGeom>
          <a:noFill/>
          <a:ln>
            <a:noFill/>
          </a:ln>
        </p:spPr>
        <p:txBody>
          <a:bodyPr spcFirstLastPara="1" wrap="square" lIns="91425" tIns="45700" rIns="91425" bIns="45700" anchor="t" anchorCtr="0">
            <a:spAutoFit/>
          </a:bodyPr>
          <a:lstStyle/>
          <a:p>
            <a:pPr lvl="0"/>
            <a:r>
              <a:rPr lang="el-GR" b="1" dirty="0">
                <a:solidFill>
                  <a:schemeClr val="dk1"/>
                </a:solidFill>
                <a:latin typeface="Candara"/>
                <a:ea typeface="Candara"/>
                <a:cs typeface="Candara"/>
                <a:sym typeface="Candara"/>
              </a:rPr>
              <a:t>Βέλγιο</a:t>
            </a:r>
            <a:r>
              <a:rPr lang="en-US" dirty="0">
                <a:solidFill>
                  <a:schemeClr val="dk1"/>
                </a:solidFill>
                <a:latin typeface="Candara"/>
                <a:ea typeface="Candara"/>
                <a:cs typeface="Candara"/>
                <a:sym typeface="Candara"/>
              </a:rPr>
              <a:t>: </a:t>
            </a:r>
            <a:r>
              <a:rPr lang="el-GR" dirty="0">
                <a:solidFill>
                  <a:schemeClr val="dk1"/>
                </a:solidFill>
                <a:latin typeface="Candara"/>
                <a:ea typeface="Candara"/>
                <a:cs typeface="Candara"/>
                <a:sym typeface="Candara"/>
              </a:rPr>
              <a:t>Το Φεστιβάλ </a:t>
            </a:r>
            <a:r>
              <a:rPr lang="el-GR" dirty="0" err="1">
                <a:solidFill>
                  <a:schemeClr val="dk1"/>
                </a:solidFill>
                <a:latin typeface="Candara"/>
                <a:ea typeface="Candara"/>
                <a:cs typeface="Candara"/>
                <a:sym typeface="Candara"/>
              </a:rPr>
              <a:t>Ommegang</a:t>
            </a:r>
            <a:r>
              <a:rPr lang="el-GR" dirty="0">
                <a:solidFill>
                  <a:schemeClr val="dk1"/>
                </a:solidFill>
                <a:latin typeface="Candara"/>
                <a:ea typeface="Candara"/>
                <a:cs typeface="Candara"/>
                <a:sym typeface="Candara"/>
              </a:rPr>
              <a:t> στις Βρυξέλλες, μέσα από ιστορικές αναπαραστάσεις, χρησιμοποιεί την αφήγηση για να συνδέσει την κοινότητα με τη μεσαιωνική της κληρονομιά, εμπλέκοντας κατοίκους και επισκέπτες στην ιστορία της πόλης.</a:t>
            </a:r>
            <a:endParaRPr dirty="0"/>
          </a:p>
          <a:p>
            <a:pPr marL="0" marR="0" lvl="0" indent="0" algn="l" rtl="0">
              <a:spcBef>
                <a:spcPts val="0"/>
              </a:spcBef>
              <a:spcAft>
                <a:spcPts val="0"/>
              </a:spcAft>
              <a:buNone/>
            </a:pPr>
            <a:endParaRPr dirty="0">
              <a:solidFill>
                <a:schemeClr val="dk1"/>
              </a:solidFill>
              <a:latin typeface="Candara"/>
              <a:ea typeface="Candara"/>
              <a:cs typeface="Candara"/>
              <a:sym typeface="Candara"/>
            </a:endParaRPr>
          </a:p>
          <a:p>
            <a:pPr lvl="0"/>
            <a:r>
              <a:rPr lang="el-GR" b="1" dirty="0">
                <a:solidFill>
                  <a:schemeClr val="dk1"/>
                </a:solidFill>
                <a:latin typeface="Candara"/>
                <a:ea typeface="Candara"/>
                <a:cs typeface="Candara"/>
                <a:sym typeface="Candara"/>
              </a:rPr>
              <a:t>Ιταλία</a:t>
            </a:r>
            <a:r>
              <a:rPr lang="en-US" dirty="0">
                <a:solidFill>
                  <a:schemeClr val="dk1"/>
                </a:solidFill>
                <a:latin typeface="Candara"/>
                <a:ea typeface="Candara"/>
                <a:cs typeface="Candara"/>
                <a:sym typeface="Candara"/>
              </a:rPr>
              <a:t>: </a:t>
            </a:r>
            <a:r>
              <a:rPr lang="el-GR" dirty="0">
                <a:solidFill>
                  <a:schemeClr val="dk1"/>
                </a:solidFill>
                <a:latin typeface="Candara"/>
                <a:ea typeface="Candara"/>
                <a:cs typeface="Candara"/>
                <a:sym typeface="Candara"/>
              </a:rPr>
              <a:t>Ο ιππικός αγώνας </a:t>
            </a:r>
            <a:r>
              <a:rPr lang="el-GR" dirty="0" err="1">
                <a:solidFill>
                  <a:schemeClr val="dk1"/>
                </a:solidFill>
                <a:latin typeface="Candara"/>
                <a:ea typeface="Candara"/>
                <a:cs typeface="Candara"/>
                <a:sym typeface="Candara"/>
              </a:rPr>
              <a:t>Palio</a:t>
            </a:r>
            <a:r>
              <a:rPr lang="el-GR" dirty="0">
                <a:solidFill>
                  <a:schemeClr val="dk1"/>
                </a:solidFill>
                <a:latin typeface="Candara"/>
                <a:ea typeface="Candara"/>
                <a:cs typeface="Candara"/>
                <a:sym typeface="Candara"/>
              </a:rPr>
              <a:t> </a:t>
            </a:r>
            <a:r>
              <a:rPr lang="el-GR" dirty="0" err="1">
                <a:solidFill>
                  <a:schemeClr val="dk1"/>
                </a:solidFill>
                <a:latin typeface="Candara"/>
                <a:ea typeface="Candara"/>
                <a:cs typeface="Candara"/>
                <a:sym typeface="Candara"/>
              </a:rPr>
              <a:t>di</a:t>
            </a:r>
            <a:r>
              <a:rPr lang="el-GR" dirty="0">
                <a:solidFill>
                  <a:schemeClr val="dk1"/>
                </a:solidFill>
                <a:latin typeface="Candara"/>
                <a:ea typeface="Candara"/>
                <a:cs typeface="Candara"/>
                <a:sym typeface="Candara"/>
              </a:rPr>
              <a:t> </a:t>
            </a:r>
            <a:r>
              <a:rPr lang="el-GR" dirty="0" err="1">
                <a:solidFill>
                  <a:schemeClr val="dk1"/>
                </a:solidFill>
                <a:latin typeface="Candara"/>
                <a:ea typeface="Candara"/>
                <a:cs typeface="Candara"/>
                <a:sym typeface="Candara"/>
              </a:rPr>
              <a:t>Siena</a:t>
            </a:r>
            <a:r>
              <a:rPr lang="el-GR" dirty="0">
                <a:solidFill>
                  <a:schemeClr val="dk1"/>
                </a:solidFill>
                <a:latin typeface="Candara"/>
                <a:ea typeface="Candara"/>
                <a:cs typeface="Candara"/>
                <a:sym typeface="Candara"/>
              </a:rPr>
              <a:t> είναι ένα ιστορικό γεγονός που ενισχύει τη συμμετοχή της κοινότητας μέσω αιώνιων ανταγωνισμών μεταξύ των συνοικιών (</a:t>
            </a:r>
            <a:r>
              <a:rPr lang="el-GR" dirty="0" err="1">
                <a:solidFill>
                  <a:schemeClr val="dk1"/>
                </a:solidFill>
                <a:latin typeface="Candara"/>
                <a:ea typeface="Candara"/>
                <a:cs typeface="Candara"/>
                <a:sym typeface="Candara"/>
              </a:rPr>
              <a:t>contrade</a:t>
            </a:r>
            <a:r>
              <a:rPr lang="el-GR" dirty="0">
                <a:solidFill>
                  <a:schemeClr val="dk1"/>
                </a:solidFill>
                <a:latin typeface="Candara"/>
                <a:ea typeface="Candara"/>
                <a:cs typeface="Candara"/>
                <a:sym typeface="Candara"/>
              </a:rPr>
              <a:t>), ενδυναμώνοντας το αίσθημα του </a:t>
            </a:r>
            <a:r>
              <a:rPr lang="el-GR" dirty="0" err="1">
                <a:solidFill>
                  <a:schemeClr val="dk1"/>
                </a:solidFill>
                <a:latin typeface="Candara"/>
                <a:ea typeface="Candara"/>
                <a:cs typeface="Candara"/>
                <a:sym typeface="Candara"/>
              </a:rPr>
              <a:t>ανήκειν</a:t>
            </a:r>
            <a:r>
              <a:rPr lang="el-GR" dirty="0">
                <a:solidFill>
                  <a:schemeClr val="dk1"/>
                </a:solidFill>
                <a:latin typeface="Candara"/>
                <a:ea typeface="Candara"/>
                <a:cs typeface="Candara"/>
                <a:sym typeface="Candara"/>
              </a:rPr>
              <a:t> και της ταυτότητας.</a:t>
            </a:r>
            <a:endParaRPr dirty="0"/>
          </a:p>
          <a:p>
            <a:pPr marL="0" marR="0" lvl="0" indent="0" algn="l" rtl="0">
              <a:spcBef>
                <a:spcPts val="0"/>
              </a:spcBef>
              <a:spcAft>
                <a:spcPts val="0"/>
              </a:spcAft>
              <a:buNone/>
            </a:pPr>
            <a:endParaRPr dirty="0">
              <a:solidFill>
                <a:schemeClr val="dk1"/>
              </a:solidFill>
              <a:latin typeface="Candara"/>
              <a:ea typeface="Candara"/>
              <a:cs typeface="Candara"/>
              <a:sym typeface="Candara"/>
            </a:endParaRPr>
          </a:p>
          <a:p>
            <a:pPr lvl="0"/>
            <a:r>
              <a:rPr lang="el-GR" b="1" dirty="0">
                <a:solidFill>
                  <a:schemeClr val="dk1"/>
                </a:solidFill>
                <a:latin typeface="Candara"/>
                <a:ea typeface="Candara"/>
                <a:cs typeface="Candara"/>
                <a:sym typeface="Candara"/>
              </a:rPr>
              <a:t>Εσθονία</a:t>
            </a:r>
            <a:r>
              <a:rPr lang="en-US" dirty="0">
                <a:solidFill>
                  <a:schemeClr val="dk1"/>
                </a:solidFill>
                <a:latin typeface="Candara"/>
                <a:ea typeface="Candara"/>
                <a:cs typeface="Candara"/>
                <a:sym typeface="Candara"/>
              </a:rPr>
              <a:t>: </a:t>
            </a:r>
            <a:r>
              <a:rPr lang="el-GR" dirty="0">
                <a:solidFill>
                  <a:schemeClr val="dk1"/>
                </a:solidFill>
                <a:latin typeface="Candara"/>
                <a:ea typeface="Candara"/>
                <a:cs typeface="Candara"/>
                <a:sym typeface="Candara"/>
              </a:rPr>
              <a:t>Το Εσθονικό Φεστιβάλ Τραγουδιού και Χορού αξιοποιεί την αφήγηση μέσω τραγουδιών και λαϊκών παραστάσεων, εμπλέκοντας τις κοινότητες στη διατήρηση και τον εορτασμό της εθνικής ταυτότητας και πολιτιστικής κληρονομιάς.</a:t>
            </a:r>
            <a:endParaRPr dirty="0"/>
          </a:p>
          <a:p>
            <a:pPr marL="0" marR="0" lvl="0" indent="0" algn="l" rtl="0">
              <a:spcBef>
                <a:spcPts val="0"/>
              </a:spcBef>
              <a:spcAft>
                <a:spcPts val="0"/>
              </a:spcAft>
              <a:buNone/>
            </a:pPr>
            <a:endParaRPr dirty="0">
              <a:solidFill>
                <a:schemeClr val="dk1"/>
              </a:solidFill>
              <a:latin typeface="Candara"/>
              <a:ea typeface="Candara"/>
              <a:cs typeface="Candara"/>
              <a:sym typeface="Candara"/>
            </a:endParaRPr>
          </a:p>
          <a:p>
            <a:pPr lvl="0"/>
            <a:r>
              <a:rPr lang="el-GR" b="1" dirty="0" err="1">
                <a:solidFill>
                  <a:schemeClr val="dk1"/>
                </a:solidFill>
                <a:latin typeface="Candara"/>
                <a:ea typeface="Candara"/>
                <a:cs typeface="Candara"/>
                <a:sym typeface="Candara"/>
              </a:rPr>
              <a:t>Ισπανια</a:t>
            </a:r>
            <a:r>
              <a:rPr lang="en-US" dirty="0">
                <a:solidFill>
                  <a:schemeClr val="dk1"/>
                </a:solidFill>
                <a:latin typeface="Candara"/>
                <a:ea typeface="Candara"/>
                <a:cs typeface="Candara"/>
                <a:sym typeface="Candara"/>
              </a:rPr>
              <a:t>: </a:t>
            </a:r>
            <a:r>
              <a:rPr lang="el-GR" dirty="0">
                <a:solidFill>
                  <a:schemeClr val="dk1"/>
                </a:solidFill>
                <a:latin typeface="Candara"/>
                <a:ea typeface="Candara"/>
                <a:cs typeface="Candara"/>
                <a:sym typeface="Candara"/>
              </a:rPr>
              <a:t>Το Φεστιβάλ </a:t>
            </a:r>
            <a:r>
              <a:rPr lang="el-GR" dirty="0" err="1">
                <a:solidFill>
                  <a:schemeClr val="dk1"/>
                </a:solidFill>
                <a:latin typeface="Candara"/>
                <a:ea typeface="Candara"/>
                <a:cs typeface="Candara"/>
                <a:sym typeface="Candara"/>
              </a:rPr>
              <a:t>Las</a:t>
            </a:r>
            <a:r>
              <a:rPr lang="el-GR" dirty="0">
                <a:solidFill>
                  <a:schemeClr val="dk1"/>
                </a:solidFill>
                <a:latin typeface="Candara"/>
                <a:ea typeface="Candara"/>
                <a:cs typeface="Candara"/>
                <a:sym typeface="Candara"/>
              </a:rPr>
              <a:t> </a:t>
            </a:r>
            <a:r>
              <a:rPr lang="el-GR" dirty="0" err="1">
                <a:solidFill>
                  <a:schemeClr val="dk1"/>
                </a:solidFill>
                <a:latin typeface="Candara"/>
                <a:ea typeface="Candara"/>
                <a:cs typeface="Candara"/>
                <a:sym typeface="Candara"/>
              </a:rPr>
              <a:t>Fallas</a:t>
            </a:r>
            <a:r>
              <a:rPr lang="el-GR" dirty="0">
                <a:solidFill>
                  <a:schemeClr val="dk1"/>
                </a:solidFill>
                <a:latin typeface="Candara"/>
                <a:ea typeface="Candara"/>
                <a:cs typeface="Candara"/>
                <a:sym typeface="Candara"/>
              </a:rPr>
              <a:t> στη Βαλένθια συνδυάζει συνεργασίες με τεχνίτες και αφήγηση μέσω σατιρικών κατασκευών, ενεργοποιώντας την κοινότητα στον εορτασμό και τον </a:t>
            </a:r>
            <a:r>
              <a:rPr lang="el-GR" dirty="0" err="1">
                <a:solidFill>
                  <a:schemeClr val="dk1"/>
                </a:solidFill>
                <a:latin typeface="Candara"/>
                <a:ea typeface="Candara"/>
                <a:cs typeface="Candara"/>
                <a:sym typeface="Candara"/>
              </a:rPr>
              <a:t>αναστοχασμό</a:t>
            </a:r>
            <a:r>
              <a:rPr lang="el-GR" dirty="0">
                <a:solidFill>
                  <a:schemeClr val="dk1"/>
                </a:solidFill>
                <a:latin typeface="Candara"/>
                <a:ea typeface="Candara"/>
                <a:cs typeface="Candara"/>
                <a:sym typeface="Candara"/>
              </a:rPr>
              <a:t> των πολιτιστικών της παραδόσεων.</a:t>
            </a:r>
            <a:endParaRPr dirty="0"/>
          </a:p>
          <a:p>
            <a:pPr marL="0" marR="0" lvl="0" indent="0" algn="l" rtl="0">
              <a:spcBef>
                <a:spcPts val="0"/>
              </a:spcBef>
              <a:spcAft>
                <a:spcPts val="0"/>
              </a:spcAft>
              <a:buNone/>
            </a:pPr>
            <a:endParaRPr dirty="0">
              <a:solidFill>
                <a:schemeClr val="dk1"/>
              </a:solidFill>
              <a:latin typeface="Candara"/>
              <a:ea typeface="Candara"/>
              <a:cs typeface="Candara"/>
              <a:sym typeface="Candara"/>
            </a:endParaRPr>
          </a:p>
          <a:p>
            <a:pPr lvl="0"/>
            <a:r>
              <a:rPr lang="el-GR" b="1" dirty="0">
                <a:solidFill>
                  <a:schemeClr val="dk1"/>
                </a:solidFill>
                <a:latin typeface="Candara"/>
                <a:ea typeface="Candara"/>
                <a:cs typeface="Candara"/>
                <a:sym typeface="Candara"/>
              </a:rPr>
              <a:t>Ελλάδα</a:t>
            </a:r>
            <a:r>
              <a:rPr lang="en-US" dirty="0">
                <a:solidFill>
                  <a:schemeClr val="dk1"/>
                </a:solidFill>
                <a:latin typeface="Candara"/>
                <a:ea typeface="Candara"/>
                <a:cs typeface="Candara"/>
                <a:sym typeface="Candara"/>
              </a:rPr>
              <a:t>: </a:t>
            </a:r>
            <a:r>
              <a:rPr lang="el-GR" dirty="0">
                <a:solidFill>
                  <a:schemeClr val="dk1"/>
                </a:solidFill>
                <a:latin typeface="Candara"/>
                <a:ea typeface="Candara"/>
                <a:cs typeface="Candara"/>
                <a:sym typeface="Candara"/>
              </a:rPr>
              <a:t>Το Φεστιβάλ Αθηνών και Επιδαύρου, με παραστάσεις αρχαίου ελληνικού δράματος, χρησιμοποιεί την αφήγηση για να συνδέσει το σύγχρονο κοινό με την κλασική κληρονομιά, ενισχύοντας τη συμμετοχή της κοινότητας και την πολιτιστική συνέχεια.</a:t>
            </a:r>
          </a:p>
          <a:p>
            <a:pPr marL="0" marR="0" lvl="0" indent="0" algn="l" rtl="0">
              <a:spcBef>
                <a:spcPts val="0"/>
              </a:spcBef>
              <a:spcAft>
                <a:spcPts val="0"/>
              </a:spcAft>
              <a:buNone/>
            </a:pPr>
            <a:endParaRPr dirty="0">
              <a:solidFill>
                <a:schemeClr val="dk1"/>
              </a:solidFill>
              <a:latin typeface="Candara"/>
              <a:ea typeface="Candara"/>
              <a:cs typeface="Candara"/>
              <a:sym typeface="Candara"/>
            </a:endParaRPr>
          </a:p>
          <a:p>
            <a:pPr lvl="0"/>
            <a:r>
              <a:rPr lang="el-GR" b="1" dirty="0">
                <a:solidFill>
                  <a:schemeClr val="dk1"/>
                </a:solidFill>
                <a:latin typeface="Candara"/>
                <a:ea typeface="Candara"/>
                <a:cs typeface="Candara"/>
                <a:sym typeface="Candara"/>
              </a:rPr>
              <a:t>Λιθουανία</a:t>
            </a:r>
            <a:r>
              <a:rPr lang="en-US" dirty="0">
                <a:solidFill>
                  <a:schemeClr val="dk1"/>
                </a:solidFill>
                <a:latin typeface="Candara"/>
                <a:ea typeface="Candara"/>
                <a:cs typeface="Candara"/>
                <a:sym typeface="Candara"/>
              </a:rPr>
              <a:t>: </a:t>
            </a:r>
            <a:r>
              <a:rPr lang="el-GR" dirty="0">
                <a:solidFill>
                  <a:schemeClr val="dk1"/>
                </a:solidFill>
                <a:latin typeface="Candara"/>
                <a:ea typeface="Candara"/>
                <a:cs typeface="Candara"/>
                <a:sym typeface="Candara"/>
              </a:rPr>
              <a:t>Το Κοινοτικό Έργο της </a:t>
            </a:r>
            <a:r>
              <a:rPr lang="el-GR" dirty="0" err="1">
                <a:solidFill>
                  <a:schemeClr val="dk1"/>
                </a:solidFill>
                <a:latin typeface="Candara"/>
                <a:ea typeface="Candara"/>
                <a:cs typeface="Candara"/>
                <a:sym typeface="Candara"/>
              </a:rPr>
              <a:t>Κουρονικής</a:t>
            </a:r>
            <a:r>
              <a:rPr lang="el-GR" dirty="0">
                <a:solidFill>
                  <a:schemeClr val="dk1"/>
                </a:solidFill>
                <a:latin typeface="Candara"/>
                <a:ea typeface="Candara"/>
                <a:cs typeface="Candara"/>
                <a:sym typeface="Candara"/>
              </a:rPr>
              <a:t> Λωρίδας περιλαμβάνει τοπικές συνεργασίες που αξιοποιούν αφηγήσεις για τις αλιευτικές παραδόσεις και τους θρύλους της περιοχής. Εκδηλώσεις όπως το Φεστιβάλ των Ψαράδων διασφαλίζουν την ενεργή συμμετοχή στη διατήρηση τόσο της φυσικής όσο και της πολιτιστικής κληρονομιάς.</a:t>
            </a:r>
            <a:endParaRPr dirty="0">
              <a:solidFill>
                <a:schemeClr val="dk1"/>
              </a:solidFill>
              <a:latin typeface="Candara"/>
              <a:ea typeface="Candara"/>
              <a:cs typeface="Candara"/>
              <a:sym typeface="Candara"/>
            </a:endParaRPr>
          </a:p>
          <a:p>
            <a:pPr marL="0" marR="0" lvl="0" indent="0" algn="l" rtl="0">
              <a:spcBef>
                <a:spcPts val="0"/>
              </a:spcBef>
              <a:spcAft>
                <a:spcPts val="0"/>
              </a:spcAft>
              <a:buNone/>
            </a:pPr>
            <a:endParaRPr dirty="0">
              <a:solidFill>
                <a:schemeClr val="dk1"/>
              </a:solidFill>
              <a:latin typeface="Candara"/>
              <a:ea typeface="Candara"/>
              <a:cs typeface="Candara"/>
              <a:sym typeface="Candara"/>
            </a:endParaRPr>
          </a:p>
          <a:p>
            <a:pPr lvl="0"/>
            <a:r>
              <a:rPr lang="el-GR" b="1" dirty="0">
                <a:solidFill>
                  <a:schemeClr val="dk1"/>
                </a:solidFill>
                <a:latin typeface="Candara"/>
                <a:ea typeface="Candara"/>
                <a:cs typeface="Candara"/>
                <a:sym typeface="Candara"/>
              </a:rPr>
              <a:t>Τουρκία</a:t>
            </a:r>
            <a:r>
              <a:rPr lang="en-US" dirty="0">
                <a:solidFill>
                  <a:schemeClr val="dk1"/>
                </a:solidFill>
                <a:latin typeface="Candara"/>
                <a:ea typeface="Candara"/>
                <a:cs typeface="Candara"/>
                <a:sym typeface="Candara"/>
              </a:rPr>
              <a:t>: </a:t>
            </a:r>
            <a:r>
              <a:rPr lang="el-GR" dirty="0">
                <a:solidFill>
                  <a:schemeClr val="dk1"/>
                </a:solidFill>
                <a:latin typeface="Candara"/>
                <a:ea typeface="Candara"/>
                <a:cs typeface="Candara"/>
                <a:sym typeface="Candara"/>
              </a:rPr>
              <a:t>Το Φεστιβάλ των Περιστρεφόμενων Δερβίσηδων στο Ικόνιο τιμά την κληρονομιά του </a:t>
            </a:r>
            <a:r>
              <a:rPr lang="el-GR" dirty="0" err="1">
                <a:solidFill>
                  <a:schemeClr val="dk1"/>
                </a:solidFill>
                <a:latin typeface="Candara"/>
                <a:ea typeface="Candara"/>
                <a:cs typeface="Candara"/>
                <a:sym typeface="Candara"/>
              </a:rPr>
              <a:t>Ρουμί</a:t>
            </a:r>
            <a:r>
              <a:rPr lang="el-GR" dirty="0">
                <a:solidFill>
                  <a:schemeClr val="dk1"/>
                </a:solidFill>
                <a:latin typeface="Candara"/>
                <a:ea typeface="Candara"/>
                <a:cs typeface="Candara"/>
                <a:sym typeface="Candara"/>
              </a:rPr>
              <a:t>, αξιοποιώντας την αφήγηση, τη μουσική και συνεργασίες με τοπικούς πολιτιστικούς οργανισμούς για την ενεργοποίηση της κοινότητας σε πνευματικές και πολιτιστικές παραδόσεις.</a:t>
            </a:r>
          </a:p>
        </p:txBody>
      </p:sp>
      <p:sp>
        <p:nvSpPr>
          <p:cNvPr id="136" name="Google Shape;136;p6"/>
          <p:cNvSpPr txBox="1"/>
          <p:nvPr/>
        </p:nvSpPr>
        <p:spPr>
          <a:xfrm>
            <a:off x="360486" y="735918"/>
            <a:ext cx="6098058" cy="400110"/>
          </a:xfrm>
          <a:prstGeom prst="rect">
            <a:avLst/>
          </a:prstGeom>
          <a:noFill/>
          <a:ln>
            <a:noFill/>
          </a:ln>
        </p:spPr>
        <p:txBody>
          <a:bodyPr spcFirstLastPara="1" wrap="square" lIns="91425" tIns="45700" rIns="91425" bIns="45700" anchor="t" anchorCtr="0">
            <a:spAutoFit/>
          </a:bodyPr>
          <a:lstStyle/>
          <a:p>
            <a:pPr lvl="0"/>
            <a:r>
              <a:rPr lang="el-GR" sz="2000" b="1" dirty="0">
                <a:solidFill>
                  <a:srgbClr val="A99374"/>
                </a:solidFill>
                <a:latin typeface="Candara"/>
                <a:ea typeface="Candara"/>
                <a:cs typeface="Candara"/>
                <a:sym typeface="Candara"/>
              </a:rPr>
              <a:t>2. Συμμετοχή της Κοινότητας – παραδείγματα</a:t>
            </a:r>
            <a:endParaRPr sz="2000" b="1" dirty="0">
              <a:solidFill>
                <a:srgbClr val="A99374"/>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2" name="Google Shape;142;p7"/>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7"/>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7"/>
          <p:cNvSpPr txBox="1"/>
          <p:nvPr/>
        </p:nvSpPr>
        <p:spPr>
          <a:xfrm>
            <a:off x="0" y="89588"/>
            <a:ext cx="10911016" cy="830956"/>
          </a:xfrm>
          <a:prstGeom prst="rect">
            <a:avLst/>
          </a:prstGeom>
          <a:noFill/>
          <a:ln>
            <a:noFill/>
          </a:ln>
        </p:spPr>
        <p:txBody>
          <a:bodyPr spcFirstLastPara="1" wrap="square" lIns="91425" tIns="45700" rIns="91425" bIns="45700" anchor="t" anchorCtr="0">
            <a:spAutoFit/>
          </a:bodyPr>
          <a:lstStyle/>
          <a:p>
            <a:pPr marL="457200" lvl="1"/>
            <a:r>
              <a:rPr lang="el-GR" sz="2400" b="1" dirty="0">
                <a:solidFill>
                  <a:srgbClr val="FFFFFF"/>
                </a:solidFill>
                <a:latin typeface="Candara"/>
                <a:ea typeface="Candara"/>
                <a:cs typeface="Candara"/>
                <a:sym typeface="Candara"/>
              </a:rPr>
              <a:t>Βέλτιστη πρακτική για την ενεργοποίηση κοινοτήτων μέσω της πολιτιστικής κληρονομιάς</a:t>
            </a:r>
            <a:endParaRPr sz="2400" b="0" i="0" u="none" strike="noStrike" cap="none" dirty="0">
              <a:solidFill>
                <a:schemeClr val="dk1"/>
              </a:solidFill>
              <a:latin typeface="Times New Roman"/>
              <a:ea typeface="Times New Roman"/>
              <a:cs typeface="Times New Roman"/>
              <a:sym typeface="Times New Roman"/>
            </a:endParaRPr>
          </a:p>
        </p:txBody>
      </p:sp>
      <p:sp>
        <p:nvSpPr>
          <p:cNvPr id="145" name="Google Shape;145;p7"/>
          <p:cNvSpPr txBox="1"/>
          <p:nvPr/>
        </p:nvSpPr>
        <p:spPr>
          <a:xfrm>
            <a:off x="484051" y="1742775"/>
            <a:ext cx="7745400" cy="4801274"/>
          </a:xfrm>
          <a:prstGeom prst="rect">
            <a:avLst/>
          </a:prstGeom>
          <a:noFill/>
          <a:ln>
            <a:noFill/>
          </a:ln>
        </p:spPr>
        <p:txBody>
          <a:bodyPr spcFirstLastPara="1" wrap="square" lIns="91425" tIns="45700" rIns="91425" bIns="45700" anchor="t" anchorCtr="0">
            <a:spAutoFit/>
          </a:bodyPr>
          <a:lstStyle/>
          <a:p>
            <a:pPr lvl="0" algn="just"/>
            <a:r>
              <a:rPr lang="el-GR" sz="1800" dirty="0">
                <a:solidFill>
                  <a:schemeClr val="dk1"/>
                </a:solidFill>
                <a:latin typeface="Candara"/>
                <a:ea typeface="Candara"/>
                <a:cs typeface="Candara"/>
                <a:sym typeface="Candara"/>
              </a:rPr>
              <a:t>Το Φεστιβάλ </a:t>
            </a:r>
            <a:r>
              <a:rPr lang="el-GR" sz="1800" dirty="0" err="1">
                <a:solidFill>
                  <a:schemeClr val="dk1"/>
                </a:solidFill>
                <a:latin typeface="Candara"/>
                <a:ea typeface="Candara"/>
                <a:cs typeface="Candara"/>
                <a:sym typeface="Candara"/>
              </a:rPr>
              <a:t>Las</a:t>
            </a:r>
            <a:r>
              <a:rPr lang="el-GR" sz="1800" dirty="0">
                <a:solidFill>
                  <a:schemeClr val="dk1"/>
                </a:solidFill>
                <a:latin typeface="Candara"/>
                <a:ea typeface="Candara"/>
                <a:cs typeface="Candara"/>
                <a:sym typeface="Candara"/>
              </a:rPr>
              <a:t> </a:t>
            </a:r>
            <a:r>
              <a:rPr lang="el-GR" sz="1800" dirty="0" err="1">
                <a:solidFill>
                  <a:schemeClr val="dk1"/>
                </a:solidFill>
                <a:latin typeface="Candara"/>
                <a:ea typeface="Candara"/>
                <a:cs typeface="Candara"/>
                <a:sym typeface="Candara"/>
              </a:rPr>
              <a:t>Fallas</a:t>
            </a:r>
            <a:r>
              <a:rPr lang="el-GR" sz="1800" dirty="0">
                <a:solidFill>
                  <a:schemeClr val="dk1"/>
                </a:solidFill>
                <a:latin typeface="Candara"/>
                <a:ea typeface="Candara"/>
                <a:cs typeface="Candara"/>
                <a:sym typeface="Candara"/>
              </a:rPr>
              <a:t> στη Βαλένθια είναι μια ζωντανή γιορτή, κατά την οποία κατασκευάζονται, εκτίθενται και τελετουργικά καίγονται τεράστιες σατιρικές κατασκευές (</a:t>
            </a:r>
            <a:r>
              <a:rPr lang="el-GR" sz="1800" dirty="0" err="1">
                <a:solidFill>
                  <a:schemeClr val="dk1"/>
                </a:solidFill>
                <a:latin typeface="Candara"/>
                <a:ea typeface="Candara"/>
                <a:cs typeface="Candara"/>
                <a:sym typeface="Candara"/>
              </a:rPr>
              <a:t>fallas</a:t>
            </a:r>
            <a:r>
              <a:rPr lang="el-GR" sz="1800" dirty="0">
                <a:solidFill>
                  <a:schemeClr val="dk1"/>
                </a:solidFill>
                <a:latin typeface="Candara"/>
                <a:ea typeface="Candara"/>
                <a:cs typeface="Candara"/>
                <a:sym typeface="Candara"/>
              </a:rPr>
              <a:t>). Το φεστιβάλ, αναγνωρισμένο από την UNESCO, είναι βαθιά ριζωμένο στις παραδόσεις της Βαλένθια και ενεργοποιεί το σύνολο της κοινότητας — από τους τεχνίτες που δημιουργούν τις </a:t>
            </a:r>
            <a:r>
              <a:rPr lang="el-GR" sz="1800" dirty="0" err="1">
                <a:solidFill>
                  <a:schemeClr val="dk1"/>
                </a:solidFill>
                <a:latin typeface="Candara"/>
                <a:ea typeface="Candara"/>
                <a:cs typeface="Candara"/>
                <a:sym typeface="Candara"/>
              </a:rPr>
              <a:t>fallas</a:t>
            </a:r>
            <a:r>
              <a:rPr lang="el-GR" sz="1800" dirty="0">
                <a:solidFill>
                  <a:schemeClr val="dk1"/>
                </a:solidFill>
                <a:latin typeface="Candara"/>
                <a:ea typeface="Candara"/>
                <a:cs typeface="Candara"/>
                <a:sym typeface="Candara"/>
              </a:rPr>
              <a:t> έως τους κατοίκους που συμμετέχουν σε παρελάσεις και υπαίθριες εκδηλώσεις.</a:t>
            </a:r>
          </a:p>
          <a:p>
            <a:pPr lvl="0" algn="just"/>
            <a:r>
              <a:rPr lang="el-GR" sz="1800" dirty="0">
                <a:solidFill>
                  <a:srgbClr val="3F3F3F"/>
                </a:solidFill>
                <a:latin typeface="Candara"/>
                <a:ea typeface="Candara"/>
                <a:cs typeface="Candara"/>
                <a:sym typeface="Candara"/>
              </a:rPr>
              <a:t>Το φεστιβάλ συνδυάζει τη δημιουργικότητα, την αφήγηση και τη συλλογική υπερηφάνεια, καλλιεργώντας ένα ισχυρό αίσθημα ταυτότητας και </a:t>
            </a:r>
            <a:r>
              <a:rPr lang="el-GR" sz="1800" dirty="0" err="1">
                <a:solidFill>
                  <a:srgbClr val="3F3F3F"/>
                </a:solidFill>
                <a:latin typeface="Candara"/>
                <a:ea typeface="Candara"/>
                <a:cs typeface="Candara"/>
                <a:sym typeface="Candara"/>
              </a:rPr>
              <a:t>ανήκειν</a:t>
            </a:r>
            <a:r>
              <a:rPr lang="el-GR" sz="1800" dirty="0">
                <a:solidFill>
                  <a:srgbClr val="3F3F3F"/>
                </a:solidFill>
                <a:latin typeface="Candara"/>
                <a:ea typeface="Candara"/>
                <a:cs typeface="Candara"/>
                <a:sym typeface="Candara"/>
              </a:rPr>
              <a:t> μεταξύ των συμμετεχόντων. Οι τοπικές συνεργασίες με τεχνίτες, σχολεία και πολιτιστικούς οργανισμούς διασφαλίζουν τη </a:t>
            </a:r>
            <a:r>
              <a:rPr lang="el-GR" sz="1800" dirty="0" err="1">
                <a:solidFill>
                  <a:srgbClr val="3F3F3F"/>
                </a:solidFill>
                <a:latin typeface="Candara"/>
                <a:ea typeface="Candara"/>
                <a:cs typeface="Candara"/>
                <a:sym typeface="Candara"/>
              </a:rPr>
              <a:t>διαγενεακή</a:t>
            </a:r>
            <a:r>
              <a:rPr lang="el-GR" sz="1800" dirty="0">
                <a:solidFill>
                  <a:srgbClr val="3F3F3F"/>
                </a:solidFill>
                <a:latin typeface="Candara"/>
                <a:ea typeface="Candara"/>
                <a:cs typeface="Candara"/>
                <a:sym typeface="Candara"/>
              </a:rPr>
              <a:t> μεταφορά γνώσης και την ενεργή συμμετοχή της κοινότητας. Το </a:t>
            </a:r>
            <a:r>
              <a:rPr lang="el-GR" sz="1800" dirty="0" err="1">
                <a:solidFill>
                  <a:srgbClr val="3F3F3F"/>
                </a:solidFill>
                <a:latin typeface="Candara"/>
                <a:ea typeface="Candara"/>
                <a:cs typeface="Candara"/>
                <a:sym typeface="Candara"/>
              </a:rPr>
              <a:t>Las</a:t>
            </a:r>
            <a:r>
              <a:rPr lang="el-GR" sz="1800" dirty="0">
                <a:solidFill>
                  <a:srgbClr val="3F3F3F"/>
                </a:solidFill>
                <a:latin typeface="Candara"/>
                <a:ea typeface="Candara"/>
                <a:cs typeface="Candara"/>
                <a:sym typeface="Candara"/>
              </a:rPr>
              <a:t> </a:t>
            </a:r>
            <a:r>
              <a:rPr lang="el-GR" sz="1800" dirty="0" err="1">
                <a:solidFill>
                  <a:srgbClr val="3F3F3F"/>
                </a:solidFill>
                <a:latin typeface="Candara"/>
                <a:ea typeface="Candara"/>
                <a:cs typeface="Candara"/>
                <a:sym typeface="Candara"/>
              </a:rPr>
              <a:t>Fallas</a:t>
            </a:r>
            <a:r>
              <a:rPr lang="el-GR" sz="1800" dirty="0">
                <a:solidFill>
                  <a:srgbClr val="3F3F3F"/>
                </a:solidFill>
                <a:latin typeface="Candara"/>
                <a:ea typeface="Candara"/>
                <a:cs typeface="Candara"/>
                <a:sym typeface="Candara"/>
              </a:rPr>
              <a:t> αποτελεί ένα ισχυρό παράδειγμα του πώς η πολιτιστική κληρονομιά μπορεί να ενώσει διαφορετικές ομάδες, να προωθήσει την πολιτιστική συνέχεια και να διατηρήσει την ενεργό συμμετοχή της κοινότητας στη διαφύλαξη των παραδόσεων.</a:t>
            </a:r>
          </a:p>
          <a:p>
            <a:pPr marL="0" marR="0" lvl="0" indent="0" algn="just" rtl="0">
              <a:spcBef>
                <a:spcPts val="0"/>
              </a:spcBef>
              <a:spcAft>
                <a:spcPts val="0"/>
              </a:spcAft>
              <a:buNone/>
            </a:pPr>
            <a:endParaRPr sz="1800" i="0" u="none" strike="noStrike" dirty="0">
              <a:solidFill>
                <a:srgbClr val="3F3F3F"/>
              </a:solidFill>
              <a:latin typeface="Candara"/>
              <a:ea typeface="Candara"/>
              <a:cs typeface="Candara"/>
              <a:sym typeface="Candara"/>
            </a:endParaRPr>
          </a:p>
        </p:txBody>
      </p:sp>
      <p:sp>
        <p:nvSpPr>
          <p:cNvPr id="146" name="Google Shape;146;p7"/>
          <p:cNvSpPr txBox="1"/>
          <p:nvPr/>
        </p:nvSpPr>
        <p:spPr>
          <a:xfrm>
            <a:off x="484053" y="1052961"/>
            <a:ext cx="6098058" cy="400110"/>
          </a:xfrm>
          <a:prstGeom prst="rect">
            <a:avLst/>
          </a:prstGeom>
          <a:noFill/>
          <a:ln>
            <a:noFill/>
          </a:ln>
        </p:spPr>
        <p:txBody>
          <a:bodyPr spcFirstLastPara="1" wrap="square" lIns="91425" tIns="45700" rIns="91425" bIns="45700" anchor="t" anchorCtr="0">
            <a:spAutoFit/>
          </a:bodyPr>
          <a:lstStyle/>
          <a:p>
            <a:pPr lvl="0"/>
            <a:r>
              <a:rPr lang="el-GR" sz="2000" b="1" dirty="0">
                <a:solidFill>
                  <a:srgbClr val="A99374"/>
                </a:solidFill>
                <a:latin typeface="Candara"/>
                <a:ea typeface="Candara"/>
                <a:cs typeface="Candara"/>
                <a:sym typeface="Candara"/>
              </a:rPr>
              <a:t>Φεστιβάλ </a:t>
            </a:r>
            <a:r>
              <a:rPr lang="el-GR" sz="2000" b="1" dirty="0" err="1">
                <a:solidFill>
                  <a:srgbClr val="A99374"/>
                </a:solidFill>
                <a:latin typeface="Candara"/>
                <a:ea typeface="Candara"/>
                <a:cs typeface="Candara"/>
                <a:sym typeface="Candara"/>
              </a:rPr>
              <a:t>Las</a:t>
            </a:r>
            <a:r>
              <a:rPr lang="el-GR" sz="2000" b="1" dirty="0">
                <a:solidFill>
                  <a:srgbClr val="A99374"/>
                </a:solidFill>
                <a:latin typeface="Candara"/>
                <a:ea typeface="Candara"/>
                <a:cs typeface="Candara"/>
                <a:sym typeface="Candara"/>
              </a:rPr>
              <a:t> </a:t>
            </a:r>
            <a:r>
              <a:rPr lang="el-GR" sz="2000" b="1" dirty="0" err="1">
                <a:solidFill>
                  <a:srgbClr val="A99374"/>
                </a:solidFill>
                <a:latin typeface="Candara"/>
                <a:ea typeface="Candara"/>
                <a:cs typeface="Candara"/>
                <a:sym typeface="Candara"/>
              </a:rPr>
              <a:t>Fallas</a:t>
            </a:r>
            <a:r>
              <a:rPr lang="el-GR" sz="2000" b="1" dirty="0">
                <a:solidFill>
                  <a:srgbClr val="A99374"/>
                </a:solidFill>
                <a:latin typeface="Candara"/>
                <a:ea typeface="Candara"/>
                <a:cs typeface="Candara"/>
                <a:sym typeface="Candara"/>
              </a:rPr>
              <a:t> στη Βαλένθια</a:t>
            </a:r>
            <a:endParaRPr sz="2000" b="1" dirty="0">
              <a:solidFill>
                <a:srgbClr val="A99374"/>
              </a:solidFill>
              <a:latin typeface="Candara"/>
              <a:ea typeface="Candara"/>
              <a:cs typeface="Candara"/>
              <a:sym typeface="Candara"/>
            </a:endParaRPr>
          </a:p>
        </p:txBody>
      </p:sp>
      <p:pic>
        <p:nvPicPr>
          <p:cNvPr id="147" name="Google Shape;147;p7"/>
          <p:cNvPicPr preferRelativeResize="0"/>
          <p:nvPr/>
        </p:nvPicPr>
        <p:blipFill>
          <a:blip r:embed="rId4">
            <a:alphaModFix/>
          </a:blip>
          <a:stretch>
            <a:fillRect/>
          </a:stretch>
        </p:blipFill>
        <p:spPr>
          <a:xfrm>
            <a:off x="8381851" y="961292"/>
            <a:ext cx="3657749" cy="4876998"/>
          </a:xfrm>
          <a:prstGeom prst="rect">
            <a:avLst/>
          </a:prstGeom>
          <a:noFill/>
          <a:ln>
            <a:noFill/>
          </a:ln>
        </p:spPr>
      </p:pic>
      <p:sp>
        <p:nvSpPr>
          <p:cNvPr id="148" name="Google Shape;148;p7"/>
          <p:cNvSpPr txBox="1"/>
          <p:nvPr/>
        </p:nvSpPr>
        <p:spPr>
          <a:xfrm>
            <a:off x="8381850" y="599070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dk1"/>
                </a:solidFill>
              </a:rPr>
              <a:t>Website:</a:t>
            </a:r>
            <a:r>
              <a:rPr lang="en-US" sz="1100">
                <a:solidFill>
                  <a:schemeClr val="dk1"/>
                </a:solidFill>
                <a:uFill>
                  <a:noFill/>
                </a:uFill>
                <a:hlinkClick r:id="rId5">
                  <a:extLst>
                    <a:ext uri="{A12FA001-AC4F-418D-AE19-62706E023703}">
                      <ahyp:hlinkClr xmlns:ahyp="http://schemas.microsoft.com/office/drawing/2018/hyperlinkcolor" xmlns="" val="tx"/>
                    </a:ext>
                  </a:extLst>
                </a:hlinkClick>
              </a:rPr>
              <a:t> </a:t>
            </a:r>
            <a:r>
              <a:rPr lang="en-US" sz="1100" u="sng">
                <a:solidFill>
                  <a:schemeClr val="hlink"/>
                </a:solidFill>
                <a:hlinkClick r:id="rId5"/>
              </a:rPr>
              <a:t>https://www.fallas.com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4" name="Google Shape;154;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8"/>
          <p:cNvSpPr txBox="1"/>
          <p:nvPr/>
        </p:nvSpPr>
        <p:spPr>
          <a:xfrm>
            <a:off x="0" y="89588"/>
            <a:ext cx="10911016" cy="830956"/>
          </a:xfrm>
          <a:prstGeom prst="rect">
            <a:avLst/>
          </a:prstGeom>
          <a:noFill/>
          <a:ln>
            <a:noFill/>
          </a:ln>
        </p:spPr>
        <p:txBody>
          <a:bodyPr spcFirstLastPara="1" wrap="square" lIns="91425" tIns="45700" rIns="91425" bIns="45700" anchor="t" anchorCtr="0">
            <a:spAutoFit/>
          </a:bodyPr>
          <a:lstStyle/>
          <a:p>
            <a:pPr marL="457200" lvl="1"/>
            <a:r>
              <a:rPr lang="el-GR" sz="2400" b="1" dirty="0">
                <a:solidFill>
                  <a:srgbClr val="FFFFFF"/>
                </a:solidFill>
                <a:latin typeface="Candara"/>
                <a:ea typeface="Candara"/>
                <a:cs typeface="Candara"/>
                <a:sym typeface="Candara"/>
              </a:rPr>
              <a:t>Βέλτιστη πρακτική για την ενεργοποίηση κοινοτήτων μέσω της πολιτιστικής κληρονομιάς</a:t>
            </a:r>
            <a:endParaRPr lang="el-GR" sz="2400" dirty="0">
              <a:solidFill>
                <a:schemeClr val="dk1"/>
              </a:solidFill>
              <a:latin typeface="Times New Roman"/>
              <a:ea typeface="Times New Roman"/>
              <a:cs typeface="Times New Roman"/>
              <a:sym typeface="Times New Roman"/>
            </a:endParaRPr>
          </a:p>
        </p:txBody>
      </p:sp>
      <p:sp>
        <p:nvSpPr>
          <p:cNvPr id="157" name="Google Shape;157;p8"/>
          <p:cNvSpPr txBox="1"/>
          <p:nvPr/>
        </p:nvSpPr>
        <p:spPr>
          <a:xfrm>
            <a:off x="484053" y="1936727"/>
            <a:ext cx="11005983" cy="4524275"/>
          </a:xfrm>
          <a:prstGeom prst="rect">
            <a:avLst/>
          </a:prstGeom>
          <a:noFill/>
          <a:ln>
            <a:noFill/>
          </a:ln>
        </p:spPr>
        <p:txBody>
          <a:bodyPr spcFirstLastPara="1" wrap="square" lIns="91425" tIns="45700" rIns="91425" bIns="45700" anchor="t" anchorCtr="0">
            <a:spAutoFit/>
          </a:bodyPr>
          <a:lstStyle/>
          <a:p>
            <a:pPr lvl="0" algn="just"/>
            <a:r>
              <a:rPr lang="el-GR" sz="1600" dirty="0">
                <a:solidFill>
                  <a:schemeClr val="dk1"/>
                </a:solidFill>
                <a:latin typeface="Candara"/>
                <a:ea typeface="Candara"/>
                <a:cs typeface="Candara"/>
                <a:sym typeface="Candara"/>
              </a:rPr>
              <a:t>Το Φεστιβάλ </a:t>
            </a:r>
            <a:r>
              <a:rPr lang="el-GR" sz="1600" dirty="0" err="1">
                <a:solidFill>
                  <a:schemeClr val="dk1"/>
                </a:solidFill>
                <a:latin typeface="Candara"/>
                <a:ea typeface="Candara"/>
                <a:cs typeface="Candara"/>
                <a:sym typeface="Candara"/>
              </a:rPr>
              <a:t>Las</a:t>
            </a:r>
            <a:r>
              <a:rPr lang="el-GR" sz="1600" dirty="0">
                <a:solidFill>
                  <a:schemeClr val="dk1"/>
                </a:solidFill>
                <a:latin typeface="Candara"/>
                <a:ea typeface="Candara"/>
                <a:cs typeface="Candara"/>
                <a:sym typeface="Candara"/>
              </a:rPr>
              <a:t> </a:t>
            </a:r>
            <a:r>
              <a:rPr lang="el-GR" sz="1600" dirty="0" err="1">
                <a:solidFill>
                  <a:schemeClr val="dk1"/>
                </a:solidFill>
                <a:latin typeface="Candara"/>
                <a:ea typeface="Candara"/>
                <a:cs typeface="Candara"/>
                <a:sym typeface="Candara"/>
              </a:rPr>
              <a:t>Fallas</a:t>
            </a:r>
            <a:r>
              <a:rPr lang="el-GR" sz="1600" dirty="0">
                <a:solidFill>
                  <a:schemeClr val="dk1"/>
                </a:solidFill>
                <a:latin typeface="Candara"/>
                <a:ea typeface="Candara"/>
                <a:cs typeface="Candara"/>
                <a:sym typeface="Candara"/>
              </a:rPr>
              <a:t> στη Βαλένθια ενισχύει τη συμμετοχή της κοινότητας μέσω της πολιτιστικής κληρονομιάς με πολλούς ουσιαστικούς τρόπους:</a:t>
            </a:r>
          </a:p>
          <a:p>
            <a:pPr marL="0" marR="0" lvl="0" indent="0" algn="just" rtl="0">
              <a:spcBef>
                <a:spcPts val="0"/>
              </a:spcBef>
              <a:spcAft>
                <a:spcPts val="0"/>
              </a:spcAft>
              <a:buNone/>
            </a:pPr>
            <a:endParaRPr sz="1600" dirty="0"/>
          </a:p>
          <a:p>
            <a:pPr lvl="0" algn="just"/>
            <a:r>
              <a:rPr lang="el-GR" sz="1600" b="1" dirty="0">
                <a:solidFill>
                  <a:schemeClr val="dk1"/>
                </a:solidFill>
                <a:latin typeface="Candara"/>
                <a:ea typeface="Candara"/>
                <a:cs typeface="Candara"/>
                <a:sym typeface="Candara"/>
              </a:rPr>
              <a:t>1. Καλλιτεχνική Συνεργασία:</a:t>
            </a:r>
          </a:p>
          <a:p>
            <a:pPr lvl="0" algn="just"/>
            <a:r>
              <a:rPr lang="el-GR" sz="1600" dirty="0">
                <a:solidFill>
                  <a:schemeClr val="dk1"/>
                </a:solidFill>
                <a:latin typeface="Candara"/>
                <a:ea typeface="Candara"/>
                <a:cs typeface="Candara"/>
                <a:sym typeface="Candara"/>
              </a:rPr>
              <a:t>Τοπικοί τεχνίτες, όπως ξυλουργοί, γλύπτες και ζωγράφοι, συνεργάζονται για τη δημιουργία των περίτεχνων σατιρικών κατασκευών (</a:t>
            </a:r>
            <a:r>
              <a:rPr lang="el-GR" sz="1600" dirty="0" err="1">
                <a:solidFill>
                  <a:schemeClr val="dk1"/>
                </a:solidFill>
                <a:latin typeface="Candara"/>
                <a:ea typeface="Candara"/>
                <a:cs typeface="Candara"/>
                <a:sym typeface="Candara"/>
              </a:rPr>
              <a:t>fallas</a:t>
            </a:r>
            <a:r>
              <a:rPr lang="el-GR" sz="1600" dirty="0">
                <a:solidFill>
                  <a:schemeClr val="dk1"/>
                </a:solidFill>
                <a:latin typeface="Candara"/>
                <a:ea typeface="Candara"/>
                <a:cs typeface="Candara"/>
                <a:sym typeface="Candara"/>
              </a:rPr>
              <a:t>). Αυτή η συνεργατική διαδικασία περιλαμβάνει μαθητείες, διασφαλίζοντας τη μεταβίβαση παραδοσιακών δεξιοτήτων και καλλιεργώντας το αίσθημα υπερηφάνειας και </a:t>
            </a:r>
            <a:r>
              <a:rPr lang="el-GR" sz="1600" dirty="0" err="1">
                <a:solidFill>
                  <a:schemeClr val="dk1"/>
                </a:solidFill>
                <a:latin typeface="Candara"/>
                <a:ea typeface="Candara"/>
                <a:cs typeface="Candara"/>
                <a:sym typeface="Candara"/>
              </a:rPr>
              <a:t>ανήκειν</a:t>
            </a:r>
            <a:r>
              <a:rPr lang="el-GR" sz="1600" dirty="0">
                <a:solidFill>
                  <a:schemeClr val="dk1"/>
                </a:solidFill>
                <a:latin typeface="Candara"/>
                <a:ea typeface="Candara"/>
                <a:cs typeface="Candara"/>
                <a:sym typeface="Candara"/>
              </a:rPr>
              <a:t> μεταξύ τεχνιτών και συμμετεχόντων.</a:t>
            </a:r>
          </a:p>
          <a:p>
            <a:pPr lvl="0" algn="just"/>
            <a:endParaRPr lang="el-GR" sz="1600" b="1" dirty="0">
              <a:solidFill>
                <a:schemeClr val="dk1"/>
              </a:solidFill>
              <a:latin typeface="Candara"/>
              <a:ea typeface="Candara"/>
              <a:cs typeface="Candara"/>
              <a:sym typeface="Candara"/>
            </a:endParaRPr>
          </a:p>
          <a:p>
            <a:pPr lvl="0" algn="just"/>
            <a:r>
              <a:rPr lang="el-GR" sz="1600" b="1" dirty="0">
                <a:solidFill>
                  <a:schemeClr val="dk1"/>
                </a:solidFill>
                <a:latin typeface="Candara"/>
                <a:ea typeface="Candara"/>
                <a:cs typeface="Candara"/>
                <a:sym typeface="Candara"/>
              </a:rPr>
              <a:t>2. </a:t>
            </a:r>
            <a:r>
              <a:rPr lang="el-GR" sz="1600" b="1" dirty="0" err="1">
                <a:solidFill>
                  <a:schemeClr val="dk1"/>
                </a:solidFill>
                <a:latin typeface="Candara"/>
                <a:ea typeface="Candara"/>
                <a:cs typeface="Candara"/>
                <a:sym typeface="Candara"/>
              </a:rPr>
              <a:t>Διαγενεακή</a:t>
            </a:r>
            <a:r>
              <a:rPr lang="el-GR" sz="1600" b="1" dirty="0">
                <a:solidFill>
                  <a:schemeClr val="dk1"/>
                </a:solidFill>
                <a:latin typeface="Candara"/>
                <a:ea typeface="Candara"/>
                <a:cs typeface="Candara"/>
                <a:sym typeface="Candara"/>
              </a:rPr>
              <a:t> Συμμετοχή:</a:t>
            </a:r>
          </a:p>
          <a:p>
            <a:pPr lvl="0" algn="just"/>
            <a:r>
              <a:rPr lang="el-GR" sz="1600" dirty="0">
                <a:solidFill>
                  <a:schemeClr val="dk1"/>
                </a:solidFill>
                <a:latin typeface="Candara"/>
                <a:ea typeface="Candara"/>
                <a:cs typeface="Candara"/>
                <a:sym typeface="Candara"/>
              </a:rPr>
              <a:t>Οικογένειες και σχολεία εμπλέκουν τα παιδιά στις παραδόσεις του φεστιβάλ, όπως στον σχεδιασμό μικρότερων </a:t>
            </a:r>
            <a:r>
              <a:rPr lang="el-GR" sz="1600" dirty="0" err="1">
                <a:solidFill>
                  <a:schemeClr val="dk1"/>
                </a:solidFill>
                <a:latin typeface="Candara"/>
                <a:ea typeface="Candara"/>
                <a:cs typeface="Candara"/>
                <a:sym typeface="Candara"/>
              </a:rPr>
              <a:t>fallas</a:t>
            </a:r>
            <a:r>
              <a:rPr lang="el-GR" sz="1600" dirty="0">
                <a:solidFill>
                  <a:schemeClr val="dk1"/>
                </a:solidFill>
                <a:latin typeface="Candara"/>
                <a:ea typeface="Candara"/>
                <a:cs typeface="Candara"/>
                <a:sym typeface="Candara"/>
              </a:rPr>
              <a:t> για νεανικές κατηγορίες. Με αυτόν τον τρόπο ενισχύεται η πολιτιστική συνέχεια και διασφαλίζεται ότι οι νεότερες γενιές αισθάνονται συνδεδεμένες με την πολιτιστική τους κληρονομιά.</a:t>
            </a:r>
          </a:p>
          <a:p>
            <a:pPr lvl="0" algn="just"/>
            <a:endParaRPr lang="el-GR" sz="1600" b="1" dirty="0">
              <a:solidFill>
                <a:schemeClr val="dk1"/>
              </a:solidFill>
              <a:latin typeface="Candara"/>
              <a:ea typeface="Candara"/>
              <a:cs typeface="Candara"/>
              <a:sym typeface="Candara"/>
            </a:endParaRPr>
          </a:p>
          <a:p>
            <a:pPr lvl="0" algn="just"/>
            <a:r>
              <a:rPr lang="el-GR" sz="1600" b="1" dirty="0">
                <a:solidFill>
                  <a:schemeClr val="dk1"/>
                </a:solidFill>
                <a:latin typeface="Candara"/>
                <a:ea typeface="Candara"/>
                <a:cs typeface="Candara"/>
                <a:sym typeface="Candara"/>
              </a:rPr>
              <a:t>3. Κοινοτική Ταυτότητα:</a:t>
            </a:r>
          </a:p>
          <a:p>
            <a:pPr lvl="0" algn="just"/>
            <a:r>
              <a:rPr lang="el-GR" sz="1600" dirty="0">
                <a:solidFill>
                  <a:schemeClr val="dk1"/>
                </a:solidFill>
                <a:latin typeface="Candara"/>
                <a:ea typeface="Candara"/>
                <a:cs typeface="Candara"/>
                <a:sym typeface="Candara"/>
              </a:rPr>
              <a:t>Κάθε γειτονιά (</a:t>
            </a:r>
            <a:r>
              <a:rPr lang="el-GR" sz="1600" dirty="0" err="1">
                <a:solidFill>
                  <a:schemeClr val="dk1"/>
                </a:solidFill>
                <a:latin typeface="Candara"/>
                <a:ea typeface="Candara"/>
                <a:cs typeface="Candara"/>
                <a:sym typeface="Candara"/>
              </a:rPr>
              <a:t>barrio</a:t>
            </a:r>
            <a:r>
              <a:rPr lang="el-GR" sz="1600" dirty="0">
                <a:solidFill>
                  <a:schemeClr val="dk1"/>
                </a:solidFill>
                <a:latin typeface="Candara"/>
                <a:ea typeface="Candara"/>
                <a:cs typeface="Candara"/>
                <a:sym typeface="Candara"/>
              </a:rPr>
              <a:t>) χρηματοδοτεί τη δική της </a:t>
            </a:r>
            <a:r>
              <a:rPr lang="el-GR" sz="1600" dirty="0" err="1">
                <a:solidFill>
                  <a:schemeClr val="dk1"/>
                </a:solidFill>
                <a:latin typeface="Candara"/>
                <a:ea typeface="Candara"/>
                <a:cs typeface="Candara"/>
                <a:sym typeface="Candara"/>
              </a:rPr>
              <a:t>falla</a:t>
            </a:r>
            <a:r>
              <a:rPr lang="el-GR" sz="1600" dirty="0">
                <a:solidFill>
                  <a:schemeClr val="dk1"/>
                </a:solidFill>
                <a:latin typeface="Candara"/>
                <a:ea typeface="Candara"/>
                <a:cs typeface="Candara"/>
                <a:sym typeface="Candara"/>
              </a:rPr>
              <a:t>, δημιουργώντας ένα κλίμα φιλικού ανταγωνισμού, ενώ παράλληλα ενισχύονται οι τοπικές ταυτότητες. Οι κάτοικοι συνεργάζονται για τον σχεδιασμό, τη χρηματοδότηση και τον εορτασμό των μοναδικών τους δημιουργιών, καλλιεργώντας αλληλεγγύη και υπερηφάνεια.</a:t>
            </a:r>
          </a:p>
        </p:txBody>
      </p:sp>
      <p:sp>
        <p:nvSpPr>
          <p:cNvPr id="158" name="Google Shape;158;p8"/>
          <p:cNvSpPr txBox="1"/>
          <p:nvPr/>
        </p:nvSpPr>
        <p:spPr>
          <a:xfrm>
            <a:off x="484053" y="1052961"/>
            <a:ext cx="11135292" cy="707846"/>
          </a:xfrm>
          <a:prstGeom prst="rect">
            <a:avLst/>
          </a:prstGeom>
          <a:noFill/>
          <a:ln>
            <a:noFill/>
          </a:ln>
        </p:spPr>
        <p:txBody>
          <a:bodyPr spcFirstLastPara="1" wrap="square" lIns="91425" tIns="45700" rIns="91425" bIns="45700" anchor="t" anchorCtr="0">
            <a:spAutoFit/>
          </a:bodyPr>
          <a:lstStyle/>
          <a:p>
            <a:pPr lvl="0"/>
            <a:r>
              <a:rPr lang="el-GR" sz="2000" b="1" dirty="0">
                <a:solidFill>
                  <a:srgbClr val="A99374"/>
                </a:solidFill>
                <a:latin typeface="Candara"/>
                <a:ea typeface="Candara"/>
                <a:cs typeface="Candara"/>
                <a:sym typeface="Candara"/>
              </a:rPr>
              <a:t>Πώς το Φεστιβάλ </a:t>
            </a:r>
            <a:r>
              <a:rPr lang="el-GR" sz="2000" b="1" dirty="0" err="1">
                <a:solidFill>
                  <a:srgbClr val="A99374"/>
                </a:solidFill>
                <a:latin typeface="Candara"/>
                <a:ea typeface="Candara"/>
                <a:cs typeface="Candara"/>
                <a:sym typeface="Candara"/>
              </a:rPr>
              <a:t>Las</a:t>
            </a:r>
            <a:r>
              <a:rPr lang="el-GR" sz="2000" b="1" dirty="0">
                <a:solidFill>
                  <a:srgbClr val="A99374"/>
                </a:solidFill>
                <a:latin typeface="Candara"/>
                <a:ea typeface="Candara"/>
                <a:cs typeface="Candara"/>
                <a:sym typeface="Candara"/>
              </a:rPr>
              <a:t> </a:t>
            </a:r>
            <a:r>
              <a:rPr lang="el-GR" sz="2000" b="1" dirty="0" err="1">
                <a:solidFill>
                  <a:srgbClr val="A99374"/>
                </a:solidFill>
                <a:latin typeface="Candara"/>
                <a:ea typeface="Candara"/>
                <a:cs typeface="Candara"/>
                <a:sym typeface="Candara"/>
              </a:rPr>
              <a:t>Fallas</a:t>
            </a:r>
            <a:r>
              <a:rPr lang="el-GR" sz="2000" b="1" dirty="0">
                <a:solidFill>
                  <a:srgbClr val="A99374"/>
                </a:solidFill>
                <a:latin typeface="Candara"/>
                <a:ea typeface="Candara"/>
                <a:cs typeface="Candara"/>
                <a:sym typeface="Candara"/>
              </a:rPr>
              <a:t> στη Βαλένθια ενισχύει τη συμμετοχή της κοινότητας μέσω της πολιτιστικής κληρονομιάς</a:t>
            </a:r>
            <a:endParaRPr sz="2000" b="1" dirty="0">
              <a:solidFill>
                <a:srgbClr val="A99374"/>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4" name="Google Shape;164;p9"/>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9"/>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9"/>
          <p:cNvSpPr txBox="1"/>
          <p:nvPr/>
        </p:nvSpPr>
        <p:spPr>
          <a:xfrm>
            <a:off x="0" y="89588"/>
            <a:ext cx="10911016" cy="830956"/>
          </a:xfrm>
          <a:prstGeom prst="rect">
            <a:avLst/>
          </a:prstGeom>
          <a:noFill/>
          <a:ln>
            <a:noFill/>
          </a:ln>
        </p:spPr>
        <p:txBody>
          <a:bodyPr spcFirstLastPara="1" wrap="square" lIns="91425" tIns="45700" rIns="91425" bIns="45700" anchor="t" anchorCtr="0">
            <a:spAutoFit/>
          </a:bodyPr>
          <a:lstStyle/>
          <a:p>
            <a:pPr marL="457200" lvl="1"/>
            <a:r>
              <a:rPr lang="el-GR" sz="2400" b="1" dirty="0">
                <a:solidFill>
                  <a:srgbClr val="FFFFFF"/>
                </a:solidFill>
                <a:latin typeface="Candara"/>
                <a:ea typeface="Candara"/>
                <a:cs typeface="Candara"/>
                <a:sym typeface="Candara"/>
              </a:rPr>
              <a:t>Βέλτιστη πρακτική για την ενεργοποίηση κοινοτήτων μέσω της πολιτιστικής κληρονομιάς</a:t>
            </a:r>
            <a:endParaRPr lang="el-GR" sz="2400" dirty="0">
              <a:solidFill>
                <a:schemeClr val="dk1"/>
              </a:solidFill>
              <a:latin typeface="Times New Roman"/>
              <a:ea typeface="Times New Roman"/>
              <a:cs typeface="Times New Roman"/>
              <a:sym typeface="Times New Roman"/>
            </a:endParaRPr>
          </a:p>
        </p:txBody>
      </p:sp>
      <p:sp>
        <p:nvSpPr>
          <p:cNvPr id="167" name="Google Shape;167;p9"/>
          <p:cNvSpPr txBox="1"/>
          <p:nvPr/>
        </p:nvSpPr>
        <p:spPr>
          <a:xfrm>
            <a:off x="484054" y="1918252"/>
            <a:ext cx="11135292" cy="3416279"/>
          </a:xfrm>
          <a:prstGeom prst="rect">
            <a:avLst/>
          </a:prstGeom>
          <a:noFill/>
          <a:ln>
            <a:noFill/>
          </a:ln>
        </p:spPr>
        <p:txBody>
          <a:bodyPr spcFirstLastPara="1" wrap="square" lIns="91425" tIns="45700" rIns="91425" bIns="45700" anchor="t" anchorCtr="0">
            <a:spAutoFit/>
          </a:bodyPr>
          <a:lstStyle/>
          <a:p>
            <a:pPr lvl="0" algn="just"/>
            <a:r>
              <a:rPr lang="el-GR" sz="1800" b="1" dirty="0">
                <a:solidFill>
                  <a:schemeClr val="dk1"/>
                </a:solidFill>
                <a:latin typeface="Candara"/>
                <a:ea typeface="Candara"/>
                <a:cs typeface="Candara"/>
                <a:sym typeface="Candara"/>
              </a:rPr>
              <a:t>4. Αφήγηση και Σάτιρα:</a:t>
            </a:r>
          </a:p>
          <a:p>
            <a:pPr lvl="0" algn="just"/>
            <a:r>
              <a:rPr lang="el-GR" sz="1800" dirty="0">
                <a:solidFill>
                  <a:schemeClr val="dk1"/>
                </a:solidFill>
                <a:latin typeface="Candara"/>
                <a:ea typeface="Candara"/>
                <a:cs typeface="Candara"/>
                <a:sym typeface="Candara"/>
              </a:rPr>
              <a:t>Το φεστιβάλ αξιοποιεί την αφήγηση για να σχολιάσει κοινωνικά και πολιτικά ζητήματα μέσα από τα σατιρικά θέματα των </a:t>
            </a:r>
            <a:r>
              <a:rPr lang="el-GR" sz="1800" dirty="0" err="1">
                <a:solidFill>
                  <a:schemeClr val="dk1"/>
                </a:solidFill>
                <a:latin typeface="Candara"/>
                <a:ea typeface="Candara"/>
                <a:cs typeface="Candara"/>
                <a:sym typeface="Candara"/>
              </a:rPr>
              <a:t>fallas</a:t>
            </a:r>
            <a:r>
              <a:rPr lang="el-GR" sz="1800" dirty="0">
                <a:solidFill>
                  <a:schemeClr val="dk1"/>
                </a:solidFill>
                <a:latin typeface="Candara"/>
                <a:ea typeface="Candara"/>
                <a:cs typeface="Candara"/>
                <a:sym typeface="Candara"/>
              </a:rPr>
              <a:t>. Αυτό ενεργοποιεί την κοινότητα μέσω κοινής σκέψης, διαλόγου και χιούμορ.</a:t>
            </a:r>
          </a:p>
          <a:p>
            <a:pPr lvl="0" algn="just"/>
            <a:endParaRPr lang="el-GR" sz="1800" b="1" dirty="0">
              <a:solidFill>
                <a:schemeClr val="dk1"/>
              </a:solidFill>
              <a:latin typeface="Candara"/>
              <a:ea typeface="Candara"/>
              <a:cs typeface="Candara"/>
              <a:sym typeface="Candara"/>
            </a:endParaRPr>
          </a:p>
          <a:p>
            <a:pPr lvl="0" algn="just"/>
            <a:r>
              <a:rPr lang="el-GR" sz="1800" b="1" dirty="0">
                <a:solidFill>
                  <a:schemeClr val="dk1"/>
                </a:solidFill>
                <a:latin typeface="Candara"/>
                <a:ea typeface="Candara"/>
                <a:cs typeface="Candara"/>
                <a:sym typeface="Candara"/>
              </a:rPr>
              <a:t>5. Δημόσιες Εκδηλώσεις και Τελετουργίες:</a:t>
            </a:r>
          </a:p>
          <a:p>
            <a:pPr lvl="0" algn="just"/>
            <a:r>
              <a:rPr lang="el-GR" sz="1800" dirty="0">
                <a:solidFill>
                  <a:schemeClr val="dk1"/>
                </a:solidFill>
                <a:latin typeface="Candara"/>
                <a:ea typeface="Candara"/>
                <a:cs typeface="Candara"/>
                <a:sym typeface="Candara"/>
              </a:rPr>
              <a:t>Παρελάσεις, μουσική, παραδοσιακές ενδυμασίες και η τελετουργική καύση των </a:t>
            </a:r>
            <a:r>
              <a:rPr lang="el-GR" sz="1800" dirty="0" err="1">
                <a:solidFill>
                  <a:schemeClr val="dk1"/>
                </a:solidFill>
                <a:latin typeface="Candara"/>
                <a:ea typeface="Candara"/>
                <a:cs typeface="Candara"/>
                <a:sym typeface="Candara"/>
              </a:rPr>
              <a:t>fallas</a:t>
            </a:r>
            <a:r>
              <a:rPr lang="el-GR" sz="1800" dirty="0">
                <a:solidFill>
                  <a:schemeClr val="dk1"/>
                </a:solidFill>
                <a:latin typeface="Candara"/>
                <a:ea typeface="Candara"/>
                <a:cs typeface="Candara"/>
                <a:sym typeface="Candara"/>
              </a:rPr>
              <a:t> φέρνουν τους ανθρώπους κοντά σε μια κοινή εμπειρία, ενισχύοντας τους συναισθηματικούς δεσμούς και το αίσθημα ενότητας μέσα στην πόλη.</a:t>
            </a:r>
          </a:p>
          <a:p>
            <a:pPr lvl="0" algn="just"/>
            <a:endParaRPr lang="el-GR" sz="1800" b="1" dirty="0">
              <a:solidFill>
                <a:schemeClr val="dk1"/>
              </a:solidFill>
              <a:latin typeface="Candara"/>
              <a:ea typeface="Candara"/>
              <a:cs typeface="Candara"/>
              <a:sym typeface="Candara"/>
            </a:endParaRPr>
          </a:p>
          <a:p>
            <a:pPr lvl="0" algn="just"/>
            <a:r>
              <a:rPr lang="el-GR" sz="1800" b="1" dirty="0">
                <a:solidFill>
                  <a:schemeClr val="dk1"/>
                </a:solidFill>
                <a:latin typeface="Candara"/>
                <a:ea typeface="Candara"/>
                <a:cs typeface="Candara"/>
                <a:sym typeface="Candara"/>
              </a:rPr>
              <a:t>6. Πολιτιστικές Συνεργασίες:</a:t>
            </a:r>
          </a:p>
          <a:p>
            <a:pPr lvl="0" algn="just"/>
            <a:r>
              <a:rPr lang="el-GR" sz="1800" dirty="0">
                <a:solidFill>
                  <a:schemeClr val="dk1"/>
                </a:solidFill>
                <a:latin typeface="Candara"/>
                <a:ea typeface="Candara"/>
                <a:cs typeface="Candara"/>
                <a:sym typeface="Candara"/>
              </a:rPr>
              <a:t>Οι συνεργασίες με τοπικούς οργανισμούς, σχολεία και πολιτιστικά ιδρύματα διασφαλίζουν ότι το φεστιβάλ παραμένει μια ζωντανή παράδοση, η οποία εξελίσσεται διαρκώς χωρίς να χάνει τον ιστορικό της πυρήνα.</a:t>
            </a:r>
            <a:endParaRPr sz="1800" dirty="0">
              <a:solidFill>
                <a:srgbClr val="3F3F3F"/>
              </a:solidFill>
              <a:latin typeface="Candara"/>
              <a:ea typeface="Candara"/>
              <a:cs typeface="Candara"/>
              <a:sym typeface="Candara"/>
            </a:endParaRPr>
          </a:p>
        </p:txBody>
      </p:sp>
      <p:sp>
        <p:nvSpPr>
          <p:cNvPr id="168" name="Google Shape;168;p9"/>
          <p:cNvSpPr txBox="1"/>
          <p:nvPr/>
        </p:nvSpPr>
        <p:spPr>
          <a:xfrm>
            <a:off x="484053" y="1052961"/>
            <a:ext cx="11135292" cy="707846"/>
          </a:xfrm>
          <a:prstGeom prst="rect">
            <a:avLst/>
          </a:prstGeom>
          <a:noFill/>
          <a:ln>
            <a:noFill/>
          </a:ln>
        </p:spPr>
        <p:txBody>
          <a:bodyPr spcFirstLastPara="1" wrap="square" lIns="91425" tIns="45700" rIns="91425" bIns="45700" anchor="t" anchorCtr="0">
            <a:spAutoFit/>
          </a:bodyPr>
          <a:lstStyle/>
          <a:p>
            <a:pPr lvl="0"/>
            <a:r>
              <a:rPr lang="el-GR" sz="2000" b="1" dirty="0">
                <a:solidFill>
                  <a:srgbClr val="A99374"/>
                </a:solidFill>
                <a:latin typeface="Candara"/>
                <a:ea typeface="Candara"/>
                <a:cs typeface="Candara"/>
                <a:sym typeface="Candara"/>
              </a:rPr>
              <a:t>Πώς το Φεστιβάλ </a:t>
            </a:r>
            <a:r>
              <a:rPr lang="el-GR" sz="2000" b="1" dirty="0" err="1">
                <a:solidFill>
                  <a:srgbClr val="A99374"/>
                </a:solidFill>
                <a:latin typeface="Candara"/>
                <a:ea typeface="Candara"/>
                <a:cs typeface="Candara"/>
                <a:sym typeface="Candara"/>
              </a:rPr>
              <a:t>Las</a:t>
            </a:r>
            <a:r>
              <a:rPr lang="el-GR" sz="2000" b="1" dirty="0">
                <a:solidFill>
                  <a:srgbClr val="A99374"/>
                </a:solidFill>
                <a:latin typeface="Candara"/>
                <a:ea typeface="Candara"/>
                <a:cs typeface="Candara"/>
                <a:sym typeface="Candara"/>
              </a:rPr>
              <a:t> </a:t>
            </a:r>
            <a:r>
              <a:rPr lang="el-GR" sz="2000" b="1" dirty="0" err="1">
                <a:solidFill>
                  <a:srgbClr val="A99374"/>
                </a:solidFill>
                <a:latin typeface="Candara"/>
                <a:ea typeface="Candara"/>
                <a:cs typeface="Candara"/>
                <a:sym typeface="Candara"/>
              </a:rPr>
              <a:t>Fallas</a:t>
            </a:r>
            <a:r>
              <a:rPr lang="el-GR" sz="2000" b="1" dirty="0">
                <a:solidFill>
                  <a:srgbClr val="A99374"/>
                </a:solidFill>
                <a:latin typeface="Candara"/>
                <a:ea typeface="Candara"/>
                <a:cs typeface="Candara"/>
                <a:sym typeface="Candara"/>
              </a:rPr>
              <a:t> στη Βαλένθια ενισχύει τη συμμετοχή της κοινότητας μέσω της πολιτιστικής κληρονομιάς</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1333</Words>
  <Application>Microsoft Office PowerPoint</Application>
  <PresentationFormat>Προσαρμογή</PresentationFormat>
  <Paragraphs>74</Paragraphs>
  <Slides>10</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3</cp:revision>
  <dcterms:created xsi:type="dcterms:W3CDTF">2024-06-10T15:48:53Z</dcterms:created>
  <dcterms:modified xsi:type="dcterms:W3CDTF">2026-05-09T00:01:02Z</dcterms:modified>
</cp:coreProperties>
</file>