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4"/>
    <p:restoredTop sz="94716"/>
  </p:normalViewPr>
  <p:slideViewPr>
    <p:cSldViewPr snapToGrid="0">
      <p:cViewPr varScale="1">
        <p:scale>
          <a:sx n="107" d="100"/>
          <a:sy n="107" d="100"/>
        </p:scale>
        <p:origin x="-108"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jpe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954067"/>
          </a:xfrm>
          <a:prstGeom prst="rect">
            <a:avLst/>
          </a:prstGeom>
          <a:solidFill>
            <a:srgbClr val="72BC59"/>
          </a:solidFill>
          <a:ln>
            <a:noFill/>
          </a:ln>
        </p:spPr>
        <p:txBody>
          <a:bodyPr spcFirstLastPara="1" wrap="square" lIns="91425" tIns="45700" rIns="91425" bIns="45700" anchor="t" anchorCtr="0">
            <a:spAutoFit/>
          </a:bodyPr>
          <a:lstStyle/>
          <a:p>
            <a:pPr lvl="0" algn="ctr"/>
            <a:r>
              <a:rPr lang="el-GR" sz="2800" b="1" dirty="0" smtClean="0">
                <a:solidFill>
                  <a:srgbClr val="FFFFFF"/>
                </a:solidFill>
                <a:latin typeface="Candara"/>
                <a:ea typeface="Times New Roman"/>
                <a:cs typeface="Times New Roman"/>
                <a:sym typeface="Candara"/>
              </a:rPr>
              <a:t>ΕΚΠΑΙΔΕΥΤΙΚΟ </a:t>
            </a:r>
            <a:r>
              <a:rPr lang="el-GR" sz="2800" b="1" dirty="0" smtClean="0">
                <a:solidFill>
                  <a:srgbClr val="FFFFFF"/>
                </a:solidFill>
                <a:latin typeface="Candara"/>
                <a:ea typeface="Times New Roman"/>
                <a:cs typeface="Times New Roman"/>
                <a:sym typeface="Candara"/>
              </a:rPr>
              <a:t>ΠΡΟΓΡΑΜΜΑ</a:t>
            </a:r>
            <a:endParaRPr lang="en-US" sz="2800" b="1" dirty="0" smtClean="0">
              <a:solidFill>
                <a:srgbClr val="FFFFFF"/>
              </a:solidFill>
              <a:latin typeface="Candara"/>
              <a:ea typeface="Times New Roman"/>
              <a:cs typeface="Times New Roman"/>
              <a:sym typeface="Candara"/>
            </a:endParaRPr>
          </a:p>
          <a:p>
            <a:pPr algn="ctr"/>
            <a:r>
              <a:rPr lang="el-GR" sz="2800" b="1" dirty="0" smtClean="0">
                <a:solidFill>
                  <a:srgbClr val="FFFFFF"/>
                </a:solidFill>
                <a:latin typeface="Candara"/>
                <a:ea typeface="Candara"/>
                <a:cs typeface="Candara"/>
                <a:sym typeface="Candara"/>
              </a:rPr>
              <a:t>ΜΑΘΗΣΙΑΚΗ </a:t>
            </a:r>
            <a:r>
              <a:rPr lang="el-GR" sz="2800" b="1" dirty="0" smtClean="0">
                <a:solidFill>
                  <a:srgbClr val="FFFFFF"/>
                </a:solidFill>
                <a:latin typeface="Candara"/>
                <a:ea typeface="Candara"/>
                <a:cs typeface="Candara"/>
                <a:sym typeface="Candara"/>
              </a:rPr>
              <a:t>ΕΝΟΤΗΤΑ 1: Αίσθηση του </a:t>
            </a:r>
            <a:r>
              <a:rPr lang="el-GR" sz="2800" b="1" dirty="0" err="1" smtClean="0">
                <a:solidFill>
                  <a:srgbClr val="FFFFFF"/>
                </a:solidFill>
                <a:latin typeface="Candara"/>
                <a:ea typeface="Candara"/>
                <a:cs typeface="Candara"/>
                <a:sym typeface="Candara"/>
              </a:rPr>
              <a:t>ανήκειν</a:t>
            </a:r>
            <a:r>
              <a:rPr lang="en-US" sz="2800" b="1" dirty="0" smtClean="0">
                <a:solidFill>
                  <a:srgbClr val="FFFFFF"/>
                </a:solidFill>
                <a:latin typeface="Candara"/>
                <a:ea typeface="Candara"/>
                <a:cs typeface="Candara"/>
                <a:sym typeface="Candara"/>
              </a:rPr>
              <a:t> </a:t>
            </a:r>
            <a:endParaRPr lang="en-US" sz="2800" b="1" dirty="0">
              <a:solidFill>
                <a:srgbClr val="FFFFFF"/>
              </a:solidFill>
              <a:latin typeface="Candara"/>
              <a:ea typeface="Candara"/>
              <a:cs typeface="Candara"/>
              <a:sym typeface="Candara"/>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1" name="10 - Εικόνα" descr="cc-brand-1.png"/>
          <p:cNvPicPr>
            <a:picLocks noChangeAspect="1"/>
          </p:cNvPicPr>
          <p:nvPr/>
        </p:nvPicPr>
        <p:blipFill>
          <a:blip r:embed="rId4"/>
          <a:stretch>
            <a:fillRect/>
          </a:stretch>
        </p:blipFill>
        <p:spPr>
          <a:xfrm>
            <a:off x="10688715" y="6078746"/>
            <a:ext cx="1503285" cy="779254"/>
          </a:xfrm>
          <a:prstGeom prst="rect">
            <a:avLst/>
          </a:prstGeom>
        </p:spPr>
      </p:pic>
      <p:pic>
        <p:nvPicPr>
          <p:cNvPr id="8"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61734"/>
          </a:xfrm>
          <a:prstGeom prst="rect">
            <a:avLst/>
          </a:prstGeom>
          <a:noFill/>
          <a:ln>
            <a:noFill/>
          </a:ln>
        </p:spPr>
        <p:txBody>
          <a:bodyPr spcFirstLastPara="1" wrap="square" lIns="91425" tIns="45700" rIns="91425" bIns="45700" anchor="t" anchorCtr="0">
            <a:spAutoFit/>
          </a:bodyPr>
          <a:lstStyle/>
          <a:p>
            <a:pPr algn="ctr">
              <a:spcBef>
                <a:spcPts val="1200"/>
              </a:spcBef>
            </a:pPr>
            <a:r>
              <a:rPr lang="el-GR" sz="4000" b="1" dirty="0" smtClean="0">
                <a:solidFill>
                  <a:srgbClr val="FFFFFF"/>
                </a:solidFill>
                <a:latin typeface="Candara"/>
                <a:ea typeface="Candara"/>
                <a:cs typeface="Candara"/>
                <a:sym typeface="Candara"/>
              </a:rPr>
              <a:t>ΜΑΘΗΜΑ </a:t>
            </a:r>
            <a:r>
              <a:rPr lang="el-GR" sz="4000" b="1" dirty="0" smtClean="0">
                <a:solidFill>
                  <a:srgbClr val="FFFFFF"/>
                </a:solidFill>
                <a:latin typeface="Candara"/>
                <a:ea typeface="Candara"/>
                <a:cs typeface="Candara"/>
                <a:sym typeface="Candara"/>
              </a:rPr>
              <a:t>1: Κληρονομιά και </a:t>
            </a:r>
            <a:r>
              <a:rPr lang="el-GR" sz="4000" b="1" dirty="0" smtClean="0">
                <a:solidFill>
                  <a:srgbClr val="FFFFFF"/>
                </a:solidFill>
                <a:latin typeface="Candara"/>
                <a:ea typeface="Candara"/>
                <a:cs typeface="Candara"/>
                <a:sym typeface="Candara"/>
              </a:rPr>
              <a:t>Ταυτότητα</a:t>
            </a:r>
            <a:endParaRPr lang="en-US" sz="4000" b="1" dirty="0">
              <a:solidFill>
                <a:srgbClr val="FFFFFF"/>
              </a:solidFill>
              <a:latin typeface="Candara"/>
              <a:ea typeface="Candara"/>
              <a:cs typeface="Candara"/>
              <a:sym typeface="Times New Roman"/>
            </a:endParaRP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dirty="0" smtClean="0"/>
              <a:t>Πηγή</a:t>
            </a:r>
            <a:r>
              <a:rPr lang="en-US" dirty="0" smtClean="0"/>
              <a:t>: </a:t>
            </a:r>
            <a:r>
              <a:rPr lang="en-US" dirty="0" err="1"/>
              <a:t>freshidea</a:t>
            </a:r>
            <a:r>
              <a:rPr lang="en-US" dirty="0"/>
              <a:t>/</a:t>
            </a:r>
            <a:r>
              <a:rPr lang="en-US" dirty="0" err="1"/>
              <a:t>AdobeStock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0" name="Google Shape;270;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4"/>
          <p:cNvSpPr txBox="1"/>
          <p:nvPr/>
        </p:nvSpPr>
        <p:spPr>
          <a:xfrm>
            <a:off x="0" y="89588"/>
            <a:ext cx="10911016" cy="461624"/>
          </a:xfrm>
          <a:prstGeom prst="rect">
            <a:avLst/>
          </a:prstGeom>
          <a:noFill/>
          <a:ln>
            <a:noFill/>
          </a:ln>
        </p:spPr>
        <p:txBody>
          <a:bodyPr spcFirstLastPara="1" wrap="square" lIns="91425" tIns="45700" rIns="91425" bIns="45700" anchor="t" anchorCtr="0">
            <a:spAutoFit/>
          </a:bodyPr>
          <a:lstStyle/>
          <a:p>
            <a:pPr marL="457200" lvl="1"/>
            <a:r>
              <a:rPr lang="el-GR" sz="2400" b="1" dirty="0" err="1" smtClean="0">
                <a:solidFill>
                  <a:schemeClr val="lt1"/>
                </a:solidFill>
                <a:latin typeface="Candara"/>
                <a:ea typeface="Candara"/>
                <a:cs typeface="Candara"/>
                <a:sym typeface="Candara"/>
              </a:rPr>
              <a:t>Διαδραστική</a:t>
            </a:r>
            <a:r>
              <a:rPr lang="el-GR" sz="2400" b="1" dirty="0" smtClean="0">
                <a:solidFill>
                  <a:schemeClr val="lt1"/>
                </a:solidFill>
                <a:latin typeface="Candara"/>
                <a:ea typeface="Candara"/>
                <a:cs typeface="Candara"/>
                <a:sym typeface="Candara"/>
              </a:rPr>
              <a:t> δραστηριότητα: Κληρονομιά και ταυτότητα (1/2</a:t>
            </a:r>
            <a:r>
              <a:rPr lang="el-GR" sz="2400" b="1" dirty="0" smtClean="0">
                <a:solidFill>
                  <a:schemeClr val="lt1"/>
                </a:solidFill>
                <a:latin typeface="Candara"/>
                <a:ea typeface="Candara"/>
                <a:cs typeface="Candara"/>
                <a:sym typeface="Candara"/>
              </a:rPr>
              <a:t>)</a:t>
            </a:r>
            <a:endParaRPr sz="2400" b="0" i="0" u="none" strike="noStrike" cap="none" dirty="0">
              <a:solidFill>
                <a:schemeClr val="lt1"/>
              </a:solidFill>
              <a:latin typeface="Candara"/>
              <a:ea typeface="Candara"/>
              <a:cs typeface="Candara"/>
              <a:sym typeface="Candara"/>
            </a:endParaRPr>
          </a:p>
        </p:txBody>
      </p:sp>
      <p:sp>
        <p:nvSpPr>
          <p:cNvPr id="273" name="Google Shape;273;p14"/>
          <p:cNvSpPr txBox="1"/>
          <p:nvPr/>
        </p:nvSpPr>
        <p:spPr>
          <a:xfrm>
            <a:off x="484053" y="973651"/>
            <a:ext cx="10911016" cy="4878218"/>
          </a:xfrm>
          <a:prstGeom prst="rect">
            <a:avLst/>
          </a:prstGeom>
          <a:noFill/>
          <a:ln>
            <a:noFill/>
          </a:ln>
        </p:spPr>
        <p:txBody>
          <a:bodyPr spcFirstLastPara="1" wrap="square" lIns="91425" tIns="45700" rIns="91425" bIns="45700" anchor="t" anchorCtr="0">
            <a:spAutoFit/>
          </a:bodyPr>
          <a:lstStyle/>
          <a:p>
            <a:pPr lvl="0"/>
            <a:r>
              <a:rPr lang="el-GR" b="1" dirty="0" smtClean="0">
                <a:latin typeface="Candara"/>
                <a:ea typeface="Candara"/>
                <a:cs typeface="Candara"/>
                <a:sym typeface="Candara"/>
              </a:rPr>
              <a:t>Στόχος</a:t>
            </a:r>
            <a:r>
              <a:rPr lang="en-US" b="1" dirty="0" smtClean="0">
                <a:latin typeface="Candara"/>
                <a:ea typeface="Candara"/>
                <a:cs typeface="Candara"/>
                <a:sym typeface="Candara"/>
              </a:rPr>
              <a:t>:</a:t>
            </a:r>
          </a:p>
          <a:p>
            <a:pPr lvl="0">
              <a:spcBef>
                <a:spcPts val="600"/>
              </a:spcBef>
            </a:pPr>
            <a:r>
              <a:rPr lang="el-GR" dirty="0" smtClean="0">
                <a:latin typeface="Candara"/>
                <a:ea typeface="Candara"/>
                <a:cs typeface="Candara"/>
                <a:sym typeface="Candara"/>
              </a:rPr>
              <a:t>Στόχος </a:t>
            </a:r>
            <a:r>
              <a:rPr lang="el-GR" dirty="0" smtClean="0">
                <a:latin typeface="Candara"/>
                <a:ea typeface="Candara"/>
                <a:cs typeface="Candara"/>
                <a:sym typeface="Candara"/>
              </a:rPr>
              <a:t>της δραστηριότητας είναι να ενθαρρύνει τους εκπαιδευόμενους να εξερευνήσουν τοπικά σημεία πολιτιστικής ή φυσικής κληρονομιάς, να αναπτύξουν κριτική σκέψη σχετικά με τον ρόλο της κληρονομιάς στην ενίσχυση της κοινοτικής ταυτότητας, να σκεφτούν δημιουργικούς τρόπους αξιοποίησης των χώρων κληρονομιάς για την προώθηση της συμμετοχής στην κοινότητα και να καλλιεργήσουν την αίσθηση της τοπικής υπερηφάνειας και της κοινής ταυτότητας</a:t>
            </a:r>
            <a:r>
              <a:rPr lang="el-GR" dirty="0" smtClean="0">
                <a:latin typeface="Candara"/>
                <a:ea typeface="Candara"/>
                <a:cs typeface="Candara"/>
                <a:sym typeface="Candara"/>
              </a:rPr>
              <a:t>.</a:t>
            </a:r>
            <a:endParaRPr lang="en-US" dirty="0" smtClean="0">
              <a:latin typeface="Candara"/>
              <a:ea typeface="Candara"/>
              <a:cs typeface="Candara"/>
              <a:sym typeface="Candara"/>
            </a:endParaRPr>
          </a:p>
          <a:p>
            <a:pPr lvl="0">
              <a:spcBef>
                <a:spcPts val="600"/>
              </a:spcBef>
            </a:pPr>
            <a:r>
              <a:rPr lang="el-GR" b="1" dirty="0" smtClean="0">
                <a:latin typeface="Candara"/>
                <a:ea typeface="Candara"/>
                <a:cs typeface="Candara"/>
                <a:sym typeface="Candara"/>
              </a:rPr>
              <a:t>Απαιτούμενα </a:t>
            </a:r>
            <a:r>
              <a:rPr lang="el-GR" b="1" dirty="0" smtClean="0">
                <a:latin typeface="Candara"/>
                <a:ea typeface="Candara"/>
                <a:cs typeface="Candara"/>
                <a:sym typeface="Candara"/>
              </a:rPr>
              <a:t>υλικά</a:t>
            </a:r>
            <a:r>
              <a:rPr lang="en-US" b="1" dirty="0" smtClean="0">
                <a:latin typeface="Candara"/>
                <a:ea typeface="Candara"/>
                <a:cs typeface="Candara"/>
                <a:sym typeface="Candara"/>
              </a:rPr>
              <a:t>:</a:t>
            </a:r>
          </a:p>
          <a:p>
            <a:pPr marL="0" marR="0" lvl="0" indent="0" algn="l" rtl="0">
              <a:spcBef>
                <a:spcPts val="600"/>
              </a:spcBef>
              <a:spcAft>
                <a:spcPts val="0"/>
              </a:spcAft>
              <a:buFontTx/>
              <a:buChar char="-"/>
            </a:pPr>
            <a:r>
              <a:rPr lang="el-GR" dirty="0" smtClean="0">
                <a:latin typeface="Candara"/>
                <a:ea typeface="Candara"/>
                <a:cs typeface="Candara"/>
                <a:sym typeface="Candara"/>
              </a:rPr>
              <a:t>Πίνακας </a:t>
            </a:r>
            <a:r>
              <a:rPr lang="el-GR" dirty="0" smtClean="0">
                <a:latin typeface="Candara"/>
                <a:ea typeface="Candara"/>
                <a:cs typeface="Candara"/>
                <a:sym typeface="Candara"/>
              </a:rPr>
              <a:t>παρουσιάσεων ή </a:t>
            </a:r>
            <a:r>
              <a:rPr lang="el-GR" dirty="0" err="1" smtClean="0">
                <a:latin typeface="Candara"/>
                <a:ea typeface="Candara"/>
                <a:cs typeface="Candara"/>
                <a:sym typeface="Candara"/>
              </a:rPr>
              <a:t>ασπροπίνακας</a:t>
            </a:r>
            <a:r>
              <a:rPr lang="el-GR" dirty="0" smtClean="0">
                <a:latin typeface="Candara"/>
                <a:ea typeface="Candara"/>
                <a:cs typeface="Candara"/>
                <a:sym typeface="Candara"/>
              </a:rPr>
              <a:t> </a:t>
            </a:r>
            <a:endParaRPr lang="el-GR" dirty="0" smtClean="0">
              <a:latin typeface="Candara"/>
              <a:ea typeface="Candara"/>
              <a:cs typeface="Candara"/>
              <a:sym typeface="Candara"/>
            </a:endParaRPr>
          </a:p>
          <a:p>
            <a:pPr marL="0" marR="0" lvl="0" indent="0" algn="l" rtl="0">
              <a:spcBef>
                <a:spcPts val="600"/>
              </a:spcBef>
              <a:spcAft>
                <a:spcPts val="0"/>
              </a:spcAft>
              <a:buFontTx/>
              <a:buChar char="-"/>
            </a:pPr>
            <a:r>
              <a:rPr lang="el-GR" dirty="0" smtClean="0">
                <a:latin typeface="Candara"/>
                <a:ea typeface="Candara"/>
                <a:cs typeface="Candara"/>
                <a:sym typeface="Candara"/>
              </a:rPr>
              <a:t>Μαρκαδόροι </a:t>
            </a:r>
          </a:p>
          <a:p>
            <a:pPr marL="0" marR="0" lvl="0" indent="0" algn="l" rtl="0">
              <a:spcBef>
                <a:spcPts val="600"/>
              </a:spcBef>
              <a:spcAft>
                <a:spcPts val="0"/>
              </a:spcAft>
              <a:buFontTx/>
              <a:buChar char="-"/>
            </a:pPr>
            <a:r>
              <a:rPr lang="el-GR" dirty="0" smtClean="0">
                <a:latin typeface="Candara"/>
                <a:ea typeface="Candara"/>
                <a:cs typeface="Candara"/>
                <a:sym typeface="Candara"/>
              </a:rPr>
              <a:t>Μεγάλα </a:t>
            </a:r>
            <a:r>
              <a:rPr lang="el-GR" dirty="0" smtClean="0">
                <a:latin typeface="Candara"/>
                <a:ea typeface="Candara"/>
                <a:cs typeface="Candara"/>
                <a:sym typeface="Candara"/>
              </a:rPr>
              <a:t>φύλλα χαρτιού για ομαδικό καταιγισμό ιδεών, στυλό και αυτοκόλλητα σημειώματα Προβολέας και υπολογιστής, προαιρετικά, για παρουσιάσεις </a:t>
            </a:r>
            <a:endParaRPr lang="el-GR" dirty="0" smtClean="0">
              <a:latin typeface="Candara"/>
              <a:ea typeface="Candara"/>
              <a:cs typeface="Candara"/>
              <a:sym typeface="Candara"/>
            </a:endParaRPr>
          </a:p>
          <a:p>
            <a:pPr marL="0" marR="0" lvl="0" indent="0" algn="l" rtl="0">
              <a:spcBef>
                <a:spcPts val="600"/>
              </a:spcBef>
              <a:spcAft>
                <a:spcPts val="0"/>
              </a:spcAft>
              <a:buFontTx/>
              <a:buChar char="-"/>
            </a:pPr>
            <a:r>
              <a:rPr lang="el-GR" dirty="0" smtClean="0">
                <a:latin typeface="Candara"/>
                <a:ea typeface="Candara"/>
                <a:cs typeface="Candara"/>
                <a:sym typeface="Candara"/>
              </a:rPr>
              <a:t>Έντυπο </a:t>
            </a:r>
            <a:r>
              <a:rPr lang="el-GR" dirty="0" smtClean="0">
                <a:latin typeface="Candara"/>
                <a:ea typeface="Candara"/>
                <a:cs typeface="Candara"/>
                <a:sym typeface="Candara"/>
              </a:rPr>
              <a:t>ή ψηφιακό υλικό σχετικά με τοπικά σημεία πολιτιστικής και φυσικής κληρονομιάς, εφόσον χρειάζεται για αναφορά, και πρόσβαση στο διαδίκτυο, προαιρετικά, για </a:t>
            </a:r>
            <a:r>
              <a:rPr lang="el-GR" dirty="0" smtClean="0">
                <a:latin typeface="Candara"/>
                <a:ea typeface="Candara"/>
                <a:cs typeface="Candara"/>
                <a:sym typeface="Candara"/>
              </a:rPr>
              <a:t>έρευνα. </a:t>
            </a:r>
            <a:endParaRPr lang="en-US" dirty="0" smtClean="0">
              <a:latin typeface="Candara"/>
              <a:ea typeface="Candara"/>
              <a:cs typeface="Candara"/>
              <a:sym typeface="Candara"/>
            </a:endParaRPr>
          </a:p>
          <a:p>
            <a:pPr marL="0" marR="0" lvl="0" indent="0" algn="l" rtl="0">
              <a:spcBef>
                <a:spcPts val="600"/>
              </a:spcBef>
              <a:spcAft>
                <a:spcPts val="0"/>
              </a:spcAft>
              <a:buNone/>
            </a:pPr>
            <a:r>
              <a:rPr lang="el-GR" b="1" i="0" u="none" strike="noStrike" dirty="0" smtClean="0">
                <a:solidFill>
                  <a:srgbClr val="000000"/>
                </a:solidFill>
                <a:latin typeface="Candara"/>
                <a:ea typeface="Candara"/>
                <a:cs typeface="Candara"/>
                <a:sym typeface="Candara"/>
              </a:rPr>
              <a:t>Διαδικασία</a:t>
            </a:r>
            <a:r>
              <a:rPr lang="en-US" b="1" i="0" u="none" strike="noStrike" dirty="0" smtClean="0">
                <a:solidFill>
                  <a:srgbClr val="000000"/>
                </a:solidFill>
                <a:latin typeface="Candara"/>
                <a:ea typeface="Candara"/>
                <a:cs typeface="Candara"/>
                <a:sym typeface="Candara"/>
              </a:rPr>
              <a:t>:</a:t>
            </a:r>
            <a:endParaRPr dirty="0"/>
          </a:p>
          <a:p>
            <a:pPr>
              <a:spcBef>
                <a:spcPts val="600"/>
              </a:spcBef>
              <a:buFontTx/>
              <a:buChar char="-"/>
            </a:pPr>
            <a:r>
              <a:rPr lang="el-GR" dirty="0" smtClean="0">
                <a:latin typeface="Candara"/>
                <a:ea typeface="Candara"/>
                <a:cs typeface="Candara"/>
                <a:sym typeface="Candara"/>
              </a:rPr>
              <a:t>Ζητήστε από κάθε εκπαιδευόμενο να εντοπίσει ένα σημείο πολιτιστικής ή φυσικής κληρονομιάς από την τοπική του περιοχή. Αυτό μπορεί να είναι ένα ιστορικό κτίριο, ένα πάρκο, ένα φεστιβάλ ή οποιοδήποτε σημείο τοπικής σημασίας. Ενθαρρύνετέ τους να αναζητήσουν ή να μοιραστούν σύντομες βασικές πληροφορίες για το σημείο που επέλεξαν, όπως η ιστορία του, η πολιτιστική του σημασία και η σημασία του για την κοινότητα.</a:t>
            </a:r>
          </a:p>
          <a:p>
            <a:pPr>
              <a:spcBef>
                <a:spcPts val="600"/>
              </a:spcBef>
              <a:buFontTx/>
              <a:buChar char="-"/>
            </a:pPr>
            <a:r>
              <a:rPr lang="el-GR" dirty="0" smtClean="0">
                <a:latin typeface="Candara"/>
                <a:ea typeface="Candara"/>
                <a:cs typeface="Candara"/>
                <a:sym typeface="Candara"/>
              </a:rPr>
              <a:t>Χωρίστε τους εκπαιδευόμενους σε μικρές ομάδες, 3–5 ατόμων, ώστε να επιλέξουν ένα στοιχείο κληρονομιάς και να συζητήσουν ιδέες για το πώς το επιλεγμένο σημείο/στοιχείο θα μπορούσε να αξιοποιηθεί για την ενίσχυση της κοινοτικής ταυτότητας και της συμμετοχής</a:t>
            </a:r>
            <a:r>
              <a:rPr lang="el-GR" dirty="0" smtClean="0">
                <a:latin typeface="Candara"/>
                <a:ea typeface="Candara"/>
                <a:cs typeface="Candara"/>
                <a:sym typeface="Candara"/>
              </a:rPr>
              <a:t>.</a:t>
            </a:r>
            <a:endParaRPr lang="el-GR" dirty="0">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9" name="Google Shape;279;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5"/>
          <p:cNvSpPr txBox="1"/>
          <p:nvPr/>
        </p:nvSpPr>
        <p:spPr>
          <a:xfrm>
            <a:off x="0" y="89588"/>
            <a:ext cx="10911016" cy="523180"/>
          </a:xfrm>
          <a:prstGeom prst="rect">
            <a:avLst/>
          </a:prstGeom>
          <a:noFill/>
          <a:ln>
            <a:noFill/>
          </a:ln>
        </p:spPr>
        <p:txBody>
          <a:bodyPr spcFirstLastPara="1" wrap="square" lIns="91425" tIns="45700" rIns="91425" bIns="45700" anchor="t" anchorCtr="0">
            <a:spAutoFit/>
          </a:bodyPr>
          <a:lstStyle/>
          <a:p>
            <a:pPr marL="457200" lvl="1"/>
            <a:r>
              <a:rPr lang="el-GR" sz="2800" b="1" dirty="0" err="1" smtClean="0">
                <a:solidFill>
                  <a:schemeClr val="lt1"/>
                </a:solidFill>
                <a:latin typeface="Candara"/>
                <a:ea typeface="Candara"/>
                <a:cs typeface="Candara"/>
                <a:sym typeface="Candara"/>
              </a:rPr>
              <a:t>Διαδραστική</a:t>
            </a:r>
            <a:r>
              <a:rPr lang="el-GR" sz="2800" b="1" dirty="0" smtClean="0">
                <a:solidFill>
                  <a:schemeClr val="lt1"/>
                </a:solidFill>
                <a:latin typeface="Candara"/>
                <a:ea typeface="Candara"/>
                <a:cs typeface="Candara"/>
                <a:sym typeface="Candara"/>
              </a:rPr>
              <a:t> δραστηριότητα: Κληρονομιά και ταυτότητα </a:t>
            </a:r>
            <a:r>
              <a:rPr lang="el-GR" sz="2800" b="1" dirty="0" smtClean="0">
                <a:solidFill>
                  <a:schemeClr val="lt1"/>
                </a:solidFill>
                <a:latin typeface="Candara"/>
                <a:ea typeface="Candara"/>
                <a:cs typeface="Candara"/>
                <a:sym typeface="Candara"/>
              </a:rPr>
              <a:t>(2/2</a:t>
            </a:r>
            <a:r>
              <a:rPr lang="el-GR" sz="2800" b="1" dirty="0" smtClean="0">
                <a:solidFill>
                  <a:schemeClr val="lt1"/>
                </a:solidFill>
                <a:latin typeface="Candara"/>
                <a:ea typeface="Candara"/>
                <a:cs typeface="Candara"/>
                <a:sym typeface="Candara"/>
              </a:rPr>
              <a:t>)</a:t>
            </a:r>
            <a:endParaRPr lang="el-GR" sz="2800" dirty="0">
              <a:solidFill>
                <a:schemeClr val="lt1"/>
              </a:solidFill>
              <a:latin typeface="Candara"/>
              <a:ea typeface="Candara"/>
              <a:cs typeface="Candara"/>
              <a:sym typeface="Candara"/>
            </a:endParaRPr>
          </a:p>
        </p:txBody>
      </p:sp>
      <p:sp>
        <p:nvSpPr>
          <p:cNvPr id="282" name="Google Shape;282;p15"/>
          <p:cNvSpPr txBox="1"/>
          <p:nvPr/>
        </p:nvSpPr>
        <p:spPr>
          <a:xfrm>
            <a:off x="501624" y="1305350"/>
            <a:ext cx="8583600" cy="4139554"/>
          </a:xfrm>
          <a:prstGeom prst="rect">
            <a:avLst/>
          </a:prstGeom>
          <a:noFill/>
          <a:ln>
            <a:noFill/>
          </a:ln>
        </p:spPr>
        <p:txBody>
          <a:bodyPr spcFirstLastPara="1" wrap="square" lIns="91425" tIns="45700" rIns="91425" bIns="45700" anchor="t" anchorCtr="0">
            <a:spAutoFit/>
          </a:bodyPr>
          <a:lstStyle/>
          <a:p>
            <a:pPr lvl="0">
              <a:buFontTx/>
              <a:buChar char="-"/>
            </a:pPr>
            <a:r>
              <a:rPr lang="el-GR" dirty="0" smtClean="0">
                <a:latin typeface="Candara"/>
                <a:ea typeface="Candara"/>
                <a:cs typeface="Candara"/>
                <a:sym typeface="Candara"/>
              </a:rPr>
              <a:t>Δώστε </a:t>
            </a:r>
            <a:r>
              <a:rPr lang="el-GR" dirty="0" smtClean="0">
                <a:latin typeface="Candara"/>
                <a:ea typeface="Candara"/>
                <a:cs typeface="Candara"/>
                <a:sym typeface="Candara"/>
              </a:rPr>
              <a:t>σε κάθε ομάδα μεγάλα φύλλα χαρτιού και μαρκαδόρους. Ζητήστε τους να εξετάσουν τις παρακάτω ερωτήσεις κατά τη διάρκεια του καταιγισμού ιδεών</a:t>
            </a:r>
            <a:r>
              <a:rPr lang="el-GR" dirty="0" smtClean="0">
                <a:latin typeface="Candara"/>
                <a:ea typeface="Candara"/>
                <a:cs typeface="Candara"/>
                <a:sym typeface="Candara"/>
              </a:rPr>
              <a:t>:</a:t>
            </a:r>
            <a:endParaRPr lang="en-US" dirty="0" smtClean="0">
              <a:latin typeface="Candara"/>
              <a:ea typeface="Candara"/>
              <a:cs typeface="Candara"/>
              <a:sym typeface="Candara"/>
            </a:endParaRPr>
          </a:p>
          <a:p>
            <a:pPr marL="800100" lvl="1" indent="-342900">
              <a:spcBef>
                <a:spcPts val="600"/>
              </a:spcBef>
              <a:buSzPts val="1600"/>
              <a:buFontTx/>
              <a:buChar char="-"/>
            </a:pPr>
            <a:r>
              <a:rPr lang="el-GR" dirty="0" smtClean="0">
                <a:latin typeface="Candara"/>
                <a:ea typeface="Candara"/>
                <a:cs typeface="Candara"/>
                <a:sym typeface="Candara"/>
              </a:rPr>
              <a:t>Πώς </a:t>
            </a:r>
            <a:r>
              <a:rPr lang="el-GR" dirty="0" smtClean="0">
                <a:latin typeface="Candara"/>
                <a:ea typeface="Candara"/>
                <a:cs typeface="Candara"/>
                <a:sym typeface="Candara"/>
              </a:rPr>
              <a:t>μπορεί αυτό το σημείο/στοιχείο να προβληθεί ή να διατηρηθεί καλύτερα, ώστε να ενισχύσει την υπερηφάνεια της κοινότητας</a:t>
            </a:r>
            <a:r>
              <a:rPr lang="el-GR" dirty="0" smtClean="0">
                <a:latin typeface="Candara"/>
                <a:ea typeface="Candara"/>
                <a:cs typeface="Candara"/>
                <a:sym typeface="Candara"/>
              </a:rPr>
              <a:t>;</a:t>
            </a:r>
            <a:endParaRPr lang="en-US" dirty="0" smtClean="0">
              <a:latin typeface="Candara"/>
              <a:ea typeface="Candara"/>
              <a:cs typeface="Candara"/>
              <a:sym typeface="Candara"/>
            </a:endParaRPr>
          </a:p>
          <a:p>
            <a:pPr marL="800100" lvl="1" indent="-342900">
              <a:spcBef>
                <a:spcPts val="600"/>
              </a:spcBef>
              <a:buSzPts val="1600"/>
              <a:buFont typeface="Candara"/>
              <a:buAutoNum type="alphaLcPeriod"/>
            </a:pPr>
            <a:r>
              <a:rPr lang="el-GR" dirty="0" smtClean="0">
                <a:latin typeface="Candara"/>
                <a:ea typeface="Candara"/>
                <a:cs typeface="Candara"/>
                <a:sym typeface="Candara"/>
              </a:rPr>
              <a:t>Ποιες </a:t>
            </a:r>
            <a:r>
              <a:rPr lang="el-GR" dirty="0" smtClean="0">
                <a:latin typeface="Candara"/>
                <a:ea typeface="Candara"/>
                <a:cs typeface="Candara"/>
                <a:sym typeface="Candara"/>
              </a:rPr>
              <a:t>εκδηλώσεις ή δραστηριότητες θα μπορούσαν να οργανωθούν σε αυτό το σημείο ή με αφορμή αυτό το στοιχείο, ώστε να ενθαρρυνθεί η συμμετοχή της κοινότητας; Για παράδειγμα, φεστιβάλ, εκπαιδευτικές επισκέψεις, εθελοντικές δράσεις καθαρισμού ή διαγωνισμοί</a:t>
            </a:r>
            <a:r>
              <a:rPr lang="el-GR" dirty="0" smtClean="0">
                <a:latin typeface="Candara"/>
                <a:ea typeface="Candara"/>
                <a:cs typeface="Candara"/>
                <a:sym typeface="Candara"/>
              </a:rPr>
              <a:t>.</a:t>
            </a:r>
            <a:endParaRPr lang="en-US" dirty="0" smtClean="0">
              <a:latin typeface="Candara"/>
              <a:ea typeface="Candara"/>
              <a:cs typeface="Candara"/>
              <a:sym typeface="Candara"/>
            </a:endParaRPr>
          </a:p>
          <a:p>
            <a:pPr marL="800100" lvl="1" indent="-342900">
              <a:spcBef>
                <a:spcPts val="600"/>
              </a:spcBef>
              <a:buSzPts val="1600"/>
              <a:buFont typeface="Candara"/>
              <a:buAutoNum type="alphaLcPeriod"/>
            </a:pPr>
            <a:r>
              <a:rPr lang="el-GR" dirty="0" smtClean="0">
                <a:latin typeface="Candara"/>
                <a:ea typeface="Candara"/>
                <a:cs typeface="Candara"/>
                <a:sym typeface="Candara"/>
              </a:rPr>
              <a:t>Πώς </a:t>
            </a:r>
            <a:r>
              <a:rPr lang="el-GR" dirty="0" smtClean="0">
                <a:latin typeface="Candara"/>
                <a:ea typeface="Candara"/>
                <a:cs typeface="Candara"/>
                <a:sym typeface="Candara"/>
              </a:rPr>
              <a:t>μπορεί αυτό το σημείο/στοιχείο κληρονομιάς να αξιοποιηθεί για να εμπλέξει διαφορετικές ηλικιακές ομάδες και άτομα με διαφορετικό πολιτισμικό υπόβαθρο μέσα στην κοινότητα</a:t>
            </a:r>
            <a:r>
              <a:rPr lang="el-GR" dirty="0" smtClean="0">
                <a:latin typeface="Candara"/>
                <a:ea typeface="Candara"/>
                <a:cs typeface="Candara"/>
                <a:sym typeface="Candara"/>
              </a:rPr>
              <a:t>;</a:t>
            </a:r>
          </a:p>
          <a:p>
            <a:pPr marL="800100" lvl="1" indent="-342900">
              <a:spcBef>
                <a:spcPts val="600"/>
              </a:spcBef>
              <a:buSzPts val="1600"/>
              <a:buFont typeface="Candara"/>
              <a:buAutoNum type="alphaLcPeriod"/>
            </a:pPr>
            <a:r>
              <a:rPr lang="el-GR" dirty="0" smtClean="0">
                <a:latin typeface="Candara"/>
                <a:ea typeface="Candara"/>
                <a:cs typeface="Candara"/>
                <a:sym typeface="Candara"/>
              </a:rPr>
              <a:t>Ποιες </a:t>
            </a:r>
            <a:r>
              <a:rPr lang="el-GR" dirty="0" smtClean="0">
                <a:latin typeface="Candara"/>
                <a:ea typeface="Candara"/>
                <a:cs typeface="Candara"/>
                <a:sym typeface="Candara"/>
              </a:rPr>
              <a:t>συνεργασίες θα μπορούσαν να αναπτυχθούν με τοπικά σχολεία, επιχειρήσεις ή οργανισμούς, ώστε να ενισχυθεί η συμμετοχή γύρω από αυτό το σημείο/στοιχείο</a:t>
            </a:r>
            <a:r>
              <a:rPr lang="el-GR" dirty="0" smtClean="0">
                <a:latin typeface="Candara"/>
                <a:ea typeface="Candara"/>
                <a:cs typeface="Candara"/>
                <a:sym typeface="Candara"/>
              </a:rPr>
              <a:t>;</a:t>
            </a:r>
            <a:endParaRPr lang="en-US" dirty="0" smtClean="0">
              <a:latin typeface="Candara"/>
              <a:ea typeface="Candara"/>
              <a:cs typeface="Candara"/>
              <a:sym typeface="Candara"/>
            </a:endParaRPr>
          </a:p>
          <a:p>
            <a:pPr marL="800100" lvl="1" indent="-342900">
              <a:spcBef>
                <a:spcPts val="600"/>
              </a:spcBef>
              <a:buSzPts val="1600"/>
              <a:buFont typeface="Candara"/>
              <a:buAutoNum type="alphaLcPeriod"/>
            </a:pPr>
            <a:r>
              <a:rPr lang="el-GR" dirty="0" smtClean="0">
                <a:latin typeface="Candara"/>
                <a:ea typeface="Candara"/>
                <a:cs typeface="Candara"/>
                <a:sym typeface="Candara"/>
              </a:rPr>
              <a:t>Μετ</a:t>
            </a:r>
            <a:r>
              <a:rPr lang="el-GR" dirty="0" smtClean="0">
                <a:latin typeface="Candara"/>
                <a:ea typeface="Candara"/>
                <a:cs typeface="Candara"/>
                <a:sym typeface="Candara"/>
              </a:rPr>
              <a:t>ά </a:t>
            </a:r>
            <a:r>
              <a:rPr lang="el-GR" dirty="0" smtClean="0">
                <a:latin typeface="Candara"/>
                <a:ea typeface="Candara"/>
                <a:cs typeface="Candara"/>
                <a:sym typeface="Candara"/>
              </a:rPr>
              <a:t>τον καταιγισμό ιδεών, κάθε ομάδα παρουσιάζει τις ιδέες της στην τάξη. </a:t>
            </a:r>
            <a:r>
              <a:rPr lang="el-GR" dirty="0" smtClean="0">
                <a:latin typeface="Candara"/>
                <a:ea typeface="Candara"/>
                <a:cs typeface="Candara"/>
                <a:sym typeface="Candara"/>
              </a:rPr>
              <a:t>Ενθαρρύνετέ τους να αναδείξουν τα ιδιαίτερα χαρακτηριστικά του σημείου που επέλεξαν και να εξηγήσουν πώς οι προτεινόμενες δραστηριότητες θα μπορούσαν να ενισχύσουν την τοπική ταυτότητα και τη συμμετοχή της κοινότητας. Στη συνέχεια, συζητήστε όλοι μαζί ποιες ιδέες θα μπορούσαν να είναι πιο αποτελεσματικές και γιατί. </a:t>
            </a:r>
            <a:r>
              <a:rPr lang="el-GR" dirty="0" smtClean="0">
                <a:latin typeface="Candara"/>
                <a:ea typeface="Candara"/>
                <a:cs typeface="Candara"/>
                <a:sym typeface="Candara"/>
              </a:rPr>
              <a:t>Ζητήστε από τους εκπαιδευόμενους να σκεφτούν πώς παρόμοιες στρατηγικές θα μπορούσαν να εφαρμοστούν και σε άλλα τοπικά σημεία ή περιβάλλοντα.</a:t>
            </a:r>
            <a:r>
              <a:rPr lang="en-US" dirty="0" smtClean="0">
                <a:latin typeface="Candara"/>
                <a:ea typeface="Candara"/>
                <a:cs typeface="Candara"/>
                <a:sym typeface="Candara"/>
              </a:rPr>
              <a:t>.</a:t>
            </a:r>
            <a:endParaRPr lang="en-US" dirty="0">
              <a:latin typeface="Candara"/>
              <a:ea typeface="Candara"/>
              <a:cs typeface="Candara"/>
              <a:sym typeface="Candara"/>
            </a:endParaRPr>
          </a:p>
        </p:txBody>
      </p:sp>
      <p:sp>
        <p:nvSpPr>
          <p:cNvPr id="283" name="Google Shape;283;p15"/>
          <p:cNvSpPr txBox="1"/>
          <p:nvPr/>
        </p:nvSpPr>
        <p:spPr>
          <a:xfrm>
            <a:off x="245505" y="5563052"/>
            <a:ext cx="11158270" cy="830956"/>
          </a:xfrm>
          <a:prstGeom prst="rect">
            <a:avLst/>
          </a:prstGeom>
          <a:noFill/>
          <a:ln>
            <a:noFill/>
          </a:ln>
        </p:spPr>
        <p:txBody>
          <a:bodyPr spcFirstLastPara="1" wrap="square" lIns="91425" tIns="45700" rIns="91425" bIns="45700" anchor="t" anchorCtr="0">
            <a:spAutoFit/>
          </a:bodyPr>
          <a:lstStyle/>
          <a:p>
            <a:pPr lvl="0"/>
            <a:r>
              <a:rPr lang="el-GR" sz="1200" dirty="0" smtClean="0">
                <a:latin typeface="Candara"/>
                <a:ea typeface="Candara"/>
                <a:cs typeface="Candara"/>
                <a:sym typeface="Candara"/>
              </a:rPr>
              <a:t>Προαιρετική </a:t>
            </a:r>
            <a:r>
              <a:rPr lang="el-GR" sz="1200" dirty="0" smtClean="0">
                <a:latin typeface="Candara"/>
                <a:ea typeface="Candara"/>
                <a:cs typeface="Candara"/>
                <a:sym typeface="Candara"/>
              </a:rPr>
              <a:t>επέκταση, για εφαρμογή των γνώσεων από τη ΜΕ3 – Επιχειρηματικότητα</a:t>
            </a:r>
            <a:r>
              <a:rPr lang="el-GR" sz="1200" dirty="0" smtClean="0">
                <a:latin typeface="Candara"/>
                <a:ea typeface="Candara"/>
                <a:cs typeface="Candara"/>
                <a:sym typeface="Candara"/>
              </a:rPr>
              <a:t>:</a:t>
            </a:r>
            <a:endParaRPr lang="en-US" sz="1200" dirty="0" smtClean="0">
              <a:latin typeface="Candara"/>
              <a:ea typeface="Candara"/>
              <a:cs typeface="Candara"/>
              <a:sym typeface="Candara"/>
            </a:endParaRPr>
          </a:p>
          <a:p>
            <a:r>
              <a:rPr lang="el-GR" sz="1200" dirty="0" smtClean="0">
                <a:latin typeface="Candara"/>
                <a:ea typeface="Candara"/>
                <a:cs typeface="Candara"/>
                <a:sym typeface="Candara"/>
              </a:rPr>
              <a:t>Εάν υπάρχει διαθέσιμος χρόνος ή ως συνέχεια της εκπαίδευσης, οι εκπαιδευόμενοι μπορούν να αναλάβουν να αναπτύξουν ένα πιο αναλυτικό σχέδιο για την υλοποίηση μίας από τις ιδέες τους, ενδεχομένως με τη συμμετοχή μελών της κοινότητας, της τοπικής αυτοδιοίκησης ή οργανισμών. </a:t>
            </a:r>
            <a:r>
              <a:rPr lang="el-GR" sz="1200" dirty="0" smtClean="0">
                <a:latin typeface="Candara"/>
                <a:ea typeface="Candara"/>
                <a:cs typeface="Candara"/>
                <a:sym typeface="Candara"/>
              </a:rPr>
              <a:t>Το σχέδιο μπορεί να περιλαμβάνει τα βήματα, τους πόρους και τα άτομα που απαιτούνται για να γίνει η πρότασή τους πραγματικότητα. Για το επιχειρηματικό σχέδιο, βλ. ΜΕ2.</a:t>
            </a:r>
            <a:endParaRPr lang="el-GR" sz="1200" dirty="0">
              <a:latin typeface="Candara"/>
              <a:ea typeface="Candara"/>
              <a:cs typeface="Candara"/>
              <a:sym typeface="Candara"/>
            </a:endParaRPr>
          </a:p>
        </p:txBody>
      </p:sp>
      <p:pic>
        <p:nvPicPr>
          <p:cNvPr id="284" name="Google Shape;284;p15"/>
          <p:cNvPicPr preferRelativeResize="0"/>
          <p:nvPr/>
        </p:nvPicPr>
        <p:blipFill>
          <a:blip r:embed="rId4">
            <a:alphaModFix/>
          </a:blip>
          <a:stretch>
            <a:fillRect/>
          </a:stretch>
        </p:blipFill>
        <p:spPr>
          <a:xfrm>
            <a:off x="9269275" y="1382050"/>
            <a:ext cx="2691425" cy="2483800"/>
          </a:xfrm>
          <a:prstGeom prst="rect">
            <a:avLst/>
          </a:prstGeom>
          <a:noFill/>
          <a:ln>
            <a:noFill/>
          </a:ln>
          <a:effectLst>
            <a:outerShdw blurRad="57150" dist="19050" dir="5400000" algn="bl" rotWithShape="0">
              <a:srgbClr val="000000">
                <a:alpha val="50000"/>
              </a:srgbClr>
            </a:outerShdw>
          </a:effectLst>
        </p:spPr>
      </p:pic>
      <p:sp>
        <p:nvSpPr>
          <p:cNvPr id="285" name="Google Shape;285;p15"/>
          <p:cNvSpPr txBox="1"/>
          <p:nvPr/>
        </p:nvSpPr>
        <p:spPr>
          <a:xfrm>
            <a:off x="9269275" y="3927625"/>
            <a:ext cx="30000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dirty="0" smtClean="0"/>
              <a:t>Πηγή</a:t>
            </a:r>
            <a:r>
              <a:rPr lang="en-US" dirty="0" smtClean="0"/>
              <a:t>: </a:t>
            </a:r>
            <a:r>
              <a:rPr lang="en-US" dirty="0" err="1"/>
              <a:t>Freepik</a:t>
            </a:r>
            <a:r>
              <a:rPr lang="en-US" dirty="0"/>
              <a:t>, by </a:t>
            </a:r>
            <a:r>
              <a:rPr lang="en-US" dirty="0" err="1"/>
              <a:t>macrovector</a:t>
            </a:r>
            <a:endParaRPr dirty="0"/>
          </a:p>
          <a:p>
            <a:pPr marL="0" lvl="0" indent="0" algn="l" rtl="0">
              <a:spcBef>
                <a:spcPts val="0"/>
              </a:spcBef>
              <a:spcAft>
                <a:spcPts val="0"/>
              </a:spcAft>
              <a:buNone/>
            </a:pPr>
            <a:r>
              <a:rPr lang="en-US" sz="700" u="sng" dirty="0">
                <a:solidFill>
                  <a:schemeClr val="hlink"/>
                </a:solidFill>
                <a:hlinkClick r:id="rId5"/>
              </a:rPr>
              <a:t>https://www.freepik.com/free-vector/creative-people-flat-design-concept-with-human-hands-holding-brushes-drawing-little-persons-involved-art-music-dancing-vector-illustration_37421460.htm#fromView=search&amp;page=1&amp;position=3&amp;uuid=0d99e143-8f99-442d-ba97-4ed4e83f8ea4</a:t>
            </a:r>
            <a:endParaRPr sz="700" dirty="0"/>
          </a:p>
          <a:p>
            <a:pPr marL="0" lvl="0" indent="0" algn="l" rtl="0">
              <a:spcBef>
                <a:spcPts val="0"/>
              </a:spcBef>
              <a:spcAft>
                <a:spcPts val="0"/>
              </a:spcAft>
              <a:buNone/>
            </a:pPr>
            <a:endParaRPr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6"/>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lvl="1"/>
            <a:r>
              <a:rPr lang="el-GR" sz="3600" b="1" dirty="0" smtClean="0">
                <a:solidFill>
                  <a:schemeClr val="lt1"/>
                </a:solidFill>
                <a:latin typeface="Candara"/>
                <a:ea typeface="Candara"/>
                <a:cs typeface="Candara"/>
                <a:sym typeface="Candara"/>
              </a:rPr>
              <a:t>Συζήτηση </a:t>
            </a:r>
            <a:r>
              <a:rPr lang="el-GR" sz="3600" b="1" dirty="0" smtClean="0">
                <a:solidFill>
                  <a:schemeClr val="lt1"/>
                </a:solidFill>
                <a:latin typeface="Candara"/>
                <a:ea typeface="Candara"/>
                <a:cs typeface="Candara"/>
                <a:sym typeface="Candara"/>
              </a:rPr>
              <a:t>και </a:t>
            </a:r>
            <a:r>
              <a:rPr lang="el-GR" sz="3600" b="1" dirty="0" err="1" smtClean="0">
                <a:solidFill>
                  <a:schemeClr val="lt1"/>
                </a:solidFill>
                <a:latin typeface="Candara"/>
                <a:ea typeface="Candara"/>
                <a:cs typeface="Candara"/>
                <a:sym typeface="Candara"/>
              </a:rPr>
              <a:t>Αναστοχασμός</a:t>
            </a:r>
            <a:endParaRPr lang="en-US" sz="3600" b="1" dirty="0">
              <a:solidFill>
                <a:schemeClr val="lt1"/>
              </a:solidFill>
              <a:latin typeface="Candara"/>
              <a:ea typeface="Candara"/>
              <a:cs typeface="Candara"/>
              <a:sym typeface="Candara"/>
            </a:endParaRPr>
          </a:p>
        </p:txBody>
      </p:sp>
      <p:sp>
        <p:nvSpPr>
          <p:cNvPr id="294" name="Google Shape;294;p16"/>
          <p:cNvSpPr txBox="1"/>
          <p:nvPr/>
        </p:nvSpPr>
        <p:spPr>
          <a:xfrm>
            <a:off x="484050" y="893751"/>
            <a:ext cx="843210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00" dirty="0">
              <a:solidFill>
                <a:srgbClr val="000000"/>
              </a:solidFill>
              <a:latin typeface="Candara"/>
              <a:ea typeface="Candara"/>
              <a:cs typeface="Candara"/>
              <a:sym typeface="Candara"/>
            </a:endParaRPr>
          </a:p>
          <a:p>
            <a:pPr lvl="0">
              <a:spcBef>
                <a:spcPts val="600"/>
              </a:spcBef>
            </a:pPr>
            <a:r>
              <a:rPr lang="el-GR" sz="1300" b="1" dirty="0" smtClean="0">
                <a:latin typeface="Candara"/>
                <a:ea typeface="Candara"/>
                <a:cs typeface="Candara"/>
                <a:sym typeface="Candara"/>
              </a:rPr>
              <a:t>Ερωτήσεις για ομαδική συζήτηση και συμπεράσματα</a:t>
            </a:r>
            <a:r>
              <a:rPr lang="el-GR" sz="1300" b="1" dirty="0" smtClean="0">
                <a:latin typeface="Candara"/>
                <a:ea typeface="Candara"/>
                <a:cs typeface="Candara"/>
                <a:sym typeface="Candara"/>
              </a:rPr>
              <a:t>:</a:t>
            </a:r>
            <a:endParaRPr sz="1300" b="1" i="0" u="none" strike="noStrike" dirty="0">
              <a:solidFill>
                <a:srgbClr val="000000"/>
              </a:solidFill>
              <a:latin typeface="Candara"/>
              <a:ea typeface="Candara"/>
              <a:cs typeface="Candara"/>
              <a:sym typeface="Candara"/>
            </a:endParaRPr>
          </a:p>
          <a:p>
            <a:pPr lvl="0">
              <a:spcBef>
                <a:spcPts val="600"/>
              </a:spcBef>
            </a:pPr>
            <a:r>
              <a:rPr lang="el-GR" sz="1300" dirty="0" smtClean="0">
                <a:solidFill>
                  <a:schemeClr val="dk1"/>
                </a:solidFill>
                <a:latin typeface="Candara"/>
                <a:ea typeface="Candara"/>
                <a:cs typeface="Candara"/>
                <a:sym typeface="Candara"/>
              </a:rPr>
              <a:t>Γ</a:t>
            </a:r>
            <a:r>
              <a:rPr lang="el-GR" sz="1300" dirty="0" smtClean="0">
                <a:solidFill>
                  <a:schemeClr val="dk1"/>
                </a:solidFill>
                <a:latin typeface="Candara"/>
                <a:ea typeface="Candara"/>
                <a:cs typeface="Candara"/>
                <a:sym typeface="Candara"/>
              </a:rPr>
              <a:t>ια </a:t>
            </a:r>
            <a:r>
              <a:rPr lang="el-GR" sz="1300" dirty="0" smtClean="0">
                <a:solidFill>
                  <a:schemeClr val="dk1"/>
                </a:solidFill>
                <a:latin typeface="Candara"/>
                <a:ea typeface="Candara"/>
                <a:cs typeface="Candara"/>
                <a:sym typeface="Candara"/>
              </a:rPr>
              <a:t>την ολοκλήρωση της δραστηριότητας και την ανάδειξη των βασικών μαθησιακών σημείων, μπορείτε να θέσετε στους εκπαιδευόμενους τις ακόλουθες πέντε ερωτήσεις </a:t>
            </a:r>
            <a:r>
              <a:rPr lang="el-GR" sz="1300" dirty="0" err="1" smtClean="0">
                <a:solidFill>
                  <a:schemeClr val="dk1"/>
                </a:solidFill>
                <a:latin typeface="Candara"/>
                <a:ea typeface="Candara"/>
                <a:cs typeface="Candara"/>
                <a:sym typeface="Candara"/>
              </a:rPr>
              <a:t>αναστοχασμού</a:t>
            </a:r>
            <a:r>
              <a:rPr lang="el-GR" sz="1300" dirty="0" smtClean="0">
                <a:solidFill>
                  <a:schemeClr val="dk1"/>
                </a:solidFill>
                <a:latin typeface="Candara"/>
                <a:ea typeface="Candara"/>
                <a:cs typeface="Candara"/>
                <a:sym typeface="Candara"/>
              </a:rPr>
              <a:t>:</a:t>
            </a:r>
          </a:p>
          <a:p>
            <a:pPr marL="342900" lvl="0" indent="-342900">
              <a:spcBef>
                <a:spcPts val="600"/>
              </a:spcBef>
              <a:buAutoNum type="arabicPeriod"/>
            </a:pPr>
            <a:r>
              <a:rPr lang="el-GR" sz="1300" dirty="0" smtClean="0">
                <a:solidFill>
                  <a:schemeClr val="dk1"/>
                </a:solidFill>
                <a:latin typeface="Candara"/>
                <a:ea typeface="Candara"/>
                <a:cs typeface="Candara"/>
                <a:sym typeface="Candara"/>
              </a:rPr>
              <a:t>Πώς </a:t>
            </a:r>
            <a:r>
              <a:rPr lang="el-GR" sz="1300" dirty="0" smtClean="0">
                <a:solidFill>
                  <a:schemeClr val="dk1"/>
                </a:solidFill>
                <a:latin typeface="Candara"/>
                <a:ea typeface="Candara"/>
                <a:cs typeface="Candara"/>
                <a:sym typeface="Candara"/>
              </a:rPr>
              <a:t>η διερεύνηση ενός τοπικού σημείου/στοιχείου κληρονομιάς άλλαξε ή εμβάθυνε την κατανόησή σας για τη σημασία του στην κοινότητα;</a:t>
            </a:r>
            <a:r>
              <a:rPr lang="el-GR" sz="1300" dirty="0" smtClean="0"/>
              <a:t/>
            </a:r>
            <a:br>
              <a:rPr lang="el-GR" sz="1300" dirty="0" smtClean="0"/>
            </a:br>
            <a:r>
              <a:rPr lang="el-GR" sz="1300" dirty="0" smtClean="0">
                <a:solidFill>
                  <a:srgbClr val="8DA9DB"/>
                </a:solidFill>
                <a:latin typeface="Candara"/>
                <a:ea typeface="Candara"/>
                <a:cs typeface="Candara"/>
                <a:sym typeface="Candara"/>
              </a:rPr>
              <a:t>Η ερώτηση αυτή ενθαρρύνει τους εκπαιδευόμενους να </a:t>
            </a:r>
            <a:r>
              <a:rPr lang="el-GR" sz="1300" dirty="0" err="1" smtClean="0">
                <a:solidFill>
                  <a:srgbClr val="8DA9DB"/>
                </a:solidFill>
                <a:latin typeface="Candara"/>
                <a:ea typeface="Candara"/>
                <a:cs typeface="Candara"/>
                <a:sym typeface="Candara"/>
              </a:rPr>
              <a:t>αναστοχαστούν</a:t>
            </a:r>
            <a:r>
              <a:rPr lang="el-GR" sz="1300" dirty="0" smtClean="0">
                <a:solidFill>
                  <a:srgbClr val="8DA9DB"/>
                </a:solidFill>
                <a:latin typeface="Candara"/>
                <a:ea typeface="Candara"/>
                <a:cs typeface="Candara"/>
                <a:sym typeface="Candara"/>
              </a:rPr>
              <a:t> πάνω στην προσωπική τους σύνδεση με το σημείο/στοιχείο και να αναγνωρίσουν την ευρύτερη σημασία του για την τοπική κοινότητα.</a:t>
            </a:r>
            <a:endParaRPr lang="en-US" sz="1300" dirty="0" smtClean="0">
              <a:solidFill>
                <a:srgbClr val="8DA9DB"/>
              </a:solidFill>
              <a:latin typeface="Candara"/>
              <a:ea typeface="Candara"/>
              <a:cs typeface="Candara"/>
              <a:sym typeface="Candara"/>
            </a:endParaRPr>
          </a:p>
          <a:p>
            <a:pPr marL="342900" lvl="0" indent="-342900">
              <a:spcBef>
                <a:spcPts val="600"/>
              </a:spcBef>
              <a:buAutoNum type="arabicPeriod"/>
            </a:pPr>
            <a:r>
              <a:rPr lang="el-GR" sz="1300" dirty="0" smtClean="0">
                <a:solidFill>
                  <a:schemeClr val="dk1"/>
                </a:solidFill>
                <a:latin typeface="Candara"/>
                <a:ea typeface="Candara"/>
                <a:cs typeface="Candara"/>
                <a:sym typeface="Candara"/>
              </a:rPr>
              <a:t>Τι </a:t>
            </a:r>
            <a:r>
              <a:rPr lang="el-GR" sz="1300" dirty="0" smtClean="0">
                <a:solidFill>
                  <a:schemeClr val="dk1"/>
                </a:solidFill>
                <a:latin typeface="Candara"/>
                <a:ea typeface="Candara"/>
                <a:cs typeface="Candara"/>
                <a:sym typeface="Candara"/>
              </a:rPr>
              <a:t>σας εξέπληξε περισσότερο σχετικά με τον τρόπο με τον οποίο ένα σημείο/στοιχείο κληρονομιάς μπορεί να ενισχύσει την κοινοτική ταυτότητα και συμμετοχή;</a:t>
            </a:r>
            <a:r>
              <a:rPr lang="el-GR" sz="1300" dirty="0" smtClean="0"/>
              <a:t/>
            </a:r>
            <a:br>
              <a:rPr lang="el-GR" sz="1300" dirty="0" smtClean="0"/>
            </a:br>
            <a:r>
              <a:rPr lang="el-GR" sz="1300" dirty="0" smtClean="0">
                <a:solidFill>
                  <a:srgbClr val="8DA9DB"/>
                </a:solidFill>
                <a:latin typeface="Candara"/>
                <a:ea typeface="Candara"/>
                <a:cs typeface="Candara"/>
                <a:sym typeface="Candara"/>
              </a:rPr>
              <a:t>Οι εκπαιδευόμενοι μπορούν να μοιραστούν νέες γνώσεις που απέκτησαν, ίσως κάτι που δεν είχαν σκεφτεί προηγουμένως σχετικά με την επίδραση της κληρονομιάς στη ζωή της </a:t>
            </a:r>
            <a:r>
              <a:rPr lang="el-GR" sz="1300" dirty="0" smtClean="0">
                <a:solidFill>
                  <a:srgbClr val="8DA9DB"/>
                </a:solidFill>
                <a:latin typeface="Candara"/>
                <a:ea typeface="Candara"/>
                <a:cs typeface="Candara"/>
                <a:sym typeface="Candara"/>
              </a:rPr>
              <a:t>κοινότητας.</a:t>
            </a:r>
            <a:endParaRPr lang="el-GR" sz="1300" dirty="0" smtClean="0">
              <a:solidFill>
                <a:srgbClr val="8DA9DB"/>
              </a:solidFill>
              <a:latin typeface="Candara"/>
              <a:ea typeface="Candara"/>
              <a:cs typeface="Candara"/>
              <a:sym typeface="Candara"/>
            </a:endParaRPr>
          </a:p>
          <a:p>
            <a:pPr marL="342900" lvl="0" indent="-342900">
              <a:spcBef>
                <a:spcPts val="600"/>
              </a:spcBef>
              <a:buAutoNum type="arabicPeriod"/>
            </a:pPr>
            <a:r>
              <a:rPr lang="el-GR" sz="1300" dirty="0" smtClean="0">
                <a:solidFill>
                  <a:schemeClr val="dk1"/>
                </a:solidFill>
                <a:latin typeface="Candara"/>
                <a:ea typeface="Candara"/>
                <a:cs typeface="Candara"/>
                <a:sym typeface="Candara"/>
              </a:rPr>
              <a:t>Με </a:t>
            </a:r>
            <a:r>
              <a:rPr lang="el-GR" sz="1300" dirty="0" smtClean="0">
                <a:solidFill>
                  <a:schemeClr val="dk1"/>
                </a:solidFill>
                <a:latin typeface="Candara"/>
                <a:ea typeface="Candara"/>
                <a:cs typeface="Candara"/>
                <a:sym typeface="Candara"/>
              </a:rPr>
              <a:t>ποιους τρόπους πιστεύετε ότι οι δραστηριότητες που προτείνατε θα μπορούσαν να φέρουν κοντά ανθρώπους από διαφορετικά πολιτισμικά, ηλικιακά ή κοινωνικά υπόβαθρα;</a:t>
            </a:r>
            <a:r>
              <a:rPr lang="el-GR" sz="1300" dirty="0" smtClean="0"/>
              <a:t/>
            </a:r>
            <a:br>
              <a:rPr lang="el-GR" sz="1300" dirty="0" smtClean="0"/>
            </a:br>
            <a:r>
              <a:rPr lang="el-GR" sz="1300" dirty="0" smtClean="0">
                <a:solidFill>
                  <a:srgbClr val="8DA9DB"/>
                </a:solidFill>
                <a:latin typeface="Candara"/>
                <a:ea typeface="Candara"/>
                <a:cs typeface="Candara"/>
                <a:sym typeface="Candara"/>
              </a:rPr>
              <a:t>Η ερώτηση αυτή εστιάζει στη συμπερίληψη και στο πώς η κληρονομιά μπορεί να γεφυρώσει διαφορές μέσα στην κοινότητα, ενισχύοντας την </a:t>
            </a:r>
            <a:r>
              <a:rPr lang="el-GR" sz="1300" dirty="0" smtClean="0">
                <a:solidFill>
                  <a:srgbClr val="8DA9DB"/>
                </a:solidFill>
                <a:latin typeface="Candara"/>
                <a:ea typeface="Candara"/>
                <a:cs typeface="Candara"/>
                <a:sym typeface="Candara"/>
              </a:rPr>
              <a:t>ενότητα.</a:t>
            </a:r>
          </a:p>
          <a:p>
            <a:pPr marL="342900" lvl="0" indent="-342900">
              <a:spcBef>
                <a:spcPts val="600"/>
              </a:spcBef>
              <a:buAutoNum type="arabicPeriod"/>
            </a:pPr>
            <a:r>
              <a:rPr lang="el-GR" sz="1300" dirty="0" smtClean="0">
                <a:solidFill>
                  <a:schemeClr val="dk1"/>
                </a:solidFill>
                <a:latin typeface="Candara"/>
                <a:ea typeface="Candara"/>
                <a:cs typeface="Candara"/>
                <a:sym typeface="Candara"/>
              </a:rPr>
              <a:t>Πώς </a:t>
            </a:r>
            <a:r>
              <a:rPr lang="el-GR" sz="1300" dirty="0" smtClean="0">
                <a:solidFill>
                  <a:schemeClr val="dk1"/>
                </a:solidFill>
                <a:latin typeface="Candara"/>
                <a:ea typeface="Candara"/>
                <a:cs typeface="Candara"/>
                <a:sym typeface="Candara"/>
              </a:rPr>
              <a:t>μπορείτε εσείς προσωπικά να συμβάλετε στη διατήρηση ή την προώθηση της τοπικής κληρονομιάς στην κοινότητά σας, με βάση όσα μάθατε σήμερα;</a:t>
            </a:r>
            <a:r>
              <a:rPr lang="el-GR" sz="1300" dirty="0" smtClean="0"/>
              <a:t/>
            </a:r>
            <a:br>
              <a:rPr lang="el-GR" sz="1300" dirty="0" smtClean="0"/>
            </a:br>
            <a:r>
              <a:rPr lang="el-GR" sz="1300" dirty="0" smtClean="0">
                <a:solidFill>
                  <a:srgbClr val="8DA9DB"/>
                </a:solidFill>
                <a:latin typeface="Candara"/>
                <a:ea typeface="Candara"/>
                <a:cs typeface="Candara"/>
                <a:sym typeface="Candara"/>
              </a:rPr>
              <a:t>Η ερώτηση αυτή ενθαρρύνει τους εκπαιδευόμενους να σκεφτούν πρακτικά βήματα που μπορούν να κάνουν για να συμμετάσχουν ενεργά και να έχουν θετικό αντίκτυπο. </a:t>
            </a:r>
            <a:endParaRPr lang="el-GR" sz="1300" dirty="0" smtClean="0">
              <a:solidFill>
                <a:srgbClr val="8DA9DB"/>
              </a:solidFill>
              <a:latin typeface="Candara"/>
              <a:ea typeface="Candara"/>
              <a:cs typeface="Candara"/>
              <a:sym typeface="Candara"/>
            </a:endParaRPr>
          </a:p>
          <a:p>
            <a:pPr marL="342900" lvl="0" indent="-342900">
              <a:spcBef>
                <a:spcPts val="600"/>
              </a:spcBef>
              <a:buAutoNum type="arabicPeriod"/>
            </a:pPr>
            <a:r>
              <a:rPr lang="el-GR" sz="1300" dirty="0" smtClean="0">
                <a:solidFill>
                  <a:schemeClr val="dk1"/>
                </a:solidFill>
                <a:latin typeface="Candara"/>
                <a:ea typeface="Candara"/>
                <a:cs typeface="Candara"/>
                <a:sym typeface="Candara"/>
              </a:rPr>
              <a:t>Ποιες </a:t>
            </a:r>
            <a:r>
              <a:rPr lang="el-GR" sz="1300" dirty="0" smtClean="0">
                <a:solidFill>
                  <a:schemeClr val="dk1"/>
                </a:solidFill>
                <a:latin typeface="Candara"/>
                <a:ea typeface="Candara"/>
                <a:cs typeface="Candara"/>
                <a:sym typeface="Candara"/>
              </a:rPr>
              <a:t>προκλήσεις πιστεύετε ότι μπορεί να αντιμετωπίσουν οι κοινότητες όταν προσπαθούν να αξιοποιήσουν την κληρονομιά για την ενίσχυση της ταυτότητας, και πώς θα μπορούσαν να τις ξεπεράσουν;</a:t>
            </a:r>
            <a:r>
              <a:rPr lang="el-GR" sz="1300" dirty="0" smtClean="0"/>
              <a:t/>
            </a:r>
            <a:br>
              <a:rPr lang="el-GR" sz="1300" dirty="0" smtClean="0"/>
            </a:br>
            <a:r>
              <a:rPr lang="el-GR" sz="1300" dirty="0" smtClean="0">
                <a:solidFill>
                  <a:srgbClr val="8DA9DB"/>
                </a:solidFill>
                <a:latin typeface="Candara"/>
                <a:ea typeface="Candara"/>
                <a:cs typeface="Candara"/>
                <a:sym typeface="Candara"/>
              </a:rPr>
              <a:t>Η ερώτηση αυτή βοηθά τους εκπαιδευόμενους να σκεφτούν πραγματικά εμπόδια, όπως η χρηματοδότηση, το ενδιαφέρον της κοινότητας ή η προσβασιμότητα, και να προτείνουν πιθανές λύσεις, καλλιεργώντας την κριτική σκέψη. </a:t>
            </a:r>
            <a:endParaRPr lang="el-GR" sz="1300" dirty="0" smtClean="0">
              <a:solidFill>
                <a:srgbClr val="8DA9DB"/>
              </a:solidFill>
              <a:latin typeface="Candara"/>
              <a:ea typeface="Candara"/>
              <a:cs typeface="Candara"/>
              <a:sym typeface="Candara"/>
            </a:endParaRPr>
          </a:p>
        </p:txBody>
      </p:sp>
      <p:pic>
        <p:nvPicPr>
          <p:cNvPr id="295" name="Google Shape;295;p16"/>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96" name="Google Shape;296;p1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1200" dirty="0" smtClean="0"/>
              <a:t>Πηγή</a:t>
            </a:r>
            <a:r>
              <a:rPr lang="en-US" sz="1200" dirty="0" smtClean="0"/>
              <a:t>,</a:t>
            </a:r>
            <a:r>
              <a:rPr lang="en-US" sz="1200" dirty="0" err="1" smtClean="0"/>
              <a:t>Freepik</a:t>
            </a:r>
            <a:r>
              <a:rPr lang="en-US" sz="1200" dirty="0"/>
              <a:t>, free image by </a:t>
            </a:r>
            <a:r>
              <a:rPr lang="en-US" sz="1200" dirty="0" err="1"/>
              <a:t>pch.vector</a:t>
            </a:r>
            <a:endParaRPr sz="1200" dirty="0"/>
          </a:p>
          <a:p>
            <a:pPr marL="0" lvl="0" indent="0" algn="l" rtl="0">
              <a:spcBef>
                <a:spcPts val="0"/>
              </a:spcBef>
              <a:spcAft>
                <a:spcPts val="0"/>
              </a:spcAft>
              <a:buNone/>
            </a:pPr>
            <a:r>
              <a:rPr lang="en-US" sz="700" u="sng" dirty="0">
                <a:solidFill>
                  <a:schemeClr val="hlink"/>
                </a:solidFill>
                <a:hlinkClick r:id="rId5"/>
              </a:rPr>
              <a:t>https://www.freepik.com/free-vector/people-talking-arguing_9176206.htm#fromView=search&amp;page=1&amp;position=32&amp;uuid=9ec0301a-dddf-4d25-a241-a5349c9e3205</a:t>
            </a:r>
            <a:r>
              <a:rPr lang="en-US" sz="700" dirty="0"/>
              <a:t> </a:t>
            </a:r>
            <a:endParaRPr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767</Words>
  <Application>Microsoft Office PowerPoint</Application>
  <PresentationFormat>Προσαρμογή</PresentationFormat>
  <Paragraphs>43</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7</cp:revision>
  <dcterms:created xsi:type="dcterms:W3CDTF">2024-06-10T15:48:53Z</dcterms:created>
  <dcterms:modified xsi:type="dcterms:W3CDTF">2026-05-08T23:47:21Z</dcterms:modified>
</cp:coreProperties>
</file>