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68" r:id="rId2"/>
    <p:sldId id="257" r:id="rId3"/>
    <p:sldId id="265" r:id="rId4"/>
    <p:sldId id="266" r:id="rId5"/>
    <p:sldId id="267"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Jii13cMbHf8F97vtngbqRVylm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l-GR" sz="2800" b="1" dirty="0" smtClean="0">
                <a:solidFill>
                  <a:srgbClr val="FFFFFF"/>
                </a:solidFill>
                <a:latin typeface="Candara"/>
                <a:ea typeface="Times New Roman"/>
                <a:cs typeface="Times New Roman"/>
                <a:sym typeface="Candara"/>
              </a:rPr>
              <a:t>ΕΚΠΑΙΔΕΥΤΙΚΟ ΠΡΟΓΡΑΜΜΑ</a:t>
            </a:r>
            <a:endParaRPr lang="en-US" sz="2800" b="1" dirty="0" smtClean="0">
              <a:solidFill>
                <a:srgbClr val="FFFFFF"/>
              </a:solidFill>
              <a:latin typeface="Candara"/>
              <a:ea typeface="Times New Roman"/>
              <a:cs typeface="Times New Roman"/>
              <a:sym typeface="Candara"/>
            </a:endParaRP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algn="ctr"/>
            <a:r>
              <a:rPr lang="el-GR" sz="2800" b="1" dirty="0" smtClean="0">
                <a:solidFill>
                  <a:srgbClr val="FFFFFF"/>
                </a:solidFill>
                <a:latin typeface="Candara"/>
                <a:ea typeface="Candara"/>
                <a:cs typeface="Candara"/>
                <a:sym typeface="Candara"/>
              </a:rPr>
              <a:t>ΜΑΘΗΣΙΑΚΗ ΕΝΟΤΗΤΑ 1 </a:t>
            </a:r>
            <a:r>
              <a:rPr lang="en-US" sz="2800" b="1" i="0" u="none" strike="noStrike" cap="none" dirty="0" smtClean="0">
                <a:solidFill>
                  <a:srgbClr val="FFFFFF"/>
                </a:solidFill>
                <a:latin typeface="Candara"/>
                <a:ea typeface="Candara"/>
                <a:cs typeface="Candara"/>
                <a:sym typeface="Candara"/>
              </a:rPr>
              <a:t>: </a:t>
            </a:r>
            <a:r>
              <a:rPr lang="el-GR" sz="2800" b="1" dirty="0" smtClean="0">
                <a:solidFill>
                  <a:srgbClr val="FFFFFF"/>
                </a:solidFill>
                <a:latin typeface="Candara"/>
                <a:ea typeface="Candara"/>
                <a:cs typeface="Candara"/>
                <a:sym typeface="Candara"/>
              </a:rPr>
              <a:t>Αίσθηση του </a:t>
            </a:r>
            <a:r>
              <a:rPr lang="el-GR" sz="2800" b="1" dirty="0" err="1" smtClean="0">
                <a:solidFill>
                  <a:srgbClr val="FFFFFF"/>
                </a:solidFill>
                <a:latin typeface="Candara"/>
                <a:ea typeface="Candara"/>
                <a:cs typeface="Candara"/>
                <a:sym typeface="Candara"/>
              </a:rPr>
              <a:t>ανήκειν</a:t>
            </a:r>
            <a:r>
              <a:rPr lang="en-US" sz="2800" b="1" dirty="0" smtClean="0">
                <a:solidFill>
                  <a:srgbClr val="FFFFFF"/>
                </a:solidFill>
                <a:latin typeface="Candara"/>
                <a:ea typeface="Candara"/>
                <a:cs typeface="Candara"/>
                <a:sym typeface="Candara"/>
              </a:rPr>
              <a:t> </a:t>
            </a:r>
            <a:endParaRPr lang="en-US" sz="2800" b="1" dirty="0">
              <a:solidFill>
                <a:srgbClr val="FFFFFF"/>
              </a:solidFill>
              <a:latin typeface="Candara"/>
              <a:ea typeface="Candara"/>
              <a:cs typeface="Candara"/>
              <a:sym typeface="Candara"/>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pic>
        <p:nvPicPr>
          <p:cNvPr id="11" name="10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2"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22828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0" y="2597298"/>
            <a:ext cx="12192000" cy="677068"/>
          </a:xfrm>
          <a:prstGeom prst="rect">
            <a:avLst/>
          </a:prstGeom>
          <a:noFill/>
          <a:ln>
            <a:noFill/>
          </a:ln>
        </p:spPr>
        <p:txBody>
          <a:bodyPr spcFirstLastPara="1" wrap="square" lIns="91425" tIns="45700" rIns="91425" bIns="45700" anchor="t" anchorCtr="0">
            <a:spAutoFit/>
          </a:bodyPr>
          <a:lstStyle/>
          <a:p>
            <a:pPr algn="ctr">
              <a:spcBef>
                <a:spcPts val="1200"/>
              </a:spcBef>
            </a:pPr>
            <a:r>
              <a:rPr lang="el-GR" sz="2800" b="1" dirty="0" smtClean="0">
                <a:solidFill>
                  <a:srgbClr val="FFFFFF"/>
                </a:solidFill>
                <a:latin typeface="Candara"/>
                <a:ea typeface="Candara"/>
                <a:cs typeface="Candara"/>
                <a:sym typeface="Candara"/>
              </a:rPr>
              <a:t>ΜΑΘΗΜΑ </a:t>
            </a:r>
            <a:r>
              <a:rPr lang="el-GR" sz="2800" b="1" dirty="0" smtClean="0">
                <a:solidFill>
                  <a:srgbClr val="FFFFFF"/>
                </a:solidFill>
                <a:latin typeface="Candara"/>
                <a:ea typeface="Candara"/>
                <a:cs typeface="Candara"/>
                <a:sym typeface="Candara"/>
              </a:rPr>
              <a:t>2: Ενεργοποίηση των Κοινοτήτων μέσω της </a:t>
            </a:r>
            <a:r>
              <a:rPr lang="el-GR" sz="2800" b="1" dirty="0" smtClean="0">
                <a:solidFill>
                  <a:srgbClr val="FFFFFF"/>
                </a:solidFill>
                <a:latin typeface="Candara"/>
                <a:ea typeface="Candara"/>
                <a:cs typeface="Candara"/>
                <a:sym typeface="Candara"/>
              </a:rPr>
              <a:t>Κληρονομιάς</a:t>
            </a:r>
            <a:endParaRPr lang="en-US" sz="2800" b="1" dirty="0">
              <a:solidFill>
                <a:srgbClr val="FFFFFF"/>
              </a:solidFill>
              <a:latin typeface="Candara"/>
              <a:ea typeface="Candara"/>
              <a:cs typeface="Candara"/>
              <a:sym typeface="Times New Roman"/>
            </a:endParaRPr>
          </a:p>
        </p:txBody>
      </p:sp>
      <p:pic>
        <p:nvPicPr>
          <p:cNvPr id="96" name="Google Shape;96;p2"/>
          <p:cNvPicPr preferRelativeResize="0"/>
          <p:nvPr/>
        </p:nvPicPr>
        <p:blipFill>
          <a:blip r:embed="rId4">
            <a:alphaModFix/>
          </a:blip>
          <a:stretch>
            <a:fillRect/>
          </a:stretch>
        </p:blipFill>
        <p:spPr>
          <a:xfrm>
            <a:off x="4103635" y="4163956"/>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4" name="Google Shape;174;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0"/>
          <p:cNvSpPr txBox="1"/>
          <p:nvPr/>
        </p:nvSpPr>
        <p:spPr>
          <a:xfrm>
            <a:off x="0" y="89588"/>
            <a:ext cx="10911016" cy="769401"/>
          </a:xfrm>
          <a:prstGeom prst="rect">
            <a:avLst/>
          </a:prstGeom>
          <a:noFill/>
          <a:ln>
            <a:noFill/>
          </a:ln>
        </p:spPr>
        <p:txBody>
          <a:bodyPr spcFirstLastPara="1" wrap="square" lIns="91425" tIns="45700" rIns="91425" bIns="45700" anchor="t" anchorCtr="0">
            <a:spAutoFit/>
          </a:bodyPr>
          <a:lstStyle/>
          <a:p>
            <a:pPr marL="457200" lvl="1"/>
            <a:r>
              <a:rPr lang="el-GR" sz="2200" b="1" dirty="0" err="1" smtClean="0">
                <a:solidFill>
                  <a:schemeClr val="lt1"/>
                </a:solidFill>
                <a:latin typeface="Candara"/>
                <a:ea typeface="Candara"/>
                <a:cs typeface="Candara"/>
                <a:sym typeface="Candara"/>
              </a:rPr>
              <a:t>Διαδραστική</a:t>
            </a:r>
            <a:r>
              <a:rPr lang="el-GR" sz="2200" b="1" dirty="0" smtClean="0">
                <a:solidFill>
                  <a:schemeClr val="lt1"/>
                </a:solidFill>
                <a:latin typeface="Candara"/>
                <a:ea typeface="Candara"/>
                <a:cs typeface="Candara"/>
                <a:sym typeface="Candara"/>
              </a:rPr>
              <a:t> </a:t>
            </a:r>
            <a:r>
              <a:rPr lang="el-GR" sz="2200" b="1" dirty="0" smtClean="0">
                <a:solidFill>
                  <a:schemeClr val="lt1"/>
                </a:solidFill>
                <a:latin typeface="Candara"/>
                <a:ea typeface="Candara"/>
                <a:cs typeface="Candara"/>
                <a:sym typeface="Candara"/>
              </a:rPr>
              <a:t>δραστηριότητα: Σχεδιασμός εκστρατείας συμμετοχής γύρω από την κληρονομιά </a:t>
            </a:r>
            <a:r>
              <a:rPr lang="el-GR" sz="2200" b="1" dirty="0" smtClean="0">
                <a:solidFill>
                  <a:schemeClr val="lt1"/>
                </a:solidFill>
                <a:latin typeface="Candara"/>
                <a:ea typeface="Candara"/>
                <a:cs typeface="Candara"/>
                <a:sym typeface="Candara"/>
              </a:rPr>
              <a:t>1/2</a:t>
            </a:r>
            <a:endParaRPr lang="en-US" sz="2200" b="1" dirty="0">
              <a:solidFill>
                <a:schemeClr val="lt1"/>
              </a:solidFill>
              <a:latin typeface="Candara"/>
              <a:ea typeface="Candara"/>
              <a:cs typeface="Candara"/>
              <a:sym typeface="Candara"/>
            </a:endParaRPr>
          </a:p>
        </p:txBody>
      </p:sp>
      <p:sp>
        <p:nvSpPr>
          <p:cNvPr id="177" name="Google Shape;177;p10"/>
          <p:cNvSpPr txBox="1"/>
          <p:nvPr/>
        </p:nvSpPr>
        <p:spPr>
          <a:xfrm>
            <a:off x="360486" y="825505"/>
            <a:ext cx="11034583" cy="532449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b="1" i="0" u="none" strike="noStrike" dirty="0" smtClean="0">
                <a:solidFill>
                  <a:srgbClr val="000000"/>
                </a:solidFill>
                <a:latin typeface="Candara"/>
                <a:ea typeface="Candara"/>
                <a:cs typeface="Candara"/>
                <a:sym typeface="Candara"/>
              </a:rPr>
              <a:t>Στόχος</a:t>
            </a:r>
            <a:r>
              <a:rPr lang="en-US" b="1" i="0" u="none" strike="noStrike" dirty="0" smtClean="0">
                <a:solidFill>
                  <a:srgbClr val="000000"/>
                </a:solidFill>
                <a:latin typeface="Candara"/>
                <a:ea typeface="Candara"/>
                <a:cs typeface="Candara"/>
                <a:sym typeface="Candara"/>
              </a:rPr>
              <a:t>:</a:t>
            </a:r>
            <a:endParaRPr dirty="0"/>
          </a:p>
          <a:p>
            <a:pPr lvl="0" algn="just">
              <a:spcBef>
                <a:spcPts val="600"/>
              </a:spcBef>
            </a:pPr>
            <a:r>
              <a:rPr lang="el-GR" dirty="0" smtClean="0">
                <a:latin typeface="Candara"/>
                <a:ea typeface="Candara"/>
                <a:cs typeface="Candara"/>
                <a:sym typeface="Candara"/>
              </a:rPr>
              <a:t>Στόχος </a:t>
            </a:r>
            <a:r>
              <a:rPr lang="el-GR" dirty="0" smtClean="0">
                <a:latin typeface="Candara"/>
                <a:ea typeface="Candara"/>
                <a:cs typeface="Candara"/>
                <a:sym typeface="Candara"/>
              </a:rPr>
              <a:t>της δραστηριότητας είναι να ενδυναμώσει τους συμμετέχοντες ώστε να αναπτύξουν στρατηγικές για την ενεργοποίηση συγκεκριμένων δημογραφικών ομάδων μέσω της τοπικής κληρονομιάς. Η δραστηριότητα ενθαρρύνει τη δημιουργική αξιοποίηση ψηφιακών εργαλείων για την προώθηση έργων συμμετοχής γύρω από την κληρονομιά και καλλιεργεί την ομαδική εργασία, την καινοτομία και την πρακτική εφαρμογή των αρχών συμμετοχής της κοινότητας</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marL="0" marR="0" lvl="0" indent="0" algn="just" rtl="0">
              <a:spcBef>
                <a:spcPts val="600"/>
              </a:spcBef>
              <a:spcAft>
                <a:spcPts val="0"/>
              </a:spcAft>
              <a:buNone/>
            </a:pPr>
            <a:endParaRPr b="1" i="0" u="none" strike="noStrike" dirty="0">
              <a:solidFill>
                <a:srgbClr val="000000"/>
              </a:solidFill>
              <a:latin typeface="Candara"/>
              <a:ea typeface="Candara"/>
              <a:cs typeface="Candara"/>
              <a:sym typeface="Candara"/>
            </a:endParaRPr>
          </a:p>
          <a:p>
            <a:pPr lvl="0" algn="just">
              <a:spcBef>
                <a:spcPts val="600"/>
              </a:spcBef>
            </a:pPr>
            <a:r>
              <a:rPr lang="el-GR" b="1" dirty="0" smtClean="0">
                <a:latin typeface="Candara"/>
                <a:ea typeface="Candara"/>
                <a:cs typeface="Candara"/>
                <a:sym typeface="Candara"/>
              </a:rPr>
              <a:t>Απαιτούμενα υλικά</a:t>
            </a:r>
            <a:r>
              <a:rPr lang="en-US" b="1" dirty="0" smtClean="0">
                <a:latin typeface="Candara"/>
                <a:ea typeface="Candara"/>
                <a:cs typeface="Candara"/>
                <a:sym typeface="Candara"/>
              </a:rPr>
              <a:t>:</a:t>
            </a:r>
            <a:endParaRPr dirty="0"/>
          </a:p>
          <a:p>
            <a:pPr lvl="0" algn="just">
              <a:spcBef>
                <a:spcPts val="600"/>
              </a:spcBef>
            </a:pPr>
            <a:r>
              <a:rPr lang="el-GR" dirty="0" smtClean="0">
                <a:latin typeface="Candara"/>
                <a:ea typeface="Candara"/>
                <a:cs typeface="Candara"/>
                <a:sym typeface="Candara"/>
              </a:rPr>
              <a:t>-Πρόσβαση </a:t>
            </a:r>
            <a:r>
              <a:rPr lang="el-GR" dirty="0" smtClean="0">
                <a:latin typeface="Candara"/>
                <a:ea typeface="Candara"/>
                <a:cs typeface="Candara"/>
                <a:sym typeface="Candara"/>
              </a:rPr>
              <a:t>σε ψηφιακά εργαλεία: φορητούς υπολογιστές, </a:t>
            </a:r>
            <a:r>
              <a:rPr lang="el-GR" dirty="0" err="1" smtClean="0">
                <a:latin typeface="Candara"/>
                <a:ea typeface="Candara"/>
                <a:cs typeface="Candara"/>
                <a:sym typeface="Candara"/>
              </a:rPr>
              <a:t>smartphones</a:t>
            </a:r>
            <a:r>
              <a:rPr lang="el-GR" dirty="0" smtClean="0">
                <a:latin typeface="Candara"/>
                <a:ea typeface="Candara"/>
                <a:cs typeface="Candara"/>
                <a:sym typeface="Candara"/>
              </a:rPr>
              <a:t> ή </a:t>
            </a:r>
            <a:r>
              <a:rPr lang="el-GR" dirty="0" err="1" smtClean="0">
                <a:latin typeface="Candara"/>
                <a:ea typeface="Candara"/>
                <a:cs typeface="Candara"/>
                <a:sym typeface="Candara"/>
              </a:rPr>
              <a:t>tablets</a:t>
            </a:r>
            <a:r>
              <a:rPr lang="el-GR" dirty="0" smtClean="0">
                <a:latin typeface="Candara"/>
                <a:ea typeface="Candara"/>
                <a:cs typeface="Candara"/>
                <a:sym typeface="Candara"/>
              </a:rPr>
              <a:t>.</a:t>
            </a:r>
          </a:p>
          <a:p>
            <a:pPr lvl="0" algn="just">
              <a:spcBef>
                <a:spcPts val="600"/>
              </a:spcBef>
            </a:pPr>
            <a:r>
              <a:rPr lang="el-GR" dirty="0" smtClean="0">
                <a:latin typeface="Candara"/>
                <a:ea typeface="Candara"/>
                <a:cs typeface="Candara"/>
                <a:sym typeface="Candara"/>
              </a:rPr>
              <a:t>-Πλατφόρμες </a:t>
            </a:r>
            <a:r>
              <a:rPr lang="el-GR" dirty="0" smtClean="0">
                <a:latin typeface="Candara"/>
                <a:ea typeface="Candara"/>
                <a:cs typeface="Candara"/>
                <a:sym typeface="Candara"/>
              </a:rPr>
              <a:t>γραφιστικού σχεδιασμού, όπως το </a:t>
            </a:r>
            <a:r>
              <a:rPr lang="el-GR" dirty="0" err="1" smtClean="0">
                <a:latin typeface="Candara"/>
                <a:ea typeface="Candara"/>
                <a:cs typeface="Candara"/>
                <a:sym typeface="Candara"/>
              </a:rPr>
              <a:t>Canva</a:t>
            </a:r>
            <a:r>
              <a:rPr lang="el-GR" dirty="0" smtClean="0">
                <a:latin typeface="Candara"/>
                <a:ea typeface="Candara"/>
                <a:cs typeface="Candara"/>
                <a:sym typeface="Candara"/>
              </a:rPr>
              <a:t>, πλατφόρμες κοινωνικών μέσων και εργαλεία επεξεργασίας βίντεο.</a:t>
            </a:r>
          </a:p>
          <a:p>
            <a:pPr lvl="0" algn="just">
              <a:spcBef>
                <a:spcPts val="600"/>
              </a:spcBef>
            </a:pPr>
            <a:r>
              <a:rPr lang="el-GR" dirty="0" smtClean="0">
                <a:latin typeface="Candara"/>
                <a:ea typeface="Candara"/>
                <a:cs typeface="Candara"/>
                <a:sym typeface="Candara"/>
              </a:rPr>
              <a:t>-Πληροφορίες </a:t>
            </a:r>
            <a:r>
              <a:rPr lang="el-GR" dirty="0" smtClean="0">
                <a:latin typeface="Candara"/>
                <a:ea typeface="Candara"/>
                <a:cs typeface="Candara"/>
                <a:sym typeface="Candara"/>
              </a:rPr>
              <a:t>σχετικά με το τοπικό σημείο ή την τοπική εκδήλωση κληρονομιάς.</a:t>
            </a:r>
          </a:p>
          <a:p>
            <a:pPr lvl="0" algn="just">
              <a:spcBef>
                <a:spcPts val="600"/>
              </a:spcBef>
            </a:pPr>
            <a:r>
              <a:rPr lang="el-GR" dirty="0" smtClean="0">
                <a:latin typeface="Candara"/>
                <a:ea typeface="Candara"/>
                <a:cs typeface="Candara"/>
                <a:sym typeface="Candara"/>
              </a:rPr>
              <a:t>-Έντυπο </a:t>
            </a:r>
            <a:r>
              <a:rPr lang="el-GR" dirty="0" smtClean="0">
                <a:latin typeface="Candara"/>
                <a:ea typeface="Candara"/>
                <a:cs typeface="Candara"/>
                <a:sym typeface="Candara"/>
              </a:rPr>
              <a:t>υλικό με βασικές στρατηγικές συμμετοχής και στοιχεία που αφορούν τα δημογραφικά χαρακτηριστικά των ομάδων-στόχων.</a:t>
            </a:r>
          </a:p>
          <a:p>
            <a:pPr lvl="0" algn="just">
              <a:spcBef>
                <a:spcPts val="600"/>
              </a:spcBef>
            </a:pPr>
            <a:r>
              <a:rPr lang="el-GR" dirty="0" smtClean="0">
                <a:latin typeface="Candara"/>
                <a:ea typeface="Candara"/>
                <a:cs typeface="Candara"/>
                <a:sym typeface="Candara"/>
              </a:rPr>
              <a:t>-Πίνακες </a:t>
            </a:r>
            <a:r>
              <a:rPr lang="el-GR" dirty="0" smtClean="0">
                <a:latin typeface="Candara"/>
                <a:ea typeface="Candara"/>
                <a:cs typeface="Candara"/>
                <a:sym typeface="Candara"/>
              </a:rPr>
              <a:t>παρουσιάσεων, μαρκαδόροι και αυτοκόλλητα σημειώματα για καταιγισμό ιδεών.</a:t>
            </a:r>
          </a:p>
          <a:p>
            <a:pPr lvl="0" algn="just">
              <a:spcBef>
                <a:spcPts val="600"/>
              </a:spcBef>
            </a:pPr>
            <a:r>
              <a:rPr lang="el-GR" dirty="0" smtClean="0">
                <a:latin typeface="Candara"/>
                <a:ea typeface="Candara"/>
                <a:cs typeface="Candara"/>
                <a:sym typeface="Candara"/>
              </a:rPr>
              <a:t>-Προβολέας </a:t>
            </a:r>
            <a:r>
              <a:rPr lang="el-GR" dirty="0" smtClean="0">
                <a:latin typeface="Candara"/>
                <a:ea typeface="Candara"/>
                <a:cs typeface="Candara"/>
                <a:sym typeface="Candara"/>
              </a:rPr>
              <a:t>ή </a:t>
            </a:r>
            <a:r>
              <a:rPr lang="el-GR" dirty="0" err="1" smtClean="0">
                <a:latin typeface="Candara"/>
                <a:ea typeface="Candara"/>
                <a:cs typeface="Candara"/>
                <a:sym typeface="Candara"/>
              </a:rPr>
              <a:t>διαδραστικός</a:t>
            </a:r>
            <a:r>
              <a:rPr lang="el-GR" dirty="0" smtClean="0">
                <a:latin typeface="Candara"/>
                <a:ea typeface="Candara"/>
                <a:cs typeface="Candara"/>
                <a:sym typeface="Candara"/>
              </a:rPr>
              <a:t> πίνακας για παρουσιάσεις.</a:t>
            </a:r>
            <a:r>
              <a:rPr lang="en-US" dirty="0" smtClean="0">
                <a:solidFill>
                  <a:srgbClr val="000000"/>
                </a:solidFill>
                <a:latin typeface="Candara"/>
                <a:ea typeface="Candara"/>
                <a:cs typeface="Candara"/>
                <a:sym typeface="Candara"/>
              </a:rPr>
              <a:t>.</a:t>
            </a:r>
            <a:endParaRPr b="1" i="0" u="none" strike="noStrike" dirty="0">
              <a:solidFill>
                <a:srgbClr val="000000"/>
              </a:solidFill>
              <a:latin typeface="Candara"/>
              <a:ea typeface="Candara"/>
              <a:cs typeface="Candara"/>
              <a:sym typeface="Candara"/>
            </a:endParaRPr>
          </a:p>
          <a:p>
            <a:pPr marL="0" marR="0" lvl="0" indent="0" algn="just" rtl="0">
              <a:spcBef>
                <a:spcPts val="600"/>
              </a:spcBef>
              <a:spcAft>
                <a:spcPts val="0"/>
              </a:spcAft>
              <a:buNone/>
            </a:pPr>
            <a:r>
              <a:rPr lang="el-GR" b="1" i="0" u="none" strike="noStrike" dirty="0" smtClean="0">
                <a:solidFill>
                  <a:srgbClr val="000000"/>
                </a:solidFill>
                <a:latin typeface="Candara"/>
                <a:ea typeface="Candara"/>
                <a:cs typeface="Candara"/>
                <a:sym typeface="Candara"/>
              </a:rPr>
              <a:t>Διαδικασία</a:t>
            </a:r>
            <a:r>
              <a:rPr lang="en-US" b="1" i="0" u="none" strike="noStrike" dirty="0" smtClean="0">
                <a:solidFill>
                  <a:srgbClr val="000000"/>
                </a:solidFill>
                <a:latin typeface="Candara"/>
                <a:ea typeface="Candara"/>
                <a:cs typeface="Candara"/>
                <a:sym typeface="Candara"/>
              </a:rPr>
              <a:t>:</a:t>
            </a:r>
            <a:endParaRPr dirty="0"/>
          </a:p>
          <a:p>
            <a:pPr lvl="0" algn="just">
              <a:spcBef>
                <a:spcPts val="600"/>
              </a:spcBef>
            </a:pPr>
            <a:r>
              <a:rPr lang="el-GR" dirty="0" smtClean="0">
                <a:latin typeface="Candara"/>
                <a:ea typeface="Candara"/>
                <a:cs typeface="Candara"/>
                <a:sym typeface="Candara"/>
              </a:rPr>
              <a:t>1. </a:t>
            </a:r>
            <a:r>
              <a:rPr lang="el-GR" dirty="0" smtClean="0">
                <a:latin typeface="Candara"/>
                <a:ea typeface="Candara"/>
                <a:cs typeface="Candara"/>
                <a:sym typeface="Candara"/>
              </a:rPr>
              <a:t>Εισαγωγή, 15 λεπτά</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lvl="0" algn="just">
              <a:spcBef>
                <a:spcPts val="600"/>
              </a:spcBef>
            </a:pPr>
            <a:r>
              <a:rPr lang="el-GR" dirty="0" smtClean="0">
                <a:latin typeface="Candara"/>
                <a:ea typeface="Candara"/>
                <a:cs typeface="Candara"/>
                <a:sym typeface="Candara"/>
              </a:rPr>
              <a:t>Παρουσιάστε στους συμμετέχοντες τον σκοπό και τους στόχους της δραστηριότητας. Δώστε μια σύντομη επισκόπηση της μελέτης περίπτωσης, αναδεικνύοντας τον τρόπο με τον οποίο το </a:t>
            </a:r>
            <a:r>
              <a:rPr lang="el-GR" dirty="0" err="1" smtClean="0">
                <a:latin typeface="Candara"/>
                <a:ea typeface="Candara"/>
                <a:cs typeface="Candara"/>
                <a:sym typeface="Candara"/>
              </a:rPr>
              <a:t>Las</a:t>
            </a:r>
            <a:r>
              <a:rPr lang="el-GR" dirty="0" smtClean="0">
                <a:latin typeface="Candara"/>
                <a:ea typeface="Candara"/>
                <a:cs typeface="Candara"/>
                <a:sym typeface="Candara"/>
              </a:rPr>
              <a:t> </a:t>
            </a:r>
            <a:r>
              <a:rPr lang="el-GR" dirty="0" err="1" smtClean="0">
                <a:latin typeface="Candara"/>
                <a:ea typeface="Candara"/>
                <a:cs typeface="Candara"/>
                <a:sym typeface="Candara"/>
              </a:rPr>
              <a:t>Fallas</a:t>
            </a:r>
            <a:r>
              <a:rPr lang="el-GR" dirty="0" smtClean="0">
                <a:latin typeface="Candara"/>
                <a:ea typeface="Candara"/>
                <a:cs typeface="Candara"/>
                <a:sym typeface="Candara"/>
              </a:rPr>
              <a:t> ενεργοποιεί διαφορετικές δημογραφικές ομάδες. Συζητήστε τη σημασία της προσαρμογής των στρατηγικών συμμετοχής σε συγκεκριμένες ομάδες. Για παράδειγμα, οι νέοι μπορεί να προτιμούν </a:t>
            </a:r>
            <a:r>
              <a:rPr lang="el-GR" dirty="0" err="1" smtClean="0">
                <a:latin typeface="Candara"/>
                <a:ea typeface="Candara"/>
                <a:cs typeface="Candara"/>
                <a:sym typeface="Candara"/>
              </a:rPr>
              <a:t>διαδραστικές</a:t>
            </a:r>
            <a:r>
              <a:rPr lang="el-GR" dirty="0" smtClean="0">
                <a:latin typeface="Candara"/>
                <a:ea typeface="Candara"/>
                <a:cs typeface="Candara"/>
                <a:sym typeface="Candara"/>
              </a:rPr>
              <a:t> και ψηφιακές προσεγγίσεις, ενώ οι μεγαλύτερες ηλικιακές ομάδες μπορεί να εκτιμούν περισσότερο την αφήγηση ιστοριών ή πρωτοβουλίες προφορικής ιστορίας</a:t>
            </a:r>
            <a:r>
              <a:rPr lang="el-GR" dirty="0" smtClean="0">
                <a:latin typeface="Candara"/>
                <a:ea typeface="Candara"/>
                <a:cs typeface="Candara"/>
                <a:sym typeface="Candara"/>
              </a:rPr>
              <a:t>.</a:t>
            </a:r>
            <a:endParaRPr i="0" u="none" strike="noStrike" dirty="0">
              <a:solidFill>
                <a:srgbClr val="000000"/>
              </a:solidFill>
              <a:latin typeface="Candara"/>
              <a:ea typeface="Candara"/>
              <a:cs typeface="Candara"/>
              <a:sym typeface="Candara"/>
            </a:endParaRPr>
          </a:p>
        </p:txBody>
      </p:sp>
      <p:pic>
        <p:nvPicPr>
          <p:cNvPr id="178" name="Google Shape;178;p10"/>
          <p:cNvPicPr preferRelativeResize="0"/>
          <p:nvPr/>
        </p:nvPicPr>
        <p:blipFill>
          <a:blip r:embed="rId4">
            <a:alphaModFix/>
          </a:blip>
          <a:stretch>
            <a:fillRect/>
          </a:stretch>
        </p:blipFill>
        <p:spPr>
          <a:xfrm>
            <a:off x="9015699" y="1716800"/>
            <a:ext cx="2655473" cy="2820751"/>
          </a:xfrm>
          <a:prstGeom prst="rect">
            <a:avLst/>
          </a:prstGeom>
          <a:noFill/>
          <a:ln>
            <a:noFill/>
          </a:ln>
        </p:spPr>
      </p:pic>
      <p:sp>
        <p:nvSpPr>
          <p:cNvPr id="179" name="Google Shape;179;p10"/>
          <p:cNvSpPr txBox="1"/>
          <p:nvPr/>
        </p:nvSpPr>
        <p:spPr>
          <a:xfrm>
            <a:off x="9091750" y="4385500"/>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 Freepik, clipart by brbfx</a:t>
            </a:r>
            <a:endParaRPr sz="1200"/>
          </a:p>
          <a:p>
            <a:pPr marL="0" lvl="0" indent="0" algn="l" rtl="0">
              <a:spcBef>
                <a:spcPts val="0"/>
              </a:spcBef>
              <a:spcAft>
                <a:spcPts val="0"/>
              </a:spcAft>
              <a:buNone/>
            </a:pPr>
            <a:r>
              <a:rPr lang="en-US" sz="700" u="sng">
                <a:solidFill>
                  <a:schemeClr val="hlink"/>
                </a:solidFill>
                <a:hlinkClick r:id="rId5"/>
              </a:rPr>
              <a:t>https://www.freepik.com/free-vector/aerial-view-people-working-light-bulb_38346952.htm#fromView=search&amp;page=1&amp;position=4&amp;uuid=f293cdce-ce0f-457f-a119-a3dc2c259697</a:t>
            </a:r>
            <a:r>
              <a:rPr lang="en-US" sz="1200"/>
              <a:t>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5" name="Google Shape;18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1"/>
          <p:cNvSpPr txBox="1"/>
          <p:nvPr/>
        </p:nvSpPr>
        <p:spPr>
          <a:xfrm>
            <a:off x="0" y="89588"/>
            <a:ext cx="10911016" cy="1107955"/>
          </a:xfrm>
          <a:prstGeom prst="rect">
            <a:avLst/>
          </a:prstGeom>
          <a:noFill/>
          <a:ln>
            <a:noFill/>
          </a:ln>
        </p:spPr>
        <p:txBody>
          <a:bodyPr spcFirstLastPara="1" wrap="square" lIns="91425" tIns="45700" rIns="91425" bIns="45700" anchor="t" anchorCtr="0">
            <a:spAutoFit/>
          </a:bodyPr>
          <a:lstStyle/>
          <a:p>
            <a:pPr marL="457200" lvl="1"/>
            <a:r>
              <a:rPr lang="el-GR" sz="2200" b="1" dirty="0" err="1" smtClean="0">
                <a:solidFill>
                  <a:schemeClr val="lt1"/>
                </a:solidFill>
                <a:latin typeface="Candara"/>
                <a:ea typeface="Candara"/>
                <a:cs typeface="Candara"/>
                <a:sym typeface="Candara"/>
              </a:rPr>
              <a:t>Διαδραστική</a:t>
            </a:r>
            <a:r>
              <a:rPr lang="el-GR" sz="2200" b="1" dirty="0" smtClean="0">
                <a:solidFill>
                  <a:schemeClr val="lt1"/>
                </a:solidFill>
                <a:latin typeface="Candara"/>
                <a:ea typeface="Candara"/>
                <a:cs typeface="Candara"/>
                <a:sym typeface="Candara"/>
              </a:rPr>
              <a:t> δραστηριότητα: Σχεδιασμός εκστρατείας συμμετοχής γύρω από την κληρονομιά 1/2</a:t>
            </a:r>
            <a:endParaRPr lang="en-US" sz="2200" b="1" dirty="0" smtClean="0">
              <a:solidFill>
                <a:schemeClr val="lt1"/>
              </a:solidFill>
              <a:latin typeface="Candara"/>
              <a:ea typeface="Candara"/>
              <a:cs typeface="Candara"/>
              <a:sym typeface="Candara"/>
            </a:endParaRPr>
          </a:p>
          <a:p>
            <a:pPr marL="457200" marR="0" lvl="1" indent="0" algn="l" rtl="0">
              <a:spcBef>
                <a:spcPts val="0"/>
              </a:spcBef>
              <a:spcAft>
                <a:spcPts val="0"/>
              </a:spcAft>
              <a:buNone/>
            </a:pPr>
            <a:endParaRPr sz="2200" b="0" i="0" u="none" strike="noStrike" cap="none" dirty="0">
              <a:solidFill>
                <a:srgbClr val="FFFFFF"/>
              </a:solidFill>
              <a:latin typeface="Candara"/>
              <a:ea typeface="Candara"/>
              <a:cs typeface="Candara"/>
              <a:sym typeface="Candara"/>
            </a:endParaRPr>
          </a:p>
        </p:txBody>
      </p:sp>
      <p:sp>
        <p:nvSpPr>
          <p:cNvPr id="188" name="Google Shape;188;p11"/>
          <p:cNvSpPr txBox="1"/>
          <p:nvPr/>
        </p:nvSpPr>
        <p:spPr>
          <a:xfrm>
            <a:off x="501628" y="1135020"/>
            <a:ext cx="8194800" cy="5478382"/>
          </a:xfrm>
          <a:prstGeom prst="rect">
            <a:avLst/>
          </a:prstGeom>
          <a:noFill/>
          <a:ln>
            <a:noFill/>
          </a:ln>
        </p:spPr>
        <p:txBody>
          <a:bodyPr spcFirstLastPara="1" wrap="square" lIns="91425" tIns="45700" rIns="91425" bIns="45700" anchor="t" anchorCtr="0">
            <a:spAutoFit/>
          </a:bodyPr>
          <a:lstStyle/>
          <a:p>
            <a:pPr algn="just">
              <a:spcBef>
                <a:spcPts val="600"/>
              </a:spcBef>
            </a:pPr>
            <a:r>
              <a:rPr lang="el-GR" sz="1600" dirty="0" smtClean="0">
                <a:latin typeface="Candara"/>
                <a:ea typeface="Candara"/>
                <a:cs typeface="Candara"/>
                <a:sym typeface="Candara"/>
              </a:rPr>
              <a:t>2</a:t>
            </a:r>
            <a:r>
              <a:rPr lang="el-GR" sz="1600" dirty="0" smtClean="0">
                <a:latin typeface="Candara"/>
                <a:ea typeface="Candara"/>
                <a:cs typeface="Candara"/>
                <a:sym typeface="Candara"/>
              </a:rPr>
              <a:t>. </a:t>
            </a:r>
            <a:r>
              <a:rPr lang="el-GR" sz="1600" dirty="0" smtClean="0">
                <a:latin typeface="Candara"/>
                <a:ea typeface="Candara"/>
                <a:cs typeface="Candara"/>
                <a:sym typeface="Candara"/>
              </a:rPr>
              <a:t>Δημιουργία ομάδων και καταιγισμός ιδεών, 30 λεπτά:</a:t>
            </a:r>
          </a:p>
          <a:p>
            <a:pPr algn="just">
              <a:spcBef>
                <a:spcPts val="600"/>
              </a:spcBef>
            </a:pPr>
            <a:r>
              <a:rPr lang="el-GR" sz="1600" dirty="0" smtClean="0">
                <a:latin typeface="Candara"/>
                <a:ea typeface="Candara"/>
                <a:cs typeface="Candara"/>
                <a:sym typeface="Candara"/>
              </a:rPr>
              <a:t>Χωρίστε τους συμμετέχοντες σε μικρές ομάδες, καθεμία από τις οποίες θα αναλάβει μια συγκεκριμένη δημογραφική ομάδα, π.χ. νέους, ηλικιωμένους ή μειονοτικές ομάδες. Δώστε βασικές πληροφορίες για ένα επιλεγμένο τοπικό σημείο ή μια τοπική εκδήλωση κληρονομιάς. Ζητήστε από τις ομάδες να σκεφτούν ιδέες για ένα μικρό έργο που θα έχει ως στόχο την ενεργοποίηση της δημογραφικής ομάδας που τους ανατέθηκε. Χρησιμοποιήστε πίνακες παρουσιάσεων ή αυτοκόλλητα σημειώματα για να αποτυπώσουν τις ιδέες τους.</a:t>
            </a:r>
          </a:p>
          <a:p>
            <a:pPr algn="just">
              <a:spcBef>
                <a:spcPts val="600"/>
              </a:spcBef>
            </a:pPr>
            <a:r>
              <a:rPr lang="el-GR" sz="1600" dirty="0" smtClean="0">
                <a:latin typeface="Candara"/>
                <a:ea typeface="Candara"/>
                <a:cs typeface="Candara"/>
                <a:sym typeface="Candara"/>
              </a:rPr>
              <a:t>3</a:t>
            </a:r>
            <a:r>
              <a:rPr lang="el-GR" sz="1600" dirty="0" smtClean="0">
                <a:latin typeface="Candara"/>
                <a:ea typeface="Candara"/>
                <a:cs typeface="Candara"/>
                <a:sym typeface="Candara"/>
              </a:rPr>
              <a:t>. </a:t>
            </a:r>
            <a:r>
              <a:rPr lang="el-GR" sz="1600" dirty="0" smtClean="0">
                <a:latin typeface="Candara"/>
                <a:ea typeface="Candara"/>
                <a:cs typeface="Candara"/>
                <a:sym typeface="Candara"/>
              </a:rPr>
              <a:t>Ανάπτυξη έργου, 45 λεπτά:</a:t>
            </a:r>
          </a:p>
          <a:p>
            <a:pPr algn="just">
              <a:spcBef>
                <a:spcPts val="600"/>
              </a:spcBef>
            </a:pPr>
            <a:r>
              <a:rPr lang="el-GR" sz="1600" dirty="0" smtClean="0">
                <a:latin typeface="Candara"/>
                <a:ea typeface="Candara"/>
                <a:cs typeface="Candara"/>
                <a:sym typeface="Candara"/>
              </a:rPr>
              <a:t>Οι ομάδες θα χρησιμοποιήσουν ψηφιακά εργαλεία για να σχεδιάσουν μια εκστρατεία για το μικρό τους έργο. Παραδείγματα μπορεί να περιλαμβάνουν: σχεδιασμό αφισών ή </a:t>
            </a:r>
            <a:r>
              <a:rPr lang="el-GR" sz="1600" dirty="0" err="1" smtClean="0">
                <a:latin typeface="Candara"/>
                <a:ea typeface="Candara"/>
                <a:cs typeface="Candara"/>
                <a:sym typeface="Candara"/>
              </a:rPr>
              <a:t>infographics</a:t>
            </a:r>
            <a:r>
              <a:rPr lang="el-GR" sz="1600" dirty="0" smtClean="0">
                <a:latin typeface="Candara"/>
                <a:ea typeface="Candara"/>
                <a:cs typeface="Candara"/>
                <a:sym typeface="Candara"/>
              </a:rPr>
              <a:t> με τη χρήση του </a:t>
            </a:r>
            <a:r>
              <a:rPr lang="el-GR" sz="1600" dirty="0" err="1" smtClean="0">
                <a:latin typeface="Candara"/>
                <a:ea typeface="Candara"/>
                <a:cs typeface="Candara"/>
                <a:sym typeface="Candara"/>
              </a:rPr>
              <a:t>Canva</a:t>
            </a:r>
            <a:r>
              <a:rPr lang="el-GR" sz="1600" dirty="0" smtClean="0">
                <a:latin typeface="Candara"/>
                <a:ea typeface="Candara"/>
                <a:cs typeface="Candara"/>
                <a:sym typeface="Candara"/>
              </a:rPr>
              <a:t>, δημιουργία ενός σύντομου προωθητικού βίντεο, ανάπτυξη στρατηγικής για τα μέσα κοινωνικής δικτύωσης, με </a:t>
            </a:r>
            <a:r>
              <a:rPr lang="el-GR" sz="1600" dirty="0" err="1" smtClean="0">
                <a:latin typeface="Candara"/>
                <a:ea typeface="Candara"/>
                <a:cs typeface="Candara"/>
                <a:sym typeface="Candara"/>
              </a:rPr>
              <a:t>hashtags</a:t>
            </a:r>
            <a:r>
              <a:rPr lang="el-GR" sz="1600" dirty="0" smtClean="0">
                <a:latin typeface="Candara"/>
                <a:ea typeface="Candara"/>
                <a:cs typeface="Candara"/>
                <a:sym typeface="Candara"/>
              </a:rPr>
              <a:t>, αναρτήσεις και </a:t>
            </a:r>
            <a:r>
              <a:rPr lang="el-GR" sz="1600" dirty="0" err="1" smtClean="0">
                <a:latin typeface="Candara"/>
                <a:ea typeface="Candara"/>
                <a:cs typeface="Candara"/>
                <a:sym typeface="Candara"/>
              </a:rPr>
              <a:t>διαδραστικό</a:t>
            </a:r>
            <a:r>
              <a:rPr lang="el-GR" sz="1600" dirty="0" smtClean="0">
                <a:latin typeface="Candara"/>
                <a:ea typeface="Candara"/>
                <a:cs typeface="Candara"/>
                <a:sym typeface="Candara"/>
              </a:rPr>
              <a:t> περιεχόμενο, ή πρόταση ενός έργου ψηφιακής αφήγησης, όπως συνεντεύξεις ή αναρτήσεις σε </a:t>
            </a:r>
            <a:r>
              <a:rPr lang="el-GR" sz="1600" dirty="0" err="1" smtClean="0">
                <a:latin typeface="Candara"/>
                <a:ea typeface="Candara"/>
                <a:cs typeface="Candara"/>
                <a:sym typeface="Candara"/>
              </a:rPr>
              <a:t>ιστολόγιο</a:t>
            </a:r>
            <a:r>
              <a:rPr lang="el-GR" sz="1600" dirty="0" smtClean="0">
                <a:latin typeface="Candara"/>
                <a:ea typeface="Candara"/>
                <a:cs typeface="Candara"/>
                <a:sym typeface="Candara"/>
              </a:rPr>
              <a:t>. Κάθε εκστρατεία θα πρέπει να περιλαμβάνει τίτλο, περιγραφή της δραστηριότητας συμμετοχής και προωθητικό υλικό.</a:t>
            </a:r>
          </a:p>
          <a:p>
            <a:pPr algn="just">
              <a:spcBef>
                <a:spcPts val="600"/>
              </a:spcBef>
            </a:pPr>
            <a:r>
              <a:rPr lang="el-GR" sz="1600" dirty="0" smtClean="0">
                <a:latin typeface="Candara"/>
                <a:ea typeface="Candara"/>
                <a:cs typeface="Candara"/>
                <a:sym typeface="Candara"/>
              </a:rPr>
              <a:t>4</a:t>
            </a:r>
            <a:r>
              <a:rPr lang="el-GR" sz="1600" dirty="0" smtClean="0">
                <a:latin typeface="Candara"/>
                <a:ea typeface="Candara"/>
                <a:cs typeface="Candara"/>
                <a:sym typeface="Candara"/>
              </a:rPr>
              <a:t>. </a:t>
            </a:r>
            <a:r>
              <a:rPr lang="el-GR" sz="1600" dirty="0" smtClean="0">
                <a:latin typeface="Candara"/>
                <a:ea typeface="Candara"/>
                <a:cs typeface="Candara"/>
                <a:sym typeface="Candara"/>
              </a:rPr>
              <a:t>Παρουσίαση και ανατροφοδότηση, 30 λεπτά:</a:t>
            </a:r>
          </a:p>
          <a:p>
            <a:pPr algn="just">
              <a:spcBef>
                <a:spcPts val="600"/>
              </a:spcBef>
            </a:pPr>
            <a:r>
              <a:rPr lang="el-GR" sz="1600" dirty="0" smtClean="0">
                <a:latin typeface="Candara"/>
                <a:ea typeface="Candara"/>
                <a:cs typeface="Candara"/>
                <a:sym typeface="Candara"/>
              </a:rPr>
              <a:t>Κάθε ομάδα θα παρουσιάσει το μικρό της έργο και την εκστρατεία της στην ολομέλεια. Ενθαρρύνετε την ανατροφοδότηση μεταξύ των συμμετεχόντων, ζητώντας τους να εντοπίσουν τα δυνατά σημεία και τα σημεία </a:t>
            </a:r>
            <a:r>
              <a:rPr lang="el-GR" sz="1600" dirty="0" smtClean="0">
                <a:latin typeface="Candara"/>
                <a:ea typeface="Candara"/>
                <a:cs typeface="Candara"/>
                <a:sym typeface="Candara"/>
              </a:rPr>
              <a:t>που μπορούν να βελτιωθούν.</a:t>
            </a:r>
            <a:endParaRPr sz="1600" dirty="0">
              <a:solidFill>
                <a:srgbClr val="000000"/>
              </a:solidFill>
              <a:latin typeface="Candara"/>
              <a:ea typeface="Candara"/>
              <a:cs typeface="Candara"/>
              <a:sym typeface="Candara"/>
            </a:endParaRPr>
          </a:p>
        </p:txBody>
      </p:sp>
      <p:pic>
        <p:nvPicPr>
          <p:cNvPr id="189" name="Google Shape;189;p11"/>
          <p:cNvPicPr preferRelativeResize="0"/>
          <p:nvPr/>
        </p:nvPicPr>
        <p:blipFill>
          <a:blip r:embed="rId4">
            <a:alphaModFix/>
          </a:blip>
          <a:stretch>
            <a:fillRect/>
          </a:stretch>
        </p:blipFill>
        <p:spPr>
          <a:xfrm>
            <a:off x="9030899" y="1123750"/>
            <a:ext cx="2655473" cy="2820751"/>
          </a:xfrm>
          <a:prstGeom prst="rect">
            <a:avLst/>
          </a:prstGeom>
          <a:noFill/>
          <a:ln>
            <a:noFill/>
          </a:ln>
        </p:spPr>
      </p:pic>
      <p:sp>
        <p:nvSpPr>
          <p:cNvPr id="190" name="Google Shape;190;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Freepik, clipart by brbfx</a:t>
            </a:r>
            <a:endParaRPr/>
          </a:p>
          <a:p>
            <a:pPr marL="0" lvl="0" indent="0" algn="l" rtl="0">
              <a:spcBef>
                <a:spcPts val="0"/>
              </a:spcBef>
              <a:spcAft>
                <a:spcPts val="0"/>
              </a:spcAft>
              <a:buNone/>
            </a:pPr>
            <a:r>
              <a:rPr lang="en-US" sz="900" u="sng">
                <a:solidFill>
                  <a:schemeClr val="hlink"/>
                </a:solidFill>
                <a:hlinkClick r:id="rId5"/>
              </a:rPr>
              <a:t>https://www.freepik.com/free-vector/aerial-view-people-working-light-bulb_38346952.htm#fromView=search&amp;page=1&amp;position=4&amp;uuid=f293cdce-ce0f-457f-a119-a3dc2c259697</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2"/>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Συζήτηση </a:t>
            </a:r>
            <a:r>
              <a:rPr lang="el-GR" sz="3600" b="1" dirty="0" smtClean="0">
                <a:solidFill>
                  <a:schemeClr val="lt1"/>
                </a:solidFill>
                <a:latin typeface="Candara"/>
                <a:ea typeface="Candara"/>
                <a:cs typeface="Candara"/>
                <a:sym typeface="Candara"/>
              </a:rPr>
              <a:t>και </a:t>
            </a:r>
            <a:r>
              <a:rPr lang="el-GR" sz="3600" b="1" dirty="0" err="1" smtClean="0">
                <a:solidFill>
                  <a:schemeClr val="lt1"/>
                </a:solidFill>
                <a:latin typeface="Candara"/>
                <a:ea typeface="Candara"/>
                <a:cs typeface="Candara"/>
                <a:sym typeface="Candara"/>
              </a:rPr>
              <a:t>Αναστοχασμός</a:t>
            </a:r>
            <a:endParaRPr lang="en-US" sz="3600" b="1" dirty="0">
              <a:solidFill>
                <a:schemeClr val="lt1"/>
              </a:solidFill>
              <a:latin typeface="Candara"/>
              <a:ea typeface="Candara"/>
              <a:cs typeface="Candara"/>
              <a:sym typeface="Candara"/>
            </a:endParaRPr>
          </a:p>
        </p:txBody>
      </p:sp>
      <p:sp>
        <p:nvSpPr>
          <p:cNvPr id="199" name="Google Shape;199;p12"/>
          <p:cNvSpPr txBox="1"/>
          <p:nvPr/>
        </p:nvSpPr>
        <p:spPr>
          <a:xfrm>
            <a:off x="453001" y="808800"/>
            <a:ext cx="8478300" cy="6217046"/>
          </a:xfrm>
          <a:prstGeom prst="rect">
            <a:avLst/>
          </a:prstGeom>
          <a:noFill/>
          <a:ln>
            <a:noFill/>
          </a:ln>
        </p:spPr>
        <p:txBody>
          <a:bodyPr spcFirstLastPara="1" wrap="square" lIns="91425" tIns="45700" rIns="91425" bIns="45700" anchor="t" anchorCtr="0">
            <a:spAutoFit/>
          </a:bodyPr>
          <a:lstStyle/>
          <a:p>
            <a:pPr lvl="0">
              <a:spcBef>
                <a:spcPts val="600"/>
              </a:spcBef>
            </a:pPr>
            <a:r>
              <a:rPr lang="el-GR" sz="1300" b="1" dirty="0" smtClean="0">
                <a:solidFill>
                  <a:schemeClr val="dk1"/>
                </a:solidFill>
                <a:latin typeface="Candara"/>
                <a:ea typeface="Candara"/>
                <a:cs typeface="Candara"/>
                <a:sym typeface="Candara"/>
              </a:rPr>
              <a:t>Ερωτήσεις </a:t>
            </a:r>
            <a:r>
              <a:rPr lang="el-GR" sz="1300" b="1" dirty="0" smtClean="0">
                <a:solidFill>
                  <a:schemeClr val="dk1"/>
                </a:solidFill>
                <a:latin typeface="Candara"/>
                <a:ea typeface="Candara"/>
                <a:cs typeface="Candara"/>
                <a:sym typeface="Candara"/>
              </a:rPr>
              <a:t>για ομαδική συζήτηση και συμπεράσματα:</a:t>
            </a:r>
          </a:p>
          <a:p>
            <a:pPr lvl="0">
              <a:spcBef>
                <a:spcPts val="600"/>
              </a:spcBef>
            </a:pPr>
            <a:r>
              <a:rPr lang="el-GR" sz="1300" dirty="0" smtClean="0">
                <a:solidFill>
                  <a:schemeClr val="dk1"/>
                </a:solidFill>
                <a:latin typeface="Candara"/>
                <a:ea typeface="Candara"/>
                <a:cs typeface="Candara"/>
                <a:sym typeface="Candara"/>
              </a:rPr>
              <a:t>Για </a:t>
            </a:r>
            <a:r>
              <a:rPr lang="el-GR" sz="1300" dirty="0" smtClean="0">
                <a:solidFill>
                  <a:schemeClr val="dk1"/>
                </a:solidFill>
                <a:latin typeface="Candara"/>
                <a:ea typeface="Candara"/>
                <a:cs typeface="Candara"/>
                <a:sym typeface="Candara"/>
              </a:rPr>
              <a:t>την ολοκλήρωση της δραστηριότητας και την ανάδειξη των βασικών μαθησιακών σημείων, μπορείτε να θέσετε στους εκπαιδευόμενους τις ακόλουθες πέντε ερωτήσεις </a:t>
            </a:r>
            <a:r>
              <a:rPr lang="el-GR" sz="1300" dirty="0" err="1" smtClean="0">
                <a:solidFill>
                  <a:schemeClr val="dk1"/>
                </a:solidFill>
                <a:latin typeface="Candara"/>
                <a:ea typeface="Candara"/>
                <a:cs typeface="Candara"/>
                <a:sym typeface="Candara"/>
              </a:rPr>
              <a:t>αναστοχασμού</a:t>
            </a:r>
            <a:r>
              <a:rPr lang="el-GR" sz="1300" dirty="0" smtClean="0">
                <a:solidFill>
                  <a:schemeClr val="dk1"/>
                </a:solidFill>
                <a:latin typeface="Candara"/>
                <a:ea typeface="Candara"/>
                <a:cs typeface="Candara"/>
                <a:sym typeface="Candara"/>
              </a:rPr>
              <a:t>:</a:t>
            </a:r>
          </a:p>
          <a:p>
            <a:pPr marL="342900" lvl="0" indent="-342900">
              <a:spcBef>
                <a:spcPts val="600"/>
              </a:spcBef>
              <a:buAutoNum type="arabicPeriod"/>
            </a:pPr>
            <a:r>
              <a:rPr lang="el-GR" sz="1300" dirty="0" smtClean="0">
                <a:solidFill>
                  <a:schemeClr val="dk1"/>
                </a:solidFill>
                <a:latin typeface="Candara"/>
                <a:ea typeface="Candara"/>
                <a:cs typeface="Candara"/>
                <a:sym typeface="Candara"/>
              </a:rPr>
              <a:t>Ποιες </a:t>
            </a:r>
            <a:r>
              <a:rPr lang="el-GR" sz="1300" dirty="0" smtClean="0">
                <a:solidFill>
                  <a:schemeClr val="dk1"/>
                </a:solidFill>
                <a:latin typeface="Candara"/>
                <a:ea typeface="Candara"/>
                <a:cs typeface="Candara"/>
                <a:sym typeface="Candara"/>
              </a:rPr>
              <a:t>προκλήσεις αντιμετωπίσατε κατά τον σχεδιασμό του έργου συμμετοχής σας και πώς τις αντιμετωπίσατε;</a:t>
            </a:r>
          </a:p>
          <a:p>
            <a:pPr marL="342900" lvl="0" indent="-342900">
              <a:spcBef>
                <a:spcPts val="600"/>
              </a:spcBef>
            </a:pPr>
            <a:r>
              <a:rPr lang="el-GR" sz="1300" dirty="0" smtClean="0">
                <a:solidFill>
                  <a:schemeClr val="dk1"/>
                </a:solidFill>
                <a:latin typeface="Candara"/>
                <a:ea typeface="Candara"/>
                <a:cs typeface="Candara"/>
                <a:sym typeface="Candara"/>
              </a:rPr>
              <a:t>	</a:t>
            </a:r>
            <a:r>
              <a:rPr lang="el-GR" sz="1300" dirty="0" smtClean="0">
                <a:solidFill>
                  <a:schemeClr val="accent1">
                    <a:lumMod val="75000"/>
                  </a:schemeClr>
                </a:solidFill>
                <a:latin typeface="Candara"/>
                <a:ea typeface="Candara"/>
                <a:cs typeface="Candara"/>
                <a:sym typeface="Candara"/>
              </a:rPr>
              <a:t>Η </a:t>
            </a:r>
            <a:r>
              <a:rPr lang="el-GR" sz="1300" dirty="0" smtClean="0">
                <a:solidFill>
                  <a:schemeClr val="accent1">
                    <a:lumMod val="75000"/>
                  </a:schemeClr>
                </a:solidFill>
                <a:latin typeface="Candara"/>
                <a:ea typeface="Candara"/>
                <a:cs typeface="Candara"/>
                <a:sym typeface="Candara"/>
              </a:rPr>
              <a:t>ερώτηση αυτή ενθαρρύνει τους συμμετέχοντες να </a:t>
            </a:r>
            <a:r>
              <a:rPr lang="el-GR" sz="1300" dirty="0" err="1" smtClean="0">
                <a:solidFill>
                  <a:schemeClr val="accent1">
                    <a:lumMod val="75000"/>
                  </a:schemeClr>
                </a:solidFill>
                <a:latin typeface="Candara"/>
                <a:ea typeface="Candara"/>
                <a:cs typeface="Candara"/>
                <a:sym typeface="Candara"/>
              </a:rPr>
              <a:t>αναστοχαστούν</a:t>
            </a:r>
            <a:r>
              <a:rPr lang="el-GR" sz="1300" dirty="0" smtClean="0">
                <a:solidFill>
                  <a:schemeClr val="accent1">
                    <a:lumMod val="75000"/>
                  </a:schemeClr>
                </a:solidFill>
                <a:latin typeface="Candara"/>
                <a:ea typeface="Candara"/>
                <a:cs typeface="Candara"/>
                <a:sym typeface="Candara"/>
              </a:rPr>
              <a:t> πάνω στην επίλυση προβλημάτων και στην προσαρμοστικότητά τους κατά τη διάρκεια της δραστηριότητας. Τους βοηθά να αναγνωρίσουν την πολυπλοκότητα της συμμετοχής της κοινότητας και να μάθουν μέσα από τις προσεγγίσεις που ακολούθησαν.</a:t>
            </a:r>
          </a:p>
          <a:p>
            <a:pPr lvl="0">
              <a:spcBef>
                <a:spcPts val="600"/>
              </a:spcBef>
            </a:pPr>
            <a:r>
              <a:rPr lang="el-GR" sz="1300" dirty="0" smtClean="0">
                <a:solidFill>
                  <a:schemeClr val="dk1"/>
                </a:solidFill>
                <a:latin typeface="Candara"/>
                <a:ea typeface="Candara"/>
                <a:cs typeface="Candara"/>
                <a:sym typeface="Candara"/>
              </a:rPr>
              <a:t>2</a:t>
            </a:r>
            <a:r>
              <a:rPr lang="el-GR" sz="1300" dirty="0" smtClean="0">
                <a:solidFill>
                  <a:schemeClr val="dk1"/>
                </a:solidFill>
                <a:latin typeface="Candara"/>
                <a:ea typeface="Candara"/>
                <a:cs typeface="Candara"/>
                <a:sym typeface="Candara"/>
              </a:rPr>
              <a:t>. Πώς επηρέασε ο τρόπος με τον οποίο κατανοήσατε τη δημογραφική ομάδα-στόχο τον σχεδιασμό του έργου σας;</a:t>
            </a:r>
          </a:p>
          <a:p>
            <a:pPr lvl="2">
              <a:spcBef>
                <a:spcPts val="600"/>
              </a:spcBef>
            </a:pPr>
            <a:r>
              <a:rPr lang="el-GR" sz="1300" dirty="0" smtClean="0">
                <a:solidFill>
                  <a:schemeClr val="accent1">
                    <a:lumMod val="75000"/>
                  </a:schemeClr>
                </a:solidFill>
                <a:latin typeface="Candara"/>
                <a:ea typeface="Candara"/>
                <a:cs typeface="Candara"/>
                <a:sym typeface="Candara"/>
              </a:rPr>
              <a:t>Η </a:t>
            </a:r>
            <a:r>
              <a:rPr lang="el-GR" sz="1300" dirty="0" smtClean="0">
                <a:solidFill>
                  <a:schemeClr val="accent1">
                    <a:lumMod val="75000"/>
                  </a:schemeClr>
                </a:solidFill>
                <a:latin typeface="Candara"/>
                <a:ea typeface="Candara"/>
                <a:cs typeface="Candara"/>
                <a:sym typeface="Candara"/>
              </a:rPr>
              <a:t>ερώτηση αυτή βοηθά τους συμμετέχοντες να σκεφτούν κριτικά πώς προσάρμοσαν το έργο τους στις ανάγκες και τα ενδιαφέροντα της ομάδας που τους ανατέθηκε, αναδεικνύοντας τη σημασία της συμπερίληψης και της συνάφειας στη συμμετοχή της κοινότητας.</a:t>
            </a:r>
            <a:endParaRPr lang="el-GR" sz="1300" dirty="0" smtClean="0">
              <a:solidFill>
                <a:schemeClr val="accent1">
                  <a:lumMod val="75000"/>
                </a:schemeClr>
              </a:solidFill>
              <a:latin typeface="Candara"/>
              <a:ea typeface="Candara"/>
              <a:cs typeface="Candara"/>
              <a:sym typeface="Candara"/>
            </a:endParaRPr>
          </a:p>
          <a:p>
            <a:pPr lvl="0">
              <a:spcBef>
                <a:spcPts val="600"/>
              </a:spcBef>
            </a:pPr>
            <a:r>
              <a:rPr lang="el-GR" sz="1300" dirty="0" smtClean="0">
                <a:solidFill>
                  <a:schemeClr val="dk1"/>
                </a:solidFill>
                <a:latin typeface="Candara"/>
                <a:ea typeface="Candara"/>
                <a:cs typeface="Candara"/>
                <a:sym typeface="Candara"/>
              </a:rPr>
              <a:t>3</a:t>
            </a:r>
            <a:r>
              <a:rPr lang="el-GR" sz="1300" dirty="0" smtClean="0">
                <a:solidFill>
                  <a:schemeClr val="dk1"/>
                </a:solidFill>
                <a:latin typeface="Candara"/>
                <a:ea typeface="Candara"/>
                <a:cs typeface="Candara"/>
                <a:sym typeface="Candara"/>
              </a:rPr>
              <a:t>. Ποιον ρόλο έπαιξαν τα ψηφιακά εργαλεία στη διαμόρφωση της εκστρατείας σας και ποια πλεονεκτήματα ή περιορισμούς εντοπίσατε;</a:t>
            </a:r>
          </a:p>
          <a:p>
            <a:pPr lvl="2">
              <a:spcBef>
                <a:spcPts val="600"/>
              </a:spcBef>
            </a:pPr>
            <a:r>
              <a:rPr lang="el-GR" sz="1300" dirty="0" smtClean="0">
                <a:solidFill>
                  <a:schemeClr val="accent1">
                    <a:lumMod val="75000"/>
                  </a:schemeClr>
                </a:solidFill>
                <a:latin typeface="Candara"/>
                <a:ea typeface="Candara"/>
                <a:cs typeface="Candara"/>
                <a:sym typeface="Candara"/>
              </a:rPr>
              <a:t>Η </a:t>
            </a:r>
            <a:r>
              <a:rPr lang="el-GR" sz="1300" dirty="0" smtClean="0">
                <a:solidFill>
                  <a:schemeClr val="accent1">
                    <a:lumMod val="75000"/>
                  </a:schemeClr>
                </a:solidFill>
                <a:latin typeface="Candara"/>
                <a:ea typeface="Candara"/>
                <a:cs typeface="Candara"/>
                <a:sym typeface="Candara"/>
              </a:rPr>
              <a:t>ερώτηση αυτή αναδεικνύει τον ρόλο της τεχνολογίας στη σύγχρονη προώθηση της κληρονομιάς, ενθαρρύνοντας τους συμμετέχοντες να αξιολογήσουν την αποτελεσματικότητά της και να σκεφτούν πώς μπορούν να την αξιοποιήσουν σε μελλοντικά έργα.</a:t>
            </a:r>
            <a:endParaRPr lang="el-GR" sz="1300" dirty="0" smtClean="0">
              <a:solidFill>
                <a:schemeClr val="accent1">
                  <a:lumMod val="75000"/>
                </a:schemeClr>
              </a:solidFill>
              <a:latin typeface="Candara"/>
              <a:ea typeface="Candara"/>
              <a:cs typeface="Candara"/>
              <a:sym typeface="Candara"/>
            </a:endParaRPr>
          </a:p>
          <a:p>
            <a:pPr lvl="0">
              <a:spcBef>
                <a:spcPts val="600"/>
              </a:spcBef>
            </a:pPr>
            <a:r>
              <a:rPr lang="el-GR" sz="1300" dirty="0" smtClean="0">
                <a:solidFill>
                  <a:schemeClr val="dk1"/>
                </a:solidFill>
                <a:latin typeface="Candara"/>
                <a:ea typeface="Candara"/>
                <a:cs typeface="Candara"/>
                <a:sym typeface="Candara"/>
              </a:rPr>
              <a:t>4</a:t>
            </a:r>
            <a:r>
              <a:rPr lang="el-GR" sz="1300" dirty="0" smtClean="0">
                <a:solidFill>
                  <a:schemeClr val="dk1"/>
                </a:solidFill>
                <a:latin typeface="Candara"/>
                <a:ea typeface="Candara"/>
                <a:cs typeface="Candara"/>
                <a:sym typeface="Candara"/>
              </a:rPr>
              <a:t>. Πώς συνέβαλε η ομαδική εργασία στην ανάπτυξη του έργου σας;</a:t>
            </a:r>
          </a:p>
          <a:p>
            <a:pPr lvl="2">
              <a:spcBef>
                <a:spcPts val="600"/>
              </a:spcBef>
            </a:pPr>
            <a:r>
              <a:rPr lang="el-GR" sz="1300" dirty="0" smtClean="0">
                <a:solidFill>
                  <a:schemeClr val="accent1">
                    <a:lumMod val="75000"/>
                  </a:schemeClr>
                </a:solidFill>
                <a:latin typeface="Candara"/>
                <a:ea typeface="Candara"/>
                <a:cs typeface="Candara"/>
                <a:sym typeface="Candara"/>
              </a:rPr>
              <a:t>Μέσα από τον </a:t>
            </a:r>
            <a:r>
              <a:rPr lang="el-GR" sz="1300" dirty="0" err="1" smtClean="0">
                <a:solidFill>
                  <a:schemeClr val="accent1">
                    <a:lumMod val="75000"/>
                  </a:schemeClr>
                </a:solidFill>
                <a:latin typeface="Candara"/>
                <a:ea typeface="Candara"/>
                <a:cs typeface="Candara"/>
                <a:sym typeface="Candara"/>
              </a:rPr>
              <a:t>αναστοχασμό</a:t>
            </a:r>
            <a:r>
              <a:rPr lang="el-GR" sz="1300" dirty="0" smtClean="0">
                <a:solidFill>
                  <a:schemeClr val="accent1">
                    <a:lumMod val="75000"/>
                  </a:schemeClr>
                </a:solidFill>
                <a:latin typeface="Candara"/>
                <a:ea typeface="Candara"/>
                <a:cs typeface="Candara"/>
                <a:sym typeface="Candara"/>
              </a:rPr>
              <a:t> πάνω στη δυναμική της ομάδας, οι συμμετέχοντες μπορούν να αξιολογήσουν πώς η συνεργασία, η επικοινωνία και η κοινή δημιουργικότητα βελτίωσαν το αποτέλεσμα, καλλιεργώντας την αίσθηση της συλλογικής προσπάθειας.</a:t>
            </a:r>
          </a:p>
          <a:p>
            <a:pPr lvl="0">
              <a:spcBef>
                <a:spcPts val="600"/>
              </a:spcBef>
            </a:pPr>
            <a:r>
              <a:rPr lang="el-GR" sz="1300" dirty="0" smtClean="0">
                <a:solidFill>
                  <a:schemeClr val="dk1"/>
                </a:solidFill>
                <a:latin typeface="Candara"/>
                <a:ea typeface="Candara"/>
                <a:cs typeface="Candara"/>
                <a:sym typeface="Candara"/>
              </a:rPr>
              <a:t>5</a:t>
            </a:r>
            <a:r>
              <a:rPr lang="el-GR" sz="1300" dirty="0" smtClean="0">
                <a:solidFill>
                  <a:schemeClr val="dk1"/>
                </a:solidFill>
                <a:latin typeface="Candara"/>
                <a:ea typeface="Candara"/>
                <a:cs typeface="Candara"/>
                <a:sym typeface="Candara"/>
              </a:rPr>
              <a:t>. Ποιο βασικό συμπέρασμα από αυτή τη δραστηριότητα θα εφαρμόσετε σε μελλοντικές πρωτοβουλίες συμμετοχής γύρω από την κληρονομιά;</a:t>
            </a:r>
          </a:p>
          <a:p>
            <a:pPr lvl="2">
              <a:spcBef>
                <a:spcPts val="600"/>
              </a:spcBef>
            </a:pPr>
            <a:r>
              <a:rPr lang="el-GR" sz="1300" dirty="0" smtClean="0">
                <a:solidFill>
                  <a:schemeClr val="accent1">
                    <a:lumMod val="75000"/>
                  </a:schemeClr>
                </a:solidFill>
                <a:latin typeface="Candara"/>
                <a:ea typeface="Candara"/>
                <a:cs typeface="Candara"/>
                <a:sym typeface="Candara"/>
              </a:rPr>
              <a:t>Η </a:t>
            </a:r>
            <a:r>
              <a:rPr lang="el-GR" sz="1300" dirty="0" smtClean="0">
                <a:solidFill>
                  <a:schemeClr val="accent1">
                    <a:lumMod val="75000"/>
                  </a:schemeClr>
                </a:solidFill>
                <a:latin typeface="Candara"/>
                <a:ea typeface="Candara"/>
                <a:cs typeface="Candara"/>
                <a:sym typeface="Candara"/>
              </a:rPr>
              <a:t>ερώτηση αυτή, με προσανατολισμό στο μέλλον, ενθαρρύνει τους συμμετέχοντες να συγκεντρώσουν όσα έμαθαν και να σκεφτούν πώς οι γνώσεις που απέκτησαν μπορούν να επηρεάσουν την προσέγγισή τους σε πραγματικά έργα κληρονομιάς</a:t>
            </a:r>
            <a:r>
              <a:rPr lang="el-GR" sz="1300" dirty="0" smtClean="0">
                <a:solidFill>
                  <a:schemeClr val="accent1">
                    <a:lumMod val="75000"/>
                  </a:schemeClr>
                </a:solidFill>
                <a:latin typeface="Candara"/>
                <a:ea typeface="Candara"/>
                <a:cs typeface="Candara"/>
                <a:sym typeface="Candara"/>
              </a:rPr>
              <a:t>.</a:t>
            </a:r>
            <a:endParaRPr lang="el-GR" sz="1300" dirty="0">
              <a:solidFill>
                <a:schemeClr val="accent1">
                  <a:lumMod val="75000"/>
                </a:schemeClr>
              </a:solidFill>
              <a:latin typeface="Candara"/>
              <a:ea typeface="Candara"/>
              <a:cs typeface="Candara"/>
              <a:sym typeface="Candara"/>
            </a:endParaRPr>
          </a:p>
        </p:txBody>
      </p:sp>
      <p:pic>
        <p:nvPicPr>
          <p:cNvPr id="200" name="Google Shape;200;p12"/>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01" name="Google Shape;201;p12"/>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Source,Freepik, free image by pch.vector</a:t>
            </a:r>
            <a:endParaRPr sz="1200"/>
          </a:p>
          <a:p>
            <a:pPr marL="0" lvl="0" indent="0" algn="l" rtl="0">
              <a:spcBef>
                <a:spcPts val="0"/>
              </a:spcBef>
              <a:spcAft>
                <a:spcPts val="0"/>
              </a:spcAft>
              <a:buNone/>
            </a:pPr>
            <a:r>
              <a:rPr lang="en-US" sz="700" u="sng">
                <a:solidFill>
                  <a:srgbClr val="0563C1"/>
                </a:solidFill>
                <a:hlinkClick r:id="rId5">
                  <a:extLst>
                    <a:ext uri="{A12FA001-AC4F-418D-AE19-62706E023703}">
                      <ahyp:hlinkClr xmlns="" xmlns:ahyp="http://schemas.microsoft.com/office/drawing/2018/hyperlinkcolor" val="tx"/>
                    </a:ext>
                  </a:extLst>
                </a:hlinkClick>
              </a:rPr>
              <a:t>https://www.freepik.com/free-vector/people-talking-arguing_9176206.htm#fromView=search&amp;page=1&amp;position=32&amp;uuid=9ec0301a-dddf-4d25-a241-a5349c9e3205</a:t>
            </a:r>
            <a:r>
              <a:rPr lang="en-US" sz="700"/>
              <a:t>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l-GR" sz="2800" b="1"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12"/>
          <a:stretch>
            <a:fillRect/>
          </a:stretch>
        </p:blipFill>
        <p:spPr>
          <a:xfrm>
            <a:off x="311501" y="6252809"/>
            <a:ext cx="2127367" cy="402523"/>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694</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4</cp:revision>
  <dcterms:created xsi:type="dcterms:W3CDTF">2024-06-10T15:48:53Z</dcterms:created>
  <dcterms:modified xsi:type="dcterms:W3CDTF">2026-05-08T23:47:07Z</dcterms:modified>
</cp:coreProperties>
</file>