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4" r:id="rId4"/>
    <p:sldId id="265" r:id="rId5"/>
    <p:sldId id="266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g3kEK3GuKGFLCOrMG+mkjLy+z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 txBox="1"/>
          <p:nvPr/>
        </p:nvSpPr>
        <p:spPr>
          <a:xfrm>
            <a:off x="0" y="2708872"/>
            <a:ext cx="12192000" cy="18162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ΕΚΠΑΙΔΕΥΤΙΚΟ ΠΡΟΓΡΑΜΜΑ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ΜΑΘΗΣΙΑΚΗ ΕΝΟΤΗΤΑ 2: Δημιουργικότητα και Οικολογικός Σχεδιασμός μέσα από την Κεραμική Τέχνη και την Πολιτιστική Κληρονομιά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6 - Εικόνα" descr="cc-brand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715" y="6078746"/>
            <a:ext cx="1503285" cy="779254"/>
          </a:xfrm>
          <a:prstGeom prst="rect">
            <a:avLst/>
          </a:prstGeom>
        </p:spPr>
      </p:pic>
      <p:sp>
        <p:nvSpPr>
          <p:cNvPr id="8" name="Google Shape;87;p1">
            <a:extLst>
              <a:ext uri="{FF2B5EF4-FFF2-40B4-BE49-F238E27FC236}">
                <a16:creationId xmlns:a16="http://schemas.microsoft.com/office/drawing/2014/main" xmlns="" id="{9FFF2E58-2E28-BE29-B86E-1A0B409A2824}"/>
              </a:ext>
            </a:extLst>
          </p:cNvPr>
          <p:cNvSpPr txBox="1"/>
          <p:nvPr/>
        </p:nvSpPr>
        <p:spPr>
          <a:xfrm>
            <a:off x="2630158" y="6221372"/>
            <a:ext cx="80319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l-GR" sz="1000" i="1" dirty="0" smtClean="0"/>
              <a:t>Με την επιχορήγηση της Ευρωπαϊκής Ένωσης. Ωστόσο,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της Εθνικής Υπηρεσίας της Εσθονίας. Ούτε η Ευρωπαϊκή Ένωση ούτε η χορηγούσα αρχή μπορούν να θεωρηθούν υπεύθυνες γι’ αυτές</a:t>
            </a:r>
            <a:r>
              <a:rPr lang="en-GB" sz="1000" b="0" i="1" u="none" strike="noStrike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88;p1" descr="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1A6FCB7D-DF7E-D91D-D207-871084954BEA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11501" y="6252809"/>
            <a:ext cx="2127367" cy="4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1036696" y="2450448"/>
            <a:ext cx="102798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ΜΑΘΗΜΑ 1: Εξερεύνηση της Προέλευσης και της Σημασίας της Κεραμικής και Πρώτη Επαφή με τον Πηλό</a:t>
            </a:r>
            <a:endParaRPr sz="3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13" y="-47549"/>
            <a:ext cx="10911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Δημιουργική Διαδραστική Δραστηριότητα: Κατασκευή Προσωπικού Γουριού από Πηλό</a:t>
            </a:r>
            <a:endParaRPr sz="24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484050" y="1374150"/>
            <a:ext cx="5120400" cy="5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Παρουσιάστε τη δημιουργική αποστολή: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Προσκαλέστε τους εκπαιδευόμενους να δημιουργήσουν ένα προσωπικό γούρι — ένα συμβολικό αντικείμενο από πηλό.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Το αντικείμενο θα πρέπει να αντικατοπτρίζει κάτι που έχει σημασία για τον καθένα: μια ευχή, ένα προστατευτικό σύμβολο, ένα σχήμα που αφηγείται την ιστορία ή τη διάθεσή τους.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Δείξτε μερικά παραδείγματα (αφηρημένα σύμβολα, ζώα, χέρια, σπείρες, μάτια, αρχικά κ.λπ.).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Τονίστε ότι δεν υπάρχει «σωστός» ή «λάθος» τρόπος — το γούρι πρέπει να εκφράζει την προσωπική διαίσθηση και έκφραση του δημιουργού.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Ενθαρρύνετε τους εκπαιδευόμενους να απολαύσουν την απτική εμπειρία και να μη δώσουν έμφαση στην τελειότητα.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Υπενθυμίστε τους να κρατήσουν το αντικείμενο μικρό (ώστε να μπορεί να ψηθεί εύκολα).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399996">
            <a:off x="6835475" y="1072176"/>
            <a:ext cx="3315924" cy="442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Ανακεφαλαίωση και Αναστοχασμός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484053" y="973651"/>
            <a:ext cx="109110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Ολοκληρώστε τη συνεδρία με έναν κύκλο αναστοχασμού: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Προσκαλέστε τους συμμετέχοντες να παρουσιάσουν τα γούρια τους και να μοιραστούν σύντομα τι δημιούργησαν και γιατί.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Θέστε ερωτήσεις όπως: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Τι σας άρεσε περισσότερο στη δουλειά με τον πηλό;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Υπήρχε κάτι απρόσμενο ή δύσκολο;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Τι ενέπνευσε τον σχεδιασμό του γουριού σας;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Πώς αποφασίσατε το σχήμα και τα μοτίβα;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Υπήρχε κάτι που σας φάνηκε ιδιαίτερα αποτελεσματικό ή απαιτητικό;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Σας εξέπληξε κάτι στη δουλειά με τον πηλό ή άλλαξε τον τρόπο που σκέφτεστε τη χειροτεχνία με φυσικά υλικά;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>
                <a:latin typeface="Candara"/>
                <a:ea typeface="Candara"/>
                <a:cs typeface="Candara"/>
                <a:sym typeface="Candara"/>
              </a:rPr>
              <a:t>Με ποιους τρόπους το γούρι σας αντικατοπτρίζει την προσωπική σας ταυτότητα ή το πολιτισμικό σας υπόβαθρο;</a:t>
            </a:r>
            <a:endParaRPr sz="1600"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Candara" pitchFamily="34" charset="0"/>
              </a:rPr>
              <a:t>Ευχαριστούμε για την προσοχή σας</a:t>
            </a:r>
            <a:endParaRPr lang="en-US" sz="2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ΕΤΑΙΡΟΙ</a:t>
            </a: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- Εικόνα" descr="cc-brand-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8715" y="6078746"/>
            <a:ext cx="1503285" cy="779254"/>
          </a:xfrm>
          <a:prstGeom prst="rect">
            <a:avLst/>
          </a:prstGeom>
        </p:spPr>
      </p:pic>
      <p:sp>
        <p:nvSpPr>
          <p:cNvPr id="17" name="Google Shape;87;p1">
            <a:extLst>
              <a:ext uri="{FF2B5EF4-FFF2-40B4-BE49-F238E27FC236}">
                <a16:creationId xmlns:a16="http://schemas.microsoft.com/office/drawing/2014/main" xmlns="" id="{9FFF2E58-2E28-BE29-B86E-1A0B409A2824}"/>
              </a:ext>
            </a:extLst>
          </p:cNvPr>
          <p:cNvSpPr txBox="1"/>
          <p:nvPr/>
        </p:nvSpPr>
        <p:spPr>
          <a:xfrm>
            <a:off x="2630158" y="6221372"/>
            <a:ext cx="80319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l-GR" sz="1000" i="1" dirty="0" smtClean="0"/>
              <a:t>Με την επιχορήγηση της Ευρωπαϊκής Ένωσης. Ωστόσο,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της Εθνικής Υπηρεσίας της Εσθονίας. Ούτε η Ευρωπαϊκή Ένωση ούτε η χορηγούσα αρχή μπορούν να θεωρηθούν υπεύθυνες γι’ αυτές</a:t>
            </a:r>
            <a:r>
              <a:rPr lang="en-GB" sz="1000" b="0" i="1" u="none" strike="noStrike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Google Shape;88;p1" descr="Blue text on a black background&#10;&#10;Description automatically generated">
            <a:extLst>
              <a:ext uri="{FF2B5EF4-FFF2-40B4-BE49-F238E27FC236}">
                <a16:creationId xmlns:a16="http://schemas.microsoft.com/office/drawing/2014/main" xmlns="" id="{1A6FCB7D-DF7E-D91D-D207-871084954BEA}"/>
              </a:ext>
            </a:extLst>
          </p:cNvPr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311501" y="6252809"/>
            <a:ext cx="2127367" cy="40252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Προσαρμογή</PresentationFormat>
  <Paragraphs>35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2026-05-10T06:08:17Z</dcterms:modified>
</cp:coreProperties>
</file>