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metadata" ContentType="application/binary"/>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tableStyles.xml" ContentType="application/vnd.openxmlformats-officedocument.presentationml.tableStyle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embeddedFontLst>
    <p:embeddedFont>
      <p:font typeface="Candara" pitchFamily="34" charset="0"/>
      <p:regular r:id="rId12"/>
      <p:bold r:id="rId13"/>
      <p:italic r:id="rId14"/>
      <p:boldItalic r:id="rId15"/>
    </p:embeddedFont>
    <p:embeddedFont>
      <p:font typeface="Calibri" pitchFamily="34" charset="0"/>
      <p:regular r:id="rId16"/>
      <p:bold r:id="rId17"/>
      <p:italic r:id="rId18"/>
      <p:boldItalic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0" roundtripDataSignature="AMtx7mjg3kEK3GuKGFLCOrMG+mkjLy+zpQ=="/>
    </p:ext>
  </p:ex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6" d="100"/>
          <a:sy n="106" d="100"/>
        </p:scale>
        <p:origin x="-96" y="-180"/>
      </p:cViewPr>
      <p:guideLst>
        <p:guide orient="horz" pos="2160"/>
        <p:guide pos="384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6" name="Google Shape;76;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5" name="Google Shape;8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2" name="Google Shape;9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3231fbaea0f_0_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1" name="Google Shape;101;g3231fbaea0f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0" name="Google Shape;110;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3231fbaea0f_0_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9" name="Google Shape;119;g3231fbaea0f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8" name="Google Shape;128;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8" name="Google Shape;138;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a:extLst>
            <a:ext uri="{FF2B5EF4-FFF2-40B4-BE49-F238E27FC236}">
              <a16:creationId xmlns:a16="http://schemas.microsoft.com/office/drawing/2014/main" xmlns="" id="{7CE864AF-9100-B1E2-3CE1-A8F8264BAE83}"/>
            </a:ext>
          </a:extLst>
        </p:cNvPr>
        <p:cNvGrpSpPr/>
        <p:nvPr/>
      </p:nvGrpSpPr>
      <p:grpSpPr>
        <a:xfrm>
          <a:off x="0" y="0"/>
          <a:ext cx="0" cy="0"/>
          <a:chOff x="0" y="0"/>
          <a:chExt cx="0" cy="0"/>
        </a:xfrm>
      </p:grpSpPr>
      <p:sp>
        <p:nvSpPr>
          <p:cNvPr id="75" name="Google Shape;75;p5:notes">
            <a:extLst>
              <a:ext uri="{FF2B5EF4-FFF2-40B4-BE49-F238E27FC236}">
                <a16:creationId xmlns:a16="http://schemas.microsoft.com/office/drawing/2014/main" xmlns="" id="{E8E312FE-9819-45CA-287D-E609954F5821}"/>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6" name="Google Shape;76;p5:notes">
            <a:extLst>
              <a:ext uri="{FF2B5EF4-FFF2-40B4-BE49-F238E27FC236}">
                <a16:creationId xmlns:a16="http://schemas.microsoft.com/office/drawing/2014/main" xmlns="" id="{DDD2812F-56FD-D69C-07DB-C565E640668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xmlns="" val="23527819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1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1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68"/>
        <p:cNvGrpSpPr/>
        <p:nvPr/>
      </p:nvGrpSpPr>
      <p:grpSpPr>
        <a:xfrm>
          <a:off x="0" y="0"/>
          <a:ext cx="0" cy="0"/>
          <a:chOff x="0" y="0"/>
          <a:chExt cx="0" cy="0"/>
        </a:xfrm>
      </p:grpSpPr>
      <p:sp>
        <p:nvSpPr>
          <p:cNvPr id="69" name="Google Shape;69;p2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1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0" name="Google Shape;20;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3"/>
        <p:cNvGrpSpPr/>
        <p:nvPr/>
      </p:nvGrpSpPr>
      <p:grpSpPr>
        <a:xfrm>
          <a:off x="0" y="0"/>
          <a:ext cx="0" cy="0"/>
          <a:chOff x="0" y="0"/>
          <a:chExt cx="0" cy="0"/>
        </a:xfrm>
      </p:grpSpPr>
      <p:sp>
        <p:nvSpPr>
          <p:cNvPr id="24" name="Google Shape;24;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 name="Google Shape;26;p1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0"/>
        <p:cNvGrpSpPr/>
        <p:nvPr/>
      </p:nvGrpSpPr>
      <p:grpSpPr>
        <a:xfrm>
          <a:off x="0" y="0"/>
          <a:ext cx="0" cy="0"/>
          <a:chOff x="0" y="0"/>
          <a:chExt cx="0" cy="0"/>
        </a:xfrm>
      </p:grpSpPr>
      <p:sp>
        <p:nvSpPr>
          <p:cNvPr id="31" name="Google Shape;31;p1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1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3" name="Google Shape;33;p1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1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5" name="Google Shape;35;p1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9"/>
        <p:cNvGrpSpPr/>
        <p:nvPr/>
      </p:nvGrpSpPr>
      <p:grpSpPr>
        <a:xfrm>
          <a:off x="0" y="0"/>
          <a:ext cx="0" cy="0"/>
          <a:chOff x="0" y="0"/>
          <a:chExt cx="0" cy="0"/>
        </a:xfrm>
      </p:grpSpPr>
      <p:sp>
        <p:nvSpPr>
          <p:cNvPr id="40" name="Google Shape;40;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4"/>
        <p:cNvGrpSpPr/>
        <p:nvPr/>
      </p:nvGrpSpPr>
      <p:grpSpPr>
        <a:xfrm>
          <a:off x="0" y="0"/>
          <a:ext cx="0" cy="0"/>
          <a:chOff x="0" y="0"/>
          <a:chExt cx="0" cy="0"/>
        </a:xfrm>
      </p:grpSpPr>
      <p:sp>
        <p:nvSpPr>
          <p:cNvPr id="45" name="Google Shape;45;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8"/>
        <p:cNvGrpSpPr/>
        <p:nvPr/>
      </p:nvGrpSpPr>
      <p:grpSpPr>
        <a:xfrm>
          <a:off x="0" y="0"/>
          <a:ext cx="0" cy="0"/>
          <a:chOff x="0" y="0"/>
          <a:chExt cx="0" cy="0"/>
        </a:xfrm>
      </p:grpSpPr>
      <p:sp>
        <p:nvSpPr>
          <p:cNvPr id="49" name="Google Shape;49;p2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2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1" name="Google Shape;51;p2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2" name="Google Shape;52;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5"/>
        <p:cNvGrpSpPr/>
        <p:nvPr/>
      </p:nvGrpSpPr>
      <p:grpSpPr>
        <a:xfrm>
          <a:off x="0" y="0"/>
          <a:ext cx="0" cy="0"/>
          <a:chOff x="0" y="0"/>
          <a:chExt cx="0" cy="0"/>
        </a:xfrm>
      </p:grpSpPr>
      <p:sp>
        <p:nvSpPr>
          <p:cNvPr id="56" name="Google Shape;56;p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1"/>
          <p:cNvSpPr>
            <a:spLocks noGrp="1"/>
          </p:cNvSpPr>
          <p:nvPr>
            <p:ph type="pic" idx="2"/>
          </p:nvPr>
        </p:nvSpPr>
        <p:spPr>
          <a:xfrm>
            <a:off x="5183188" y="987425"/>
            <a:ext cx="6172200" cy="4873625"/>
          </a:xfrm>
          <a:prstGeom prst="rect">
            <a:avLst/>
          </a:prstGeom>
          <a:noFill/>
          <a:ln>
            <a:noFill/>
          </a:ln>
        </p:spPr>
      </p:sp>
      <p:sp>
        <p:nvSpPr>
          <p:cNvPr id="58" name="Google Shape;58;p2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9" name="Google Shape;59;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2"/>
        <p:cNvGrpSpPr/>
        <p:nvPr/>
      </p:nvGrpSpPr>
      <p:grpSpPr>
        <a:xfrm>
          <a:off x="0" y="0"/>
          <a:ext cx="0" cy="0"/>
          <a:chOff x="0" y="0"/>
          <a:chExt cx="0" cy="0"/>
        </a:xfrm>
      </p:grpSpPr>
      <p:sp>
        <p:nvSpPr>
          <p:cNvPr id="63" name="Google Shape;63;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2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5" name="Google Shape;65;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3.jpeg"/><Relationship Id="rId3" Type="http://schemas.openxmlformats.org/officeDocument/2006/relationships/notesSlide" Target="../notesSlides/notesSlide9.xml"/><Relationship Id="rId7" Type="http://schemas.openxmlformats.org/officeDocument/2006/relationships/image" Target="../media/image7.png"/><Relationship Id="rId12"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1.png"/><Relationship Id="rId9"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pic>
        <p:nvPicPr>
          <p:cNvPr id="78" name="Google Shape;78;p5" descr="A logo with a tree in the middle&#10;&#10;Description automatically generated"/>
          <p:cNvPicPr preferRelativeResize="0"/>
          <p:nvPr/>
        </p:nvPicPr>
        <p:blipFill rotWithShape="1">
          <a:blip r:embed="rId3">
            <a:alphaModFix/>
          </a:blip>
          <a:srcRect/>
          <a:stretch/>
        </p:blipFill>
        <p:spPr>
          <a:xfrm>
            <a:off x="5117361" y="401642"/>
            <a:ext cx="1614744" cy="1625941"/>
          </a:xfrm>
          <a:prstGeom prst="rect">
            <a:avLst/>
          </a:prstGeom>
          <a:noFill/>
          <a:ln>
            <a:noFill/>
          </a:ln>
        </p:spPr>
      </p:pic>
      <p:sp>
        <p:nvSpPr>
          <p:cNvPr id="79" name="Google Shape;79;p5"/>
          <p:cNvSpPr txBox="1"/>
          <p:nvPr/>
        </p:nvSpPr>
        <p:spPr>
          <a:xfrm>
            <a:off x="0" y="2708872"/>
            <a:ext cx="12192000" cy="1816200"/>
          </a:xfrm>
          <a:prstGeom prst="rect">
            <a:avLst/>
          </a:prstGeom>
          <a:solidFill>
            <a:srgbClr val="72BC59"/>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GB" sz="2800" b="1">
                <a:solidFill>
                  <a:srgbClr val="FFFFFF"/>
                </a:solidFill>
                <a:latin typeface="Candara"/>
                <a:ea typeface="Candara"/>
                <a:cs typeface="Candara"/>
                <a:sym typeface="Candara"/>
              </a:rPr>
              <a:t>ΕΚΠΑΙΔΕΥΤΙΚΟ ΠΡΟΓΡΑΜΜΑ</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800"/>
              <a:buFont typeface="Arial"/>
              <a:buNone/>
            </a:pPr>
            <a:endParaRPr sz="2800" b="1" i="0" u="none" strike="noStrike" cap="none">
              <a:solidFill>
                <a:srgbClr val="FFFFFF"/>
              </a:solidFill>
              <a:latin typeface="Candara"/>
              <a:ea typeface="Candara"/>
              <a:cs typeface="Candara"/>
              <a:sym typeface="Candara"/>
            </a:endParaRPr>
          </a:p>
          <a:p>
            <a:pPr marL="809625" marR="0" lvl="0" indent="0" algn="ctr" rtl="0">
              <a:lnSpc>
                <a:spcPct val="100000"/>
              </a:lnSpc>
              <a:spcBef>
                <a:spcPts val="0"/>
              </a:spcBef>
              <a:spcAft>
                <a:spcPts val="0"/>
              </a:spcAft>
              <a:buClr>
                <a:srgbClr val="000000"/>
              </a:buClr>
              <a:buSzPts val="2800"/>
              <a:buFont typeface="Arial"/>
              <a:buNone/>
            </a:pPr>
            <a:r>
              <a:rPr lang="en-GB" sz="2800" b="1">
                <a:solidFill>
                  <a:srgbClr val="FFFFFF"/>
                </a:solidFill>
                <a:latin typeface="Candara"/>
                <a:ea typeface="Candara"/>
                <a:cs typeface="Candara"/>
                <a:sym typeface="Candara"/>
              </a:rPr>
              <a:t>ΜΑΘΗΣΙΑΚΗ ΕΝΟΤΗΤΑ 2: Δημιουργικότητα και Οικολογικός Σχεδιασμός μέσα από την Κεραμική Τέχνη και την Πολιτιστική Κληρονομιά</a:t>
            </a:r>
            <a:endParaRPr sz="1400" b="0" i="0" u="none" strike="noStrike" cap="none">
              <a:solidFill>
                <a:srgbClr val="000000"/>
              </a:solidFill>
              <a:latin typeface="Arial"/>
              <a:ea typeface="Arial"/>
              <a:cs typeface="Arial"/>
              <a:sym typeface="Arial"/>
            </a:endParaRPr>
          </a:p>
        </p:txBody>
      </p:sp>
      <p:sp>
        <p:nvSpPr>
          <p:cNvPr id="80" name="Google Shape;80;p5"/>
          <p:cNvSpPr txBox="1"/>
          <p:nvPr/>
        </p:nvSpPr>
        <p:spPr>
          <a:xfrm>
            <a:off x="3048000" y="2141384"/>
            <a:ext cx="6096000"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a:solidFill>
                  <a:srgbClr val="7F7F7F"/>
                </a:solidFill>
                <a:latin typeface="Calibri"/>
                <a:ea typeface="Calibri"/>
                <a:cs typeface="Calibri"/>
                <a:sym typeface="Calibri"/>
              </a:rPr>
              <a:t>2023-1-EE01-KA220-ADU-000150753</a:t>
            </a:r>
            <a:endParaRPr sz="1400" b="0" i="0" u="none" strike="noStrike" cap="none">
              <a:solidFill>
                <a:schemeClr val="dk1"/>
              </a:solidFill>
              <a:latin typeface="Times New Roman"/>
              <a:ea typeface="Times New Roman"/>
              <a:cs typeface="Times New Roman"/>
              <a:sym typeface="Times New Roman"/>
            </a:endParaRPr>
          </a:p>
        </p:txBody>
      </p:sp>
      <p:sp>
        <p:nvSpPr>
          <p:cNvPr id="7" name="Google Shape;87;p1">
            <a:extLst>
              <a:ext uri="{FF2B5EF4-FFF2-40B4-BE49-F238E27FC236}">
                <a16:creationId xmlns:a16="http://schemas.microsoft.com/office/drawing/2014/main" xmlns="" xmlns:lc="http://schemas.openxmlformats.org/drawingml/2006/lockedCanvas" id="{9FFF2E58-2E28-BE29-B86E-1A0B409A2824}"/>
              </a:ext>
            </a:extLst>
          </p:cNvPr>
          <p:cNvSpPr txBox="1"/>
          <p:nvPr/>
        </p:nvSpPr>
        <p:spPr>
          <a:xfrm>
            <a:off x="2510001" y="6221372"/>
            <a:ext cx="8031924" cy="553957"/>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lgn="just">
              <a:buSzPts val="1050"/>
            </a:pPr>
            <a:r>
              <a:rPr lang="el-GR" sz="1000" i="1" dirty="0" smtClean="0"/>
              <a:t>Με την επιχορήγηση της Ευρωπαϊκής Ένωσης. Ωστόσο, οι απόψεις και οι γνώμες που διατυπώνονται εκφράζουν αποκλειστικά τις απόψεις των συντακτών και δεν αντιπροσωπεύουν κατ’ ανάγκη τις απόψεις της Ευρωπαϊκής Ένωσης ή της Εθνικής Υπηρεσίας της Εσθονίας. Ούτε η Ευρωπαϊκή Ένωση ούτε η χορηγούσα αρχή μπορούν να θεωρηθούν υπεύθυνες γι’ αυτές</a:t>
            </a:r>
            <a:r>
              <a:rPr lang="en-GB" sz="1000" b="0" i="1" u="none" strike="noStrike" dirty="0" smtClean="0">
                <a:solidFill>
                  <a:srgbClr val="222222"/>
                </a:solidFill>
                <a:effectLst/>
                <a:latin typeface="Calibri" panose="020F0502020204030204" pitchFamily="34" charset="0"/>
              </a:rPr>
              <a:t>.</a:t>
            </a:r>
            <a:endParaRPr sz="1000" b="0" i="0" u="none" strike="noStrike" cap="none" dirty="0">
              <a:solidFill>
                <a:schemeClr val="dk1"/>
              </a:solidFill>
              <a:latin typeface="Times New Roman"/>
              <a:ea typeface="Times New Roman"/>
              <a:cs typeface="Times New Roman"/>
              <a:sym typeface="Times New Roman"/>
            </a:endParaRPr>
          </a:p>
        </p:txBody>
      </p:sp>
      <p:pic>
        <p:nvPicPr>
          <p:cNvPr id="8" name="7 - Εικόνα" descr="cc-brand-1.png"/>
          <p:cNvPicPr>
            <a:picLocks noChangeAspect="1"/>
          </p:cNvPicPr>
          <p:nvPr/>
        </p:nvPicPr>
        <p:blipFill>
          <a:blip r:embed="rId4"/>
          <a:stretch>
            <a:fillRect/>
          </a:stretch>
        </p:blipFill>
        <p:spPr>
          <a:xfrm>
            <a:off x="10568558" y="6078746"/>
            <a:ext cx="1503285" cy="779254"/>
          </a:xfrm>
          <a:prstGeom prst="rect">
            <a:avLst/>
          </a:prstGeom>
        </p:spPr>
      </p:pic>
      <p:pic>
        <p:nvPicPr>
          <p:cNvPr id="9" name="Google Shape;88;p1" descr="Blue text on a black background&#10;&#10;Description automatically generated">
            <a:extLst>
              <a:ext uri="{FF2B5EF4-FFF2-40B4-BE49-F238E27FC236}">
                <a16:creationId xmlns:a16="http://schemas.microsoft.com/office/drawing/2014/main" xmlns="" xmlns:lc="http://schemas.openxmlformats.org/drawingml/2006/lockedCanvas" id="{1A6FCB7D-DF7E-D91D-D207-871084954BEA}"/>
              </a:ext>
            </a:extLst>
          </p:cNvPr>
          <p:cNvPicPr preferRelativeResize="0"/>
          <p:nvPr/>
        </p:nvPicPr>
        <p:blipFill>
          <a:blip r:embed="rId5"/>
          <a:stretch>
            <a:fillRect/>
          </a:stretch>
        </p:blipFill>
        <p:spPr>
          <a:xfrm>
            <a:off x="191344" y="6252809"/>
            <a:ext cx="2127367" cy="40252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pic>
        <p:nvPicPr>
          <p:cNvPr id="87" name="Google Shape;87;p2" descr="A logo with a tree in the middle&#10;&#10;Description automatically generated"/>
          <p:cNvPicPr preferRelativeResize="0"/>
          <p:nvPr/>
        </p:nvPicPr>
        <p:blipFill rotWithShape="1">
          <a:blip r:embed="rId3">
            <a:alphaModFix/>
          </a:blip>
          <a:srcRect/>
          <a:stretch/>
        </p:blipFill>
        <p:spPr>
          <a:xfrm>
            <a:off x="105509" y="6258460"/>
            <a:ext cx="509952" cy="509952"/>
          </a:xfrm>
          <a:prstGeom prst="rect">
            <a:avLst/>
          </a:prstGeom>
          <a:noFill/>
          <a:ln>
            <a:noFill/>
          </a:ln>
        </p:spPr>
      </p:pic>
      <p:sp>
        <p:nvSpPr>
          <p:cNvPr id="88" name="Google Shape;88;p2"/>
          <p:cNvSpPr/>
          <p:nvPr/>
        </p:nvSpPr>
        <p:spPr>
          <a:xfrm>
            <a:off x="738554" y="1590682"/>
            <a:ext cx="10876084" cy="2858225"/>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9" name="Google Shape;89;p2"/>
          <p:cNvSpPr txBox="1"/>
          <p:nvPr/>
        </p:nvSpPr>
        <p:spPr>
          <a:xfrm>
            <a:off x="1036696" y="2450448"/>
            <a:ext cx="10279800" cy="1723800"/>
          </a:xfrm>
          <a:prstGeom prst="rect">
            <a:avLst/>
          </a:prstGeom>
          <a:noFill/>
          <a:ln>
            <a:noFill/>
          </a:ln>
        </p:spPr>
        <p:txBody>
          <a:bodyPr spcFirstLastPara="1" wrap="square" lIns="91425" tIns="45700" rIns="91425" bIns="45700" anchor="t" anchorCtr="0">
            <a:spAutoFit/>
          </a:bodyPr>
          <a:lstStyle/>
          <a:p>
            <a:pPr marL="0" lvl="0" indent="0" algn="ctr" rtl="0">
              <a:spcBef>
                <a:spcPts val="1200"/>
              </a:spcBef>
              <a:spcAft>
                <a:spcPts val="0"/>
              </a:spcAft>
              <a:buClr>
                <a:schemeClr val="dk1"/>
              </a:buClr>
              <a:buSzPts val="1100"/>
              <a:buFont typeface="Arial"/>
              <a:buNone/>
            </a:pPr>
            <a:r>
              <a:rPr lang="en-GB" sz="3200" b="1">
                <a:solidFill>
                  <a:schemeClr val="lt1"/>
                </a:solidFill>
                <a:latin typeface="Candara"/>
                <a:ea typeface="Candara"/>
                <a:cs typeface="Candara"/>
                <a:sym typeface="Candara"/>
              </a:rPr>
              <a:t>ΜΑΘΗΜΑ 1: Εξερεύνηση της Προέλευσης και της Σημασίας της Κεραμικής και Πρώτη Επαφή με τον Πηλό</a:t>
            </a:r>
            <a:endParaRPr sz="3200" b="1">
              <a:solidFill>
                <a:schemeClr val="lt1"/>
              </a:solidFill>
              <a:latin typeface="Candara"/>
              <a:ea typeface="Candara"/>
              <a:cs typeface="Candara"/>
              <a:sym typeface="Candara"/>
            </a:endParaRPr>
          </a:p>
          <a:p>
            <a:pPr marL="0" marR="0" lvl="0" indent="0" algn="l" rtl="0">
              <a:lnSpc>
                <a:spcPct val="100000"/>
              </a:lnSpc>
              <a:spcBef>
                <a:spcPts val="1200"/>
              </a:spcBef>
              <a:spcAft>
                <a:spcPts val="0"/>
              </a:spcAft>
              <a:buClr>
                <a:schemeClr val="dk1"/>
              </a:buClr>
              <a:buSzPts val="2800"/>
              <a:buFont typeface="Arial"/>
              <a:buNone/>
            </a:pPr>
            <a:endParaRPr sz="3200" b="1">
              <a:solidFill>
                <a:schemeClr val="lt1"/>
              </a:solidFill>
              <a:latin typeface="Candara"/>
              <a:ea typeface="Candara"/>
              <a:cs typeface="Candara"/>
              <a:sym typeface="Candar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pic>
        <p:nvPicPr>
          <p:cNvPr id="94" name="Google Shape;94;p3"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95" name="Google Shape;95;p3"/>
          <p:cNvSpPr/>
          <p:nvPr/>
        </p:nvSpPr>
        <p:spPr>
          <a:xfrm>
            <a:off x="360486"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6" name="Google Shape;96;p3"/>
          <p:cNvSpPr/>
          <p:nvPr/>
        </p:nvSpPr>
        <p:spPr>
          <a:xfrm>
            <a:off x="0" y="0"/>
            <a:ext cx="10911016" cy="735919"/>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7" name="Google Shape;97;p3"/>
          <p:cNvSpPr txBox="1"/>
          <p:nvPr/>
        </p:nvSpPr>
        <p:spPr>
          <a:xfrm>
            <a:off x="0" y="89588"/>
            <a:ext cx="9646500" cy="646500"/>
          </a:xfrm>
          <a:prstGeom prst="rect">
            <a:avLst/>
          </a:prstGeom>
          <a:noFill/>
          <a:ln>
            <a:noFill/>
          </a:ln>
        </p:spPr>
        <p:txBody>
          <a:bodyPr spcFirstLastPara="1" wrap="square" lIns="91425" tIns="45700" rIns="91425" bIns="45700" anchor="t" anchorCtr="0">
            <a:spAutoFit/>
          </a:bodyPr>
          <a:lstStyle/>
          <a:p>
            <a:pPr marL="457200" lvl="0" indent="0" algn="l" rtl="0">
              <a:spcBef>
                <a:spcPts val="0"/>
              </a:spcBef>
              <a:spcAft>
                <a:spcPts val="0"/>
              </a:spcAft>
              <a:buClr>
                <a:schemeClr val="dk1"/>
              </a:buClr>
              <a:buSzPts val="1100"/>
              <a:buFont typeface="Arial"/>
              <a:buNone/>
            </a:pPr>
            <a:r>
              <a:rPr lang="en-GB" sz="3600" b="1">
                <a:solidFill>
                  <a:srgbClr val="FFFFFF"/>
                </a:solidFill>
                <a:latin typeface="Candara"/>
                <a:ea typeface="Candara"/>
                <a:cs typeface="Candara"/>
                <a:sym typeface="Candara"/>
              </a:rPr>
              <a:t>ΣΤΟΧΟΙ ΤΟΥ ΜΑΘΗΜΑΤΟΣ</a:t>
            </a:r>
            <a:endParaRPr sz="3600" b="1">
              <a:solidFill>
                <a:srgbClr val="FFFFFF"/>
              </a:solidFill>
              <a:latin typeface="Candara"/>
              <a:ea typeface="Candara"/>
              <a:cs typeface="Candara"/>
              <a:sym typeface="Candara"/>
            </a:endParaRPr>
          </a:p>
        </p:txBody>
      </p:sp>
      <p:sp>
        <p:nvSpPr>
          <p:cNvPr id="98" name="Google Shape;98;p3"/>
          <p:cNvSpPr txBox="1"/>
          <p:nvPr/>
        </p:nvSpPr>
        <p:spPr>
          <a:xfrm>
            <a:off x="539262" y="1302675"/>
            <a:ext cx="9962100" cy="47715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GB" sz="1600">
                <a:latin typeface="Candara"/>
                <a:ea typeface="Candara"/>
                <a:cs typeface="Candara"/>
                <a:sym typeface="Candara"/>
              </a:rPr>
              <a:t>Σε αυτό το μάθημα θα διερευνήσετε πώς να εισαγάγετε τους εκπαιδευόμενους στον κόσμο της κεραμικής με τρόπο ουσιαστικό, ελκυστικό και προσβάσιμο. Θα μάθετε πώς να δημιουργείτε ένα φιλόξενο μαθησιακό περιβάλλον, να ενεργοποιείτε τις προϋπάρχουσες γνώσεις των συμμετεχόντων και να τους καθοδηγείτε στην πρώτη τους εμπειρία με τον πηλό.</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ndara"/>
              <a:ea typeface="Candara"/>
              <a:cs typeface="Candara"/>
              <a:sym typeface="Candara"/>
            </a:endParaRPr>
          </a:p>
          <a:p>
            <a:pPr marL="0" lvl="0" indent="0" algn="l" rtl="0">
              <a:spcBef>
                <a:spcPts val="0"/>
              </a:spcBef>
              <a:spcAft>
                <a:spcPts val="0"/>
              </a:spcAft>
              <a:buClr>
                <a:schemeClr val="dk1"/>
              </a:buClr>
              <a:buSzPts val="1100"/>
              <a:buFont typeface="Arial"/>
              <a:buNone/>
            </a:pPr>
            <a:r>
              <a:rPr lang="en-GB" sz="1600">
                <a:latin typeface="Candara"/>
                <a:ea typeface="Candara"/>
                <a:cs typeface="Candara"/>
                <a:sym typeface="Candara"/>
              </a:rPr>
              <a:t>Στο τέλος του μαθήματος θα μπορείτε να:</a:t>
            </a:r>
            <a:endParaRPr sz="1600">
              <a:latin typeface="Candara"/>
              <a:ea typeface="Candara"/>
              <a:cs typeface="Candara"/>
              <a:sym typeface="Candara"/>
            </a:endParaRPr>
          </a:p>
          <a:p>
            <a:pPr marL="0" lvl="0" indent="0" algn="l" rtl="0">
              <a:spcBef>
                <a:spcPts val="0"/>
              </a:spcBef>
              <a:spcAft>
                <a:spcPts val="0"/>
              </a:spcAft>
              <a:buClr>
                <a:schemeClr val="dk1"/>
              </a:buClr>
              <a:buSzPts val="1100"/>
              <a:buFont typeface="Arial"/>
              <a:buNone/>
            </a:pPr>
            <a:endParaRPr sz="1600">
              <a:latin typeface="Candara"/>
              <a:ea typeface="Candara"/>
              <a:cs typeface="Candara"/>
              <a:sym typeface="Candara"/>
            </a:endParaRPr>
          </a:p>
          <a:p>
            <a:pPr marL="457200" lvl="0" indent="-330200" algn="l" rtl="0">
              <a:spcBef>
                <a:spcPts val="0"/>
              </a:spcBef>
              <a:spcAft>
                <a:spcPts val="0"/>
              </a:spcAft>
              <a:buSzPts val="1600"/>
              <a:buFont typeface="Candara"/>
              <a:buChar char="●"/>
            </a:pPr>
            <a:r>
              <a:rPr lang="en-GB" sz="1600">
                <a:latin typeface="Candara"/>
                <a:ea typeface="Candara"/>
                <a:cs typeface="Candara"/>
                <a:sym typeface="Candara"/>
              </a:rPr>
              <a:t>Εμπλέκετε τους συμμετέχοντες σε δραστηριότητα «ζεστάματος» που ενεργοποιεί τις προηγούμενες γνώσεις και συνειρμούς τους γύρω από την κεραμική.</a:t>
            </a:r>
            <a:endParaRPr sz="1600">
              <a:latin typeface="Candara"/>
              <a:ea typeface="Candara"/>
              <a:cs typeface="Candara"/>
              <a:sym typeface="Candara"/>
            </a:endParaRPr>
          </a:p>
          <a:p>
            <a:pPr marL="457200" lvl="0" indent="-330200" algn="l" rtl="0">
              <a:spcBef>
                <a:spcPts val="0"/>
              </a:spcBef>
              <a:spcAft>
                <a:spcPts val="0"/>
              </a:spcAft>
              <a:buSzPts val="1600"/>
              <a:buFont typeface="Candara"/>
              <a:buChar char="●"/>
            </a:pPr>
            <a:r>
              <a:rPr lang="en-GB" sz="1600">
                <a:latin typeface="Candara"/>
                <a:ea typeface="Candara"/>
                <a:cs typeface="Candara"/>
                <a:sym typeface="Candara"/>
              </a:rPr>
              <a:t>Παρουσιάζετε τη πολιτιστική και ιστορική σημασία της κεραμικής με τρόπο προσιτό και εμπνευσμένο.</a:t>
            </a:r>
            <a:endParaRPr sz="1600">
              <a:latin typeface="Candara"/>
              <a:ea typeface="Candara"/>
              <a:cs typeface="Candara"/>
              <a:sym typeface="Candara"/>
            </a:endParaRPr>
          </a:p>
          <a:p>
            <a:pPr marL="457200" lvl="0" indent="-330200" algn="l" rtl="0">
              <a:spcBef>
                <a:spcPts val="0"/>
              </a:spcBef>
              <a:spcAft>
                <a:spcPts val="0"/>
              </a:spcAft>
              <a:buSzPts val="1600"/>
              <a:buFont typeface="Candara"/>
              <a:buChar char="●"/>
            </a:pPr>
            <a:r>
              <a:rPr lang="en-GB" sz="1600">
                <a:latin typeface="Candara"/>
                <a:ea typeface="Candara"/>
                <a:cs typeface="Candara"/>
                <a:sym typeface="Candara"/>
              </a:rPr>
              <a:t>Συντονίζετε ομαδική συζήτηση γύρω από τη συναισθηματική και συμβολική διάσταση της κεραμικής σε διαφορετικούς πολιτισμούς.</a:t>
            </a:r>
            <a:endParaRPr sz="1600">
              <a:latin typeface="Candara"/>
              <a:ea typeface="Candara"/>
              <a:cs typeface="Candara"/>
              <a:sym typeface="Candara"/>
            </a:endParaRPr>
          </a:p>
          <a:p>
            <a:pPr marL="457200" lvl="0" indent="-330200" algn="l" rtl="0">
              <a:spcBef>
                <a:spcPts val="0"/>
              </a:spcBef>
              <a:spcAft>
                <a:spcPts val="0"/>
              </a:spcAft>
              <a:buSzPts val="1600"/>
              <a:buFont typeface="Candara"/>
              <a:buChar char="●"/>
            </a:pPr>
            <a:r>
              <a:rPr lang="en-GB" sz="1600">
                <a:latin typeface="Candara"/>
                <a:ea typeface="Candara"/>
                <a:cs typeface="Candara"/>
                <a:sym typeface="Candara"/>
              </a:rPr>
              <a:t>Επιδεικνύετε βασικές τεχνικές χειρισμού πηλού και απλές τεχνικές χειροποίητης κατασκευής.</a:t>
            </a:r>
            <a:endParaRPr sz="1600">
              <a:latin typeface="Candara"/>
              <a:ea typeface="Candara"/>
              <a:cs typeface="Candara"/>
              <a:sym typeface="Candara"/>
            </a:endParaRPr>
          </a:p>
          <a:p>
            <a:pPr marL="457200" lvl="0" indent="-330200" algn="l" rtl="0">
              <a:spcBef>
                <a:spcPts val="0"/>
              </a:spcBef>
              <a:spcAft>
                <a:spcPts val="0"/>
              </a:spcAft>
              <a:buSzPts val="1600"/>
              <a:buFont typeface="Candara"/>
              <a:buChar char="●"/>
            </a:pPr>
            <a:r>
              <a:rPr lang="en-GB" sz="1600">
                <a:latin typeface="Candara"/>
                <a:ea typeface="Candara"/>
                <a:cs typeface="Candara"/>
                <a:sym typeface="Candara"/>
              </a:rPr>
              <a:t>Καθοδηγείτε τους συμμετέχοντες στη δημιουργία ενός μικρού προσωπικού αντικειμένου από πηλό (γούρι) που αντικατοπτρίζει την πρόθεση ή την ταυτότητά τους.</a:t>
            </a:r>
            <a:endParaRPr sz="1600">
              <a:latin typeface="Candara"/>
              <a:ea typeface="Candara"/>
              <a:cs typeface="Candara"/>
              <a:sym typeface="Candara"/>
            </a:endParaRPr>
          </a:p>
          <a:p>
            <a:pPr marL="0" lvl="0" indent="0" algn="l" rtl="0">
              <a:spcBef>
                <a:spcPts val="0"/>
              </a:spcBef>
              <a:spcAft>
                <a:spcPts val="0"/>
              </a:spcAft>
              <a:buClr>
                <a:schemeClr val="dk1"/>
              </a:buClr>
              <a:buSzPts val="1100"/>
              <a:buFont typeface="Arial"/>
              <a:buNone/>
            </a:pPr>
            <a:endParaRPr sz="1600">
              <a:latin typeface="Candara"/>
              <a:ea typeface="Candara"/>
              <a:cs typeface="Candara"/>
              <a:sym typeface="Candara"/>
            </a:endParaRPr>
          </a:p>
          <a:p>
            <a:pPr marL="0" lvl="0" indent="0" algn="l" rtl="0">
              <a:spcBef>
                <a:spcPts val="0"/>
              </a:spcBef>
              <a:spcAft>
                <a:spcPts val="0"/>
              </a:spcAft>
              <a:buClr>
                <a:schemeClr val="dk1"/>
              </a:buClr>
              <a:buSzPts val="1100"/>
              <a:buFont typeface="Arial"/>
              <a:buNone/>
            </a:pPr>
            <a:r>
              <a:rPr lang="en-GB" sz="1600">
                <a:latin typeface="Candara"/>
                <a:ea typeface="Candara"/>
                <a:cs typeface="Candara"/>
                <a:sym typeface="Candara"/>
              </a:rPr>
              <a:t>Χρησιμοποιήστε αυτό το μάθημα ως βάση για την ενίσχυση του ενδιαφέροντος και της αυτοπεποίθησης — τόσο των εκπαιδευτών όσο και των εκπαιδευομένων — στη χρήση της κεραμικής ως εργαλείο μάθησης, σύνδεσης και αυτοανακάλυψης.</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pic>
        <p:nvPicPr>
          <p:cNvPr id="103" name="Google Shape;103;g3231fbaea0f_0_40"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04" name="Google Shape;104;g3231fbaea0f_0_40"/>
          <p:cNvSpPr/>
          <p:nvPr/>
        </p:nvSpPr>
        <p:spPr>
          <a:xfrm>
            <a:off x="360486" y="-1"/>
            <a:ext cx="10698900" cy="735900"/>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5" name="Google Shape;105;g3231fbaea0f_0_40"/>
          <p:cNvSpPr/>
          <p:nvPr/>
        </p:nvSpPr>
        <p:spPr>
          <a:xfrm>
            <a:off x="0" y="0"/>
            <a:ext cx="10911000" cy="735900"/>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6" name="Google Shape;106;g3231fbaea0f_0_40"/>
          <p:cNvSpPr txBox="1"/>
          <p:nvPr/>
        </p:nvSpPr>
        <p:spPr>
          <a:xfrm>
            <a:off x="-1" y="89588"/>
            <a:ext cx="10785300" cy="477000"/>
          </a:xfrm>
          <a:prstGeom prst="rect">
            <a:avLst/>
          </a:prstGeom>
          <a:noFill/>
          <a:ln>
            <a:noFill/>
          </a:ln>
        </p:spPr>
        <p:txBody>
          <a:bodyPr spcFirstLastPara="1" wrap="square" lIns="91425" tIns="45700" rIns="91425" bIns="45700" anchor="t" anchorCtr="0">
            <a:spAutoFit/>
          </a:bodyPr>
          <a:lstStyle/>
          <a:p>
            <a:pPr marL="457200" lvl="0" indent="0" algn="l" rtl="0">
              <a:spcBef>
                <a:spcPts val="0"/>
              </a:spcBef>
              <a:spcAft>
                <a:spcPts val="0"/>
              </a:spcAft>
              <a:buClr>
                <a:schemeClr val="dk1"/>
              </a:buClr>
              <a:buSzPts val="1100"/>
              <a:buFont typeface="Arial"/>
              <a:buNone/>
            </a:pPr>
            <a:r>
              <a:rPr lang="en-GB" sz="2500" b="1">
                <a:solidFill>
                  <a:srgbClr val="FFFFFF"/>
                </a:solidFill>
                <a:latin typeface="Candara"/>
                <a:ea typeface="Candara"/>
                <a:cs typeface="Candara"/>
                <a:sym typeface="Candara"/>
              </a:rPr>
              <a:t>ΔΡΑΣΤΗΡΙΟΤΗΤΑ ΕΝΑΡΞΗΣ: Ανολοκλήρωτες προτάσεις για την κεραμική</a:t>
            </a:r>
            <a:endParaRPr sz="2500" b="1">
              <a:solidFill>
                <a:srgbClr val="FFFFFF"/>
              </a:solidFill>
              <a:latin typeface="Candara"/>
              <a:ea typeface="Candara"/>
              <a:cs typeface="Candara"/>
              <a:sym typeface="Candara"/>
            </a:endParaRPr>
          </a:p>
        </p:txBody>
      </p:sp>
      <p:sp>
        <p:nvSpPr>
          <p:cNvPr id="107" name="Google Shape;107;g3231fbaea0f_0_40"/>
          <p:cNvSpPr txBox="1"/>
          <p:nvPr/>
        </p:nvSpPr>
        <p:spPr>
          <a:xfrm>
            <a:off x="555578" y="1079936"/>
            <a:ext cx="10503900" cy="57258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GB" sz="1600">
                <a:latin typeface="Candara"/>
                <a:ea typeface="Candara"/>
                <a:cs typeface="Candara"/>
                <a:sym typeface="Candara"/>
              </a:rPr>
              <a:t>Για την ενεργοποίηση της περιέργειας και των προϋπαρχουσών γνώσεων των εκπαιδευομένων, ξεκινήστε τη συνεδρία με μια απλή αλλά αποτελεσματική ομαδική δραστηριότητα.</a:t>
            </a:r>
            <a:endParaRPr sz="1600">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600"/>
              <a:buFont typeface="Arial"/>
              <a:buNone/>
            </a:pPr>
            <a:r>
              <a:rPr lang="en-GB" sz="1600">
                <a:latin typeface="Candara"/>
                <a:ea typeface="Candara"/>
                <a:cs typeface="Candara"/>
                <a:sym typeface="Candara"/>
              </a:rPr>
              <a:t>Βήμα προς βήμα</a:t>
            </a:r>
            <a:r>
              <a:rPr lang="en-GB" sz="1600" b="0" i="0" u="none" strike="noStrike" cap="none">
                <a:solidFill>
                  <a:srgbClr val="000000"/>
                </a:solidFill>
                <a:latin typeface="Candara"/>
                <a:ea typeface="Candara"/>
                <a:cs typeface="Candara"/>
                <a:sym typeface="Candara"/>
              </a:rPr>
              <a: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600"/>
              <a:buFont typeface="Arial"/>
              <a:buAutoNum type="arabicPeriod"/>
            </a:pPr>
            <a:r>
              <a:rPr lang="en-GB" sz="1600" b="0" i="0" u="none" strike="noStrike" cap="none">
                <a:solidFill>
                  <a:srgbClr val="000000"/>
                </a:solidFill>
                <a:latin typeface="Candara"/>
                <a:ea typeface="Candara"/>
                <a:cs typeface="Candara"/>
                <a:sym typeface="Candara"/>
              </a:rPr>
              <a:t> </a:t>
            </a:r>
            <a:r>
              <a:rPr lang="en-GB" sz="1600">
                <a:latin typeface="Candara"/>
                <a:ea typeface="Candara"/>
                <a:cs typeface="Candara"/>
                <a:sym typeface="Candara"/>
              </a:rPr>
              <a:t>Χωρίστε τους συμμετέχοντες σε μικρές ομάδες (3–5 άτομα).</a:t>
            </a:r>
            <a:endParaRPr sz="1600">
              <a:latin typeface="Candara"/>
              <a:ea typeface="Candara"/>
              <a:cs typeface="Candara"/>
              <a:sym typeface="Candara"/>
            </a:endParaRPr>
          </a:p>
          <a:p>
            <a:pPr marL="457200" lvl="0" indent="-330200" algn="l" rtl="0">
              <a:spcBef>
                <a:spcPts val="0"/>
              </a:spcBef>
              <a:spcAft>
                <a:spcPts val="0"/>
              </a:spcAft>
              <a:buSzPts val="1600"/>
              <a:buAutoNum type="arabicPeriod"/>
            </a:pPr>
            <a:r>
              <a:rPr lang="en-GB" sz="1600">
                <a:latin typeface="Candara"/>
                <a:ea typeface="Candara"/>
                <a:cs typeface="Candara"/>
                <a:sym typeface="Candara"/>
              </a:rPr>
              <a:t>Διανείμετε φύλλο εργασίας με ανολοκλήρωτες προτάσεις για την κεραμική, όπως:</a:t>
            </a:r>
            <a:endParaRPr sz="1600">
              <a:latin typeface="Candara"/>
              <a:ea typeface="Candara"/>
              <a:cs typeface="Candara"/>
              <a:sym typeface="Candara"/>
            </a:endParaRPr>
          </a:p>
          <a:p>
            <a:pPr marL="45720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742950" marR="0" lvl="1" indent="-285750" algn="l" rtl="0">
              <a:lnSpc>
                <a:spcPct val="100000"/>
              </a:lnSpc>
              <a:spcBef>
                <a:spcPts val="0"/>
              </a:spcBef>
              <a:spcAft>
                <a:spcPts val="0"/>
              </a:spcAft>
              <a:buClr>
                <a:srgbClr val="000000"/>
              </a:buClr>
              <a:buSzPts val="1600"/>
              <a:buFont typeface="Arial"/>
              <a:buAutoNum type="arabicPeriod"/>
            </a:pPr>
            <a:r>
              <a:rPr lang="en-GB" sz="1600">
                <a:latin typeface="Candara"/>
                <a:ea typeface="Candara"/>
                <a:cs typeface="Candara"/>
                <a:sym typeface="Candara"/>
              </a:rPr>
              <a:t>«Η λέξη keramos στα ελληνικά σημαίνει…»</a:t>
            </a:r>
            <a:endParaRPr sz="1400" b="0" i="0" u="none" strike="noStrike" cap="none">
              <a:solidFill>
                <a:srgbClr val="000000"/>
              </a:solidFill>
              <a:latin typeface="Arial"/>
              <a:ea typeface="Arial"/>
              <a:cs typeface="Arial"/>
              <a:sym typeface="Arial"/>
            </a:endParaRPr>
          </a:p>
          <a:p>
            <a:pPr marL="914400" lvl="1" indent="-330200" algn="l" rtl="0">
              <a:spcBef>
                <a:spcPts val="0"/>
              </a:spcBef>
              <a:spcAft>
                <a:spcPts val="0"/>
              </a:spcAft>
              <a:buSzPts val="1600"/>
              <a:buAutoNum type="arabicPeriod"/>
            </a:pPr>
            <a:r>
              <a:rPr lang="en-GB" sz="1600">
                <a:latin typeface="Candara"/>
                <a:ea typeface="Candara"/>
                <a:cs typeface="Candara"/>
                <a:sym typeface="Candara"/>
              </a:rPr>
              <a:t>«Η κεραμική είναι το πρώτο … στην ανθρώπινη ιστορία.»</a:t>
            </a:r>
            <a:endParaRPr sz="1600">
              <a:latin typeface="Candara"/>
              <a:ea typeface="Candara"/>
              <a:cs typeface="Candara"/>
              <a:sym typeface="Candara"/>
            </a:endParaRPr>
          </a:p>
          <a:p>
            <a:pPr marL="914400" lvl="1" indent="-330200" algn="l" rtl="0">
              <a:spcBef>
                <a:spcPts val="0"/>
              </a:spcBef>
              <a:spcAft>
                <a:spcPts val="0"/>
              </a:spcAft>
              <a:buSzPts val="1600"/>
              <a:buAutoNum type="arabicPeriod"/>
            </a:pPr>
            <a:r>
              <a:rPr lang="en-GB" sz="1600">
                <a:latin typeface="Candara"/>
                <a:ea typeface="Candara"/>
                <a:cs typeface="Candara"/>
                <a:sym typeface="Candara"/>
              </a:rPr>
              <a:t>«Η κεραμική χρονολογείται περίπου … χρόνια πριν.»</a:t>
            </a:r>
            <a:endParaRPr sz="1600">
              <a:latin typeface="Candara"/>
              <a:ea typeface="Candara"/>
              <a:cs typeface="Candara"/>
              <a:sym typeface="Candara"/>
            </a:endParaRPr>
          </a:p>
          <a:p>
            <a:pPr marL="914400" lvl="1" indent="-330200" algn="l" rtl="0">
              <a:spcBef>
                <a:spcPts val="0"/>
              </a:spcBef>
              <a:spcAft>
                <a:spcPts val="0"/>
              </a:spcAft>
              <a:buSzPts val="1600"/>
              <a:buAutoNum type="arabicPeriod"/>
            </a:pPr>
            <a:r>
              <a:rPr lang="en-GB" sz="1600">
                <a:latin typeface="Candara"/>
                <a:ea typeface="Candara"/>
                <a:cs typeface="Candara"/>
                <a:sym typeface="Candara"/>
              </a:rPr>
              <a:t>«Για να μετατραπεί ο πηλός σε κεραμικό, η ελάχιστη θερμοκρασία ψησίματος πρέπει να είναι…»</a:t>
            </a:r>
            <a:endParaRPr sz="1600">
              <a:latin typeface="Candara"/>
              <a:ea typeface="Candara"/>
              <a:cs typeface="Candara"/>
              <a:sym typeface="Candara"/>
            </a:endParaRPr>
          </a:p>
          <a:p>
            <a:pPr marL="914400" lvl="1" indent="-330200" algn="l" rtl="0">
              <a:spcBef>
                <a:spcPts val="0"/>
              </a:spcBef>
              <a:spcAft>
                <a:spcPts val="0"/>
              </a:spcAft>
              <a:buSzPts val="1600"/>
              <a:buAutoNum type="arabicPeriod"/>
            </a:pPr>
            <a:r>
              <a:rPr lang="en-GB" sz="1600">
                <a:latin typeface="Candara"/>
                <a:ea typeface="Candara"/>
                <a:cs typeface="Candara"/>
                <a:sym typeface="Candara"/>
              </a:rPr>
              <a:t>«Τα … είναι βασικά στοιχεία της κεραμικής.»</a:t>
            </a:r>
            <a:endParaRPr sz="1600">
              <a:latin typeface="Candara"/>
              <a:ea typeface="Candara"/>
              <a:cs typeface="Candara"/>
              <a:sym typeface="Candara"/>
            </a:endParaRPr>
          </a:p>
          <a:p>
            <a:pPr marL="914400" lvl="1" indent="-330200" algn="l" rtl="0">
              <a:spcBef>
                <a:spcPts val="0"/>
              </a:spcBef>
              <a:spcAft>
                <a:spcPts val="0"/>
              </a:spcAft>
              <a:buSzPts val="1600"/>
              <a:buAutoNum type="arabicPeriod"/>
            </a:pPr>
            <a:r>
              <a:rPr lang="en-GB" sz="1600">
                <a:latin typeface="Candara"/>
                <a:ea typeface="Candara"/>
                <a:cs typeface="Candara"/>
                <a:sym typeface="Candara"/>
              </a:rPr>
              <a:t>«Η κεραμική υψηλής ποιότητας ονομάζεται…»</a:t>
            </a:r>
            <a:endParaRPr sz="1600">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600"/>
              <a:buFont typeface="Arial"/>
              <a:buAutoNum type="arabicPeriod"/>
            </a:pPr>
            <a:r>
              <a:rPr lang="en-GB" sz="1600" b="0" i="0" u="none" strike="noStrike" cap="none">
                <a:solidFill>
                  <a:srgbClr val="000000"/>
                </a:solidFill>
                <a:latin typeface="Candara"/>
                <a:ea typeface="Candara"/>
                <a:cs typeface="Candara"/>
                <a:sym typeface="Candara"/>
              </a:rPr>
              <a:t> </a:t>
            </a:r>
            <a:r>
              <a:rPr lang="en-GB" sz="1600">
                <a:latin typeface="Candara"/>
                <a:ea typeface="Candara"/>
                <a:cs typeface="Candara"/>
                <a:sym typeface="Candara"/>
              </a:rPr>
              <a:t>Δώστε 10–15 λεπτά για ομαδική συζήτηση. Ενθαρρύνετε εικασίες, σκέψη και ανταλλαγή ιδεών. Σε αυτό το στάδιο, όλες οι συνεισφορές είναι αποδεκτές.</a:t>
            </a:r>
            <a:endParaRPr sz="1600">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600"/>
              <a:buFont typeface="Arial"/>
              <a:buAutoNum type="arabicPeriod"/>
            </a:pPr>
            <a:r>
              <a:rPr lang="en-GB" sz="1600">
                <a:latin typeface="Candara"/>
                <a:ea typeface="Candara"/>
                <a:cs typeface="Candara"/>
                <a:sym typeface="Candara"/>
              </a:rPr>
              <a:t>Συγκεντρώστε ξανά τις ομάδες και ζητήστε από κάθε ομάδα να μοιραστεί τις απαντήσεις της.</a:t>
            </a:r>
            <a:endParaRPr sz="1600">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600"/>
              <a:buFont typeface="Arial"/>
              <a:buAutoNum type="arabicPeriod"/>
            </a:pPr>
            <a:r>
              <a:rPr lang="en-GB" sz="1600">
                <a:latin typeface="Candara"/>
                <a:ea typeface="Candara"/>
                <a:cs typeface="Candara"/>
                <a:sym typeface="Candara"/>
              </a:rPr>
              <a:t>Καθώς παρουσιάζονται οι απαντήσεις, προσφέρετε διευκρινίσεις, διορθώσεις και πρόσθετες πληροφορίες.</a:t>
            </a:r>
            <a:endParaRPr sz="1600">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600"/>
              <a:buFont typeface="Arial"/>
              <a:buAutoNum type="arabicPeriod"/>
            </a:pPr>
            <a:r>
              <a:rPr lang="en-GB" sz="1600">
                <a:latin typeface="Candara"/>
                <a:ea typeface="Candara"/>
                <a:cs typeface="Candara"/>
                <a:sym typeface="Candara"/>
              </a:rPr>
              <a:t>Αξιοποιήστε την ευκαιρία για να εισαγάγετε βασικά στοιχεία για την ιστορία της κεραμικής — την προέλευσή της, την εξέλιξή της σε διαφορετικούς πολιτισμούς, τις καθημερινές της χρήσεις και τη συμβολική της σημασία.</a:t>
            </a:r>
            <a:endParaRPr sz="1600">
              <a:latin typeface="Candara"/>
              <a:ea typeface="Candara"/>
              <a:cs typeface="Candara"/>
              <a:sym typeface="Candara"/>
            </a:endParaRPr>
          </a:p>
          <a:p>
            <a:pPr marL="0" lvl="0" indent="0" algn="l" rtl="0">
              <a:spcBef>
                <a:spcPts val="0"/>
              </a:spcBef>
              <a:spcAft>
                <a:spcPts val="0"/>
              </a:spcAft>
              <a:buNone/>
            </a:pPr>
            <a:endParaRPr sz="1600">
              <a:latin typeface="Candara"/>
              <a:ea typeface="Candara"/>
              <a:cs typeface="Candara"/>
              <a:sym typeface="Candara"/>
            </a:endParaRPr>
          </a:p>
          <a:p>
            <a:pPr marL="0" lvl="0" indent="0" algn="l" rtl="0">
              <a:spcBef>
                <a:spcPts val="0"/>
              </a:spcBef>
              <a:spcAft>
                <a:spcPts val="0"/>
              </a:spcAft>
              <a:buNone/>
            </a:pPr>
            <a:r>
              <a:rPr lang="en-GB" sz="1600">
                <a:latin typeface="Candara"/>
                <a:ea typeface="Candara"/>
                <a:cs typeface="Candara"/>
                <a:sym typeface="Candara"/>
              </a:rPr>
              <a:t>Αυτή η συνεργατική δραστηριότητα εισαγωγής οδηγεί φυσικά τους εκπαιδευόμενους στο θέμα, κάνοντάς τους να αισθάνονται ενεργοί, σίγουροι και περίεργοι για τη συνέχεια.</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pic>
        <p:nvPicPr>
          <p:cNvPr id="112" name="Google Shape;112;p7"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13" name="Google Shape;113;p7"/>
          <p:cNvSpPr/>
          <p:nvPr/>
        </p:nvSpPr>
        <p:spPr>
          <a:xfrm>
            <a:off x="360486" y="-1"/>
            <a:ext cx="10698900" cy="735900"/>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4" name="Google Shape;114;p7"/>
          <p:cNvSpPr/>
          <p:nvPr/>
        </p:nvSpPr>
        <p:spPr>
          <a:xfrm>
            <a:off x="0" y="0"/>
            <a:ext cx="10911000" cy="735900"/>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5" name="Google Shape;115;p7"/>
          <p:cNvSpPr txBox="1"/>
          <p:nvPr/>
        </p:nvSpPr>
        <p:spPr>
          <a:xfrm>
            <a:off x="0" y="46712"/>
            <a:ext cx="10550700" cy="646500"/>
          </a:xfrm>
          <a:prstGeom prst="rect">
            <a:avLst/>
          </a:prstGeom>
          <a:noFill/>
          <a:ln>
            <a:noFill/>
          </a:ln>
        </p:spPr>
        <p:txBody>
          <a:bodyPr spcFirstLastPara="1" wrap="square" lIns="91425" tIns="45700" rIns="91425" bIns="45700" anchor="t" anchorCtr="0">
            <a:spAutoFit/>
          </a:bodyPr>
          <a:lstStyle/>
          <a:p>
            <a:pPr marL="457200" lvl="0" indent="0" algn="l" rtl="0">
              <a:spcBef>
                <a:spcPts val="0"/>
              </a:spcBef>
              <a:spcAft>
                <a:spcPts val="0"/>
              </a:spcAft>
              <a:buClr>
                <a:schemeClr val="dk1"/>
              </a:buClr>
              <a:buSzPts val="1100"/>
              <a:buFont typeface="Arial"/>
              <a:buNone/>
            </a:pPr>
            <a:r>
              <a:rPr lang="en-GB" sz="3600" b="1">
                <a:solidFill>
                  <a:schemeClr val="lt1"/>
                </a:solidFill>
                <a:latin typeface="Candara"/>
                <a:ea typeface="Candara"/>
                <a:cs typeface="Candara"/>
                <a:sym typeface="Candara"/>
              </a:rPr>
              <a:t>Η ΚΕΡΑΜΙΚΗ ΣΤΟΝ ΧΡΟΝΟ ΚΑΙ ΤΟΝ ΠΟΛΙΤΙΣΜΟ</a:t>
            </a:r>
            <a:endParaRPr sz="3600" b="1">
              <a:solidFill>
                <a:schemeClr val="lt1"/>
              </a:solidFill>
              <a:latin typeface="Candara"/>
              <a:ea typeface="Candara"/>
              <a:cs typeface="Candara"/>
              <a:sym typeface="Candara"/>
            </a:endParaRPr>
          </a:p>
        </p:txBody>
      </p:sp>
      <p:sp>
        <p:nvSpPr>
          <p:cNvPr id="116" name="Google Shape;116;p7"/>
          <p:cNvSpPr txBox="1"/>
          <p:nvPr/>
        </p:nvSpPr>
        <p:spPr>
          <a:xfrm>
            <a:off x="555578" y="1079936"/>
            <a:ext cx="10092000" cy="52641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GB" sz="1600">
                <a:latin typeface="Candara"/>
                <a:ea typeface="Candara"/>
                <a:cs typeface="Candara"/>
                <a:sym typeface="Candara"/>
              </a:rPr>
              <a:t>Σε όλη τη διάρκεια της ιστορίας, η κεραμική διαδραμάτισε καθοριστικό ρόλο στην ανάπτυξη των κοινωνιών σε όλο τον κόσμο, επηρεάζοντας τον τρόπο με τον οποίο οι άνθρωποι έχτιζαν τα σπίτια τους, ζούσαν την καθημερινότητά τους και αποθήκευαν ή κατανάλωναν την τροφή τους.</a:t>
            </a:r>
            <a:endParaRPr sz="1600">
              <a:latin typeface="Candara"/>
              <a:ea typeface="Candara"/>
              <a:cs typeface="Candara"/>
              <a:sym typeface="Candara"/>
            </a:endParaRPr>
          </a:p>
          <a:p>
            <a:pPr marL="0" lvl="0" indent="0" algn="l" rtl="0">
              <a:spcBef>
                <a:spcPts val="0"/>
              </a:spcBef>
              <a:spcAft>
                <a:spcPts val="0"/>
              </a:spcAft>
              <a:buClr>
                <a:schemeClr val="dk1"/>
              </a:buClr>
              <a:buSzPts val="1100"/>
              <a:buFont typeface="Arial"/>
              <a:buNone/>
            </a:pPr>
            <a:endParaRPr sz="1600">
              <a:latin typeface="Candara"/>
              <a:ea typeface="Candara"/>
              <a:cs typeface="Candara"/>
              <a:sym typeface="Candara"/>
            </a:endParaRPr>
          </a:p>
          <a:p>
            <a:pPr marL="0" lvl="0" indent="0" algn="l" rtl="0">
              <a:spcBef>
                <a:spcPts val="0"/>
              </a:spcBef>
              <a:spcAft>
                <a:spcPts val="0"/>
              </a:spcAft>
              <a:buClr>
                <a:schemeClr val="dk1"/>
              </a:buClr>
              <a:buSzPts val="1100"/>
              <a:buFont typeface="Arial"/>
              <a:buNone/>
            </a:pPr>
            <a:r>
              <a:rPr lang="en-GB" sz="1600">
                <a:latin typeface="Candara"/>
                <a:ea typeface="Candara"/>
                <a:cs typeface="Candara"/>
                <a:sym typeface="Candara"/>
              </a:rPr>
              <a:t>Η αγγειοπλαστική αποτέλεσε μία από τις πρώτες μορφές ανθρώπινης τεχνολογίας. Η δυνατότητα διαμόρφωσης και ψησίματος του πηλού σε ανθεκτικά σκεύη μεταμόρφωσε την καθημερινή ζωή, επιτρέποντας την αποθήκευση και μεταφορά τροφής και νερού. Με την πάροδο του χρόνου, η κεραμική ξεπέρασε τον χρηστικό της ρόλο και εξελίχθηκε σε μέσο καλλιτεχνικής έκφρασης και πολιτισμικής ταυτότητας.</a:t>
            </a:r>
            <a:endParaRPr sz="1600">
              <a:latin typeface="Candara"/>
              <a:ea typeface="Candara"/>
              <a:cs typeface="Candara"/>
              <a:sym typeface="Candara"/>
            </a:endParaRPr>
          </a:p>
          <a:p>
            <a:pPr marL="0" lvl="0" indent="0" algn="l" rtl="0">
              <a:spcBef>
                <a:spcPts val="0"/>
              </a:spcBef>
              <a:spcAft>
                <a:spcPts val="0"/>
              </a:spcAft>
              <a:buClr>
                <a:schemeClr val="dk1"/>
              </a:buClr>
              <a:buSzPts val="1100"/>
              <a:buFont typeface="Arial"/>
              <a:buNone/>
            </a:pPr>
            <a:endParaRPr sz="1600">
              <a:latin typeface="Candara"/>
              <a:ea typeface="Candara"/>
              <a:cs typeface="Candara"/>
              <a:sym typeface="Candara"/>
            </a:endParaRPr>
          </a:p>
          <a:p>
            <a:pPr marL="0" lvl="0" indent="0" algn="l" rtl="0">
              <a:spcBef>
                <a:spcPts val="0"/>
              </a:spcBef>
              <a:spcAft>
                <a:spcPts val="0"/>
              </a:spcAft>
              <a:buClr>
                <a:schemeClr val="dk1"/>
              </a:buClr>
              <a:buSzPts val="1100"/>
              <a:buFont typeface="Arial"/>
              <a:buNone/>
            </a:pPr>
            <a:r>
              <a:rPr lang="en-GB" sz="1600">
                <a:latin typeface="Candara"/>
                <a:ea typeface="Candara"/>
                <a:cs typeface="Candara"/>
                <a:sym typeface="Candara"/>
              </a:rPr>
              <a:t>Η λέξη keramos (κέραμος) στην Αρχαία Ελληνική σημαίνει «πηλός του αγγειοπλάστη» ή «καμένη γη». Από αυτήν προέρχεται ο όρος ceramics και αναφέρεται τόσο στο υλικό όσο και στην τέχνη της κατασκευής αντικειμένων από ψημένο πηλό.</a:t>
            </a:r>
            <a:endParaRPr sz="1600">
              <a:latin typeface="Candara"/>
              <a:ea typeface="Candara"/>
              <a:cs typeface="Candara"/>
              <a:sym typeface="Candara"/>
            </a:endParaRPr>
          </a:p>
          <a:p>
            <a:pPr marL="0" lvl="0" indent="0" algn="l" rtl="0">
              <a:spcBef>
                <a:spcPts val="0"/>
              </a:spcBef>
              <a:spcAft>
                <a:spcPts val="0"/>
              </a:spcAft>
              <a:buClr>
                <a:schemeClr val="dk1"/>
              </a:buClr>
              <a:buSzPts val="1100"/>
              <a:buFont typeface="Arial"/>
              <a:buNone/>
            </a:pPr>
            <a:endParaRPr sz="1600">
              <a:latin typeface="Candara"/>
              <a:ea typeface="Candara"/>
              <a:cs typeface="Candara"/>
              <a:sym typeface="Candara"/>
            </a:endParaRPr>
          </a:p>
          <a:p>
            <a:pPr marL="0" lvl="0" indent="0" algn="l" rtl="0">
              <a:spcBef>
                <a:spcPts val="0"/>
              </a:spcBef>
              <a:spcAft>
                <a:spcPts val="0"/>
              </a:spcAft>
              <a:buClr>
                <a:schemeClr val="dk1"/>
              </a:buClr>
              <a:buSzPts val="1100"/>
              <a:buFont typeface="Arial"/>
              <a:buNone/>
            </a:pPr>
            <a:r>
              <a:rPr lang="en-GB" sz="1600">
                <a:latin typeface="Candara"/>
                <a:ea typeface="Candara"/>
                <a:cs typeface="Candara"/>
                <a:sym typeface="Candara"/>
              </a:rPr>
              <a:t>Η κεραμική θεωρείται το πρώτο συνθετικό υλικό που δημιούργησε ο άνθρωπος. Προηγείται της μεταλλουργίας και της υαλουργίας και αποτελεί μία από τις αρχαιότερες τεχνολογικές καινοτομίες — παλαιότερη ακόμη και από τα μεταλλικά εργαλεία ή τη γραφή.</a:t>
            </a:r>
            <a:endParaRPr sz="1600">
              <a:latin typeface="Candara"/>
              <a:ea typeface="Candara"/>
              <a:cs typeface="Candara"/>
              <a:sym typeface="Candara"/>
            </a:endParaRPr>
          </a:p>
          <a:p>
            <a:pPr marL="0" lvl="0" indent="0" algn="l" rtl="0">
              <a:spcBef>
                <a:spcPts val="0"/>
              </a:spcBef>
              <a:spcAft>
                <a:spcPts val="0"/>
              </a:spcAft>
              <a:buClr>
                <a:schemeClr val="dk1"/>
              </a:buClr>
              <a:buSzPts val="1100"/>
              <a:buFont typeface="Arial"/>
              <a:buNone/>
            </a:pPr>
            <a:r>
              <a:rPr lang="en-GB" sz="1600">
                <a:latin typeface="Candara"/>
                <a:ea typeface="Candara"/>
                <a:cs typeface="Candara"/>
                <a:sym typeface="Candara"/>
              </a:rPr>
              <a:t>Αρχαιολογικά ευρήματα δείχνουν ότι η κεραμική αναπτύχθηκε ανεξάρτητα σε διαφορετικά μέρη του κόσμου, με ορισμένα από τα παλαιότερα δείγματα να χρονολογούνται πάνω από 20.000 χρόνια πριν. Για παράδειγμα, τα ειδώλια της Αφροδίτης της Παλαιολιθικής περιόδου κατασκευάστηκαν από ψημένο πηλό, πολύ πριν την εμφάνιση των κεραμικών αγγείων.</a:t>
            </a:r>
            <a:endParaRPr sz="1600">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ndara"/>
              <a:ea typeface="Candara"/>
              <a:cs typeface="Candara"/>
              <a:sym typeface="Candar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pic>
        <p:nvPicPr>
          <p:cNvPr id="121" name="Google Shape;121;g3231fbaea0f_0_4"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22" name="Google Shape;122;g3231fbaea0f_0_4"/>
          <p:cNvSpPr/>
          <p:nvPr/>
        </p:nvSpPr>
        <p:spPr>
          <a:xfrm>
            <a:off x="360486" y="-1"/>
            <a:ext cx="10698900" cy="735900"/>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3" name="Google Shape;123;g3231fbaea0f_0_4"/>
          <p:cNvSpPr/>
          <p:nvPr/>
        </p:nvSpPr>
        <p:spPr>
          <a:xfrm>
            <a:off x="0" y="0"/>
            <a:ext cx="10911000" cy="735900"/>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4" name="Google Shape;124;g3231fbaea0f_0_4"/>
          <p:cNvSpPr txBox="1"/>
          <p:nvPr/>
        </p:nvSpPr>
        <p:spPr>
          <a:xfrm>
            <a:off x="0" y="89600"/>
            <a:ext cx="10647600" cy="1169700"/>
          </a:xfrm>
          <a:prstGeom prst="rect">
            <a:avLst/>
          </a:prstGeom>
          <a:noFill/>
          <a:ln>
            <a:noFill/>
          </a:ln>
        </p:spPr>
        <p:txBody>
          <a:bodyPr spcFirstLastPara="1" wrap="square" lIns="91425" tIns="45700" rIns="91425" bIns="45700" anchor="t" anchorCtr="0">
            <a:spAutoFit/>
          </a:bodyPr>
          <a:lstStyle/>
          <a:p>
            <a:pPr marL="457200" lvl="0" indent="0" algn="l" rtl="0">
              <a:spcBef>
                <a:spcPts val="0"/>
              </a:spcBef>
              <a:spcAft>
                <a:spcPts val="0"/>
              </a:spcAft>
              <a:buClr>
                <a:schemeClr val="dk1"/>
              </a:buClr>
              <a:buSzPts val="1100"/>
              <a:buFont typeface="Arial"/>
              <a:buNone/>
            </a:pPr>
            <a:r>
              <a:rPr lang="en-GB" sz="3500" b="1">
                <a:solidFill>
                  <a:schemeClr val="lt1"/>
                </a:solidFill>
                <a:latin typeface="Candara"/>
                <a:ea typeface="Candara"/>
                <a:cs typeface="Candara"/>
                <a:sym typeface="Candara"/>
              </a:rPr>
              <a:t>Η ΚΕΡΑΜΙΚΗ ΣΤΟΝ ΧΡΟΝΟ ΚΑΙ ΤΟΝ ΠΟΛΙΤΙΣΜΟ</a:t>
            </a:r>
            <a:endParaRPr sz="3500" b="1">
              <a:solidFill>
                <a:schemeClr val="lt1"/>
              </a:solidFill>
              <a:latin typeface="Candara"/>
              <a:ea typeface="Candara"/>
              <a:cs typeface="Candara"/>
              <a:sym typeface="Candara"/>
            </a:endParaRPr>
          </a:p>
          <a:p>
            <a:pPr marL="457200" marR="0" lvl="1" indent="0" algn="l" rtl="0">
              <a:lnSpc>
                <a:spcPct val="100000"/>
              </a:lnSpc>
              <a:spcBef>
                <a:spcPts val="0"/>
              </a:spcBef>
              <a:spcAft>
                <a:spcPts val="0"/>
              </a:spcAft>
              <a:buClr>
                <a:srgbClr val="000000"/>
              </a:buClr>
              <a:buSzPts val="3600"/>
              <a:buFont typeface="Arial"/>
              <a:buNone/>
            </a:pPr>
            <a:endParaRPr sz="3500" b="1">
              <a:solidFill>
                <a:schemeClr val="lt1"/>
              </a:solidFill>
              <a:latin typeface="Candara"/>
              <a:ea typeface="Candara"/>
              <a:cs typeface="Candara"/>
              <a:sym typeface="Candara"/>
            </a:endParaRPr>
          </a:p>
        </p:txBody>
      </p:sp>
      <p:sp>
        <p:nvSpPr>
          <p:cNvPr id="125" name="Google Shape;125;g3231fbaea0f_0_4"/>
          <p:cNvSpPr txBox="1"/>
          <p:nvPr/>
        </p:nvSpPr>
        <p:spPr>
          <a:xfrm>
            <a:off x="555578" y="1079936"/>
            <a:ext cx="10092000" cy="55104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GB" sz="1600">
                <a:latin typeface="Candara"/>
                <a:ea typeface="Candara"/>
                <a:cs typeface="Candara"/>
                <a:sym typeface="Candara"/>
              </a:rPr>
              <a:t>Για να μετατραπεί ο μαλακός πηλός σε ανθεκτικό κεραμικό αντικείμενο, πρέπει να ψηθεί σε θερμοκρασία τουλάχιστον 600–700°C.</a:t>
            </a:r>
            <a:endParaRPr sz="1600">
              <a:latin typeface="Candara"/>
              <a:ea typeface="Candara"/>
              <a:cs typeface="Candara"/>
              <a:sym typeface="Candara"/>
            </a:endParaRPr>
          </a:p>
          <a:p>
            <a:pPr marL="0" lvl="0" indent="0" algn="l" rtl="0">
              <a:spcBef>
                <a:spcPts val="0"/>
              </a:spcBef>
              <a:spcAft>
                <a:spcPts val="0"/>
              </a:spcAft>
              <a:buClr>
                <a:schemeClr val="dk1"/>
              </a:buClr>
              <a:buSzPts val="1100"/>
              <a:buFont typeface="Arial"/>
              <a:buNone/>
            </a:pPr>
            <a:endParaRPr sz="1600">
              <a:latin typeface="Candara"/>
              <a:ea typeface="Candara"/>
              <a:cs typeface="Candara"/>
              <a:sym typeface="Candara"/>
            </a:endParaRPr>
          </a:p>
          <a:p>
            <a:pPr marL="0" lvl="0" indent="0" algn="l" rtl="0">
              <a:spcBef>
                <a:spcPts val="0"/>
              </a:spcBef>
              <a:spcAft>
                <a:spcPts val="0"/>
              </a:spcAft>
              <a:buClr>
                <a:schemeClr val="dk1"/>
              </a:buClr>
              <a:buSzPts val="1100"/>
              <a:buFont typeface="Arial"/>
              <a:buNone/>
            </a:pPr>
            <a:r>
              <a:rPr lang="en-GB" sz="1600">
                <a:latin typeface="Candara"/>
                <a:ea typeface="Candara"/>
                <a:cs typeface="Candara"/>
                <a:sym typeface="Candara"/>
              </a:rPr>
              <a:t>Η πιο εκλεπτυσμένη και λεπτή μορφή κεραμικής ονομάζεται πορσελάνη. Εκτιμάται για την αντοχή και τη διαφάνειά της. Αναπτύχθηκε αρχικά στην Κίνα και κατασκευάζεται από καολίνη, ο οποίος ψήνεται σε πολύ υψηλές θερμοκρασίες (πάνω από 1200°C).</a:t>
            </a:r>
            <a:endParaRPr sz="1600">
              <a:latin typeface="Candara"/>
              <a:ea typeface="Candara"/>
              <a:cs typeface="Candara"/>
              <a:sym typeface="Candara"/>
            </a:endParaRPr>
          </a:p>
          <a:p>
            <a:pPr marL="0" lvl="0" indent="0" algn="l" rtl="0">
              <a:spcBef>
                <a:spcPts val="0"/>
              </a:spcBef>
              <a:spcAft>
                <a:spcPts val="0"/>
              </a:spcAft>
              <a:buClr>
                <a:schemeClr val="dk1"/>
              </a:buClr>
              <a:buSzPts val="1100"/>
              <a:buFont typeface="Arial"/>
              <a:buNone/>
            </a:pPr>
            <a:endParaRPr sz="1600">
              <a:latin typeface="Candara"/>
              <a:ea typeface="Candara"/>
              <a:cs typeface="Candara"/>
              <a:sym typeface="Candara"/>
            </a:endParaRPr>
          </a:p>
          <a:p>
            <a:pPr marL="0" lvl="0" indent="0" algn="l" rtl="0">
              <a:spcBef>
                <a:spcPts val="0"/>
              </a:spcBef>
              <a:spcAft>
                <a:spcPts val="0"/>
              </a:spcAft>
              <a:buClr>
                <a:schemeClr val="dk1"/>
              </a:buClr>
              <a:buSzPts val="1100"/>
              <a:buFont typeface="Arial"/>
              <a:buNone/>
            </a:pPr>
            <a:r>
              <a:rPr lang="en-GB" sz="1600">
                <a:latin typeface="Candara"/>
                <a:ea typeface="Candara"/>
                <a:cs typeface="Candara"/>
                <a:sym typeface="Candara"/>
              </a:rPr>
              <a:t>Συμβολικά, η κεραμική ενώνει τέσσερα στοιχεία της φύσης:</a:t>
            </a:r>
            <a:endParaRPr sz="1600">
              <a:latin typeface="Candara"/>
              <a:ea typeface="Candara"/>
              <a:cs typeface="Candara"/>
              <a:sym typeface="Candara"/>
            </a:endParaRPr>
          </a:p>
          <a:p>
            <a:pPr marL="0" lvl="0" indent="0" algn="l" rtl="0">
              <a:spcBef>
                <a:spcPts val="0"/>
              </a:spcBef>
              <a:spcAft>
                <a:spcPts val="0"/>
              </a:spcAft>
              <a:buClr>
                <a:schemeClr val="dk1"/>
              </a:buClr>
              <a:buSzPts val="1100"/>
              <a:buFont typeface="Arial"/>
              <a:buNone/>
            </a:pPr>
            <a:endParaRPr sz="1600">
              <a:latin typeface="Candara"/>
              <a:ea typeface="Candara"/>
              <a:cs typeface="Candara"/>
              <a:sym typeface="Candara"/>
            </a:endParaRPr>
          </a:p>
          <a:p>
            <a:pPr marL="457200" lvl="0" indent="-330200" algn="l" rtl="0">
              <a:spcBef>
                <a:spcPts val="0"/>
              </a:spcBef>
              <a:spcAft>
                <a:spcPts val="0"/>
              </a:spcAft>
              <a:buSzPts val="1600"/>
              <a:buFont typeface="Candara"/>
              <a:buChar char="●"/>
            </a:pPr>
            <a:r>
              <a:rPr lang="en-GB" sz="1600">
                <a:latin typeface="Candara"/>
                <a:ea typeface="Candara"/>
                <a:cs typeface="Candara"/>
                <a:sym typeface="Candara"/>
              </a:rPr>
              <a:t>Γη (ο πηλός)</a:t>
            </a:r>
            <a:endParaRPr sz="1600">
              <a:latin typeface="Candara"/>
              <a:ea typeface="Candara"/>
              <a:cs typeface="Candara"/>
              <a:sym typeface="Candara"/>
            </a:endParaRPr>
          </a:p>
          <a:p>
            <a:pPr marL="457200" lvl="0" indent="-330200" algn="l" rtl="0">
              <a:spcBef>
                <a:spcPts val="0"/>
              </a:spcBef>
              <a:spcAft>
                <a:spcPts val="0"/>
              </a:spcAft>
              <a:buSzPts val="1600"/>
              <a:buFont typeface="Candara"/>
              <a:buChar char="●"/>
            </a:pPr>
            <a:r>
              <a:rPr lang="en-GB" sz="1600">
                <a:latin typeface="Candara"/>
                <a:ea typeface="Candara"/>
                <a:cs typeface="Candara"/>
                <a:sym typeface="Candara"/>
              </a:rPr>
              <a:t>Νερό (για τη διαμόρφωση του πηλού)</a:t>
            </a:r>
            <a:endParaRPr sz="1600">
              <a:latin typeface="Candara"/>
              <a:ea typeface="Candara"/>
              <a:cs typeface="Candara"/>
              <a:sym typeface="Candara"/>
            </a:endParaRPr>
          </a:p>
          <a:p>
            <a:pPr marL="457200" lvl="0" indent="-330200" algn="l" rtl="0">
              <a:spcBef>
                <a:spcPts val="0"/>
              </a:spcBef>
              <a:spcAft>
                <a:spcPts val="0"/>
              </a:spcAft>
              <a:buSzPts val="1600"/>
              <a:buFont typeface="Candara"/>
              <a:buChar char="●"/>
            </a:pPr>
            <a:r>
              <a:rPr lang="en-GB" sz="1600">
                <a:latin typeface="Candara"/>
                <a:ea typeface="Candara"/>
                <a:cs typeface="Candara"/>
                <a:sym typeface="Candara"/>
              </a:rPr>
              <a:t>Αέρας (για το στέγνωμα)</a:t>
            </a:r>
            <a:endParaRPr sz="1600">
              <a:latin typeface="Candara"/>
              <a:ea typeface="Candara"/>
              <a:cs typeface="Candara"/>
              <a:sym typeface="Candara"/>
            </a:endParaRPr>
          </a:p>
          <a:p>
            <a:pPr marL="457200" lvl="0" indent="-330200" algn="l" rtl="0">
              <a:spcBef>
                <a:spcPts val="0"/>
              </a:spcBef>
              <a:spcAft>
                <a:spcPts val="0"/>
              </a:spcAft>
              <a:buSzPts val="1600"/>
              <a:buFont typeface="Candara"/>
              <a:buChar char="●"/>
            </a:pPr>
            <a:r>
              <a:rPr lang="en-GB" sz="1600">
                <a:latin typeface="Candara"/>
                <a:ea typeface="Candara"/>
                <a:cs typeface="Candara"/>
                <a:sym typeface="Candara"/>
              </a:rPr>
              <a:t>Φωτιά (για τη σκλήρυνση μέσω ψησίματος)</a:t>
            </a:r>
            <a:endParaRPr sz="1600">
              <a:latin typeface="Candara"/>
              <a:ea typeface="Candara"/>
              <a:cs typeface="Candara"/>
              <a:sym typeface="Candara"/>
            </a:endParaRPr>
          </a:p>
          <a:p>
            <a:pPr marL="0" lvl="0" indent="0" algn="l" rtl="0">
              <a:spcBef>
                <a:spcPts val="0"/>
              </a:spcBef>
              <a:spcAft>
                <a:spcPts val="0"/>
              </a:spcAft>
              <a:buClr>
                <a:schemeClr val="dk1"/>
              </a:buClr>
              <a:buSzPts val="1100"/>
              <a:buFont typeface="Arial"/>
              <a:buNone/>
            </a:pPr>
            <a:endParaRPr sz="1600">
              <a:latin typeface="Candara"/>
              <a:ea typeface="Candara"/>
              <a:cs typeface="Candara"/>
              <a:sym typeface="Candara"/>
            </a:endParaRPr>
          </a:p>
          <a:p>
            <a:pPr marL="0" lvl="0" indent="0" algn="l" rtl="0">
              <a:spcBef>
                <a:spcPts val="0"/>
              </a:spcBef>
              <a:spcAft>
                <a:spcPts val="0"/>
              </a:spcAft>
              <a:buClr>
                <a:schemeClr val="dk1"/>
              </a:buClr>
              <a:buSzPts val="1100"/>
              <a:buFont typeface="Arial"/>
              <a:buNone/>
            </a:pPr>
            <a:r>
              <a:rPr lang="en-GB" sz="1600">
                <a:latin typeface="Candara"/>
                <a:ea typeface="Candara"/>
                <a:cs typeface="Candara"/>
                <a:sym typeface="Candara"/>
              </a:rPr>
              <a:t>Σε ορισμένες παραδόσεις προστίθεται και ένα πέμπτο στοιχείο — το πνεύμα ή η πρόθεση του δημιουργού — που αποτυπώνει την έκφραση και το νόημα του αντικειμένου.</a:t>
            </a:r>
            <a:endParaRPr sz="1600">
              <a:latin typeface="Candara"/>
              <a:ea typeface="Candara"/>
              <a:cs typeface="Candara"/>
              <a:sym typeface="Candara"/>
            </a:endParaRPr>
          </a:p>
          <a:p>
            <a:pPr marL="0" lvl="0" indent="0" algn="l" rtl="0">
              <a:spcBef>
                <a:spcPts val="0"/>
              </a:spcBef>
              <a:spcAft>
                <a:spcPts val="0"/>
              </a:spcAft>
              <a:buClr>
                <a:schemeClr val="dk1"/>
              </a:buClr>
              <a:buSzPts val="1100"/>
              <a:buFont typeface="Arial"/>
              <a:buNone/>
            </a:pPr>
            <a:endParaRPr sz="1600">
              <a:latin typeface="Candara"/>
              <a:ea typeface="Candara"/>
              <a:cs typeface="Candara"/>
              <a:sym typeface="Candara"/>
            </a:endParaRPr>
          </a:p>
          <a:p>
            <a:pPr marL="0" lvl="0" indent="0" algn="l" rtl="0">
              <a:spcBef>
                <a:spcPts val="0"/>
              </a:spcBef>
              <a:spcAft>
                <a:spcPts val="0"/>
              </a:spcAft>
              <a:buClr>
                <a:schemeClr val="dk1"/>
              </a:buClr>
              <a:buSzPts val="1100"/>
              <a:buFont typeface="Arial"/>
              <a:buNone/>
            </a:pPr>
            <a:r>
              <a:rPr lang="en-GB" sz="1600">
                <a:latin typeface="Candara"/>
                <a:ea typeface="Candara"/>
                <a:cs typeface="Candara"/>
                <a:sym typeface="Candara"/>
              </a:rPr>
              <a:t>Με την πάροδο του χρόνου, η κεραμική εξελίχθηκε από καθαρά λειτουργική τέχνη σε ισχυρό μέσο καλλιτεχνικής έκφρασης και πολιτισμικής ταυτότητας. Κάθε πολιτισμός ανέπτυξε τις δικές του κεραμικές παραδόσεις, επηρεασμένες από τα τοπικά υλικά, το κλίμα και τα έθιμα. Σήμερα, η κεραμική συνεχίζει να αποτελεί παράθυρο στις αξίες, τις ιστορίες και τη δημιουργική ψυχή των ανθρώπων ανά τους αιώνες.</a:t>
            </a:r>
            <a:endParaRPr sz="1600">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ndara"/>
              <a:ea typeface="Candara"/>
              <a:cs typeface="Candara"/>
              <a:sym typeface="Candar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pic>
        <p:nvPicPr>
          <p:cNvPr id="130" name="Google Shape;130;p8"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31" name="Google Shape;131;p8"/>
          <p:cNvSpPr/>
          <p:nvPr/>
        </p:nvSpPr>
        <p:spPr>
          <a:xfrm>
            <a:off x="360486" y="-1"/>
            <a:ext cx="10698900" cy="735900"/>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2" name="Google Shape;132;p8"/>
          <p:cNvSpPr/>
          <p:nvPr/>
        </p:nvSpPr>
        <p:spPr>
          <a:xfrm>
            <a:off x="0" y="0"/>
            <a:ext cx="10911000" cy="735900"/>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3" name="Google Shape;133;p8"/>
          <p:cNvSpPr txBox="1"/>
          <p:nvPr/>
        </p:nvSpPr>
        <p:spPr>
          <a:xfrm>
            <a:off x="0" y="89588"/>
            <a:ext cx="9646500" cy="64650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3600"/>
              <a:buFont typeface="Arial"/>
              <a:buNone/>
            </a:pPr>
            <a:r>
              <a:rPr lang="en-GB" sz="3600" b="1">
                <a:solidFill>
                  <a:schemeClr val="lt1"/>
                </a:solidFill>
                <a:latin typeface="Candara"/>
                <a:ea typeface="Candara"/>
                <a:cs typeface="Candara"/>
                <a:sym typeface="Candara"/>
              </a:rPr>
              <a:t>Εισαγωγή στον πυλό </a:t>
            </a:r>
            <a:endParaRPr sz="3600" b="1" i="0" u="none" strike="noStrike" cap="none">
              <a:solidFill>
                <a:schemeClr val="lt1"/>
              </a:solidFill>
              <a:latin typeface="Candara"/>
              <a:ea typeface="Candara"/>
              <a:cs typeface="Candara"/>
              <a:sym typeface="Candara"/>
            </a:endParaRPr>
          </a:p>
        </p:txBody>
      </p:sp>
      <p:sp>
        <p:nvSpPr>
          <p:cNvPr id="134" name="Google Shape;134;p8"/>
          <p:cNvSpPr txBox="1"/>
          <p:nvPr/>
        </p:nvSpPr>
        <p:spPr>
          <a:xfrm>
            <a:off x="555575" y="1079925"/>
            <a:ext cx="6936600" cy="55104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GB" sz="1600">
                <a:latin typeface="Candara"/>
                <a:ea typeface="Candara"/>
                <a:cs typeface="Candara"/>
                <a:sym typeface="Candara"/>
              </a:rPr>
              <a:t>Καθώς περνάτε από τη συζήτηση στο πρακτικό μέρος του μαθήματος, καθοδηγήστε την ομάδα στον χώρο εργαστηρίου. Ξεκινήστε παρουσιάζοντας τον τύπο πηλού που θα χρησιμοποιηθεί και εξηγώντας συνοπτικά τη συμπεριφορά του (πλαστικότητα, στέγνωμα, συρρίκνωση κ.λπ.).</a:t>
            </a:r>
            <a:endParaRPr sz="1600">
              <a:latin typeface="Candara"/>
              <a:ea typeface="Candara"/>
              <a:cs typeface="Candara"/>
              <a:sym typeface="Candara"/>
            </a:endParaRPr>
          </a:p>
          <a:p>
            <a:pPr marL="0" lvl="0" indent="0" algn="l" rtl="0">
              <a:spcBef>
                <a:spcPts val="0"/>
              </a:spcBef>
              <a:spcAft>
                <a:spcPts val="0"/>
              </a:spcAft>
              <a:buClr>
                <a:schemeClr val="dk1"/>
              </a:buClr>
              <a:buSzPts val="1100"/>
              <a:buFont typeface="Arial"/>
              <a:buNone/>
            </a:pPr>
            <a:endParaRPr sz="1600">
              <a:latin typeface="Candara"/>
              <a:ea typeface="Candara"/>
              <a:cs typeface="Candara"/>
              <a:sym typeface="Candara"/>
            </a:endParaRPr>
          </a:p>
          <a:p>
            <a:pPr marL="0" lvl="0" indent="0" algn="l" rtl="0">
              <a:spcBef>
                <a:spcPts val="0"/>
              </a:spcBef>
              <a:spcAft>
                <a:spcPts val="0"/>
              </a:spcAft>
              <a:buClr>
                <a:schemeClr val="dk1"/>
              </a:buClr>
              <a:buSzPts val="1100"/>
              <a:buFont typeface="Arial"/>
              <a:buNone/>
            </a:pPr>
            <a:r>
              <a:rPr lang="en-GB" sz="1600">
                <a:latin typeface="Candara"/>
                <a:ea typeface="Candara"/>
                <a:cs typeface="Candara"/>
                <a:sym typeface="Candara"/>
              </a:rPr>
              <a:t>Εξηγήστε ότι ο πηλός είναι ένα φυσικό υλικό από λεπτόκοκκη γη, το οποίο γίνεται εύπλαστο όταν είναι υγρό και σκληραίνει όταν ψηθεί. Υπάρχουν διαφορετικοί τύποι πηλού, καθένας με τις δικές του ιδιότητες:</a:t>
            </a:r>
            <a:endParaRPr sz="1600">
              <a:latin typeface="Candara"/>
              <a:ea typeface="Candara"/>
              <a:cs typeface="Candara"/>
              <a:sym typeface="Candara"/>
            </a:endParaRPr>
          </a:p>
          <a:p>
            <a:pPr marL="0" lvl="0" indent="0" algn="l" rtl="0">
              <a:spcBef>
                <a:spcPts val="0"/>
              </a:spcBef>
              <a:spcAft>
                <a:spcPts val="0"/>
              </a:spcAft>
              <a:buClr>
                <a:schemeClr val="dk1"/>
              </a:buClr>
              <a:buSzPts val="1100"/>
              <a:buFont typeface="Arial"/>
              <a:buNone/>
            </a:pPr>
            <a:endParaRPr sz="1600">
              <a:latin typeface="Candara"/>
              <a:ea typeface="Candara"/>
              <a:cs typeface="Candara"/>
              <a:sym typeface="Candara"/>
            </a:endParaRPr>
          </a:p>
          <a:p>
            <a:pPr marL="457200" lvl="0" indent="-330200" algn="l" rtl="0">
              <a:spcBef>
                <a:spcPts val="0"/>
              </a:spcBef>
              <a:spcAft>
                <a:spcPts val="0"/>
              </a:spcAft>
              <a:buSzPts val="1600"/>
              <a:buFont typeface="Candara"/>
              <a:buChar char="●"/>
            </a:pPr>
            <a:r>
              <a:rPr lang="en-GB" sz="1600" b="1">
                <a:latin typeface="Candara"/>
                <a:ea typeface="Candara"/>
                <a:cs typeface="Candara"/>
                <a:sym typeface="Candara"/>
              </a:rPr>
              <a:t>Earthenware (χαμηλής όπτησης) </a:t>
            </a:r>
            <a:r>
              <a:rPr lang="en-GB" sz="1600">
                <a:latin typeface="Candara"/>
                <a:ea typeface="Candara"/>
                <a:cs typeface="Candara"/>
                <a:sym typeface="Candara"/>
              </a:rPr>
              <a:t>– Θερμοκρασία ψησίματος περίπου 950–1100°C. Μαλακός, πορώδης, συνήθως κόκκινος ή μπεζ. Ιδανικός για αρχάριους.</a:t>
            </a:r>
            <a:endParaRPr sz="1600">
              <a:latin typeface="Candara"/>
              <a:ea typeface="Candara"/>
              <a:cs typeface="Candara"/>
              <a:sym typeface="Candara"/>
            </a:endParaRPr>
          </a:p>
          <a:p>
            <a:pPr marL="457200" lvl="0" indent="-330200" algn="l" rtl="0">
              <a:spcBef>
                <a:spcPts val="0"/>
              </a:spcBef>
              <a:spcAft>
                <a:spcPts val="0"/>
              </a:spcAft>
              <a:buSzPts val="1600"/>
              <a:buFont typeface="Candara"/>
              <a:buChar char="●"/>
            </a:pPr>
            <a:r>
              <a:rPr lang="en-GB" sz="1600" b="1">
                <a:latin typeface="Candara"/>
                <a:ea typeface="Candara"/>
                <a:cs typeface="Candara"/>
                <a:sym typeface="Candara"/>
              </a:rPr>
              <a:t>Stoneware (μέσης έως υψηλής όπτησης) </a:t>
            </a:r>
            <a:r>
              <a:rPr lang="en-GB" sz="1600">
                <a:latin typeface="Candara"/>
                <a:ea typeface="Candara"/>
                <a:cs typeface="Candara"/>
                <a:sym typeface="Candara"/>
              </a:rPr>
              <a:t>– Θερμοκρασία ψησίματος 1200–1300°C. Ανθεκτικός και αδιάβροχος μετά το ψήσιμο. Συνήθως γκρι, καφέ ή μπεζ.</a:t>
            </a:r>
            <a:endParaRPr sz="1600">
              <a:latin typeface="Candara"/>
              <a:ea typeface="Candara"/>
              <a:cs typeface="Candara"/>
              <a:sym typeface="Candara"/>
            </a:endParaRPr>
          </a:p>
          <a:p>
            <a:pPr marL="457200" lvl="0" indent="-330200" algn="l" rtl="0">
              <a:spcBef>
                <a:spcPts val="0"/>
              </a:spcBef>
              <a:spcAft>
                <a:spcPts val="0"/>
              </a:spcAft>
              <a:buSzPts val="1600"/>
              <a:buFont typeface="Candara"/>
              <a:buChar char="●"/>
            </a:pPr>
            <a:r>
              <a:rPr lang="en-GB" sz="1600" b="1">
                <a:latin typeface="Candara"/>
                <a:ea typeface="Candara"/>
                <a:cs typeface="Candara"/>
                <a:sym typeface="Candara"/>
              </a:rPr>
              <a:t>Πορσελάνη – Υψηλής όπτησης πηλός από καολίνη (πάνω από 1200°C). </a:t>
            </a:r>
            <a:r>
              <a:rPr lang="en-GB" sz="1600">
                <a:latin typeface="Candara"/>
                <a:ea typeface="Candara"/>
                <a:cs typeface="Candara"/>
                <a:sym typeface="Candara"/>
              </a:rPr>
              <a:t>Λευκή, λεία και ημιδιαφανής μετά το ψήσιμο. Πιο απαιτητική στη χρήση αλλά με εξαιρετικά αποτελέσματα.</a:t>
            </a:r>
            <a:endParaRPr sz="1600">
              <a:latin typeface="Candara"/>
              <a:ea typeface="Candara"/>
              <a:cs typeface="Candara"/>
              <a:sym typeface="Candara"/>
            </a:endParaRPr>
          </a:p>
          <a:p>
            <a:pPr marL="0" lvl="0" indent="0" algn="l" rtl="0">
              <a:spcBef>
                <a:spcPts val="0"/>
              </a:spcBef>
              <a:spcAft>
                <a:spcPts val="0"/>
              </a:spcAft>
              <a:buClr>
                <a:schemeClr val="dk1"/>
              </a:buClr>
              <a:buSzPts val="1100"/>
              <a:buFont typeface="Arial"/>
              <a:buNone/>
            </a:pPr>
            <a:endParaRPr sz="1600">
              <a:latin typeface="Candara"/>
              <a:ea typeface="Candara"/>
              <a:cs typeface="Candara"/>
              <a:sym typeface="Candara"/>
            </a:endParaRPr>
          </a:p>
          <a:p>
            <a:pPr marL="0" lvl="0" indent="0" algn="l" rtl="0">
              <a:spcBef>
                <a:spcPts val="0"/>
              </a:spcBef>
              <a:spcAft>
                <a:spcPts val="0"/>
              </a:spcAft>
              <a:buClr>
                <a:schemeClr val="dk1"/>
              </a:buClr>
              <a:buSzPts val="1100"/>
              <a:buFont typeface="Arial"/>
              <a:buNone/>
            </a:pPr>
            <a:r>
              <a:rPr lang="en-GB" sz="1600">
                <a:latin typeface="Candara"/>
                <a:ea typeface="Candara"/>
                <a:cs typeface="Candara"/>
                <a:sym typeface="Candara"/>
              </a:rPr>
              <a:t>Επιλέξτε τον τύπο πηλού που ταιριάζει στις ανάγκες της ομάδας. Για αρχάριους, ο πηλός earthenware είναι συνήθως η πιο προσιτή επιλογή.</a:t>
            </a:r>
            <a:endParaRPr sz="1600" b="0" i="0" u="none" strike="noStrike" cap="none">
              <a:solidFill>
                <a:srgbClr val="000000"/>
              </a:solidFill>
              <a:latin typeface="Candara"/>
              <a:ea typeface="Candara"/>
              <a:cs typeface="Candara"/>
              <a:sym typeface="Candara"/>
            </a:endParaRPr>
          </a:p>
        </p:txBody>
      </p:sp>
      <p:pic>
        <p:nvPicPr>
          <p:cNvPr id="135" name="Google Shape;135;p8"/>
          <p:cNvPicPr preferRelativeResize="0"/>
          <p:nvPr/>
        </p:nvPicPr>
        <p:blipFill rotWithShape="1">
          <a:blip r:embed="rId4">
            <a:alphaModFix/>
          </a:blip>
          <a:srcRect/>
          <a:stretch/>
        </p:blipFill>
        <p:spPr>
          <a:xfrm>
            <a:off x="7646525" y="1252689"/>
            <a:ext cx="3264476" cy="43526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pic>
        <p:nvPicPr>
          <p:cNvPr id="140" name="Google Shape;140;p10"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41" name="Google Shape;141;p10"/>
          <p:cNvSpPr/>
          <p:nvPr/>
        </p:nvSpPr>
        <p:spPr>
          <a:xfrm>
            <a:off x="360486" y="-1"/>
            <a:ext cx="10698900" cy="735900"/>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2" name="Google Shape;142;p10"/>
          <p:cNvSpPr/>
          <p:nvPr/>
        </p:nvSpPr>
        <p:spPr>
          <a:xfrm>
            <a:off x="0" y="0"/>
            <a:ext cx="10911000" cy="735900"/>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3" name="Google Shape;143;p10"/>
          <p:cNvSpPr txBox="1"/>
          <p:nvPr/>
        </p:nvSpPr>
        <p:spPr>
          <a:xfrm>
            <a:off x="0" y="89588"/>
            <a:ext cx="9646500" cy="64650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3600"/>
              <a:buFont typeface="Arial"/>
              <a:buNone/>
            </a:pPr>
            <a:r>
              <a:rPr lang="en-GB" sz="3600" b="1">
                <a:solidFill>
                  <a:schemeClr val="lt1"/>
                </a:solidFill>
                <a:latin typeface="Candara"/>
                <a:ea typeface="Candara"/>
                <a:cs typeface="Candara"/>
                <a:sym typeface="Candara"/>
              </a:rPr>
              <a:t>Βασικά εργαλεία</a:t>
            </a:r>
            <a:endParaRPr sz="3600" b="1" i="0" u="none" strike="noStrike" cap="none">
              <a:solidFill>
                <a:schemeClr val="lt1"/>
              </a:solidFill>
              <a:latin typeface="Candara"/>
              <a:ea typeface="Candara"/>
              <a:cs typeface="Candara"/>
              <a:sym typeface="Candara"/>
            </a:endParaRPr>
          </a:p>
        </p:txBody>
      </p:sp>
      <p:sp>
        <p:nvSpPr>
          <p:cNvPr id="144" name="Google Shape;144;p10"/>
          <p:cNvSpPr txBox="1"/>
          <p:nvPr/>
        </p:nvSpPr>
        <p:spPr>
          <a:xfrm>
            <a:off x="555578" y="1079936"/>
            <a:ext cx="10092000" cy="52641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GB" sz="1600">
                <a:latin typeface="Candara"/>
                <a:ea typeface="Candara"/>
                <a:cs typeface="Candara"/>
                <a:sym typeface="Candara"/>
              </a:rPr>
              <a:t>Παρουσιάστε και εξηγήστε τη χρήση των βασικών εργαλείων για την κατασκευή κεραμικών αντικειμένων:</a:t>
            </a:r>
            <a:endParaRPr sz="1600">
              <a:latin typeface="Candara"/>
              <a:ea typeface="Candara"/>
              <a:cs typeface="Candara"/>
              <a:sym typeface="Candara"/>
            </a:endParaRPr>
          </a:p>
          <a:p>
            <a:pPr marL="0" lvl="0" indent="0" algn="l" rtl="0">
              <a:spcBef>
                <a:spcPts val="0"/>
              </a:spcBef>
              <a:spcAft>
                <a:spcPts val="0"/>
              </a:spcAft>
              <a:buClr>
                <a:schemeClr val="dk1"/>
              </a:buClr>
              <a:buSzPts val="1100"/>
              <a:buFont typeface="Arial"/>
              <a:buNone/>
            </a:pPr>
            <a:endParaRPr sz="1600">
              <a:latin typeface="Candara"/>
              <a:ea typeface="Candara"/>
              <a:cs typeface="Candara"/>
              <a:sym typeface="Candara"/>
            </a:endParaRPr>
          </a:p>
          <a:p>
            <a:pPr marL="457200" lvl="0" indent="-330200" algn="l" rtl="0">
              <a:spcBef>
                <a:spcPts val="0"/>
              </a:spcBef>
              <a:spcAft>
                <a:spcPts val="0"/>
              </a:spcAft>
              <a:buSzPts val="1600"/>
              <a:buFont typeface="Candara"/>
              <a:buChar char="●"/>
            </a:pPr>
            <a:r>
              <a:rPr lang="en-GB" sz="1600">
                <a:latin typeface="Candara"/>
                <a:ea typeface="Candara"/>
                <a:cs typeface="Candara"/>
                <a:sym typeface="Candara"/>
              </a:rPr>
              <a:t>Πλάστης – για το άνοιγμα του πηλού σε φύλλα</a:t>
            </a:r>
            <a:endParaRPr sz="1600">
              <a:latin typeface="Candara"/>
              <a:ea typeface="Candara"/>
              <a:cs typeface="Candara"/>
              <a:sym typeface="Candara"/>
            </a:endParaRPr>
          </a:p>
          <a:p>
            <a:pPr marL="457200" lvl="0" indent="-330200" algn="l" rtl="0">
              <a:spcBef>
                <a:spcPts val="0"/>
              </a:spcBef>
              <a:spcAft>
                <a:spcPts val="0"/>
              </a:spcAft>
              <a:buSzPts val="1600"/>
              <a:buFont typeface="Candara"/>
              <a:buChar char="●"/>
            </a:pPr>
            <a:r>
              <a:rPr lang="en-GB" sz="1600">
                <a:latin typeface="Candara"/>
                <a:ea typeface="Candara"/>
                <a:cs typeface="Candara"/>
                <a:sym typeface="Candara"/>
              </a:rPr>
              <a:t>Ράσπες / σπάτουλες (ξύλινες ή μεταλλικές) – για λείανση και διαμόρφωση</a:t>
            </a:r>
            <a:endParaRPr sz="1600">
              <a:latin typeface="Candara"/>
              <a:ea typeface="Candara"/>
              <a:cs typeface="Candara"/>
              <a:sym typeface="Candara"/>
            </a:endParaRPr>
          </a:p>
          <a:p>
            <a:pPr marL="457200" lvl="0" indent="-330200" algn="l" rtl="0">
              <a:spcBef>
                <a:spcPts val="0"/>
              </a:spcBef>
              <a:spcAft>
                <a:spcPts val="0"/>
              </a:spcAft>
              <a:buSzPts val="1600"/>
              <a:buFont typeface="Candara"/>
              <a:buChar char="●"/>
            </a:pPr>
            <a:r>
              <a:rPr lang="en-GB" sz="1600">
                <a:latin typeface="Candara"/>
                <a:ea typeface="Candara"/>
                <a:cs typeface="Candara"/>
                <a:sym typeface="Candara"/>
              </a:rPr>
              <a:t>Εργαλεία μοντελισμού – για σκάλισμα και λεπτομέρειες</a:t>
            </a:r>
            <a:endParaRPr sz="1600">
              <a:latin typeface="Candara"/>
              <a:ea typeface="Candara"/>
              <a:cs typeface="Candara"/>
              <a:sym typeface="Candara"/>
            </a:endParaRPr>
          </a:p>
          <a:p>
            <a:pPr marL="457200" lvl="0" indent="-330200" algn="l" rtl="0">
              <a:spcBef>
                <a:spcPts val="0"/>
              </a:spcBef>
              <a:spcAft>
                <a:spcPts val="0"/>
              </a:spcAft>
              <a:buSzPts val="1600"/>
              <a:buFont typeface="Candara"/>
              <a:buChar char="●"/>
            </a:pPr>
            <a:r>
              <a:rPr lang="en-GB" sz="1600">
                <a:latin typeface="Candara"/>
                <a:ea typeface="Candara"/>
                <a:cs typeface="Candara"/>
                <a:sym typeface="Candara"/>
              </a:rPr>
              <a:t>Βελόνα – για χάραξη ή κοπή</a:t>
            </a:r>
            <a:endParaRPr sz="1600">
              <a:latin typeface="Candara"/>
              <a:ea typeface="Candara"/>
              <a:cs typeface="Candara"/>
              <a:sym typeface="Candara"/>
            </a:endParaRPr>
          </a:p>
          <a:p>
            <a:pPr marL="457200" lvl="0" indent="-330200" algn="l" rtl="0">
              <a:spcBef>
                <a:spcPts val="0"/>
              </a:spcBef>
              <a:spcAft>
                <a:spcPts val="0"/>
              </a:spcAft>
              <a:buSzPts val="1600"/>
              <a:buFont typeface="Candara"/>
              <a:buChar char="●"/>
            </a:pPr>
            <a:r>
              <a:rPr lang="en-GB" sz="1600">
                <a:latin typeface="Candara"/>
                <a:ea typeface="Candara"/>
                <a:cs typeface="Candara"/>
                <a:sym typeface="Candara"/>
              </a:rPr>
              <a:t>Σφουγγάρι – για ύγρανση και λείανση επιφανειών</a:t>
            </a:r>
            <a:endParaRPr sz="1600">
              <a:latin typeface="Candara"/>
              <a:ea typeface="Candara"/>
              <a:cs typeface="Candara"/>
              <a:sym typeface="Candara"/>
            </a:endParaRPr>
          </a:p>
          <a:p>
            <a:pPr marL="457200" lvl="0" indent="-330200" algn="l" rtl="0">
              <a:spcBef>
                <a:spcPts val="0"/>
              </a:spcBef>
              <a:spcAft>
                <a:spcPts val="0"/>
              </a:spcAft>
              <a:buSzPts val="1600"/>
              <a:buFont typeface="Candara"/>
              <a:buChar char="●"/>
            </a:pPr>
            <a:r>
              <a:rPr lang="en-GB" sz="1600">
                <a:latin typeface="Candara"/>
                <a:ea typeface="Candara"/>
                <a:cs typeface="Candara"/>
                <a:sym typeface="Candara"/>
              </a:rPr>
              <a:t>Δοχείο με slip (υγρός πηλός που λειτουργεί ως «κόλλα»)</a:t>
            </a:r>
            <a:endParaRPr sz="1600">
              <a:latin typeface="Candara"/>
              <a:ea typeface="Candara"/>
              <a:cs typeface="Candara"/>
              <a:sym typeface="Candara"/>
            </a:endParaRPr>
          </a:p>
          <a:p>
            <a:pPr marL="457200" lvl="0" indent="-330200" algn="l" rtl="0">
              <a:spcBef>
                <a:spcPts val="0"/>
              </a:spcBef>
              <a:spcAft>
                <a:spcPts val="0"/>
              </a:spcAft>
              <a:buSzPts val="1600"/>
              <a:buFont typeface="Candara"/>
              <a:buChar char="●"/>
            </a:pPr>
            <a:r>
              <a:rPr lang="en-GB" sz="1600">
                <a:latin typeface="Candara"/>
                <a:ea typeface="Candara"/>
                <a:cs typeface="Candara"/>
                <a:sym typeface="Candara"/>
              </a:rPr>
              <a:t>Σύρμα κοπής – για την κοπή μπλοκ πηλού</a:t>
            </a:r>
            <a:endParaRPr sz="1600">
              <a:latin typeface="Candara"/>
              <a:ea typeface="Candara"/>
              <a:cs typeface="Candara"/>
              <a:sym typeface="Candara"/>
            </a:endParaRPr>
          </a:p>
          <a:p>
            <a:pPr marL="457200" lvl="0" indent="0" algn="l" rtl="0">
              <a:spcBef>
                <a:spcPts val="0"/>
              </a:spcBef>
              <a:spcAft>
                <a:spcPts val="0"/>
              </a:spcAft>
              <a:buNone/>
            </a:pPr>
            <a:endParaRPr sz="1600">
              <a:latin typeface="Candara"/>
              <a:ea typeface="Candara"/>
              <a:cs typeface="Candara"/>
              <a:sym typeface="Candara"/>
            </a:endParaRPr>
          </a:p>
          <a:p>
            <a:pPr marL="0" lvl="0" indent="0" algn="l" rtl="0">
              <a:spcBef>
                <a:spcPts val="0"/>
              </a:spcBef>
              <a:spcAft>
                <a:spcPts val="0"/>
              </a:spcAft>
              <a:buClr>
                <a:schemeClr val="dk1"/>
              </a:buClr>
              <a:buSzPts val="1100"/>
              <a:buFont typeface="Arial"/>
              <a:buNone/>
            </a:pPr>
            <a:r>
              <a:rPr lang="en-GB" sz="1600">
                <a:latin typeface="Candara"/>
                <a:ea typeface="Candara"/>
                <a:cs typeface="Candara"/>
                <a:sym typeface="Candara"/>
              </a:rPr>
              <a:t>Επιτρέψτε στους συμμετέχοντες να πιάσουν τα εργαλεία και να εξοικειωθούν με αυτά.</a:t>
            </a:r>
            <a:endParaRPr sz="1600">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600"/>
              <a:buFont typeface="Arial"/>
              <a:buNone/>
            </a:pPr>
            <a:endParaRPr sz="1600">
              <a:latin typeface="Candara"/>
              <a:ea typeface="Candara"/>
              <a:cs typeface="Candara"/>
              <a:sym typeface="Candara"/>
            </a:endParaRPr>
          </a:p>
          <a:p>
            <a:pPr marL="0" lvl="0" indent="0" algn="l" rtl="0">
              <a:spcBef>
                <a:spcPts val="0"/>
              </a:spcBef>
              <a:spcAft>
                <a:spcPts val="0"/>
              </a:spcAft>
              <a:buClr>
                <a:schemeClr val="dk1"/>
              </a:buClr>
              <a:buSzPts val="1100"/>
              <a:buFont typeface="Arial"/>
              <a:buNone/>
            </a:pPr>
            <a:r>
              <a:rPr lang="en-GB" sz="1600">
                <a:latin typeface="Candara"/>
                <a:ea typeface="Candara"/>
                <a:cs typeface="Candara"/>
                <a:sym typeface="Candara"/>
              </a:rPr>
              <a:t>Πριν ξεκινήσει η κύρια δραστηριότητα, επιδείξτε μερικές βασικές τεχνικές:</a:t>
            </a:r>
            <a:endParaRPr sz="1600">
              <a:latin typeface="Candara"/>
              <a:ea typeface="Candara"/>
              <a:cs typeface="Candara"/>
              <a:sym typeface="Candara"/>
            </a:endParaRPr>
          </a:p>
          <a:p>
            <a:pPr marL="0" lvl="0" indent="0" algn="l" rtl="0">
              <a:spcBef>
                <a:spcPts val="0"/>
              </a:spcBef>
              <a:spcAft>
                <a:spcPts val="0"/>
              </a:spcAft>
              <a:buClr>
                <a:schemeClr val="dk1"/>
              </a:buClr>
              <a:buSzPts val="1100"/>
              <a:buFont typeface="Arial"/>
              <a:buNone/>
            </a:pPr>
            <a:endParaRPr sz="1600">
              <a:latin typeface="Candara"/>
              <a:ea typeface="Candara"/>
              <a:cs typeface="Candara"/>
              <a:sym typeface="Candara"/>
            </a:endParaRPr>
          </a:p>
          <a:p>
            <a:pPr marL="457200" lvl="0" indent="-330200" algn="l" rtl="0">
              <a:spcBef>
                <a:spcPts val="0"/>
              </a:spcBef>
              <a:spcAft>
                <a:spcPts val="0"/>
              </a:spcAft>
              <a:buSzPts val="1600"/>
              <a:buFont typeface="Candara"/>
              <a:buChar char="●"/>
            </a:pPr>
            <a:r>
              <a:rPr lang="en-GB" sz="1600">
                <a:latin typeface="Candara"/>
                <a:ea typeface="Candara"/>
                <a:cs typeface="Candara"/>
                <a:sym typeface="Candara"/>
              </a:rPr>
              <a:t>Άνοιγμα και λέπτυνση του πηλού</a:t>
            </a:r>
            <a:endParaRPr sz="1600">
              <a:latin typeface="Candara"/>
              <a:ea typeface="Candara"/>
              <a:cs typeface="Candara"/>
              <a:sym typeface="Candara"/>
            </a:endParaRPr>
          </a:p>
          <a:p>
            <a:pPr marL="457200" lvl="0" indent="-330200" algn="l" rtl="0">
              <a:spcBef>
                <a:spcPts val="0"/>
              </a:spcBef>
              <a:spcAft>
                <a:spcPts val="0"/>
              </a:spcAft>
              <a:buSzPts val="1600"/>
              <a:buFont typeface="Candara"/>
              <a:buChar char="●"/>
            </a:pPr>
            <a:r>
              <a:rPr lang="en-GB" sz="1600">
                <a:latin typeface="Candara"/>
                <a:ea typeface="Candara"/>
                <a:cs typeface="Candara"/>
                <a:sym typeface="Candara"/>
              </a:rPr>
              <a:t>Δημιουργία απλών μορφών με πίεση ή «κορδόνια»</a:t>
            </a:r>
            <a:endParaRPr sz="1600">
              <a:latin typeface="Candara"/>
              <a:ea typeface="Candara"/>
              <a:cs typeface="Candara"/>
              <a:sym typeface="Candara"/>
            </a:endParaRPr>
          </a:p>
          <a:p>
            <a:pPr marL="457200" lvl="0" indent="-330200" algn="l" rtl="0">
              <a:spcBef>
                <a:spcPts val="0"/>
              </a:spcBef>
              <a:spcAft>
                <a:spcPts val="0"/>
              </a:spcAft>
              <a:buSzPts val="1600"/>
              <a:buFont typeface="Candara"/>
              <a:buChar char="●"/>
            </a:pPr>
            <a:r>
              <a:rPr lang="en-GB" sz="1600">
                <a:latin typeface="Candara"/>
                <a:ea typeface="Candara"/>
                <a:cs typeface="Candara"/>
                <a:sym typeface="Candara"/>
              </a:rPr>
              <a:t>Ένωση κομματιών πηλού με slip</a:t>
            </a:r>
            <a:endParaRPr sz="1600">
              <a:latin typeface="Candara"/>
              <a:ea typeface="Candara"/>
              <a:cs typeface="Candara"/>
              <a:sym typeface="Candara"/>
            </a:endParaRPr>
          </a:p>
          <a:p>
            <a:pPr marL="457200" lvl="0" indent="-330200" algn="l" rtl="0">
              <a:spcBef>
                <a:spcPts val="0"/>
              </a:spcBef>
              <a:spcAft>
                <a:spcPts val="0"/>
              </a:spcAft>
              <a:buSzPts val="1600"/>
              <a:buFont typeface="Candara"/>
              <a:buChar char="●"/>
            </a:pPr>
            <a:r>
              <a:rPr lang="en-GB" sz="1600">
                <a:latin typeface="Candara"/>
                <a:ea typeface="Candara"/>
                <a:cs typeface="Candara"/>
                <a:sym typeface="Candara"/>
              </a:rPr>
              <a:t>Προσθήκη απλής υφής στην επιφάνεια</a:t>
            </a:r>
            <a:endParaRPr sz="1600">
              <a:latin typeface="Candara"/>
              <a:ea typeface="Candara"/>
              <a:cs typeface="Candara"/>
              <a:sym typeface="Candara"/>
            </a:endParaRPr>
          </a:p>
          <a:p>
            <a:pPr marL="0" lvl="0" indent="0" algn="l" rtl="0">
              <a:spcBef>
                <a:spcPts val="0"/>
              </a:spcBef>
              <a:spcAft>
                <a:spcPts val="0"/>
              </a:spcAft>
              <a:buNone/>
            </a:pPr>
            <a:r>
              <a:rPr lang="en-GB" sz="1600">
                <a:latin typeface="Candara"/>
                <a:ea typeface="Candara"/>
                <a:cs typeface="Candara"/>
                <a:sym typeface="Candara"/>
              </a:rPr>
              <a:t>Κρατήστε την επίδειξη σύντομη και ενδιαφέρουσα. Βεβαιωθείτε ότι όλοι μπορούν να βλέπουν ή χρησιμοποιήστε κάμερα και προβολέα αν η ομάδα είναι μεγάλη.</a:t>
            </a:r>
            <a:endParaRPr sz="1600">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600"/>
              <a:buFont typeface="Arial"/>
              <a:buNone/>
            </a:pPr>
            <a:r>
              <a:rPr lang="en-GB" sz="1600" b="0" i="0" u="none" strike="noStrike" cap="none">
                <a:solidFill>
                  <a:srgbClr val="000000"/>
                </a:solidFill>
                <a:latin typeface="Candara"/>
                <a:ea typeface="Candara"/>
                <a:cs typeface="Candara"/>
                <a:sym typeface="Candara"/>
              </a:rPr>
              <a:t>e.</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7">
          <a:extLst>
            <a:ext uri="{FF2B5EF4-FFF2-40B4-BE49-F238E27FC236}">
              <a16:creationId xmlns:a16="http://schemas.microsoft.com/office/drawing/2014/main" xmlns="" id="{9EA4C163-C377-5F3F-82D3-4A560710F417}"/>
            </a:ext>
          </a:extLst>
        </p:cNvPr>
        <p:cNvGrpSpPr/>
        <p:nvPr/>
      </p:nvGrpSpPr>
      <p:grpSpPr>
        <a:xfrm>
          <a:off x="0" y="0"/>
          <a:ext cx="0" cy="0"/>
          <a:chOff x="0" y="0"/>
          <a:chExt cx="0" cy="0"/>
        </a:xfrm>
      </p:grpSpPr>
      <p:pic>
        <p:nvPicPr>
          <p:cNvPr id="78" name="Google Shape;78;p5" descr="A logo with a tree in the middle&#10;&#10;Description automatically generated">
            <a:extLst>
              <a:ext uri="{FF2B5EF4-FFF2-40B4-BE49-F238E27FC236}">
                <a16:creationId xmlns:a16="http://schemas.microsoft.com/office/drawing/2014/main" xmlns="" id="{45074A1D-3119-10C1-BCB2-7F9F0E0F9826}"/>
              </a:ext>
            </a:extLst>
          </p:cNvPr>
          <p:cNvPicPr preferRelativeResize="0"/>
          <p:nvPr/>
        </p:nvPicPr>
        <p:blipFill rotWithShape="1">
          <a:blip r:embed="rId4">
            <a:alphaModFix/>
          </a:blip>
          <a:srcRect/>
          <a:stretch/>
        </p:blipFill>
        <p:spPr>
          <a:xfrm>
            <a:off x="5117361" y="401642"/>
            <a:ext cx="1614744" cy="1625941"/>
          </a:xfrm>
          <a:prstGeom prst="rect">
            <a:avLst/>
          </a:prstGeom>
          <a:noFill/>
          <a:ln>
            <a:noFill/>
          </a:ln>
        </p:spPr>
      </p:pic>
      <p:sp>
        <p:nvSpPr>
          <p:cNvPr id="79" name="Google Shape;79;p5">
            <a:extLst>
              <a:ext uri="{FF2B5EF4-FFF2-40B4-BE49-F238E27FC236}">
                <a16:creationId xmlns:a16="http://schemas.microsoft.com/office/drawing/2014/main" xmlns="" id="{BE77E335-EF72-CE4C-DC9F-3366EF8DE954}"/>
              </a:ext>
            </a:extLst>
          </p:cNvPr>
          <p:cNvSpPr txBox="1"/>
          <p:nvPr/>
        </p:nvSpPr>
        <p:spPr>
          <a:xfrm>
            <a:off x="0" y="2708872"/>
            <a:ext cx="12191999" cy="523180"/>
          </a:xfrm>
          <a:prstGeom prst="rect">
            <a:avLst/>
          </a:prstGeom>
          <a:solidFill>
            <a:srgbClr val="72BC59"/>
          </a:solidFill>
          <a:ln>
            <a:noFill/>
          </a:ln>
        </p:spPr>
        <p:txBody>
          <a:bodyPr spcFirstLastPara="1" wrap="square" lIns="91425" tIns="45700" rIns="91425" bIns="45700" anchor="t" anchorCtr="0">
            <a:spAutoFit/>
          </a:bodyPr>
          <a:lstStyle/>
          <a:p>
            <a:pPr algn="ctr"/>
            <a:r>
              <a:rPr lang="el-GR" sz="2800" b="1" dirty="0" smtClean="0">
                <a:solidFill>
                  <a:schemeClr val="bg1"/>
                </a:solidFill>
                <a:latin typeface="Candara" pitchFamily="34" charset="0"/>
              </a:rPr>
              <a:t>Ευχαριστούμε για την προσοχή σας</a:t>
            </a:r>
            <a:endParaRPr lang="en-US" sz="2800" b="1" dirty="0" smtClean="0">
              <a:solidFill>
                <a:schemeClr val="bg1"/>
              </a:solidFill>
              <a:latin typeface="Candara" pitchFamily="34" charset="0"/>
            </a:endParaRPr>
          </a:p>
        </p:txBody>
      </p:sp>
      <p:sp>
        <p:nvSpPr>
          <p:cNvPr id="80" name="Google Shape;80;p5">
            <a:extLst>
              <a:ext uri="{FF2B5EF4-FFF2-40B4-BE49-F238E27FC236}">
                <a16:creationId xmlns:a16="http://schemas.microsoft.com/office/drawing/2014/main" xmlns="" id="{5BC8D6D7-24F3-A431-1DB9-07722AF93252}"/>
              </a:ext>
            </a:extLst>
          </p:cNvPr>
          <p:cNvSpPr txBox="1"/>
          <p:nvPr/>
        </p:nvSpPr>
        <p:spPr>
          <a:xfrm>
            <a:off x="3048000" y="2141384"/>
            <a:ext cx="6096000"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dirty="0">
                <a:solidFill>
                  <a:srgbClr val="7F7F7F"/>
                </a:solidFill>
                <a:latin typeface="Calibri"/>
                <a:ea typeface="Calibri"/>
                <a:cs typeface="Calibri"/>
                <a:sym typeface="Calibri"/>
              </a:rPr>
              <a:t>2023-1-EE01-KA220-ADU-000150753</a:t>
            </a:r>
            <a:endParaRPr sz="1400" b="0" i="0" u="none" strike="noStrike" cap="none" dirty="0">
              <a:solidFill>
                <a:schemeClr val="dk1"/>
              </a:solidFill>
              <a:latin typeface="Times New Roman"/>
              <a:ea typeface="Times New Roman"/>
              <a:cs typeface="Times New Roman"/>
              <a:sym typeface="Times New Roman"/>
            </a:endParaRPr>
          </a:p>
        </p:txBody>
      </p:sp>
      <p:pic>
        <p:nvPicPr>
          <p:cNvPr id="84" name="Google Shape;84;p5" descr="A logo of a person holding a pen&#10;&#10;Description automatically generated">
            <a:extLst>
              <a:ext uri="{FF2B5EF4-FFF2-40B4-BE49-F238E27FC236}">
                <a16:creationId xmlns:a16="http://schemas.microsoft.com/office/drawing/2014/main" xmlns="" id="{F9D1DA8D-D4C4-7907-0694-F8605C238371}"/>
              </a:ext>
            </a:extLst>
          </p:cNvPr>
          <p:cNvPicPr preferRelativeResize="0"/>
          <p:nvPr/>
        </p:nvPicPr>
        <p:blipFill rotWithShape="1">
          <a:blip r:embed="rId5">
            <a:alphaModFix/>
          </a:blip>
          <a:srcRect/>
          <a:stretch/>
        </p:blipFill>
        <p:spPr>
          <a:xfrm>
            <a:off x="506364" y="4406422"/>
            <a:ext cx="1018108" cy="1028604"/>
          </a:xfrm>
          <a:prstGeom prst="rect">
            <a:avLst/>
          </a:prstGeom>
          <a:noFill/>
          <a:ln>
            <a:noFill/>
          </a:ln>
        </p:spPr>
      </p:pic>
      <p:sp>
        <p:nvSpPr>
          <p:cNvPr id="2" name="Google Shape;80;p5">
            <a:extLst>
              <a:ext uri="{FF2B5EF4-FFF2-40B4-BE49-F238E27FC236}">
                <a16:creationId xmlns:a16="http://schemas.microsoft.com/office/drawing/2014/main" xmlns="" id="{60AE485B-6786-A879-4B54-0B8C00087AB2}"/>
              </a:ext>
            </a:extLst>
          </p:cNvPr>
          <p:cNvSpPr txBox="1"/>
          <p:nvPr/>
        </p:nvSpPr>
        <p:spPr>
          <a:xfrm>
            <a:off x="3218507" y="3480723"/>
            <a:ext cx="6096000" cy="52318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l-GR" sz="2800" b="1" i="0" u="none" strike="noStrike" cap="none" dirty="0" smtClean="0">
                <a:solidFill>
                  <a:srgbClr val="7F7F7F"/>
                </a:solidFill>
                <a:latin typeface="Calibri"/>
                <a:ea typeface="Calibri"/>
                <a:cs typeface="Calibri"/>
                <a:sym typeface="Calibri"/>
              </a:rPr>
              <a:t>ΕΤΑΙΡΟΙ</a:t>
            </a:r>
            <a:r>
              <a:rPr lang="en-GB" sz="2800" b="1" i="0" u="none" strike="noStrike" cap="none" dirty="0" smtClean="0">
                <a:solidFill>
                  <a:srgbClr val="7F7F7F"/>
                </a:solidFill>
                <a:latin typeface="Calibri"/>
                <a:ea typeface="Calibri"/>
                <a:cs typeface="Calibri"/>
                <a:sym typeface="Calibri"/>
              </a:rPr>
              <a:t>  </a:t>
            </a:r>
            <a:endParaRPr sz="2800" b="0" i="0" u="none" strike="noStrike" cap="none" dirty="0">
              <a:solidFill>
                <a:schemeClr val="dk1"/>
              </a:solidFill>
              <a:latin typeface="Times New Roman"/>
              <a:ea typeface="Times New Roman"/>
              <a:cs typeface="Times New Roman"/>
              <a:sym typeface="Times New Roman"/>
            </a:endParaRPr>
          </a:p>
        </p:txBody>
      </p:sp>
      <p:pic>
        <p:nvPicPr>
          <p:cNvPr id="1026" name="Picture 2" descr="A green text on a black background&#10;&#10;Description automatically generated">
            <a:extLst>
              <a:ext uri="{FF2B5EF4-FFF2-40B4-BE49-F238E27FC236}">
                <a16:creationId xmlns:a16="http://schemas.microsoft.com/office/drawing/2014/main" xmlns="" id="{3B45D439-3297-79AA-CACA-7096D6D590B0}"/>
              </a:ext>
            </a:extLst>
          </p:cNvPr>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1962338" y="4752724"/>
            <a:ext cx="1676400" cy="400050"/>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a:extLst>
              <a:ext uri="{FF2B5EF4-FFF2-40B4-BE49-F238E27FC236}">
                <a16:creationId xmlns:a16="http://schemas.microsoft.com/office/drawing/2014/main" xmlns="" id="{CEACFF9F-2E19-236D-B5DE-BA61F8D477D4}"/>
              </a:ext>
            </a:extLst>
          </p:cNvPr>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3969614" y="4704157"/>
            <a:ext cx="866775" cy="542925"/>
          </a:xfrm>
          <a:prstGeom prst="rect">
            <a:avLst/>
          </a:prstGeom>
          <a:noFill/>
          <a:extLst>
            <a:ext uri="{909E8E84-426E-40DD-AFC4-6F175D3DCCD1}">
              <a14:hiddenFill xmlns:a14="http://schemas.microsoft.com/office/drawing/2010/main" xmlns="">
                <a:solidFill>
                  <a:srgbClr val="FFFFFF"/>
                </a:solidFill>
              </a14:hiddenFill>
            </a:ext>
          </a:extLst>
        </p:spPr>
      </p:pic>
      <p:pic>
        <p:nvPicPr>
          <p:cNvPr id="1030" name="Picture 6" descr="A red bird on a green leaf&#10;&#10;Description automatically generated">
            <a:extLst>
              <a:ext uri="{FF2B5EF4-FFF2-40B4-BE49-F238E27FC236}">
                <a16:creationId xmlns:a16="http://schemas.microsoft.com/office/drawing/2014/main" xmlns="" id="{64376610-9F6A-7D97-9F5A-E9A5DBD20FBE}"/>
              </a:ext>
            </a:extLst>
          </p:cNvPr>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5167265" y="4723206"/>
            <a:ext cx="971550" cy="504825"/>
          </a:xfrm>
          <a:prstGeom prst="rect">
            <a:avLst/>
          </a:prstGeom>
          <a:noFill/>
          <a:extLst>
            <a:ext uri="{909E8E84-426E-40DD-AFC4-6F175D3DCCD1}">
              <a14:hiddenFill xmlns:a14="http://schemas.microsoft.com/office/drawing/2010/main" xmlns="">
                <a:solidFill>
                  <a:srgbClr val="FFFFFF"/>
                </a:solidFill>
              </a14:hiddenFill>
            </a:ext>
          </a:extLst>
        </p:spPr>
      </p:pic>
      <p:pic>
        <p:nvPicPr>
          <p:cNvPr id="1032" name="Picture 8" descr="Icon&#10;&#10;Description automatically generated">
            <a:extLst>
              <a:ext uri="{FF2B5EF4-FFF2-40B4-BE49-F238E27FC236}">
                <a16:creationId xmlns:a16="http://schemas.microsoft.com/office/drawing/2014/main" xmlns="" id="{787E2769-AEC9-4756-9372-748CDF945564}"/>
              </a:ext>
            </a:extLst>
          </p:cNvPr>
          <p:cNvPicPr>
            <a:picLocks noChangeAspect="1" noChangeArrowheads="1"/>
          </p:cNvPicPr>
          <p:nvPr/>
        </p:nvPicPr>
        <p:blipFill>
          <a:blip r:embed="rId9">
            <a:extLst>
              <a:ext uri="{28A0092B-C50C-407E-A947-70E740481C1C}">
                <a14:useLocalDpi xmlns:a14="http://schemas.microsoft.com/office/drawing/2010/main" xmlns="" val="0"/>
              </a:ext>
            </a:extLst>
          </a:blip>
          <a:srcRect/>
          <a:stretch>
            <a:fillRect/>
          </a:stretch>
        </p:blipFill>
        <p:spPr bwMode="auto">
          <a:xfrm>
            <a:off x="6535659" y="4630211"/>
            <a:ext cx="1257300" cy="581025"/>
          </a:xfrm>
          <a:prstGeom prst="rect">
            <a:avLst/>
          </a:prstGeom>
          <a:noFill/>
          <a:extLst>
            <a:ext uri="{909E8E84-426E-40DD-AFC4-6F175D3DCCD1}">
              <a14:hiddenFill xmlns:a14="http://schemas.microsoft.com/office/drawing/2010/main" xmlns="">
                <a:solidFill>
                  <a:srgbClr val="FFFFFF"/>
                </a:solidFill>
              </a14:hiddenFill>
            </a:ext>
          </a:extLst>
        </p:spPr>
      </p:pic>
      <p:pic>
        <p:nvPicPr>
          <p:cNvPr id="1034" name="Picture 10" descr="A building with red lights&#10;&#10;Description automatically generated">
            <a:extLst>
              <a:ext uri="{FF2B5EF4-FFF2-40B4-BE49-F238E27FC236}">
                <a16:creationId xmlns:a16="http://schemas.microsoft.com/office/drawing/2014/main" xmlns="" id="{31B41789-03F6-70DF-6C37-3B809119B07B}"/>
              </a:ext>
            </a:extLst>
          </p:cNvPr>
          <p:cNvPicPr>
            <a:picLocks noChangeAspect="1" noChangeArrowheads="1"/>
          </p:cNvPicPr>
          <p:nvPr/>
        </p:nvPicPr>
        <p:blipFill>
          <a:blip r:embed="rId10">
            <a:extLst>
              <a:ext uri="{28A0092B-C50C-407E-A947-70E740481C1C}">
                <a14:useLocalDpi xmlns:a14="http://schemas.microsoft.com/office/drawing/2010/main" xmlns="" val="0"/>
              </a:ext>
            </a:extLst>
          </a:blip>
          <a:srcRect/>
          <a:stretch>
            <a:fillRect/>
          </a:stretch>
        </p:blipFill>
        <p:spPr bwMode="auto">
          <a:xfrm>
            <a:off x="8328717" y="4619374"/>
            <a:ext cx="771525" cy="533400"/>
          </a:xfrm>
          <a:prstGeom prst="rect">
            <a:avLst/>
          </a:prstGeom>
          <a:noFill/>
          <a:extLst>
            <a:ext uri="{909E8E84-426E-40DD-AFC4-6F175D3DCCD1}">
              <a14:hiddenFill xmlns:a14="http://schemas.microsoft.com/office/drawing/2010/main" xmlns="">
                <a:solidFill>
                  <a:srgbClr val="FFFFFF"/>
                </a:solidFill>
              </a14:hiddenFill>
            </a:ext>
          </a:extLst>
        </p:spPr>
      </p:pic>
      <p:pic>
        <p:nvPicPr>
          <p:cNvPr id="1036" name="Picture 12" descr="A blue and black logo&#10;&#10;Description automatically generated">
            <a:extLst>
              <a:ext uri="{FF2B5EF4-FFF2-40B4-BE49-F238E27FC236}">
                <a16:creationId xmlns:a16="http://schemas.microsoft.com/office/drawing/2014/main" xmlns="" id="{C9B3BA7D-83AB-3CA7-81BA-35DE5F9EB790}"/>
              </a:ext>
            </a:extLst>
          </p:cNvPr>
          <p:cNvPicPr>
            <a:picLocks noChangeAspect="1" noChangeArrowheads="1"/>
          </p:cNvPicPr>
          <p:nvPr/>
        </p:nvPicPr>
        <p:blipFill>
          <a:blip r:embed="rId11">
            <a:extLst>
              <a:ext uri="{28A0092B-C50C-407E-A947-70E740481C1C}">
                <a14:useLocalDpi xmlns:a14="http://schemas.microsoft.com/office/drawing/2010/main" xmlns="" val="0"/>
              </a:ext>
            </a:extLst>
          </a:blip>
          <a:srcRect/>
          <a:stretch>
            <a:fillRect/>
          </a:stretch>
        </p:blipFill>
        <p:spPr bwMode="auto">
          <a:xfrm>
            <a:off x="9803732" y="4843604"/>
            <a:ext cx="1881904" cy="309170"/>
          </a:xfrm>
          <a:prstGeom prst="rect">
            <a:avLst/>
          </a:prstGeom>
          <a:noFill/>
          <a:extLst>
            <a:ext uri="{909E8E84-426E-40DD-AFC4-6F175D3DCCD1}">
              <a14:hiddenFill xmlns:a14="http://schemas.microsoft.com/office/drawing/2010/main" xmlns="">
                <a:solidFill>
                  <a:srgbClr val="FFFFFF"/>
                </a:solidFill>
              </a14:hiddenFill>
            </a:ext>
          </a:extLst>
        </p:spPr>
      </p:pic>
      <p:pic>
        <p:nvPicPr>
          <p:cNvPr id="20" name="19 - Εικόνα" descr="cc-brand-1.png"/>
          <p:cNvPicPr>
            <a:picLocks noChangeAspect="1"/>
          </p:cNvPicPr>
          <p:nvPr/>
        </p:nvPicPr>
        <p:blipFill>
          <a:blip r:embed="rId12"/>
          <a:stretch>
            <a:fillRect/>
          </a:stretch>
        </p:blipFill>
        <p:spPr>
          <a:xfrm>
            <a:off x="10688715" y="6078746"/>
            <a:ext cx="1503285" cy="779254"/>
          </a:xfrm>
          <a:prstGeom prst="rect">
            <a:avLst/>
          </a:prstGeom>
        </p:spPr>
      </p:pic>
      <p:sp>
        <p:nvSpPr>
          <p:cNvPr id="17" name="Google Shape;87;p1">
            <a:extLst>
              <a:ext uri="{FF2B5EF4-FFF2-40B4-BE49-F238E27FC236}">
                <a16:creationId xmlns:a16="http://schemas.microsoft.com/office/drawing/2014/main" xmlns="" id="{9FFF2E58-2E28-BE29-B86E-1A0B409A2824}"/>
              </a:ext>
            </a:extLst>
          </p:cNvPr>
          <p:cNvSpPr txBox="1"/>
          <p:nvPr/>
        </p:nvSpPr>
        <p:spPr>
          <a:xfrm>
            <a:off x="2630158" y="6221372"/>
            <a:ext cx="8031924" cy="553957"/>
          </a:xfrm>
          <a:prstGeom prst="rect">
            <a:avLst/>
          </a:prstGeom>
          <a:noFill/>
          <a:ln>
            <a:noFill/>
          </a:ln>
        </p:spPr>
        <p:txBody>
          <a:bodyPr spcFirstLastPara="1" wrap="square" lIns="91425" tIns="45700" rIns="91425" bIns="45700" anchor="t" anchorCtr="0">
            <a:spAutoFit/>
          </a:bodyPr>
          <a:lstStyle/>
          <a:p>
            <a:pPr lvl="0" algn="just">
              <a:buSzPts val="1050"/>
            </a:pPr>
            <a:r>
              <a:rPr lang="el-GR" sz="1000" i="1" dirty="0" smtClean="0"/>
              <a:t>Με την επιχορήγηση της Ευρωπαϊκής Ένωσης. Ωστόσο, οι απόψεις και οι γνώμες που διατυπώνονται εκφράζουν αποκλειστικά τις απόψεις των συντακτών και δεν αντιπροσωπεύουν κατ’ ανάγκη τις απόψεις της Ευρωπαϊκής Ένωσης ή της Εθνικής Υπηρεσίας της Εσθονίας. Ούτε η Ευρωπαϊκή Ένωση ούτε η χορηγούσα αρχή μπορούν να θεωρηθούν υπεύθυνες γι’ αυτές</a:t>
            </a:r>
            <a:r>
              <a:rPr lang="en-GB" sz="1000" b="0" i="1" u="none" strike="noStrike" dirty="0" smtClean="0">
                <a:solidFill>
                  <a:srgbClr val="222222"/>
                </a:solidFill>
                <a:effectLst/>
                <a:latin typeface="Calibri" panose="020F0502020204030204" pitchFamily="34" charset="0"/>
              </a:rPr>
              <a:t>.</a:t>
            </a:r>
            <a:endParaRPr sz="1000" b="0" i="0" u="none" strike="noStrike" cap="none" dirty="0">
              <a:solidFill>
                <a:schemeClr val="dk1"/>
              </a:solidFill>
              <a:latin typeface="Times New Roman"/>
              <a:ea typeface="Times New Roman"/>
              <a:cs typeface="Times New Roman"/>
              <a:sym typeface="Times New Roman"/>
            </a:endParaRPr>
          </a:p>
        </p:txBody>
      </p:sp>
      <p:pic>
        <p:nvPicPr>
          <p:cNvPr id="18" name="Google Shape;88;p1" descr="Blue text on a black background&#10;&#10;Description automatically generated">
            <a:extLst>
              <a:ext uri="{FF2B5EF4-FFF2-40B4-BE49-F238E27FC236}">
                <a16:creationId xmlns:a16="http://schemas.microsoft.com/office/drawing/2014/main" xmlns="" id="{1A6FCB7D-DF7E-D91D-D207-871084954BEA}"/>
              </a:ext>
            </a:extLst>
          </p:cNvPr>
          <p:cNvPicPr preferRelativeResize="0"/>
          <p:nvPr/>
        </p:nvPicPr>
        <p:blipFill>
          <a:blip r:embed="rId13"/>
          <a:stretch>
            <a:fillRect/>
          </a:stretch>
        </p:blipFill>
        <p:spPr>
          <a:xfrm>
            <a:off x="311501" y="6252809"/>
            <a:ext cx="2127367" cy="402523"/>
          </a:xfrm>
          <a:prstGeom prst="rect">
            <a:avLst/>
          </a:prstGeom>
          <a:noFill/>
          <a:ln>
            <a:noFill/>
          </a:ln>
        </p:spPr>
      </p:pic>
    </p:spTree>
    <p:custDataLst>
      <p:tags r:id="rId1"/>
    </p:custDataLst>
    <p:extLst>
      <p:ext uri="{BB962C8B-B14F-4D97-AF65-F5344CB8AC3E}">
        <p14:creationId xmlns:p14="http://schemas.microsoft.com/office/powerpoint/2010/main" xmlns="" val="1229119951"/>
      </p:ext>
    </p:extLst>
  </p:cSld>
  <p:clrMapOvr>
    <a:masterClrMapping/>
  </p:clrMapOvr>
  <mc:AlternateContent xmlns:mc="http://schemas.openxmlformats.org/markup-compatibility/2006">
    <mc:Choice xmlns:p14="http://schemas.microsoft.com/office/powerpoint/2010/main" xmlns="" Requires="p14">
      <p:transition spd="slow" p14:dur="3400" advClick="0" advTm="2000">
        <p14:reveal/>
      </p:transition>
    </mc:Choice>
    <mc:Fallback>
      <p:transition spd="slow" advClick="0" advTm="2000">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GENSWF_SLIDE_UID" val="{0A642342-A6A3-41FC-929D-B0DCF56A518A}:269"/>
  <p:tag name="ISPRING_SLIDE_INDENT_LEVEL" val="1"/>
  <p:tag name="ISPRING_CUSTOM_TIMING_USED" val="0"/>
</p:tagLst>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1346</Words>
  <Application>Microsoft Office PowerPoint</Application>
  <PresentationFormat>Προσαρμογή</PresentationFormat>
  <Paragraphs>97</Paragraphs>
  <Slides>9</Slides>
  <Notes>9</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9</vt:i4>
      </vt:variant>
    </vt:vector>
  </HeadingPairs>
  <TitlesOfParts>
    <vt:vector size="14" baseType="lpstr">
      <vt:lpstr>Arial</vt:lpstr>
      <vt:lpstr>Candara</vt:lpstr>
      <vt:lpstr>Calibri</vt:lpstr>
      <vt:lpstr>Times New Roman</vt:lpstr>
      <vt:lpstr>Office Theme</vt:lpstr>
      <vt:lpstr>Διαφάνεια 1</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Maria Fernandez</dc:creator>
  <cp:lastModifiedBy>Νικολέττα</cp:lastModifiedBy>
  <cp:revision>1</cp:revision>
  <dcterms:created xsi:type="dcterms:W3CDTF">2024-06-10T15:48:53Z</dcterms:created>
  <dcterms:modified xsi:type="dcterms:W3CDTF">2026-05-10T06:07:05Z</dcterms:modified>
</cp:coreProperties>
</file>