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56" r:id="rId2"/>
    <p:sldId id="257" r:id="rId3"/>
    <p:sldId id="262" r:id="rId4"/>
    <p:sldId id="263" r:id="rId5"/>
    <p:sldId id="264" r:id="rId6"/>
    <p:sldId id="265" r:id="rId7"/>
  </p:sldIdLst>
  <p:sldSz cx="12192000" cy="6858000"/>
  <p:notesSz cx="6858000" cy="9144000"/>
  <p:embeddedFontLst>
    <p:embeddedFont>
      <p:font typeface="Candara" pitchFamily="34" charset="0"/>
      <p:regular r:id="rId9"/>
      <p:bold r:id="rId10"/>
      <p:italic r:id="rId11"/>
      <p:boldItalic r:id="rId12"/>
    </p:embeddedFont>
    <p:embeddedFont>
      <p:font typeface="Calibri"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hUVXDNJNYIlXVUd9YbqYLeTAMnKg=="/>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96" y="-18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viewProps" Target="view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5" name="Google Shape;13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24d98dd386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5" name="Google Shape;145;g324d98dd386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24d98dd386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5" name="Google Shape;155;g324d98dd386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jpeg"/><Relationship Id="rId3" Type="http://schemas.openxmlformats.org/officeDocument/2006/relationships/notesSlide" Target="../notesSlides/notesSlide6.xml"/><Relationship Id="rId7" Type="http://schemas.openxmlformats.org/officeDocument/2006/relationships/image" Target="../media/image8.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5"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5"/>
          <p:cNvSpPr txBox="1"/>
          <p:nvPr/>
        </p:nvSpPr>
        <p:spPr>
          <a:xfrm>
            <a:off x="0" y="2708872"/>
            <a:ext cx="12192000" cy="1816200"/>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1">
                <a:solidFill>
                  <a:srgbClr val="FFFFFF"/>
                </a:solidFill>
                <a:latin typeface="Candara"/>
                <a:ea typeface="Candara"/>
                <a:cs typeface="Candara"/>
                <a:sym typeface="Candara"/>
              </a:rPr>
              <a:t>ΠΡΟΓΡΑΜΜΑ ΚΑΤΑΡΤΙΣΗΣ</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rgbClr val="FFFFFF"/>
              </a:solidFill>
              <a:latin typeface="Candara"/>
              <a:ea typeface="Candara"/>
              <a:cs typeface="Candara"/>
              <a:sym typeface="Candara"/>
            </a:endParaRPr>
          </a:p>
          <a:p>
            <a:pPr marL="809625" marR="0" lvl="0" indent="0" algn="ctr" rtl="0">
              <a:lnSpc>
                <a:spcPct val="100000"/>
              </a:lnSpc>
              <a:spcBef>
                <a:spcPts val="0"/>
              </a:spcBef>
              <a:spcAft>
                <a:spcPts val="0"/>
              </a:spcAft>
              <a:buClr>
                <a:srgbClr val="000000"/>
              </a:buClr>
              <a:buSzPts val="2800"/>
              <a:buFont typeface="Arial"/>
              <a:buNone/>
            </a:pPr>
            <a:r>
              <a:rPr lang="en-GB" sz="2800" b="1">
                <a:solidFill>
                  <a:srgbClr val="FFFFFF"/>
                </a:solidFill>
                <a:latin typeface="Candara"/>
                <a:ea typeface="Candara"/>
                <a:cs typeface="Candara"/>
                <a:sym typeface="Candara"/>
              </a:rPr>
              <a:t>ΕΝΟΤΗΤΑ 2: Δημιουργικότητα και Οικολογικός Σχεδιασμός μέσω της Κεραμικής Τέχνης και Κληρονομιάς</a:t>
            </a:r>
            <a:endParaRPr sz="1400" b="0" i="0" u="none" strike="noStrike" cap="none">
              <a:solidFill>
                <a:srgbClr val="000000"/>
              </a:solidFill>
              <a:latin typeface="Arial"/>
              <a:ea typeface="Arial"/>
              <a:cs typeface="Arial"/>
              <a:sym typeface="Arial"/>
            </a:endParaRPr>
          </a:p>
        </p:txBody>
      </p:sp>
      <p:sp>
        <p:nvSpPr>
          <p:cNvPr id="86" name="Google Shape;86;p5"/>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rgbClr val="7F7F7F"/>
                </a:solidFill>
                <a:latin typeface="Calibri"/>
                <a:ea typeface="Calibri"/>
                <a:cs typeface="Calibri"/>
                <a:sym typeface="Calibri"/>
              </a:rPr>
              <a:t>2023-1-EE01-KA220-ADU-000150753</a:t>
            </a:r>
            <a:endParaRPr sz="1400" b="0" i="0" u="none" strike="noStrike" cap="none">
              <a:solidFill>
                <a:schemeClr val="dk1"/>
              </a:solidFill>
              <a:latin typeface="Times New Roman"/>
              <a:ea typeface="Times New Roman"/>
              <a:cs typeface="Times New Roman"/>
              <a:sym typeface="Times New Roman"/>
            </a:endParaRPr>
          </a:p>
        </p:txBody>
      </p:sp>
      <p:sp>
        <p:nvSpPr>
          <p:cNvPr id="7" name="Google Shape;87;p1">
            <a:extLst>
              <a:ext uri="{FF2B5EF4-FFF2-40B4-BE49-F238E27FC236}">
                <a16:creationId xmlns:a16="http://schemas.microsoft.com/office/drawing/2014/main" xmlns="" id="{9FFF2E58-2E28-BE29-B86E-1A0B409A2824}"/>
              </a:ext>
            </a:extLst>
          </p:cNvPr>
          <p:cNvSpPr txBox="1"/>
          <p:nvPr/>
        </p:nvSpPr>
        <p:spPr>
          <a:xfrm>
            <a:off x="2630158" y="6221372"/>
            <a:ext cx="8031924" cy="553957"/>
          </a:xfrm>
          <a:prstGeom prst="rect">
            <a:avLst/>
          </a:prstGeom>
          <a:noFill/>
          <a:ln>
            <a:noFill/>
          </a:ln>
        </p:spPr>
        <p:txBody>
          <a:bodyPr spcFirstLastPara="1" wrap="square" lIns="91425" tIns="45700" rIns="91425" bIns="45700" anchor="t" anchorCtr="0">
            <a:spAutoFit/>
          </a:bodyPr>
          <a:lstStyle/>
          <a:p>
            <a:pPr lvl="0" algn="just">
              <a:buSzPts val="1050"/>
            </a:pPr>
            <a:r>
              <a:rPr lang="el-GR" sz="1000" i="1" dirty="0" smtClean="0"/>
              <a:t>Με την επιχορήγηση της Ευρωπαϊκής Ένωσης. Ωστόσο,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της Εθνικής Υπηρεσίας της Εσθονίας. Ούτε η Ευρωπαϊκή Ένωση ούτε η χορηγούσα αρχή μπορούν να θεωρηθούν υπεύθυνες γι’ </a:t>
            </a:r>
            <a:r>
              <a:rPr lang="el-GR" sz="1000" i="1" dirty="0" smtClean="0"/>
              <a:t>αυτές</a:t>
            </a:r>
            <a:r>
              <a:rPr lang="en-GB" sz="1000" b="0" i="1" u="none" strike="noStrike" dirty="0" smtClean="0">
                <a:solidFill>
                  <a:srgbClr val="222222"/>
                </a:solidFill>
                <a:effectLst/>
                <a:latin typeface="Calibri" panose="020F0502020204030204" pitchFamily="34" charset="0"/>
              </a:rPr>
              <a:t>.</a:t>
            </a:r>
            <a:endParaRPr sz="1000" b="0" i="0" u="none" strike="noStrike" cap="none" dirty="0">
              <a:solidFill>
                <a:schemeClr val="dk1"/>
              </a:solidFill>
              <a:latin typeface="Times New Roman"/>
              <a:ea typeface="Times New Roman"/>
              <a:cs typeface="Times New Roman"/>
              <a:sym typeface="Times New Roman"/>
            </a:endParaRPr>
          </a:p>
        </p:txBody>
      </p:sp>
      <p:pic>
        <p:nvPicPr>
          <p:cNvPr id="8" name="7 - Εικόνα" descr="cc-brand-1.png"/>
          <p:cNvPicPr>
            <a:picLocks noChangeAspect="1"/>
          </p:cNvPicPr>
          <p:nvPr/>
        </p:nvPicPr>
        <p:blipFill>
          <a:blip r:embed="rId4"/>
          <a:stretch>
            <a:fillRect/>
          </a:stretch>
        </p:blipFill>
        <p:spPr>
          <a:xfrm>
            <a:off x="10688715" y="6078746"/>
            <a:ext cx="1503285" cy="779254"/>
          </a:xfrm>
          <a:prstGeom prst="rect">
            <a:avLst/>
          </a:prstGeom>
        </p:spPr>
      </p:pic>
      <p:pic>
        <p:nvPicPr>
          <p:cNvPr id="9" name="Google Shape;88;p1" descr="Blue text on a black background&#10;&#10;Description automatically generated">
            <a:extLst>
              <a:ext uri="{FF2B5EF4-FFF2-40B4-BE49-F238E27FC236}">
                <a16:creationId xmlns:a16="http://schemas.microsoft.com/office/drawing/2014/main" xmlns="" id="{1A6FCB7D-DF7E-D91D-D207-871084954BEA}"/>
              </a:ext>
            </a:extLst>
          </p:cNvPr>
          <p:cNvPicPr preferRelativeResize="0"/>
          <p:nvPr/>
        </p:nvPicPr>
        <p:blipFill>
          <a:blip r:embed="rId5"/>
          <a:stretch>
            <a:fillRect/>
          </a:stretch>
        </p:blipFill>
        <p:spPr>
          <a:xfrm>
            <a:off x="311501" y="6252809"/>
            <a:ext cx="2127367" cy="40252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4" name="Google Shape;94;p2"/>
          <p:cNvSpPr/>
          <p:nvPr/>
        </p:nvSpPr>
        <p:spPr>
          <a:xfrm>
            <a:off x="738554" y="1590682"/>
            <a:ext cx="10876200" cy="28581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2"/>
          <p:cNvSpPr txBox="1"/>
          <p:nvPr/>
        </p:nvSpPr>
        <p:spPr>
          <a:xfrm>
            <a:off x="859075" y="2074775"/>
            <a:ext cx="10643700" cy="2370300"/>
          </a:xfrm>
          <a:prstGeom prst="rect">
            <a:avLst/>
          </a:prstGeom>
          <a:noFill/>
          <a:ln>
            <a:noFill/>
          </a:ln>
        </p:spPr>
        <p:txBody>
          <a:bodyPr spcFirstLastPara="1" wrap="square" lIns="91425" tIns="45700" rIns="91425" bIns="45700" anchor="t" anchorCtr="0">
            <a:spAutoFit/>
          </a:bodyPr>
          <a:lstStyle/>
          <a:p>
            <a:pPr marL="0" lvl="0" indent="0" algn="ctr" rtl="0">
              <a:spcBef>
                <a:spcPts val="1200"/>
              </a:spcBef>
              <a:spcAft>
                <a:spcPts val="0"/>
              </a:spcAft>
              <a:buClr>
                <a:schemeClr val="dk1"/>
              </a:buClr>
              <a:buSzPts val="1100"/>
              <a:buFont typeface="Arial"/>
              <a:buNone/>
            </a:pPr>
            <a:r>
              <a:rPr lang="en-GB" sz="3200" b="1">
                <a:solidFill>
                  <a:schemeClr val="lt1"/>
                </a:solidFill>
                <a:latin typeface="Candara"/>
                <a:ea typeface="Candara"/>
                <a:cs typeface="Candara"/>
                <a:sym typeface="Candara"/>
              </a:rPr>
              <a:t>ΜΑΘΗΜΑ 2: Σχεδιασμός ενός Λειτουργικού Αντικειμένου Εμπνευσμένου από την Τοπική Κεραμική Κληρονομιά</a:t>
            </a:r>
            <a:endParaRPr sz="3200" b="1">
              <a:solidFill>
                <a:schemeClr val="lt1"/>
              </a:solidFill>
              <a:latin typeface="Candara"/>
              <a:ea typeface="Candara"/>
              <a:cs typeface="Candara"/>
              <a:sym typeface="Candara"/>
            </a:endParaRPr>
          </a:p>
          <a:p>
            <a:pPr marL="0" lvl="0" indent="0" algn="ctr" rtl="0">
              <a:spcBef>
                <a:spcPts val="1200"/>
              </a:spcBef>
              <a:spcAft>
                <a:spcPts val="0"/>
              </a:spcAft>
              <a:buClr>
                <a:schemeClr val="dk1"/>
              </a:buClr>
              <a:buSzPts val="1100"/>
              <a:buFont typeface="Arial"/>
              <a:buNone/>
            </a:pPr>
            <a:endParaRPr sz="3200" b="1">
              <a:solidFill>
                <a:schemeClr val="lt1"/>
              </a:solidFill>
              <a:latin typeface="Candara"/>
              <a:ea typeface="Candara"/>
              <a:cs typeface="Candara"/>
              <a:sym typeface="Candara"/>
            </a:endParaRPr>
          </a:p>
          <a:p>
            <a:pPr marL="0" marR="0" lvl="0" indent="0" algn="l" rtl="0">
              <a:lnSpc>
                <a:spcPct val="100000"/>
              </a:lnSpc>
              <a:spcBef>
                <a:spcPts val="1200"/>
              </a:spcBef>
              <a:spcAft>
                <a:spcPts val="0"/>
              </a:spcAft>
              <a:buClr>
                <a:srgbClr val="000000"/>
              </a:buClr>
              <a:buSzPts val="2800"/>
              <a:buFont typeface="Arial"/>
              <a:buNone/>
            </a:pPr>
            <a:endParaRPr sz="3200" b="1">
              <a:solidFill>
                <a:schemeClr val="lt1"/>
              </a:solidFill>
              <a:latin typeface="Candara"/>
              <a:ea typeface="Candara"/>
              <a:cs typeface="Candara"/>
              <a:sym typeface="Candar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9"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38" name="Google Shape;138;p9"/>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9" name="Google Shape;139;p9"/>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0" name="Google Shape;140;p9"/>
          <p:cNvSpPr txBox="1"/>
          <p:nvPr/>
        </p:nvSpPr>
        <p:spPr>
          <a:xfrm>
            <a:off x="31788" y="-24187"/>
            <a:ext cx="11356200" cy="8310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400"/>
              <a:buFont typeface="Arial"/>
              <a:buNone/>
            </a:pPr>
            <a:r>
              <a:rPr lang="en-GB" sz="2400" b="1">
                <a:solidFill>
                  <a:schemeClr val="lt1"/>
                </a:solidFill>
                <a:latin typeface="Candara"/>
                <a:ea typeface="Candara"/>
                <a:cs typeface="Candara"/>
                <a:sym typeface="Candara"/>
              </a:rPr>
              <a:t>Δημιουργική Δραστηριότητα: Σχεδιασμός και Διαμόρφωση ενός Λειτουργικού Αντικειμένου από Πηλό</a:t>
            </a:r>
            <a:endParaRPr sz="1400" b="0" i="0" u="none" strike="noStrike" cap="none">
              <a:solidFill>
                <a:srgbClr val="000000"/>
              </a:solidFill>
              <a:latin typeface="Arial"/>
              <a:ea typeface="Arial"/>
              <a:cs typeface="Arial"/>
              <a:sym typeface="Arial"/>
            </a:endParaRPr>
          </a:p>
        </p:txBody>
      </p:sp>
      <p:sp>
        <p:nvSpPr>
          <p:cNvPr id="141" name="Google Shape;141;p9"/>
          <p:cNvSpPr txBox="1"/>
          <p:nvPr/>
        </p:nvSpPr>
        <p:spPr>
          <a:xfrm>
            <a:off x="189625" y="806825"/>
            <a:ext cx="7627200" cy="624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1">
                <a:latin typeface="Candara"/>
                <a:ea typeface="Candara"/>
                <a:cs typeface="Candara"/>
                <a:sym typeface="Candara"/>
              </a:rPr>
              <a:t>Στόχος</a:t>
            </a:r>
            <a:r>
              <a:rPr lang="en-GB" sz="1600" b="1" i="0" u="none" strike="noStrike" cap="none">
                <a:solidFill>
                  <a:srgbClr val="000000"/>
                </a:solidFill>
                <a:latin typeface="Candara"/>
                <a:ea typeface="Candara"/>
                <a:cs typeface="Candara"/>
                <a:sym typeface="Candara"/>
              </a:rPr>
              <a:t>:</a:t>
            </a:r>
            <a:r>
              <a:rPr lang="en-GB" sz="1600" b="0" i="0" u="none" strike="noStrike" cap="none">
                <a:solidFill>
                  <a:srgbClr val="000000"/>
                </a:solidFill>
                <a:latin typeface="Candara"/>
                <a:ea typeface="Candara"/>
                <a:cs typeface="Candara"/>
                <a:sym typeface="Candara"/>
              </a:rPr>
              <a:t/>
            </a:r>
            <a:br>
              <a:rPr lang="en-GB" sz="1600" b="0" i="0" u="none" strike="noStrike" cap="none">
                <a:solidFill>
                  <a:srgbClr val="000000"/>
                </a:solidFill>
                <a:latin typeface="Candara"/>
                <a:ea typeface="Candara"/>
                <a:cs typeface="Candara"/>
                <a:sym typeface="Candara"/>
              </a:rPr>
            </a:br>
            <a:r>
              <a:rPr lang="en-GB" sz="1600">
                <a:latin typeface="Candara"/>
                <a:ea typeface="Candara"/>
                <a:cs typeface="Candara"/>
                <a:sym typeface="Candara"/>
              </a:rPr>
              <a:t>Σε αυτό το μέρος της συνεδρίας, οι εκπαιδευόμενοι θα αρχίσουν να διαμορφώνουν το δικό τους λειτουργικό κεραμικό αντικείμενο — ένα φλιτζάνι, μπολ ή μικρό βάζο — εμπνευσμένο από την παραδοσιακή κεραμική του Πολιτισμού Narva. Ο στόχος είναι να συνδυαστούν ιστορικές αναφορές με προσωπική δημιουργικότητα και να εμβαθυνθεί η κατανόηση της μορφής, της λειτουργίας και της σημασίας στον κεραμικό σχεδιασμό.</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0" lvl="0" indent="0" algn="l" rtl="0">
              <a:spcBef>
                <a:spcPts val="0"/>
              </a:spcBef>
              <a:spcAft>
                <a:spcPts val="0"/>
              </a:spcAft>
              <a:buNone/>
            </a:pPr>
            <a:r>
              <a:rPr lang="en-GB" sz="1600" b="1">
                <a:latin typeface="Candara"/>
                <a:ea typeface="Candara"/>
                <a:cs typeface="Candara"/>
                <a:sym typeface="Candara"/>
              </a:rPr>
              <a:t>Απαραίτητα Υλικά:</a:t>
            </a:r>
            <a:endParaRPr sz="1600" b="1">
              <a:latin typeface="Candara"/>
              <a:ea typeface="Candara"/>
              <a:cs typeface="Candara"/>
              <a:sym typeface="Candara"/>
            </a:endParaRPr>
          </a:p>
          <a:p>
            <a:pPr marL="457200" lvl="0" indent="-330200" algn="l" rtl="0">
              <a:spcBef>
                <a:spcPts val="0"/>
              </a:spcBef>
              <a:spcAft>
                <a:spcPts val="0"/>
              </a:spcAft>
              <a:buSzPts val="1600"/>
              <a:buChar char="•"/>
            </a:pPr>
            <a:r>
              <a:rPr lang="en-GB" sz="1600">
                <a:latin typeface="Candara"/>
                <a:ea typeface="Candara"/>
                <a:cs typeface="Candara"/>
                <a:sym typeface="Candara"/>
              </a:rPr>
              <a:t>Πηλός (κατάλληλος για κατασκευή με το χέρι)</a:t>
            </a:r>
            <a:endParaRPr sz="1600">
              <a:latin typeface="Candara"/>
              <a:ea typeface="Candara"/>
              <a:cs typeface="Candara"/>
              <a:sym typeface="Candara"/>
            </a:endParaRPr>
          </a:p>
          <a:p>
            <a:pPr marL="457200" lvl="0" indent="-330200" algn="l" rtl="0">
              <a:spcBef>
                <a:spcPts val="0"/>
              </a:spcBef>
              <a:spcAft>
                <a:spcPts val="0"/>
              </a:spcAft>
              <a:buSzPts val="1600"/>
              <a:buChar char="•"/>
            </a:pPr>
            <a:r>
              <a:rPr lang="en-GB" sz="1600">
                <a:latin typeface="Candara"/>
                <a:ea typeface="Candara"/>
                <a:cs typeface="Candara"/>
                <a:sym typeface="Candara"/>
              </a:rPr>
              <a:t>Βασικά εργαλεία κεραμικής: ξύλινες σπάτουλες, εργαλεία βρόχου, ραβδιά μοντελοποίησης, σφουγγάρια</a:t>
            </a:r>
            <a:endParaRPr sz="1600">
              <a:latin typeface="Candara"/>
              <a:ea typeface="Candara"/>
              <a:cs typeface="Candara"/>
              <a:sym typeface="Candara"/>
            </a:endParaRPr>
          </a:p>
          <a:p>
            <a:pPr marL="457200" lvl="0" indent="-330200" algn="l" rtl="0">
              <a:spcBef>
                <a:spcPts val="0"/>
              </a:spcBef>
              <a:spcAft>
                <a:spcPts val="0"/>
              </a:spcAft>
              <a:buSzPts val="1600"/>
              <a:buChar char="•"/>
            </a:pPr>
            <a:r>
              <a:rPr lang="en-GB" sz="1600">
                <a:latin typeface="Candara"/>
                <a:ea typeface="Candara"/>
                <a:cs typeface="Candara"/>
                <a:sym typeface="Candara"/>
              </a:rPr>
              <a:t>Φυσικά υλικά (π.χ. αποξηραμένα φυτά, όστρακα) για υφή και διακόσμηση</a:t>
            </a:r>
            <a:endParaRPr sz="1600">
              <a:latin typeface="Candara"/>
              <a:ea typeface="Candara"/>
              <a:cs typeface="Candara"/>
              <a:sym typeface="Candara"/>
            </a:endParaRPr>
          </a:p>
          <a:p>
            <a:pPr marL="457200" lvl="0" indent="-330200" algn="l" rtl="0">
              <a:spcBef>
                <a:spcPts val="0"/>
              </a:spcBef>
              <a:spcAft>
                <a:spcPts val="0"/>
              </a:spcAft>
              <a:buSzPts val="1600"/>
              <a:buChar char="•"/>
            </a:pPr>
            <a:r>
              <a:rPr lang="en-GB" sz="1600">
                <a:latin typeface="Candara"/>
                <a:ea typeface="Candara"/>
                <a:cs typeface="Candara"/>
                <a:sym typeface="Candara"/>
              </a:rPr>
              <a:t>Χαρτί σχεδίασης και μολύβια (για γρήγορα σχέδια αναφοράς εάν χρειάζεται)</a:t>
            </a:r>
            <a:endParaRPr sz="1600">
              <a:latin typeface="Candara"/>
              <a:ea typeface="Candara"/>
              <a:cs typeface="Candara"/>
              <a:sym typeface="Candara"/>
            </a:endParaRPr>
          </a:p>
          <a:p>
            <a:pPr marL="457200" lvl="0" indent="-330200" algn="l" rtl="0">
              <a:spcBef>
                <a:spcPts val="0"/>
              </a:spcBef>
              <a:spcAft>
                <a:spcPts val="0"/>
              </a:spcAft>
              <a:buSzPts val="1600"/>
              <a:buChar char="•"/>
            </a:pPr>
            <a:r>
              <a:rPr lang="en-GB" sz="1600">
                <a:latin typeface="Candara"/>
                <a:ea typeface="Candara"/>
                <a:cs typeface="Candara"/>
                <a:sym typeface="Candara"/>
              </a:rPr>
              <a:t>Ποδιές ή προστατευτικά καλύμματα1</a:t>
            </a:r>
            <a:endParaRPr sz="1600">
              <a:latin typeface="Candara"/>
              <a:ea typeface="Candara"/>
              <a:cs typeface="Candara"/>
              <a:sym typeface="Candara"/>
            </a:endParaRPr>
          </a:p>
          <a:p>
            <a:pPr marL="457200" lvl="0" indent="-330200" algn="l" rtl="0">
              <a:spcBef>
                <a:spcPts val="0"/>
              </a:spcBef>
              <a:spcAft>
                <a:spcPts val="0"/>
              </a:spcAft>
              <a:buSzPts val="1600"/>
              <a:buChar char="•"/>
            </a:pPr>
            <a:r>
              <a:rPr lang="en-GB" sz="1600">
                <a:latin typeface="Candara"/>
                <a:ea typeface="Candara"/>
                <a:cs typeface="Candara"/>
                <a:sym typeface="Candara"/>
              </a:rPr>
              <a:t>Μπολ νερού, σανίδες ή χαλάκια για εργασία</a:t>
            </a:r>
            <a:endParaRPr sz="1600">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GB" sz="1600" b="1">
                <a:latin typeface="Candara"/>
                <a:ea typeface="Candara"/>
                <a:cs typeface="Candara"/>
                <a:sym typeface="Candara"/>
              </a:rPr>
              <a:t>Οδηγίες και Προσέγγιση:</a:t>
            </a:r>
            <a:endParaRPr sz="1600" b="0" i="0" u="none" strike="noStrike" cap="none">
              <a:solidFill>
                <a:srgbClr val="000000"/>
              </a:solidFill>
              <a:latin typeface="Candara"/>
              <a:ea typeface="Candara"/>
              <a:cs typeface="Candara"/>
              <a:sym typeface="Candara"/>
            </a:endParaRPr>
          </a:p>
          <a:p>
            <a:pPr marL="0" lvl="0" indent="0" algn="l" rtl="0">
              <a:spcBef>
                <a:spcPts val="0"/>
              </a:spcBef>
              <a:spcAft>
                <a:spcPts val="0"/>
              </a:spcAft>
              <a:buNone/>
            </a:pPr>
            <a:r>
              <a:rPr lang="en-GB" sz="1600">
                <a:latin typeface="Candara"/>
                <a:ea typeface="Candara"/>
                <a:cs typeface="Candara"/>
                <a:sym typeface="Candara"/>
              </a:rPr>
              <a:t>Ξεκινήστε ενθαρρύνοντας τους συμμετέχοντες να θυμηθούν τα διακριτικά χαρακτηριστικά της κεραμικής του Πολιτισμού Narva:</a:t>
            </a:r>
            <a:endParaRPr sz="1600">
              <a:latin typeface="Candara"/>
              <a:ea typeface="Candara"/>
              <a:cs typeface="Candara"/>
              <a:sym typeface="Candara"/>
            </a:endParaRPr>
          </a:p>
          <a:p>
            <a:pPr marL="457200" lvl="0" indent="-330200" algn="l" rtl="0">
              <a:spcBef>
                <a:spcPts val="0"/>
              </a:spcBef>
              <a:spcAft>
                <a:spcPts val="0"/>
              </a:spcAft>
              <a:buSzPts val="1600"/>
              <a:buChar char="•"/>
            </a:pPr>
            <a:r>
              <a:rPr lang="en-GB" sz="1600">
                <a:latin typeface="Candara"/>
                <a:ea typeface="Candara"/>
                <a:cs typeface="Candara"/>
                <a:sym typeface="Candara"/>
              </a:rPr>
              <a:t>Αγγεία με χοντρά τοιχώματα</a:t>
            </a:r>
            <a:endParaRPr sz="1600">
              <a:latin typeface="Candara"/>
              <a:ea typeface="Candara"/>
              <a:cs typeface="Candara"/>
              <a:sym typeface="Candara"/>
            </a:endParaRPr>
          </a:p>
          <a:p>
            <a:pPr marL="457200" lvl="0" indent="-330200" algn="l" rtl="0">
              <a:spcBef>
                <a:spcPts val="0"/>
              </a:spcBef>
              <a:spcAft>
                <a:spcPts val="0"/>
              </a:spcAft>
              <a:buSzPts val="1600"/>
              <a:buChar char="•"/>
            </a:pPr>
            <a:r>
              <a:rPr lang="en-GB" sz="1600">
                <a:latin typeface="Candara"/>
                <a:ea typeface="Candara"/>
                <a:cs typeface="Candara"/>
                <a:sym typeface="Candara"/>
              </a:rPr>
              <a:t>Απλές, λειτουργικές μορφές</a:t>
            </a:r>
            <a:endParaRPr sz="1600">
              <a:latin typeface="Candara"/>
              <a:ea typeface="Candara"/>
              <a:cs typeface="Candara"/>
              <a:sym typeface="Candara"/>
            </a:endParaRPr>
          </a:p>
          <a:p>
            <a:pPr marL="457200" lvl="0" indent="-330200" algn="l" rtl="0">
              <a:spcBef>
                <a:spcPts val="0"/>
              </a:spcBef>
              <a:spcAft>
                <a:spcPts val="0"/>
              </a:spcAft>
              <a:buSzPts val="1600"/>
              <a:buChar char="•"/>
            </a:pPr>
            <a:r>
              <a:rPr lang="en-GB" sz="1600">
                <a:latin typeface="Candara"/>
                <a:ea typeface="Candara"/>
                <a:cs typeface="Candara"/>
                <a:sym typeface="Candara"/>
              </a:rPr>
              <a:t>Υφές που έχουν πιεστεί με το χέρι (δακτυλικά αποτυπώματα, μοτίβα που μοιάζουν με χτένα, λακκούβες)</a:t>
            </a:r>
            <a:endParaRPr sz="1600">
              <a:latin typeface="Candara"/>
              <a:ea typeface="Candara"/>
              <a:cs typeface="Candara"/>
              <a:sym typeface="Candara"/>
            </a:endParaRPr>
          </a:p>
          <a:p>
            <a:pPr marL="457200" lvl="0" indent="-330200" algn="l" rtl="0">
              <a:spcBef>
                <a:spcPts val="0"/>
              </a:spcBef>
              <a:spcAft>
                <a:spcPts val="0"/>
              </a:spcAft>
              <a:buSzPts val="1600"/>
              <a:buChar char="•"/>
            </a:pPr>
            <a:r>
              <a:rPr lang="en-GB" sz="1600">
                <a:latin typeface="Candara"/>
                <a:ea typeface="Candara"/>
                <a:cs typeface="Candara"/>
                <a:sym typeface="Candara"/>
              </a:rPr>
              <a:t>Φυσικά υλικά αναμεμειγμένα στον πηλό</a:t>
            </a:r>
            <a:endParaRPr sz="1600">
              <a:latin typeface="Candara"/>
              <a:ea typeface="Candara"/>
              <a:cs typeface="Candara"/>
              <a:sym typeface="Candara"/>
            </a:endParaRPr>
          </a:p>
        </p:txBody>
      </p:sp>
      <p:pic>
        <p:nvPicPr>
          <p:cNvPr id="142" name="Google Shape;142;p9"/>
          <p:cNvPicPr preferRelativeResize="0"/>
          <p:nvPr/>
        </p:nvPicPr>
        <p:blipFill rotWithShape="1">
          <a:blip r:embed="rId4">
            <a:alphaModFix/>
          </a:blip>
          <a:srcRect/>
          <a:stretch/>
        </p:blipFill>
        <p:spPr>
          <a:xfrm>
            <a:off x="7688800" y="1090599"/>
            <a:ext cx="3957373" cy="527649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g324d98dd386_0_18"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48" name="Google Shape;148;g324d98dd386_0_18"/>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9" name="Google Shape;149;g324d98dd386_0_18"/>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0" name="Google Shape;150;g324d98dd386_0_18"/>
          <p:cNvSpPr txBox="1"/>
          <p:nvPr/>
        </p:nvSpPr>
        <p:spPr>
          <a:xfrm>
            <a:off x="0" y="89588"/>
            <a:ext cx="10911000" cy="769500"/>
          </a:xfrm>
          <a:prstGeom prst="rect">
            <a:avLst/>
          </a:prstGeom>
          <a:noFill/>
          <a:ln>
            <a:noFill/>
          </a:ln>
        </p:spPr>
        <p:txBody>
          <a:bodyPr spcFirstLastPara="1" wrap="square" lIns="91425" tIns="45700" rIns="91425" bIns="45700" anchor="t" anchorCtr="0">
            <a:spAutoFit/>
          </a:bodyPr>
          <a:lstStyle/>
          <a:p>
            <a:pPr marL="457200" lvl="0" indent="0" algn="l" rtl="0">
              <a:spcBef>
                <a:spcPts val="0"/>
              </a:spcBef>
              <a:spcAft>
                <a:spcPts val="0"/>
              </a:spcAft>
              <a:buClr>
                <a:schemeClr val="dk1"/>
              </a:buClr>
              <a:buSzPts val="1100"/>
              <a:buFont typeface="Arial"/>
              <a:buNone/>
            </a:pPr>
            <a:r>
              <a:rPr lang="en-GB" sz="2200" b="1">
                <a:solidFill>
                  <a:schemeClr val="lt1"/>
                </a:solidFill>
                <a:latin typeface="Candara"/>
                <a:ea typeface="Candara"/>
                <a:cs typeface="Candara"/>
                <a:sym typeface="Candara"/>
              </a:rPr>
              <a:t>Δημιουργική Δραστηριότητα: Σχεδιασμός και Διαμόρφωση ενός Λειτουργικού Αντικειμένου από Πηλό</a:t>
            </a:r>
            <a:endParaRPr sz="2200" b="1">
              <a:solidFill>
                <a:schemeClr val="lt1"/>
              </a:solidFill>
              <a:latin typeface="Candara"/>
              <a:ea typeface="Candara"/>
              <a:cs typeface="Candara"/>
              <a:sym typeface="Candara"/>
            </a:endParaRPr>
          </a:p>
        </p:txBody>
      </p:sp>
      <p:sp>
        <p:nvSpPr>
          <p:cNvPr id="151" name="Google Shape;151;g324d98dd386_0_18"/>
          <p:cNvSpPr txBox="1"/>
          <p:nvPr/>
        </p:nvSpPr>
        <p:spPr>
          <a:xfrm>
            <a:off x="484050" y="973650"/>
            <a:ext cx="6993300" cy="58644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GB" sz="1500">
                <a:latin typeface="Candara"/>
                <a:ea typeface="Candara"/>
                <a:cs typeface="Candara"/>
                <a:sym typeface="Candara"/>
              </a:rPr>
              <a:t>Αφήστε τους εκπαιδευόμενους να επιλέξουν τι είδους αντικείμενο θέλουν να δημιουργήσουν — κάτι που θα μπορούσαν να χρησιμοποιήσουν στην καθημερινή ζωή. Μπορεί να είναι ένα φλιτζάνι που θα απολάμβαναν να χρησιμοποιούν για τσάι, ένα μπολ για την κουζίνα τους ή ένα βάζο για το περβάζι του παραθύρου τους. Ζητήστε τους να σκεφτούν όχι μόνο πώς φαίνεται, αλλά και:</a:t>
            </a:r>
            <a:endParaRPr sz="1500">
              <a:latin typeface="Candara"/>
              <a:ea typeface="Candara"/>
              <a:cs typeface="Candara"/>
              <a:sym typeface="Candara"/>
            </a:endParaRPr>
          </a:p>
          <a:p>
            <a:pPr marL="457200" lvl="0" indent="-323850" algn="l" rtl="0">
              <a:spcBef>
                <a:spcPts val="0"/>
              </a:spcBef>
              <a:spcAft>
                <a:spcPts val="0"/>
              </a:spcAft>
              <a:buSzPts val="1500"/>
              <a:buChar char="•"/>
            </a:pPr>
            <a:r>
              <a:rPr lang="en-GB" sz="1500">
                <a:latin typeface="Candara"/>
                <a:ea typeface="Candara"/>
                <a:cs typeface="Candara"/>
                <a:sym typeface="Candara"/>
              </a:rPr>
              <a:t>Τι ρόλο θα παίξει στο σπίτι ή στη ζωή τους;</a:t>
            </a:r>
            <a:endParaRPr sz="1500">
              <a:latin typeface="Candara"/>
              <a:ea typeface="Candara"/>
              <a:cs typeface="Candara"/>
              <a:sym typeface="Candara"/>
            </a:endParaRPr>
          </a:p>
          <a:p>
            <a:pPr marL="457200" lvl="0" indent="-323850" algn="l" rtl="0">
              <a:spcBef>
                <a:spcPts val="0"/>
              </a:spcBef>
              <a:spcAft>
                <a:spcPts val="0"/>
              </a:spcAft>
              <a:buSzPts val="1500"/>
              <a:buChar char="•"/>
            </a:pPr>
            <a:r>
              <a:rPr lang="en-GB" sz="1500">
                <a:latin typeface="Candara"/>
                <a:ea typeface="Candara"/>
                <a:cs typeface="Candara"/>
                <a:sym typeface="Candara"/>
              </a:rPr>
              <a:t>Τι μήνυμα ή συναίσθημα θέλουν να μεταφέρει;</a:t>
            </a:r>
            <a:endParaRPr sz="1500">
              <a:latin typeface="Candara"/>
              <a:ea typeface="Candara"/>
              <a:cs typeface="Candara"/>
              <a:sym typeface="Candara"/>
            </a:endParaRPr>
          </a:p>
          <a:p>
            <a:pPr marL="457200" lvl="0" indent="-323850" algn="l" rtl="0">
              <a:spcBef>
                <a:spcPts val="0"/>
              </a:spcBef>
              <a:spcAft>
                <a:spcPts val="0"/>
              </a:spcAft>
              <a:buSzPts val="1500"/>
              <a:buChar char="•"/>
            </a:pPr>
            <a:r>
              <a:rPr lang="en-GB" sz="1500">
                <a:latin typeface="Candara"/>
                <a:ea typeface="Candara"/>
                <a:cs typeface="Candara"/>
                <a:sym typeface="Candara"/>
              </a:rPr>
              <a:t>Πώς θα μπορούσαν να ενσωματώσουν τόσο την παράδοση όσο και την προσωπική έκφραση στο σχήμα και τη διακόσμησή του;</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500" b="1"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GB" sz="1500" b="1">
                <a:latin typeface="Candara"/>
                <a:ea typeface="Candara"/>
                <a:cs typeface="Candara"/>
                <a:sym typeface="Candara"/>
              </a:rPr>
              <a:t>Οδηγίες Κατασκευής με το Χέρι:</a:t>
            </a:r>
            <a:endParaRPr sz="1500" b="0" i="0" u="none" strike="noStrike" cap="none">
              <a:solidFill>
                <a:srgbClr val="000000"/>
              </a:solidFill>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r>
              <a:rPr lang="en-GB" sz="1500">
                <a:latin typeface="Candara"/>
                <a:ea typeface="Candara"/>
                <a:cs typeface="Candara"/>
                <a:sym typeface="Candara"/>
              </a:rPr>
              <a:t>Χρησιμοποιήστε μόνο τεχνικές κατασκευής με το χέρι (όχι τροχούς κεραμικής) για να παραμείνετε κοντά στις αρχαίες μεθόδους. Καθοδηγήστε τους συμμετέχοντες να εργάζονται αργά και προσεκτικά, εστιάζοντας στην κατασκευή χοντρών τοιχωμάτων για να αντικατοπτρίσουν τη στερεότητα των κεραμικών τύπου Narva. Ενθαρρύνετέ τους να πιέζουν μοτίβα ή υφές χρησιμοποιώντας απλά εργαλεία, τα δάχτυλά τους ή φυσικά στοιχεία — φύλλα, κλαδάκια, σπόρους — τα οποία αντικατοπτρίζουν τις αρχές του οικολογικού σχεδιασμού.</a:t>
            </a:r>
            <a:endParaRPr sz="13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500" b="0" i="0" u="none" strike="noStrike" cap="none">
              <a:solidFill>
                <a:srgbClr val="000000"/>
              </a:solidFill>
              <a:latin typeface="Candara"/>
              <a:ea typeface="Candara"/>
              <a:cs typeface="Candara"/>
              <a:sym typeface="Candara"/>
            </a:endParaRPr>
          </a:p>
          <a:p>
            <a:pPr marL="0" lvl="0" indent="0" algn="l" rtl="0">
              <a:spcBef>
                <a:spcPts val="0"/>
              </a:spcBef>
              <a:spcAft>
                <a:spcPts val="0"/>
              </a:spcAft>
              <a:buClr>
                <a:schemeClr val="dk1"/>
              </a:buClr>
              <a:buSzPts val="1100"/>
              <a:buFont typeface="Arial"/>
              <a:buNone/>
            </a:pPr>
            <a:r>
              <a:rPr lang="en-GB" sz="1500">
                <a:latin typeface="Candara"/>
                <a:ea typeface="Candara"/>
                <a:cs typeface="Candara"/>
                <a:sym typeface="Candara"/>
              </a:rPr>
              <a:t>Υπενθυμίστε στους συμμετέχοντες ότι οι ατέλειες αποτελούν μέρος της χειροποίητης γοητείας και ότι η διαδικασία μετράει όσο και το αποτέλεσμα. Μετακινηθείτε για να παρέχετε τεχνική υποστήριξη, να βοηθήσετε στη στερέωση των τμημάτων και να ενθαρρύνετε τον πειραματισμό.</a:t>
            </a:r>
            <a:endParaRPr sz="1300" b="0" i="0" u="none" strike="noStrike" cap="none">
              <a:solidFill>
                <a:srgbClr val="000000"/>
              </a:solidFill>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sz="1500">
                <a:latin typeface="Candara"/>
                <a:ea typeface="Candara"/>
                <a:cs typeface="Candara"/>
                <a:sym typeface="Candara"/>
              </a:rPr>
              <a:t>Δημιουργήστε ένα ζεστό, υποστηρικτικό περιβάλλον όπου το μοναδικό όραμα κάθε ατόμου είναι ευπρόσδεκτο και σεβαστό.</a:t>
            </a:r>
            <a:endParaRPr sz="1500">
              <a:latin typeface="Candara"/>
              <a:ea typeface="Candara"/>
              <a:cs typeface="Candara"/>
              <a:sym typeface="Candara"/>
            </a:endParaRPr>
          </a:p>
        </p:txBody>
      </p:sp>
      <p:pic>
        <p:nvPicPr>
          <p:cNvPr id="152" name="Google Shape;152;g324d98dd386_0_18"/>
          <p:cNvPicPr preferRelativeResize="0"/>
          <p:nvPr/>
        </p:nvPicPr>
        <p:blipFill rotWithShape="1">
          <a:blip r:embed="rId4">
            <a:alphaModFix/>
          </a:blip>
          <a:srcRect/>
          <a:stretch/>
        </p:blipFill>
        <p:spPr>
          <a:xfrm>
            <a:off x="7665050" y="1109549"/>
            <a:ext cx="3930924" cy="524124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g324d98dd386_0_32"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58" name="Google Shape;158;g324d98dd386_0_32"/>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9" name="Google Shape;159;g324d98dd386_0_32"/>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0" name="Google Shape;160;g324d98dd386_0_32"/>
          <p:cNvSpPr txBox="1"/>
          <p:nvPr/>
        </p:nvSpPr>
        <p:spPr>
          <a:xfrm>
            <a:off x="436825" y="89600"/>
            <a:ext cx="99594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a:solidFill>
                  <a:schemeClr val="lt1"/>
                </a:solidFill>
                <a:latin typeface="Candara"/>
                <a:ea typeface="Candara"/>
                <a:cs typeface="Candara"/>
                <a:sym typeface="Candara"/>
              </a:rPr>
              <a:t>Κοινοποίηση και Αναστοχασμός</a:t>
            </a:r>
            <a:endParaRPr sz="2400" b="0" i="0" u="none" strike="noStrike" cap="none">
              <a:solidFill>
                <a:schemeClr val="lt1"/>
              </a:solidFill>
              <a:latin typeface="Candara"/>
              <a:ea typeface="Candara"/>
              <a:cs typeface="Candara"/>
              <a:sym typeface="Candara"/>
            </a:endParaRPr>
          </a:p>
        </p:txBody>
      </p:sp>
      <p:sp>
        <p:nvSpPr>
          <p:cNvPr id="161" name="Google Shape;161;g324d98dd386_0_32"/>
          <p:cNvSpPr txBox="1"/>
          <p:nvPr/>
        </p:nvSpPr>
        <p:spPr>
          <a:xfrm>
            <a:off x="536075" y="1080425"/>
            <a:ext cx="10454400" cy="4987200"/>
          </a:xfrm>
          <a:prstGeom prst="rect">
            <a:avLst/>
          </a:prstGeom>
          <a:noFill/>
          <a:ln>
            <a:noFill/>
          </a:ln>
        </p:spPr>
        <p:txBody>
          <a:bodyPr spcFirstLastPara="1" wrap="square" lIns="91425" tIns="45700" rIns="91425" bIns="45700" anchor="t" anchorCtr="0">
            <a:spAutoFit/>
          </a:bodyPr>
          <a:lstStyle/>
          <a:p>
            <a:pPr marL="0" lvl="0" indent="0" algn="l" rtl="0">
              <a:spcBef>
                <a:spcPts val="600"/>
              </a:spcBef>
              <a:spcAft>
                <a:spcPts val="0"/>
              </a:spcAft>
              <a:buClr>
                <a:schemeClr val="dk1"/>
              </a:buClr>
              <a:buSzPts val="1100"/>
              <a:buFont typeface="Arial"/>
              <a:buNone/>
            </a:pPr>
            <a:r>
              <a:rPr lang="en-GB" sz="1600">
                <a:latin typeface="Candara"/>
                <a:ea typeface="Candara"/>
                <a:cs typeface="Candara"/>
                <a:sym typeface="Candara"/>
              </a:rPr>
              <a:t>Για να ολοκληρωθεί η συνεδρία, οργανώστε έναν περίπατο γκαλερί (gallery walk) όπου οι συμμετέχοντες θα εκθέσουν τα κομμάτια τους που βρίσκονται σε εξέλιξη. Κάθε συμμετέχων εξηγεί τη δημιουργική του διαδικασία και τις επιλογές που έκανε.</a:t>
            </a:r>
            <a:endParaRPr sz="1600">
              <a:latin typeface="Candara"/>
              <a:ea typeface="Candara"/>
              <a:cs typeface="Candara"/>
              <a:sym typeface="Candara"/>
            </a:endParaRPr>
          </a:p>
          <a:p>
            <a:pPr marL="0" lvl="0" indent="0" algn="l" rtl="0">
              <a:spcBef>
                <a:spcPts val="600"/>
              </a:spcBef>
              <a:spcAft>
                <a:spcPts val="0"/>
              </a:spcAft>
              <a:buClr>
                <a:schemeClr val="dk1"/>
              </a:buClr>
              <a:buSzPts val="1100"/>
              <a:buFont typeface="Arial"/>
              <a:buNone/>
            </a:pPr>
            <a:endParaRPr sz="1600">
              <a:latin typeface="Candara"/>
              <a:ea typeface="Candara"/>
              <a:cs typeface="Candara"/>
              <a:sym typeface="Candara"/>
            </a:endParaRPr>
          </a:p>
          <a:p>
            <a:pPr marL="0" lvl="0" indent="0" algn="l" rtl="0">
              <a:spcBef>
                <a:spcPts val="600"/>
              </a:spcBef>
              <a:spcAft>
                <a:spcPts val="0"/>
              </a:spcAft>
              <a:buClr>
                <a:schemeClr val="dk1"/>
              </a:buClr>
              <a:buSzPts val="1100"/>
              <a:buFont typeface="Arial"/>
              <a:buNone/>
            </a:pPr>
            <a:r>
              <a:rPr lang="en-GB" sz="1600">
                <a:latin typeface="Candara"/>
                <a:ea typeface="Candara"/>
                <a:cs typeface="Candara"/>
                <a:sym typeface="Candara"/>
              </a:rPr>
              <a:t>Για να υποστηρίξετε αυτή τη στιγμή αναστοχασμού, μπορείτε να χρησιμοποιήσετε μερικές καθοδηγητικές ερωτήσεις:</a:t>
            </a:r>
            <a:endParaRPr sz="1600">
              <a:latin typeface="Candara"/>
              <a:ea typeface="Candara"/>
              <a:cs typeface="Candara"/>
              <a:sym typeface="Candara"/>
            </a:endParaRPr>
          </a:p>
          <a:p>
            <a:pPr marL="457200" lvl="0" indent="-330200" algn="l" rtl="0">
              <a:spcBef>
                <a:spcPts val="600"/>
              </a:spcBef>
              <a:spcAft>
                <a:spcPts val="0"/>
              </a:spcAft>
              <a:buSzPts val="1600"/>
              <a:buFont typeface="Candara"/>
              <a:buChar char="●"/>
            </a:pPr>
            <a:r>
              <a:rPr lang="en-GB" sz="1600">
                <a:latin typeface="Candara"/>
                <a:ea typeface="Candara"/>
                <a:cs typeface="Candara"/>
                <a:sym typeface="Candara"/>
              </a:rPr>
              <a:t>Τι ενέπνευσε τον σχεδιασμό σας και πώς άλλαξε στην πορεία;</a:t>
            </a:r>
            <a:endParaRPr sz="1600">
              <a:latin typeface="Candara"/>
              <a:ea typeface="Candara"/>
              <a:cs typeface="Candara"/>
              <a:sym typeface="Candara"/>
            </a:endParaRPr>
          </a:p>
          <a:p>
            <a:pPr marL="457200" lvl="0" indent="-330200" algn="l" rtl="0">
              <a:spcBef>
                <a:spcPts val="0"/>
              </a:spcBef>
              <a:spcAft>
                <a:spcPts val="0"/>
              </a:spcAft>
              <a:buSzPts val="1600"/>
              <a:buFont typeface="Candara"/>
              <a:buChar char="●"/>
            </a:pPr>
            <a:r>
              <a:rPr lang="en-GB" sz="1600">
                <a:latin typeface="Candara"/>
                <a:ea typeface="Candara"/>
                <a:cs typeface="Candara"/>
                <a:sym typeface="Candara"/>
              </a:rPr>
              <a:t>Ποια στοιχεία κληρονομιάς ήταν σημαντικά για εσάς να συμπεριλάβετε;</a:t>
            </a:r>
            <a:endParaRPr sz="1600">
              <a:latin typeface="Candara"/>
              <a:ea typeface="Candara"/>
              <a:cs typeface="Candara"/>
              <a:sym typeface="Candara"/>
            </a:endParaRPr>
          </a:p>
          <a:p>
            <a:pPr marL="457200" lvl="0" indent="-330200" algn="l" rtl="0">
              <a:spcBef>
                <a:spcPts val="0"/>
              </a:spcBef>
              <a:spcAft>
                <a:spcPts val="0"/>
              </a:spcAft>
              <a:buSzPts val="1600"/>
              <a:buFont typeface="Candara"/>
              <a:buChar char="●"/>
            </a:pPr>
            <a:r>
              <a:rPr lang="en-GB" sz="1600">
                <a:latin typeface="Candara"/>
                <a:ea typeface="Candara"/>
                <a:cs typeface="Candara"/>
                <a:sym typeface="Candara"/>
              </a:rPr>
              <a:t>Πώς εκφράσατε το προσωπικό σας στυλ ή την ιστορία σας;</a:t>
            </a:r>
            <a:endParaRPr sz="1600">
              <a:latin typeface="Candara"/>
              <a:ea typeface="Candara"/>
              <a:cs typeface="Candara"/>
              <a:sym typeface="Candara"/>
            </a:endParaRPr>
          </a:p>
          <a:p>
            <a:pPr marL="457200" lvl="0" indent="-330200" algn="l" rtl="0">
              <a:spcBef>
                <a:spcPts val="0"/>
              </a:spcBef>
              <a:spcAft>
                <a:spcPts val="0"/>
              </a:spcAft>
              <a:buSzPts val="1600"/>
              <a:buFont typeface="Candara"/>
              <a:buChar char="●"/>
            </a:pPr>
            <a:r>
              <a:rPr lang="en-GB" sz="1600">
                <a:latin typeface="Candara"/>
                <a:ea typeface="Candara"/>
                <a:cs typeface="Candara"/>
                <a:sym typeface="Candara"/>
              </a:rPr>
              <a:t>Τι ανακαλύψατε σχετικά με την εργασία με πηλό ή τον σχεδιασμό ενός λειτουργικού αντικειμένου;</a:t>
            </a:r>
            <a:endParaRPr sz="1600">
              <a:latin typeface="Candara"/>
              <a:ea typeface="Candara"/>
              <a:cs typeface="Candara"/>
              <a:sym typeface="Candara"/>
            </a:endParaRPr>
          </a:p>
          <a:p>
            <a:pPr marL="457200" lvl="0" indent="-330200" algn="l" rtl="0">
              <a:spcBef>
                <a:spcPts val="0"/>
              </a:spcBef>
              <a:spcAft>
                <a:spcPts val="0"/>
              </a:spcAft>
              <a:buSzPts val="1600"/>
              <a:buFont typeface="Candara"/>
              <a:buChar char="●"/>
            </a:pPr>
            <a:r>
              <a:rPr lang="en-GB" sz="1600">
                <a:latin typeface="Candara"/>
                <a:ea typeface="Candara"/>
                <a:cs typeface="Candara"/>
                <a:sym typeface="Candara"/>
              </a:rPr>
              <a:t>Πώς αισθάνεστε κοιτάζοντας το αντικείμενό σας τώρα;</a:t>
            </a:r>
            <a:endParaRPr sz="1600">
              <a:latin typeface="Candara"/>
              <a:ea typeface="Candara"/>
              <a:cs typeface="Candara"/>
              <a:sym typeface="Candara"/>
            </a:endParaRPr>
          </a:p>
          <a:p>
            <a:pPr marL="0" lvl="0" indent="0" algn="l" rtl="0">
              <a:spcBef>
                <a:spcPts val="600"/>
              </a:spcBef>
              <a:spcAft>
                <a:spcPts val="0"/>
              </a:spcAft>
              <a:buClr>
                <a:schemeClr val="dk1"/>
              </a:buClr>
              <a:buSzPts val="1100"/>
              <a:buFont typeface="Arial"/>
              <a:buNone/>
            </a:pPr>
            <a:r>
              <a:rPr lang="en-GB" sz="1600">
                <a:latin typeface="Candara"/>
                <a:ea typeface="Candara"/>
                <a:cs typeface="Candara"/>
                <a:sym typeface="Candara"/>
              </a:rPr>
              <a:t>Ενθαρρύνετε έναν ανοιχτό διάλογο, όπου οι εκπαιδευόμενοι μπορούν επίσης να κάνουν ερωτήσεις ο ένας στον άλλο. Αυτό ενισχύει ένα πνεύμα συνεργασίας και χτίζει αυτοπεποίθηση στην έκφραση δημιουργικών ιδεών.</a:t>
            </a:r>
            <a:endParaRPr sz="1600">
              <a:latin typeface="Candara"/>
              <a:ea typeface="Candara"/>
              <a:cs typeface="Candara"/>
              <a:sym typeface="Candara"/>
            </a:endParaRPr>
          </a:p>
          <a:p>
            <a:pPr marL="0" lvl="0" indent="0" algn="l" rtl="0">
              <a:spcBef>
                <a:spcPts val="600"/>
              </a:spcBef>
              <a:spcAft>
                <a:spcPts val="0"/>
              </a:spcAft>
              <a:buClr>
                <a:schemeClr val="dk1"/>
              </a:buClr>
              <a:buSzPts val="1100"/>
              <a:buFont typeface="Arial"/>
              <a:buNone/>
            </a:pPr>
            <a:r>
              <a:rPr lang="en-GB" sz="1600">
                <a:latin typeface="Candara"/>
                <a:ea typeface="Candara"/>
                <a:cs typeface="Candara"/>
                <a:sym typeface="Candara"/>
              </a:rPr>
              <a:t>Συνοψίστε τα επιτεύγματα της ημέρας, τονίζοντας πώς κάθε συμμετέχων έχει συνδυάσει μοναδικά αρχαίες και σύγχρονες τεχνικές. Συζητήστε τα επόμενα βήματα για την όπτηση και την προετοιμασία των έργων για την τελική συνεδρία.</a:t>
            </a:r>
            <a:endParaRPr sz="1600">
              <a:latin typeface="Candara"/>
              <a:ea typeface="Candara"/>
              <a:cs typeface="Candara"/>
              <a:sym typeface="Candara"/>
            </a:endParaRPr>
          </a:p>
          <a:p>
            <a:pPr marL="0" lvl="0" indent="0" algn="l" rtl="0">
              <a:spcBef>
                <a:spcPts val="600"/>
              </a:spcBef>
              <a:spcAft>
                <a:spcPts val="0"/>
              </a:spcAft>
              <a:buClr>
                <a:schemeClr val="dk1"/>
              </a:buClr>
              <a:buSzPts val="1100"/>
              <a:buFont typeface="Arial"/>
              <a:buNone/>
            </a:pPr>
            <a:r>
              <a:rPr lang="en-GB" sz="1600">
                <a:latin typeface="Candara"/>
                <a:ea typeface="Candara"/>
                <a:cs typeface="Candara"/>
                <a:sym typeface="Candara"/>
              </a:rPr>
              <a:t>Παρουσιάστε μια προεπισκόπηση των επερχόμενων τεχνικών υάλωσης που θα μάθουν οι συμμετέχοντες, ενθαρρύνοντάς τους να σκεφτούν χρώματα και φινιρίσματα που μπορεί να αναδείξουν τα κομμάτια τους.</a:t>
            </a:r>
            <a:endParaRPr sz="1600" b="1" i="0" u="none" strike="noStrike" cap="none">
              <a:solidFill>
                <a:srgbClr val="000000"/>
              </a:solidFill>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l-GR" sz="2800" b="1" dirty="0" smtClean="0">
                <a:solidFill>
                  <a:schemeClr val="bg1"/>
                </a:solidFill>
                <a:latin typeface="Candara" pitchFamily="34" charset="0"/>
              </a:rPr>
              <a:t>Ευχαριστούμε για την προσοχή σας</a:t>
            </a:r>
            <a:endParaRPr lang="en-US" sz="2800" b="1" dirty="0" smtClean="0">
              <a:solidFill>
                <a:schemeClr val="bg1"/>
              </a:solidFill>
              <a:latin typeface="Candara" pitchFamily="34" charset="0"/>
            </a:endParaRP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l-GR" sz="2800" b="1" i="0" u="none" strike="noStrike" cap="none" dirty="0" smtClean="0">
                <a:solidFill>
                  <a:srgbClr val="7F7F7F"/>
                </a:solidFill>
                <a:latin typeface="Calibri"/>
                <a:ea typeface="Calibri"/>
                <a:cs typeface="Calibri"/>
                <a:sym typeface="Calibri"/>
              </a:rPr>
              <a:t>ΕΤΑΙΡΟΙ</a:t>
            </a:r>
            <a:r>
              <a:rPr lang="en-GB" sz="2800" b="1" i="0" u="none" strike="noStrike" cap="none" dirty="0" smtClean="0">
                <a:solidFill>
                  <a:srgbClr val="7F7F7F"/>
                </a:solidFill>
                <a:latin typeface="Calibri"/>
                <a:ea typeface="Calibri"/>
                <a:cs typeface="Calibri"/>
                <a:sym typeface="Calibri"/>
              </a:rPr>
              <a:t>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19 - Εικόνα" descr="cc-brand-1.png"/>
          <p:cNvPicPr>
            <a:picLocks noChangeAspect="1"/>
          </p:cNvPicPr>
          <p:nvPr/>
        </p:nvPicPr>
        <p:blipFill>
          <a:blip r:embed="rId12"/>
          <a:stretch>
            <a:fillRect/>
          </a:stretch>
        </p:blipFill>
        <p:spPr>
          <a:xfrm>
            <a:off x="10688715" y="6078746"/>
            <a:ext cx="1503285" cy="779254"/>
          </a:xfrm>
          <a:prstGeom prst="rect">
            <a:avLst/>
          </a:prstGeom>
        </p:spPr>
      </p:pic>
      <p:sp>
        <p:nvSpPr>
          <p:cNvPr id="17" name="Google Shape;87;p1">
            <a:extLst>
              <a:ext uri="{FF2B5EF4-FFF2-40B4-BE49-F238E27FC236}">
                <a16:creationId xmlns="" xmlns:a16="http://schemas.microsoft.com/office/drawing/2014/main" id="{9FFF2E58-2E28-BE29-B86E-1A0B409A2824}"/>
              </a:ext>
            </a:extLst>
          </p:cNvPr>
          <p:cNvSpPr txBox="1"/>
          <p:nvPr/>
        </p:nvSpPr>
        <p:spPr>
          <a:xfrm>
            <a:off x="2630158" y="6221372"/>
            <a:ext cx="8031924" cy="553957"/>
          </a:xfrm>
          <a:prstGeom prst="rect">
            <a:avLst/>
          </a:prstGeom>
          <a:noFill/>
          <a:ln>
            <a:noFill/>
          </a:ln>
        </p:spPr>
        <p:txBody>
          <a:bodyPr spcFirstLastPara="1" wrap="square" lIns="91425" tIns="45700" rIns="91425" bIns="45700" anchor="t" anchorCtr="0">
            <a:spAutoFit/>
          </a:bodyPr>
          <a:lstStyle/>
          <a:p>
            <a:pPr lvl="0" algn="just">
              <a:buSzPts val="1050"/>
            </a:pPr>
            <a:r>
              <a:rPr lang="el-GR" sz="1000" i="1" dirty="0" smtClean="0"/>
              <a:t>Με την επιχορήγηση της Ευρωπαϊκής Ένωσης. Ωστόσο,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της Εθνικής Υπηρεσίας της Εσθονίας. Ούτε η Ευρωπαϊκή Ένωση ούτε η χορηγούσα αρχή μπορούν να θεωρηθούν υπεύθυνες γι’ αυτές</a:t>
            </a:r>
            <a:r>
              <a:rPr lang="en-GB" sz="1000" b="0" i="1" u="none" strike="noStrike" dirty="0" smtClean="0">
                <a:solidFill>
                  <a:srgbClr val="222222"/>
                </a:solidFill>
                <a:effectLst/>
                <a:latin typeface="Calibri" panose="020F0502020204030204" pitchFamily="34" charset="0"/>
              </a:rPr>
              <a:t>.</a:t>
            </a:r>
            <a:endParaRPr sz="1000" b="0" i="0" u="none" strike="noStrike" cap="none" dirty="0">
              <a:solidFill>
                <a:schemeClr val="dk1"/>
              </a:solidFill>
              <a:latin typeface="Times New Roman"/>
              <a:ea typeface="Times New Roman"/>
              <a:cs typeface="Times New Roman"/>
              <a:sym typeface="Times New Roman"/>
            </a:endParaRPr>
          </a:p>
        </p:txBody>
      </p:sp>
      <p:pic>
        <p:nvPicPr>
          <p:cNvPr id="18" name="Google Shape;88;p1" descr="Blue text on a black background&#10;&#10;Description automatically generated">
            <a:extLst>
              <a:ext uri="{FF2B5EF4-FFF2-40B4-BE49-F238E27FC236}">
                <a16:creationId xmlns="" xmlns:a16="http://schemas.microsoft.com/office/drawing/2014/main" id="{1A6FCB7D-DF7E-D91D-D207-871084954BEA}"/>
              </a:ext>
            </a:extLst>
          </p:cNvPr>
          <p:cNvPicPr preferRelativeResize="0"/>
          <p:nvPr/>
        </p:nvPicPr>
        <p:blipFill>
          <a:blip r:embed="rId13"/>
          <a:stretch>
            <a:fillRect/>
          </a:stretch>
        </p:blipFill>
        <p:spPr>
          <a:xfrm>
            <a:off x="311501" y="6252809"/>
            <a:ext cx="2127367" cy="402523"/>
          </a:xfrm>
          <a:prstGeom prst="rect">
            <a:avLst/>
          </a:prstGeom>
          <a:noFill/>
          <a:ln>
            <a:noFill/>
          </a:ln>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621</Words>
  <Application>Microsoft Office PowerPoint</Application>
  <PresentationFormat>Προσαρμογή</PresentationFormat>
  <Paragraphs>50</Paragraphs>
  <Slides>6</Slides>
  <Notes>6</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6</vt:i4>
      </vt:variant>
    </vt:vector>
  </HeadingPairs>
  <TitlesOfParts>
    <vt:vector size="11" baseType="lpstr">
      <vt:lpstr>Arial</vt:lpstr>
      <vt:lpstr>Candara</vt:lpstr>
      <vt:lpstr>Calibri</vt:lpstr>
      <vt:lpstr>Times New Roman</vt:lpstr>
      <vt:lpstr>Office Theme</vt:lpstr>
      <vt:lpstr>Διαφάνεια 1</vt:lpstr>
      <vt:lpstr>Διαφάνεια 2</vt:lpstr>
      <vt:lpstr>Διαφάνεια 3</vt:lpstr>
      <vt:lpstr>Διαφάνεια 4</vt:lpstr>
      <vt:lpstr>Διαφάνεια 5</vt:lpstr>
      <vt:lpstr>Διαφάνεια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2</cp:revision>
  <dcterms:created xsi:type="dcterms:W3CDTF">2024-06-10T15:48:53Z</dcterms:created>
  <dcterms:modified xsi:type="dcterms:W3CDTF">2026-05-08T23:58:48Z</dcterms:modified>
</cp:coreProperties>
</file>