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5"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hUVXDNJNYIlXVUd9YbqYLeTAMnK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jpeg"/><Relationship Id="rId3" Type="http://schemas.openxmlformats.org/officeDocument/2006/relationships/notesSlide" Target="../notesSlides/notesSlide7.xml"/><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5"/>
          <p:cNvSpPr txBox="1"/>
          <p:nvPr/>
        </p:nvSpPr>
        <p:spPr>
          <a:xfrm>
            <a:off x="0" y="2708872"/>
            <a:ext cx="12192000" cy="18162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a:solidFill>
                  <a:srgbClr val="FFFFFF"/>
                </a:solidFill>
                <a:latin typeface="Candara"/>
                <a:ea typeface="Candara"/>
                <a:cs typeface="Candara"/>
                <a:sym typeface="Candara"/>
              </a:rPr>
              <a:t>ΠΡΟΓΡΑΜΜΑ ΚΑΤΑΡΤΙΣΗΣ</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Clr>
                <a:srgbClr val="000000"/>
              </a:buClr>
              <a:buSzPts val="2800"/>
              <a:buFont typeface="Arial"/>
              <a:buNone/>
            </a:pPr>
            <a:r>
              <a:rPr lang="en-GB" sz="2800" b="1">
                <a:solidFill>
                  <a:srgbClr val="FFFFFF"/>
                </a:solidFill>
                <a:latin typeface="Candara"/>
                <a:ea typeface="Candara"/>
                <a:cs typeface="Candara"/>
                <a:sym typeface="Candara"/>
              </a:rPr>
              <a:t>ΕΝΟΤΗΤΑ 2: Δημιουργικότητα και Οικολογικός Σχεδιασμός μέσω της Κεραμικής Τέχνης και Κληρονομιάς</a:t>
            </a:r>
            <a:endParaRPr sz="1400" b="0" i="0" u="none" strike="noStrike" cap="none">
              <a:solidFill>
                <a:srgbClr val="000000"/>
              </a:solidFill>
              <a:latin typeface="Arial"/>
              <a:ea typeface="Arial"/>
              <a:cs typeface="Arial"/>
              <a:sym typeface="Arial"/>
            </a:endParaRPr>
          </a:p>
        </p:txBody>
      </p:sp>
      <p:sp>
        <p:nvSpPr>
          <p:cNvPr id="86" name="Google Shape;86;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a:t>
            </a:r>
            <a:r>
              <a:rPr lang="el-GR" sz="1000" i="1" dirty="0" smtClean="0"/>
              <a:t>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8" name="7 - Εικόνα" descr="cc-brand-1.png"/>
          <p:cNvPicPr>
            <a:picLocks noChangeAspect="1"/>
          </p:cNvPicPr>
          <p:nvPr/>
        </p:nvPicPr>
        <p:blipFill>
          <a:blip r:embed="rId4"/>
          <a:stretch>
            <a:fillRect/>
          </a:stretch>
        </p:blipFill>
        <p:spPr>
          <a:xfrm>
            <a:off x="10688715" y="6078746"/>
            <a:ext cx="1503285" cy="779254"/>
          </a:xfrm>
          <a:prstGeom prst="rect">
            <a:avLst/>
          </a:prstGeom>
        </p:spPr>
      </p:pic>
      <p:pic>
        <p:nvPicPr>
          <p:cNvPr id="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859075" y="2074775"/>
            <a:ext cx="10643700" cy="2370300"/>
          </a:xfrm>
          <a:prstGeom prst="rect">
            <a:avLst/>
          </a:prstGeom>
          <a:noFill/>
          <a:ln>
            <a:noFill/>
          </a:ln>
        </p:spPr>
        <p:txBody>
          <a:bodyPr spcFirstLastPara="1" wrap="square" lIns="91425" tIns="45700" rIns="91425" bIns="45700" anchor="t" anchorCtr="0">
            <a:spAutoFit/>
          </a:bodyPr>
          <a:lstStyle/>
          <a:p>
            <a:pPr marL="0" lvl="0" indent="0" algn="ctr" rtl="0">
              <a:spcBef>
                <a:spcPts val="1200"/>
              </a:spcBef>
              <a:spcAft>
                <a:spcPts val="0"/>
              </a:spcAft>
              <a:buClr>
                <a:schemeClr val="dk1"/>
              </a:buClr>
              <a:buSzPts val="1100"/>
              <a:buFont typeface="Arial"/>
              <a:buNone/>
            </a:pPr>
            <a:r>
              <a:rPr lang="en-GB" sz="3200" b="1">
                <a:solidFill>
                  <a:schemeClr val="lt1"/>
                </a:solidFill>
                <a:latin typeface="Candara"/>
                <a:ea typeface="Candara"/>
                <a:cs typeface="Candara"/>
                <a:sym typeface="Candara"/>
              </a:rPr>
              <a:t>ΜΑΘΗΜΑ 2: Σχεδιασμός ενός Λειτουργικού Αντικειμένου Εμπνευσμένου από την Τοπική Κεραμική Κληρονομιά</a:t>
            </a:r>
            <a:endParaRPr sz="3200" b="1">
              <a:solidFill>
                <a:schemeClr val="lt1"/>
              </a:solidFill>
              <a:latin typeface="Candara"/>
              <a:ea typeface="Candara"/>
              <a:cs typeface="Candara"/>
              <a:sym typeface="Candara"/>
            </a:endParaRPr>
          </a:p>
          <a:p>
            <a:pPr marL="0" lvl="0" indent="0" algn="ctr" rtl="0">
              <a:spcBef>
                <a:spcPts val="1200"/>
              </a:spcBef>
              <a:spcAft>
                <a:spcPts val="0"/>
              </a:spcAft>
              <a:buClr>
                <a:schemeClr val="dk1"/>
              </a:buClr>
              <a:buSzPts val="1100"/>
              <a:buFont typeface="Arial"/>
              <a:buNone/>
            </a:pPr>
            <a:endParaRPr sz="3200" b="1">
              <a:solidFill>
                <a:schemeClr val="lt1"/>
              </a:solidFill>
              <a:latin typeface="Candara"/>
              <a:ea typeface="Candara"/>
              <a:cs typeface="Candara"/>
              <a:sym typeface="Candara"/>
            </a:endParaRPr>
          </a:p>
          <a:p>
            <a:pPr marL="0" marR="0" lvl="0" indent="0" algn="l" rtl="0">
              <a:lnSpc>
                <a:spcPct val="100000"/>
              </a:lnSpc>
              <a:spcBef>
                <a:spcPts val="1200"/>
              </a:spcBef>
              <a:spcAft>
                <a:spcPts val="0"/>
              </a:spcAft>
              <a:buClr>
                <a:srgbClr val="000000"/>
              </a:buClr>
              <a:buSzPts val="2800"/>
              <a:buFont typeface="Arial"/>
              <a:buNone/>
            </a:pPr>
            <a:endParaRPr sz="3200" b="1">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a:solidFill>
                  <a:srgbClr val="FFFFFF"/>
                </a:solidFill>
                <a:latin typeface="Candara"/>
                <a:ea typeface="Candara"/>
                <a:cs typeface="Candara"/>
                <a:sym typeface="Candara"/>
              </a:rPr>
              <a:t>Στόχοι του Μαθήματος</a:t>
            </a:r>
            <a:endParaRPr sz="3600" b="0" i="0" u="none" strike="noStrike" cap="none">
              <a:solidFill>
                <a:schemeClr val="dk1"/>
              </a:solidFill>
              <a:latin typeface="Times New Roman"/>
              <a:ea typeface="Times New Roman"/>
              <a:cs typeface="Times New Roman"/>
              <a:sym typeface="Times New Roman"/>
            </a:endParaRPr>
          </a:p>
        </p:txBody>
      </p:sp>
      <p:sp>
        <p:nvSpPr>
          <p:cNvPr id="104" name="Google Shape;104;p3"/>
          <p:cNvSpPr txBox="1"/>
          <p:nvPr/>
        </p:nvSpPr>
        <p:spPr>
          <a:xfrm>
            <a:off x="598803" y="972237"/>
            <a:ext cx="10460400" cy="504749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dirty="0" err="1">
                <a:latin typeface="Candara"/>
                <a:ea typeface="Candara"/>
                <a:cs typeface="Candara"/>
                <a:sym typeface="Candara"/>
              </a:rPr>
              <a:t>Σε</a:t>
            </a:r>
            <a:r>
              <a:rPr lang="en-GB" dirty="0">
                <a:latin typeface="Candara"/>
                <a:ea typeface="Candara"/>
                <a:cs typeface="Candara"/>
                <a:sym typeface="Candara"/>
              </a:rPr>
              <a:t> </a:t>
            </a:r>
            <a:r>
              <a:rPr lang="en-GB" dirty="0" err="1">
                <a:latin typeface="Candara"/>
                <a:ea typeface="Candara"/>
                <a:cs typeface="Candara"/>
                <a:sym typeface="Candara"/>
              </a:rPr>
              <a:t>αυτό</a:t>
            </a:r>
            <a:r>
              <a:rPr lang="en-GB" dirty="0">
                <a:latin typeface="Candara"/>
                <a:ea typeface="Candara"/>
                <a:cs typeface="Candara"/>
                <a:sym typeface="Candara"/>
              </a:rPr>
              <a:t> </a:t>
            </a:r>
            <a:r>
              <a:rPr lang="en-GB" dirty="0" err="1">
                <a:latin typeface="Candara"/>
                <a:ea typeface="Candara"/>
                <a:cs typeface="Candara"/>
                <a:sym typeface="Candara"/>
              </a:rPr>
              <a:t>το</a:t>
            </a:r>
            <a:r>
              <a:rPr lang="en-GB" dirty="0">
                <a:latin typeface="Candara"/>
                <a:ea typeface="Candara"/>
                <a:cs typeface="Candara"/>
                <a:sym typeface="Candara"/>
              </a:rPr>
              <a:t> </a:t>
            </a:r>
            <a:r>
              <a:rPr lang="en-GB" dirty="0" err="1">
                <a:latin typeface="Candara"/>
                <a:ea typeface="Candara"/>
                <a:cs typeface="Candara"/>
                <a:sym typeface="Candara"/>
              </a:rPr>
              <a:t>μάθημα</a:t>
            </a:r>
            <a:r>
              <a:rPr lang="en-GB" dirty="0">
                <a:latin typeface="Candara"/>
                <a:ea typeface="Candara"/>
                <a:cs typeface="Candara"/>
                <a:sym typeface="Candara"/>
              </a:rPr>
              <a:t>, </a:t>
            </a:r>
            <a:r>
              <a:rPr lang="en-GB" dirty="0" err="1">
                <a:latin typeface="Candara"/>
                <a:ea typeface="Candara"/>
                <a:cs typeface="Candara"/>
                <a:sym typeface="Candara"/>
              </a:rPr>
              <a:t>σας</a:t>
            </a:r>
            <a:r>
              <a:rPr lang="en-GB" dirty="0">
                <a:latin typeface="Candara"/>
                <a:ea typeface="Candara"/>
                <a:cs typeface="Candara"/>
                <a:sym typeface="Candara"/>
              </a:rPr>
              <a:t> </a:t>
            </a:r>
            <a:r>
              <a:rPr lang="en-GB" dirty="0" err="1">
                <a:latin typeface="Candara"/>
                <a:ea typeface="Candara"/>
                <a:cs typeface="Candara"/>
                <a:sym typeface="Candara"/>
              </a:rPr>
              <a:t>καλούμε</a:t>
            </a:r>
            <a:r>
              <a:rPr lang="en-GB" dirty="0">
                <a:latin typeface="Candara"/>
                <a:ea typeface="Candara"/>
                <a:cs typeface="Candara"/>
                <a:sym typeface="Candara"/>
              </a:rPr>
              <a:t> </a:t>
            </a:r>
            <a:r>
              <a:rPr lang="en-GB" dirty="0" err="1">
                <a:latin typeface="Candara"/>
                <a:ea typeface="Candara"/>
                <a:cs typeface="Candara"/>
                <a:sym typeface="Candara"/>
              </a:rPr>
              <a:t>να</a:t>
            </a:r>
            <a:r>
              <a:rPr lang="en-GB" dirty="0">
                <a:latin typeface="Candara"/>
                <a:ea typeface="Candara"/>
                <a:cs typeface="Candara"/>
                <a:sym typeface="Candara"/>
              </a:rPr>
              <a:t> </a:t>
            </a:r>
            <a:r>
              <a:rPr lang="en-GB" dirty="0" err="1">
                <a:latin typeface="Candara"/>
                <a:ea typeface="Candara"/>
                <a:cs typeface="Candara"/>
                <a:sym typeface="Candara"/>
              </a:rPr>
              <a:t>εξερευνήσετε</a:t>
            </a:r>
            <a:r>
              <a:rPr lang="en-GB" dirty="0">
                <a:latin typeface="Candara"/>
                <a:ea typeface="Candara"/>
                <a:cs typeface="Candara"/>
                <a:sym typeface="Candara"/>
              </a:rPr>
              <a:t> </a:t>
            </a:r>
            <a:r>
              <a:rPr lang="en-GB" dirty="0" err="1">
                <a:latin typeface="Candara"/>
                <a:ea typeface="Candara"/>
                <a:cs typeface="Candara"/>
                <a:sym typeface="Candara"/>
              </a:rPr>
              <a:t>την</a:t>
            </a:r>
            <a:r>
              <a:rPr lang="en-GB" dirty="0">
                <a:latin typeface="Candara"/>
                <a:ea typeface="Candara"/>
                <a:cs typeface="Candara"/>
                <a:sym typeface="Candara"/>
              </a:rPr>
              <a:t> </a:t>
            </a:r>
            <a:r>
              <a:rPr lang="en-GB" dirty="0" err="1">
                <a:latin typeface="Candara"/>
                <a:ea typeface="Candara"/>
                <a:cs typeface="Candara"/>
                <a:sym typeface="Candara"/>
              </a:rPr>
              <a:t>πολιτιστική</a:t>
            </a:r>
            <a:r>
              <a:rPr lang="en-GB" dirty="0">
                <a:latin typeface="Candara"/>
                <a:ea typeface="Candara"/>
                <a:cs typeface="Candara"/>
                <a:sym typeface="Candara"/>
              </a:rPr>
              <a:t> </a:t>
            </a:r>
            <a:r>
              <a:rPr lang="en-GB" dirty="0" err="1">
                <a:latin typeface="Candara"/>
                <a:ea typeface="Candara"/>
                <a:cs typeface="Candara"/>
                <a:sym typeface="Candara"/>
              </a:rPr>
              <a:t>αξία</a:t>
            </a:r>
            <a:r>
              <a:rPr lang="en-GB" dirty="0">
                <a:latin typeface="Candara"/>
                <a:ea typeface="Candara"/>
                <a:cs typeface="Candara"/>
                <a:sym typeface="Candara"/>
              </a:rPr>
              <a:t> </a:t>
            </a:r>
            <a:r>
              <a:rPr lang="en-GB" dirty="0" err="1">
                <a:latin typeface="Candara"/>
                <a:ea typeface="Candara"/>
                <a:cs typeface="Candara"/>
                <a:sym typeface="Candara"/>
              </a:rPr>
              <a:t>της</a:t>
            </a:r>
            <a:r>
              <a:rPr lang="en-GB" dirty="0">
                <a:latin typeface="Candara"/>
                <a:ea typeface="Candara"/>
                <a:cs typeface="Candara"/>
                <a:sym typeface="Candara"/>
              </a:rPr>
              <a:t> </a:t>
            </a:r>
            <a:r>
              <a:rPr lang="en-GB" dirty="0" err="1">
                <a:latin typeface="Candara"/>
                <a:ea typeface="Candara"/>
                <a:cs typeface="Candara"/>
                <a:sym typeface="Candara"/>
              </a:rPr>
              <a:t>τοπικής</a:t>
            </a:r>
            <a:r>
              <a:rPr lang="en-GB" dirty="0">
                <a:latin typeface="Candara"/>
                <a:ea typeface="Candara"/>
                <a:cs typeface="Candara"/>
                <a:sym typeface="Candara"/>
              </a:rPr>
              <a:t> </a:t>
            </a:r>
            <a:r>
              <a:rPr lang="en-GB" dirty="0" err="1">
                <a:latin typeface="Candara"/>
                <a:ea typeface="Candara"/>
                <a:cs typeface="Candara"/>
                <a:sym typeface="Candara"/>
              </a:rPr>
              <a:t>κεραμικής</a:t>
            </a:r>
            <a:r>
              <a:rPr lang="en-GB" dirty="0">
                <a:latin typeface="Candara"/>
                <a:ea typeface="Candara"/>
                <a:cs typeface="Candara"/>
                <a:sym typeface="Candara"/>
              </a:rPr>
              <a:t> </a:t>
            </a:r>
            <a:r>
              <a:rPr lang="en-GB" dirty="0" err="1">
                <a:latin typeface="Candara"/>
                <a:ea typeface="Candara"/>
                <a:cs typeface="Candara"/>
                <a:sym typeface="Candara"/>
              </a:rPr>
              <a:t>κληρονομιάς</a:t>
            </a:r>
            <a:r>
              <a:rPr lang="en-GB" dirty="0">
                <a:latin typeface="Candara"/>
                <a:ea typeface="Candara"/>
                <a:cs typeface="Candara"/>
                <a:sym typeface="Candara"/>
              </a:rPr>
              <a:t> </a:t>
            </a:r>
            <a:r>
              <a:rPr lang="en-GB" dirty="0" err="1">
                <a:latin typeface="Candara"/>
                <a:ea typeface="Candara"/>
                <a:cs typeface="Candara"/>
                <a:sym typeface="Candara"/>
              </a:rPr>
              <a:t>και</a:t>
            </a:r>
            <a:r>
              <a:rPr lang="en-GB" dirty="0">
                <a:latin typeface="Candara"/>
                <a:ea typeface="Candara"/>
                <a:cs typeface="Candara"/>
                <a:sym typeface="Candara"/>
              </a:rPr>
              <a:t> </a:t>
            </a:r>
            <a:r>
              <a:rPr lang="en-GB" dirty="0" err="1">
                <a:latin typeface="Candara"/>
                <a:ea typeface="Candara"/>
                <a:cs typeface="Candara"/>
                <a:sym typeface="Candara"/>
              </a:rPr>
              <a:t>να</a:t>
            </a:r>
            <a:r>
              <a:rPr lang="en-GB" dirty="0">
                <a:latin typeface="Candara"/>
                <a:ea typeface="Candara"/>
                <a:cs typeface="Candara"/>
                <a:sym typeface="Candara"/>
              </a:rPr>
              <a:t> </a:t>
            </a:r>
            <a:r>
              <a:rPr lang="en-GB" dirty="0" err="1">
                <a:latin typeface="Candara"/>
                <a:ea typeface="Candara"/>
                <a:cs typeface="Candara"/>
                <a:sym typeface="Candara"/>
              </a:rPr>
              <a:t>τη</a:t>
            </a:r>
            <a:r>
              <a:rPr lang="en-GB" dirty="0">
                <a:latin typeface="Candara"/>
                <a:ea typeface="Candara"/>
                <a:cs typeface="Candara"/>
                <a:sym typeface="Candara"/>
              </a:rPr>
              <a:t> </a:t>
            </a:r>
            <a:r>
              <a:rPr lang="en-GB" dirty="0" err="1">
                <a:latin typeface="Candara"/>
                <a:ea typeface="Candara"/>
                <a:cs typeface="Candara"/>
                <a:sym typeface="Candara"/>
              </a:rPr>
              <a:t>χρησιμοποιήσετε</a:t>
            </a:r>
            <a:r>
              <a:rPr lang="en-GB" dirty="0">
                <a:latin typeface="Candara"/>
                <a:ea typeface="Candara"/>
                <a:cs typeface="Candara"/>
                <a:sym typeface="Candara"/>
              </a:rPr>
              <a:t> </a:t>
            </a:r>
            <a:r>
              <a:rPr lang="en-GB" dirty="0" err="1">
                <a:latin typeface="Candara"/>
                <a:ea typeface="Candara"/>
                <a:cs typeface="Candara"/>
                <a:sym typeface="Candara"/>
              </a:rPr>
              <a:t>ως</a:t>
            </a:r>
            <a:r>
              <a:rPr lang="en-GB" dirty="0">
                <a:latin typeface="Candara"/>
                <a:ea typeface="Candara"/>
                <a:cs typeface="Candara"/>
                <a:sym typeface="Candara"/>
              </a:rPr>
              <a:t> </a:t>
            </a:r>
            <a:r>
              <a:rPr lang="en-GB" dirty="0" err="1">
                <a:latin typeface="Candara"/>
                <a:ea typeface="Candara"/>
                <a:cs typeface="Candara"/>
                <a:sym typeface="Candara"/>
              </a:rPr>
              <a:t>έμπνευση</a:t>
            </a:r>
            <a:r>
              <a:rPr lang="en-GB" dirty="0">
                <a:latin typeface="Candara"/>
                <a:ea typeface="Candara"/>
                <a:cs typeface="Candara"/>
                <a:sym typeface="Candara"/>
              </a:rPr>
              <a:t> </a:t>
            </a:r>
            <a:r>
              <a:rPr lang="en-GB" dirty="0" err="1">
                <a:latin typeface="Candara"/>
                <a:ea typeface="Candara"/>
                <a:cs typeface="Candara"/>
                <a:sym typeface="Candara"/>
              </a:rPr>
              <a:t>για</a:t>
            </a:r>
            <a:r>
              <a:rPr lang="en-GB" dirty="0">
                <a:latin typeface="Candara"/>
                <a:ea typeface="Candara"/>
                <a:cs typeface="Candara"/>
                <a:sym typeface="Candara"/>
              </a:rPr>
              <a:t> </a:t>
            </a:r>
            <a:r>
              <a:rPr lang="en-GB" dirty="0" err="1">
                <a:latin typeface="Candara"/>
                <a:ea typeface="Candara"/>
                <a:cs typeface="Candara"/>
                <a:sym typeface="Candara"/>
              </a:rPr>
              <a:t>να</a:t>
            </a:r>
            <a:r>
              <a:rPr lang="en-GB" dirty="0">
                <a:latin typeface="Candara"/>
                <a:ea typeface="Candara"/>
                <a:cs typeface="Candara"/>
                <a:sym typeface="Candara"/>
              </a:rPr>
              <a:t> </a:t>
            </a:r>
            <a:r>
              <a:rPr lang="en-GB" dirty="0" err="1">
                <a:latin typeface="Candara"/>
                <a:ea typeface="Candara"/>
                <a:cs typeface="Candara"/>
                <a:sym typeface="Candara"/>
              </a:rPr>
              <a:t>σχεδιάσετε</a:t>
            </a:r>
            <a:r>
              <a:rPr lang="en-GB" dirty="0">
                <a:latin typeface="Candara"/>
                <a:ea typeface="Candara"/>
                <a:cs typeface="Candara"/>
                <a:sym typeface="Candara"/>
              </a:rPr>
              <a:t> </a:t>
            </a:r>
            <a:r>
              <a:rPr lang="en-GB" dirty="0" err="1">
                <a:latin typeface="Candara"/>
                <a:ea typeface="Candara"/>
                <a:cs typeface="Candara"/>
                <a:sym typeface="Candara"/>
              </a:rPr>
              <a:t>και</a:t>
            </a:r>
            <a:r>
              <a:rPr lang="en-GB" dirty="0">
                <a:latin typeface="Candara"/>
                <a:ea typeface="Candara"/>
                <a:cs typeface="Candara"/>
                <a:sym typeface="Candara"/>
              </a:rPr>
              <a:t> </a:t>
            </a:r>
            <a:r>
              <a:rPr lang="en-GB" dirty="0" err="1">
                <a:latin typeface="Candara"/>
                <a:ea typeface="Candara"/>
                <a:cs typeface="Candara"/>
                <a:sym typeface="Candara"/>
              </a:rPr>
              <a:t>να</a:t>
            </a:r>
            <a:r>
              <a:rPr lang="en-GB" dirty="0">
                <a:latin typeface="Candara"/>
                <a:ea typeface="Candara"/>
                <a:cs typeface="Candara"/>
                <a:sym typeface="Candara"/>
              </a:rPr>
              <a:t> </a:t>
            </a:r>
            <a:r>
              <a:rPr lang="en-GB" dirty="0" err="1">
                <a:latin typeface="Candara"/>
                <a:ea typeface="Candara"/>
                <a:cs typeface="Candara"/>
                <a:sym typeface="Candara"/>
              </a:rPr>
              <a:t>αρχίσετε</a:t>
            </a:r>
            <a:r>
              <a:rPr lang="en-GB" dirty="0">
                <a:latin typeface="Candara"/>
                <a:ea typeface="Candara"/>
                <a:cs typeface="Candara"/>
                <a:sym typeface="Candara"/>
              </a:rPr>
              <a:t> </a:t>
            </a:r>
            <a:r>
              <a:rPr lang="en-GB" dirty="0" err="1">
                <a:latin typeface="Candara"/>
                <a:ea typeface="Candara"/>
                <a:cs typeface="Candara"/>
                <a:sym typeface="Candara"/>
              </a:rPr>
              <a:t>να</a:t>
            </a:r>
            <a:r>
              <a:rPr lang="en-GB" dirty="0">
                <a:latin typeface="Candara"/>
                <a:ea typeface="Candara"/>
                <a:cs typeface="Candara"/>
                <a:sym typeface="Candara"/>
              </a:rPr>
              <a:t> </a:t>
            </a:r>
            <a:r>
              <a:rPr lang="en-GB" dirty="0" err="1">
                <a:latin typeface="Candara"/>
                <a:ea typeface="Candara"/>
                <a:cs typeface="Candara"/>
                <a:sym typeface="Candara"/>
              </a:rPr>
              <a:t>διαμορφώνετε</a:t>
            </a:r>
            <a:r>
              <a:rPr lang="en-GB" dirty="0">
                <a:latin typeface="Candara"/>
                <a:ea typeface="Candara"/>
                <a:cs typeface="Candara"/>
                <a:sym typeface="Candara"/>
              </a:rPr>
              <a:t> </a:t>
            </a:r>
            <a:r>
              <a:rPr lang="en-GB" dirty="0" err="1">
                <a:latin typeface="Candara"/>
                <a:ea typeface="Candara"/>
                <a:cs typeface="Candara"/>
                <a:sym typeface="Candara"/>
              </a:rPr>
              <a:t>ένα</a:t>
            </a:r>
            <a:r>
              <a:rPr lang="en-GB" dirty="0">
                <a:latin typeface="Candara"/>
                <a:ea typeface="Candara"/>
                <a:cs typeface="Candara"/>
                <a:sym typeface="Candara"/>
              </a:rPr>
              <a:t> </a:t>
            </a:r>
            <a:r>
              <a:rPr lang="en-GB" dirty="0" err="1">
                <a:latin typeface="Candara"/>
                <a:ea typeface="Candara"/>
                <a:cs typeface="Candara"/>
                <a:sym typeface="Candara"/>
              </a:rPr>
              <a:t>λειτουργικό</a:t>
            </a:r>
            <a:r>
              <a:rPr lang="en-GB" dirty="0">
                <a:latin typeface="Candara"/>
                <a:ea typeface="Candara"/>
                <a:cs typeface="Candara"/>
                <a:sym typeface="Candara"/>
              </a:rPr>
              <a:t> </a:t>
            </a:r>
            <a:r>
              <a:rPr lang="en-GB" dirty="0" err="1">
                <a:latin typeface="Candara"/>
                <a:ea typeface="Candara"/>
                <a:cs typeface="Candara"/>
                <a:sym typeface="Candara"/>
              </a:rPr>
              <a:t>κεραμικό</a:t>
            </a:r>
            <a:r>
              <a:rPr lang="en-GB" dirty="0">
                <a:latin typeface="Candara"/>
                <a:ea typeface="Candara"/>
                <a:cs typeface="Candara"/>
                <a:sym typeface="Candara"/>
              </a:rPr>
              <a:t> </a:t>
            </a:r>
            <a:r>
              <a:rPr lang="en-GB" dirty="0" err="1">
                <a:latin typeface="Candara"/>
                <a:ea typeface="Candara"/>
                <a:cs typeface="Candara"/>
                <a:sym typeface="Candara"/>
              </a:rPr>
              <a:t>αντικείμενο</a:t>
            </a:r>
            <a:r>
              <a:rPr lang="en-GB" dirty="0">
                <a:latin typeface="Candara"/>
                <a:ea typeface="Candara"/>
                <a:cs typeface="Candara"/>
                <a:sym typeface="Candara"/>
              </a:rPr>
              <a:t>. </a:t>
            </a:r>
            <a:r>
              <a:rPr lang="en-GB" dirty="0" err="1">
                <a:latin typeface="Candara"/>
                <a:ea typeface="Candara"/>
                <a:cs typeface="Candara"/>
                <a:sym typeface="Candara"/>
              </a:rPr>
              <a:t>Αυτή</a:t>
            </a:r>
            <a:r>
              <a:rPr lang="en-GB" dirty="0">
                <a:latin typeface="Candara"/>
                <a:ea typeface="Candara"/>
                <a:cs typeface="Candara"/>
                <a:sym typeface="Candara"/>
              </a:rPr>
              <a:t> η </a:t>
            </a:r>
            <a:r>
              <a:rPr lang="en-GB" dirty="0" err="1">
                <a:latin typeface="Candara"/>
                <a:ea typeface="Candara"/>
                <a:cs typeface="Candara"/>
                <a:sym typeface="Candara"/>
              </a:rPr>
              <a:t>συνεδρία</a:t>
            </a:r>
            <a:r>
              <a:rPr lang="en-GB" dirty="0">
                <a:latin typeface="Candara"/>
                <a:ea typeface="Candara"/>
                <a:cs typeface="Candara"/>
                <a:sym typeface="Candara"/>
              </a:rPr>
              <a:t> </a:t>
            </a:r>
            <a:r>
              <a:rPr lang="en-GB" dirty="0" err="1">
                <a:latin typeface="Candara"/>
                <a:ea typeface="Candara"/>
                <a:cs typeface="Candara"/>
                <a:sym typeface="Candara"/>
              </a:rPr>
              <a:t>συνδυάζει</a:t>
            </a:r>
            <a:r>
              <a:rPr lang="en-GB" dirty="0">
                <a:latin typeface="Candara"/>
                <a:ea typeface="Candara"/>
                <a:cs typeface="Candara"/>
                <a:sym typeface="Candara"/>
              </a:rPr>
              <a:t> </a:t>
            </a:r>
            <a:r>
              <a:rPr lang="en-GB" dirty="0" err="1">
                <a:latin typeface="Candara"/>
                <a:ea typeface="Candara"/>
                <a:cs typeface="Candara"/>
                <a:sym typeface="Candara"/>
              </a:rPr>
              <a:t>την</a:t>
            </a:r>
            <a:r>
              <a:rPr lang="en-GB" dirty="0">
                <a:latin typeface="Candara"/>
                <a:ea typeface="Candara"/>
                <a:cs typeface="Candara"/>
                <a:sym typeface="Candara"/>
              </a:rPr>
              <a:t> </a:t>
            </a:r>
            <a:r>
              <a:rPr lang="en-GB" dirty="0" err="1">
                <a:latin typeface="Candara"/>
                <a:ea typeface="Candara"/>
                <a:cs typeface="Candara"/>
                <a:sym typeface="Candara"/>
              </a:rPr>
              <a:t>αφήγηση</a:t>
            </a:r>
            <a:r>
              <a:rPr lang="en-GB" dirty="0">
                <a:latin typeface="Candara"/>
                <a:ea typeface="Candara"/>
                <a:cs typeface="Candara"/>
                <a:sym typeface="Candara"/>
              </a:rPr>
              <a:t>, </a:t>
            </a:r>
            <a:r>
              <a:rPr lang="en-GB" dirty="0" err="1">
                <a:latin typeface="Candara"/>
                <a:ea typeface="Candara"/>
                <a:cs typeface="Candara"/>
                <a:sym typeface="Candara"/>
              </a:rPr>
              <a:t>τον</a:t>
            </a:r>
            <a:r>
              <a:rPr lang="en-GB" dirty="0">
                <a:latin typeface="Candara"/>
                <a:ea typeface="Candara"/>
                <a:cs typeface="Candara"/>
                <a:sym typeface="Candara"/>
              </a:rPr>
              <a:t> </a:t>
            </a:r>
            <a:r>
              <a:rPr lang="en-GB" dirty="0" err="1">
                <a:latin typeface="Candara"/>
                <a:ea typeface="Candara"/>
                <a:cs typeface="Candara"/>
                <a:sym typeface="Candara"/>
              </a:rPr>
              <a:t>δημιουργικό</a:t>
            </a:r>
            <a:r>
              <a:rPr lang="en-GB" dirty="0">
                <a:latin typeface="Candara"/>
                <a:ea typeface="Candara"/>
                <a:cs typeface="Candara"/>
                <a:sym typeface="Candara"/>
              </a:rPr>
              <a:t> </a:t>
            </a:r>
            <a:r>
              <a:rPr lang="en-GB" dirty="0" err="1">
                <a:latin typeface="Candara"/>
                <a:ea typeface="Candara"/>
                <a:cs typeface="Candara"/>
                <a:sym typeface="Candara"/>
              </a:rPr>
              <a:t>σχεδιασμό</a:t>
            </a:r>
            <a:r>
              <a:rPr lang="en-GB" dirty="0">
                <a:latin typeface="Candara"/>
                <a:ea typeface="Candara"/>
                <a:cs typeface="Candara"/>
                <a:sym typeface="Candara"/>
              </a:rPr>
              <a:t> </a:t>
            </a:r>
            <a:r>
              <a:rPr lang="en-GB" dirty="0" err="1">
                <a:latin typeface="Candara"/>
                <a:ea typeface="Candara"/>
                <a:cs typeface="Candara"/>
                <a:sym typeface="Candara"/>
              </a:rPr>
              <a:t>και</a:t>
            </a:r>
            <a:r>
              <a:rPr lang="en-GB" dirty="0">
                <a:latin typeface="Candara"/>
                <a:ea typeface="Candara"/>
                <a:cs typeface="Candara"/>
                <a:sym typeface="Candara"/>
              </a:rPr>
              <a:t> </a:t>
            </a:r>
            <a:r>
              <a:rPr lang="en-GB" dirty="0" err="1">
                <a:latin typeface="Candara"/>
                <a:ea typeface="Candara"/>
                <a:cs typeface="Candara"/>
                <a:sym typeface="Candara"/>
              </a:rPr>
              <a:t>την</a:t>
            </a:r>
            <a:r>
              <a:rPr lang="en-GB" dirty="0">
                <a:latin typeface="Candara"/>
                <a:ea typeface="Candara"/>
                <a:cs typeface="Candara"/>
                <a:sym typeface="Candara"/>
              </a:rPr>
              <a:t> </a:t>
            </a:r>
            <a:r>
              <a:rPr lang="en-GB" dirty="0" err="1">
                <a:latin typeface="Candara"/>
                <a:ea typeface="Candara"/>
                <a:cs typeface="Candara"/>
                <a:sym typeface="Candara"/>
              </a:rPr>
              <a:t>πρακτική</a:t>
            </a:r>
            <a:r>
              <a:rPr lang="en-GB" dirty="0">
                <a:latin typeface="Candara"/>
                <a:ea typeface="Candara"/>
                <a:cs typeface="Candara"/>
                <a:sym typeface="Candara"/>
              </a:rPr>
              <a:t> </a:t>
            </a:r>
            <a:r>
              <a:rPr lang="en-GB" dirty="0" err="1">
                <a:latin typeface="Candara"/>
                <a:ea typeface="Candara"/>
                <a:cs typeface="Candara"/>
                <a:sym typeface="Candara"/>
              </a:rPr>
              <a:t>εργασία</a:t>
            </a:r>
            <a:r>
              <a:rPr lang="en-GB" dirty="0">
                <a:latin typeface="Candara"/>
                <a:ea typeface="Candara"/>
                <a:cs typeface="Candara"/>
                <a:sym typeface="Candara"/>
              </a:rPr>
              <a:t> </a:t>
            </a:r>
            <a:r>
              <a:rPr lang="en-GB" dirty="0" err="1">
                <a:latin typeface="Candara"/>
                <a:ea typeface="Candara"/>
                <a:cs typeface="Candara"/>
                <a:sym typeface="Candara"/>
              </a:rPr>
              <a:t>με</a:t>
            </a:r>
            <a:r>
              <a:rPr lang="en-GB" dirty="0">
                <a:latin typeface="Candara"/>
                <a:ea typeface="Candara"/>
                <a:cs typeface="Candara"/>
                <a:sym typeface="Candara"/>
              </a:rPr>
              <a:t> </a:t>
            </a:r>
            <a:r>
              <a:rPr lang="en-GB" dirty="0" err="1">
                <a:latin typeface="Candara"/>
                <a:ea typeface="Candara"/>
                <a:cs typeface="Candara"/>
                <a:sym typeface="Candara"/>
              </a:rPr>
              <a:t>πηλό</a:t>
            </a:r>
            <a:r>
              <a:rPr lang="en-GB" dirty="0">
                <a:latin typeface="Candara"/>
                <a:ea typeface="Candara"/>
                <a:cs typeface="Candara"/>
                <a:sym typeface="Candara"/>
              </a:rPr>
              <a:t>, </a:t>
            </a:r>
            <a:r>
              <a:rPr lang="en-GB" dirty="0" err="1">
                <a:latin typeface="Candara"/>
                <a:ea typeface="Candara"/>
                <a:cs typeface="Candara"/>
                <a:sym typeface="Candara"/>
              </a:rPr>
              <a:t>και</a:t>
            </a:r>
            <a:r>
              <a:rPr lang="en-GB" dirty="0">
                <a:latin typeface="Candara"/>
                <a:ea typeface="Candara"/>
                <a:cs typeface="Candara"/>
                <a:sym typeface="Candara"/>
              </a:rPr>
              <a:t> </a:t>
            </a:r>
            <a:r>
              <a:rPr lang="en-GB" dirty="0" err="1">
                <a:latin typeface="Candara"/>
                <a:ea typeface="Candara"/>
                <a:cs typeface="Candara"/>
                <a:sym typeface="Candara"/>
              </a:rPr>
              <a:t>είναι</a:t>
            </a:r>
            <a:r>
              <a:rPr lang="en-GB" dirty="0">
                <a:latin typeface="Candara"/>
                <a:ea typeface="Candara"/>
                <a:cs typeface="Candara"/>
                <a:sym typeface="Candara"/>
              </a:rPr>
              <a:t> </a:t>
            </a:r>
            <a:r>
              <a:rPr lang="en-GB" dirty="0" err="1">
                <a:latin typeface="Candara"/>
                <a:ea typeface="Candara"/>
                <a:cs typeface="Candara"/>
                <a:sym typeface="Candara"/>
              </a:rPr>
              <a:t>προσαρμόσιμη</a:t>
            </a:r>
            <a:r>
              <a:rPr lang="en-GB" dirty="0">
                <a:latin typeface="Candara"/>
                <a:ea typeface="Candara"/>
                <a:cs typeface="Candara"/>
                <a:sym typeface="Candara"/>
              </a:rPr>
              <a:t> </a:t>
            </a:r>
            <a:r>
              <a:rPr lang="en-GB" dirty="0" err="1">
                <a:latin typeface="Candara"/>
                <a:ea typeface="Candara"/>
                <a:cs typeface="Candara"/>
                <a:sym typeface="Candara"/>
              </a:rPr>
              <a:t>σε</a:t>
            </a:r>
            <a:r>
              <a:rPr lang="en-GB" dirty="0">
                <a:latin typeface="Candara"/>
                <a:ea typeface="Candara"/>
                <a:cs typeface="Candara"/>
                <a:sym typeface="Candara"/>
              </a:rPr>
              <a:t> </a:t>
            </a:r>
            <a:r>
              <a:rPr lang="en-GB" dirty="0" err="1">
                <a:latin typeface="Candara"/>
                <a:ea typeface="Candara"/>
                <a:cs typeface="Candara"/>
                <a:sym typeface="Candara"/>
              </a:rPr>
              <a:t>οποιαδήποτε</a:t>
            </a:r>
            <a:r>
              <a:rPr lang="en-GB" dirty="0">
                <a:latin typeface="Candara"/>
                <a:ea typeface="Candara"/>
                <a:cs typeface="Candara"/>
                <a:sym typeface="Candara"/>
              </a:rPr>
              <a:t> </a:t>
            </a:r>
            <a:r>
              <a:rPr lang="en-GB" dirty="0" err="1">
                <a:latin typeface="Candara"/>
                <a:ea typeface="Candara"/>
                <a:cs typeface="Candara"/>
                <a:sym typeface="Candara"/>
              </a:rPr>
              <a:t>περιφερειακή</a:t>
            </a:r>
            <a:r>
              <a:rPr lang="en-GB" dirty="0">
                <a:latin typeface="Candara"/>
                <a:ea typeface="Candara"/>
                <a:cs typeface="Candara"/>
                <a:sym typeface="Candara"/>
              </a:rPr>
              <a:t> </a:t>
            </a:r>
            <a:r>
              <a:rPr lang="en-GB" dirty="0" err="1">
                <a:latin typeface="Candara"/>
                <a:ea typeface="Candara"/>
                <a:cs typeface="Candara"/>
                <a:sym typeface="Candara"/>
              </a:rPr>
              <a:t>κεραμική</a:t>
            </a:r>
            <a:r>
              <a:rPr lang="en-GB" dirty="0">
                <a:latin typeface="Candara"/>
                <a:ea typeface="Candara"/>
                <a:cs typeface="Candara"/>
                <a:sym typeface="Candara"/>
              </a:rPr>
              <a:t> </a:t>
            </a:r>
            <a:r>
              <a:rPr lang="en-GB" dirty="0" err="1">
                <a:latin typeface="Candara"/>
                <a:ea typeface="Candara"/>
                <a:cs typeface="Candara"/>
                <a:sym typeface="Candara"/>
              </a:rPr>
              <a:t>παράδοση</a:t>
            </a:r>
            <a:r>
              <a:rPr lang="en-GB" dirty="0">
                <a:latin typeface="Candara"/>
                <a:ea typeface="Candara"/>
                <a:cs typeface="Candara"/>
                <a:sym typeface="Candara"/>
              </a:rPr>
              <a:t>.</a:t>
            </a:r>
            <a:endParaRPr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b="1" i="0" u="none" strike="noStrike" cap="none" dirty="0">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b="1" dirty="0" err="1">
                <a:latin typeface="Candara"/>
                <a:ea typeface="Candara"/>
                <a:cs typeface="Candara"/>
                <a:sym typeface="Candara"/>
              </a:rPr>
              <a:t>Μέχρι</a:t>
            </a:r>
            <a:r>
              <a:rPr lang="en-GB" b="1" dirty="0">
                <a:latin typeface="Candara"/>
                <a:ea typeface="Candara"/>
                <a:cs typeface="Candara"/>
                <a:sym typeface="Candara"/>
              </a:rPr>
              <a:t> </a:t>
            </a:r>
            <a:r>
              <a:rPr lang="en-GB" b="1" dirty="0" err="1">
                <a:latin typeface="Candara"/>
                <a:ea typeface="Candara"/>
                <a:cs typeface="Candara"/>
                <a:sym typeface="Candara"/>
              </a:rPr>
              <a:t>το</a:t>
            </a:r>
            <a:r>
              <a:rPr lang="en-GB" b="1" dirty="0">
                <a:latin typeface="Candara"/>
                <a:ea typeface="Candara"/>
                <a:cs typeface="Candara"/>
                <a:sym typeface="Candara"/>
              </a:rPr>
              <a:t> </a:t>
            </a:r>
            <a:r>
              <a:rPr lang="en-GB" b="1" dirty="0" err="1">
                <a:latin typeface="Candara"/>
                <a:ea typeface="Candara"/>
                <a:cs typeface="Candara"/>
                <a:sym typeface="Candara"/>
              </a:rPr>
              <a:t>τέλος</a:t>
            </a:r>
            <a:r>
              <a:rPr lang="en-GB" b="1" dirty="0">
                <a:latin typeface="Candara"/>
                <a:ea typeface="Candara"/>
                <a:cs typeface="Candara"/>
                <a:sym typeface="Candara"/>
              </a:rPr>
              <a:t> </a:t>
            </a:r>
            <a:r>
              <a:rPr lang="en-GB" b="1" dirty="0" err="1">
                <a:latin typeface="Candara"/>
                <a:ea typeface="Candara"/>
                <a:cs typeface="Candara"/>
                <a:sym typeface="Candara"/>
              </a:rPr>
              <a:t>αυτού</a:t>
            </a:r>
            <a:r>
              <a:rPr lang="en-GB" b="1" dirty="0">
                <a:latin typeface="Candara"/>
                <a:ea typeface="Candara"/>
                <a:cs typeface="Candara"/>
                <a:sym typeface="Candara"/>
              </a:rPr>
              <a:t> </a:t>
            </a:r>
            <a:r>
              <a:rPr lang="en-GB" b="1" dirty="0" err="1">
                <a:latin typeface="Candara"/>
                <a:ea typeface="Candara"/>
                <a:cs typeface="Candara"/>
                <a:sym typeface="Candara"/>
              </a:rPr>
              <a:t>του</a:t>
            </a:r>
            <a:r>
              <a:rPr lang="en-GB" b="1" dirty="0">
                <a:latin typeface="Candara"/>
                <a:ea typeface="Candara"/>
                <a:cs typeface="Candara"/>
                <a:sym typeface="Candara"/>
              </a:rPr>
              <a:t> </a:t>
            </a:r>
            <a:r>
              <a:rPr lang="en-GB" b="1" dirty="0" err="1">
                <a:latin typeface="Candara"/>
                <a:ea typeface="Candara"/>
                <a:cs typeface="Candara"/>
                <a:sym typeface="Candara"/>
              </a:rPr>
              <a:t>μαθήματος</a:t>
            </a:r>
            <a:r>
              <a:rPr lang="en-GB" b="1" dirty="0">
                <a:latin typeface="Candara"/>
                <a:ea typeface="Candara"/>
                <a:cs typeface="Candara"/>
                <a:sym typeface="Candara"/>
              </a:rPr>
              <a:t>, </a:t>
            </a:r>
            <a:r>
              <a:rPr lang="en-GB" b="1" dirty="0" err="1">
                <a:latin typeface="Candara"/>
                <a:ea typeface="Candara"/>
                <a:cs typeface="Candara"/>
                <a:sym typeface="Candara"/>
              </a:rPr>
              <a:t>θα</a:t>
            </a:r>
            <a:r>
              <a:rPr lang="en-GB" b="1" dirty="0">
                <a:latin typeface="Candara"/>
                <a:ea typeface="Candara"/>
                <a:cs typeface="Candara"/>
                <a:sym typeface="Candara"/>
              </a:rPr>
              <a:t> </a:t>
            </a:r>
            <a:r>
              <a:rPr lang="en-GB" b="1" dirty="0" err="1">
                <a:latin typeface="Candara"/>
                <a:ea typeface="Candara"/>
                <a:cs typeface="Candara"/>
                <a:sym typeface="Candara"/>
              </a:rPr>
              <a:t>είστε</a:t>
            </a:r>
            <a:r>
              <a:rPr lang="en-GB" b="1" dirty="0">
                <a:latin typeface="Candara"/>
                <a:ea typeface="Candara"/>
                <a:cs typeface="Candara"/>
                <a:sym typeface="Candara"/>
              </a:rPr>
              <a:t> </a:t>
            </a:r>
            <a:r>
              <a:rPr lang="en-GB" b="1" dirty="0" err="1">
                <a:latin typeface="Candara"/>
                <a:ea typeface="Candara"/>
                <a:cs typeface="Candara"/>
                <a:sym typeface="Candara"/>
              </a:rPr>
              <a:t>σε</a:t>
            </a:r>
            <a:r>
              <a:rPr lang="en-GB" b="1" dirty="0">
                <a:latin typeface="Candara"/>
                <a:ea typeface="Candara"/>
                <a:cs typeface="Candara"/>
                <a:sym typeface="Candara"/>
              </a:rPr>
              <a:t> </a:t>
            </a:r>
            <a:r>
              <a:rPr lang="en-GB" b="1" dirty="0" err="1">
                <a:latin typeface="Candara"/>
                <a:ea typeface="Candara"/>
                <a:cs typeface="Candara"/>
                <a:sym typeface="Candara"/>
              </a:rPr>
              <a:t>θέση</a:t>
            </a:r>
            <a:r>
              <a:rPr lang="en-GB" b="1" dirty="0">
                <a:latin typeface="Candara"/>
                <a:ea typeface="Candara"/>
                <a:cs typeface="Candara"/>
                <a:sym typeface="Candara"/>
              </a:rPr>
              <a:t> </a:t>
            </a:r>
            <a:r>
              <a:rPr lang="en-GB" b="1" dirty="0" err="1">
                <a:latin typeface="Candara"/>
                <a:ea typeface="Candara"/>
                <a:cs typeface="Candara"/>
                <a:sym typeface="Candara"/>
              </a:rPr>
              <a:t>να</a:t>
            </a:r>
            <a:r>
              <a:rPr lang="en-GB" b="1" dirty="0">
                <a:latin typeface="Candara"/>
                <a:ea typeface="Candara"/>
                <a:cs typeface="Candara"/>
                <a:sym typeface="Candara"/>
              </a:rPr>
              <a:t>:</a:t>
            </a:r>
            <a:endParaRPr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Char char="•"/>
            </a:pPr>
            <a:r>
              <a:rPr lang="en-GB" b="0" i="0" u="none" strike="noStrike" cap="none" dirty="0">
                <a:solidFill>
                  <a:srgbClr val="000000"/>
                </a:solidFill>
                <a:latin typeface="Candara"/>
                <a:ea typeface="Candara"/>
                <a:cs typeface="Candara"/>
                <a:sym typeface="Candara"/>
              </a:rPr>
              <a:t> </a:t>
            </a:r>
            <a:r>
              <a:rPr lang="en-GB" dirty="0" err="1">
                <a:latin typeface="Candara"/>
                <a:ea typeface="Candara"/>
                <a:cs typeface="Candara"/>
                <a:sym typeface="Candara"/>
              </a:rPr>
              <a:t>Παρουσιάσετε</a:t>
            </a:r>
            <a:r>
              <a:rPr lang="en-GB" dirty="0">
                <a:latin typeface="Candara"/>
                <a:ea typeface="Candara"/>
                <a:cs typeface="Candara"/>
                <a:sym typeface="Candara"/>
              </a:rPr>
              <a:t> </a:t>
            </a:r>
            <a:r>
              <a:rPr lang="en-GB" dirty="0" err="1">
                <a:latin typeface="Candara"/>
                <a:ea typeface="Candara"/>
                <a:cs typeface="Candara"/>
                <a:sym typeface="Candara"/>
              </a:rPr>
              <a:t>στους</a:t>
            </a:r>
            <a:r>
              <a:rPr lang="en-GB" dirty="0">
                <a:latin typeface="Candara"/>
                <a:ea typeface="Candara"/>
                <a:cs typeface="Candara"/>
                <a:sym typeface="Candara"/>
              </a:rPr>
              <a:t> </a:t>
            </a:r>
            <a:r>
              <a:rPr lang="en-GB" dirty="0" err="1">
                <a:latin typeface="Candara"/>
                <a:ea typeface="Candara"/>
                <a:cs typeface="Candara"/>
                <a:sym typeface="Candara"/>
              </a:rPr>
              <a:t>εκπαιδευόμενους</a:t>
            </a:r>
            <a:r>
              <a:rPr lang="en-GB" dirty="0">
                <a:latin typeface="Candara"/>
                <a:ea typeface="Candara"/>
                <a:cs typeface="Candara"/>
                <a:sym typeface="Candara"/>
              </a:rPr>
              <a:t> </a:t>
            </a:r>
            <a:r>
              <a:rPr lang="en-GB" dirty="0" err="1">
                <a:latin typeface="Candara"/>
                <a:ea typeface="Candara"/>
                <a:cs typeface="Candara"/>
                <a:sym typeface="Candara"/>
              </a:rPr>
              <a:t>την</a:t>
            </a:r>
            <a:r>
              <a:rPr lang="en-GB" dirty="0">
                <a:latin typeface="Candara"/>
                <a:ea typeface="Candara"/>
                <a:cs typeface="Candara"/>
                <a:sym typeface="Candara"/>
              </a:rPr>
              <a:t> </a:t>
            </a:r>
            <a:r>
              <a:rPr lang="en-GB" dirty="0" err="1">
                <a:latin typeface="Candara"/>
                <a:ea typeface="Candara"/>
                <a:cs typeface="Candara"/>
                <a:sym typeface="Candara"/>
              </a:rPr>
              <a:t>τοπική</a:t>
            </a:r>
            <a:r>
              <a:rPr lang="en-GB" dirty="0">
                <a:latin typeface="Candara"/>
                <a:ea typeface="Candara"/>
                <a:cs typeface="Candara"/>
                <a:sym typeface="Candara"/>
              </a:rPr>
              <a:t> </a:t>
            </a:r>
            <a:r>
              <a:rPr lang="en-GB" dirty="0" err="1">
                <a:latin typeface="Candara"/>
                <a:ea typeface="Candara"/>
                <a:cs typeface="Candara"/>
                <a:sym typeface="Candara"/>
              </a:rPr>
              <a:t>κεραμική</a:t>
            </a:r>
            <a:r>
              <a:rPr lang="en-GB" dirty="0">
                <a:latin typeface="Candara"/>
                <a:ea typeface="Candara"/>
                <a:cs typeface="Candara"/>
                <a:sym typeface="Candara"/>
              </a:rPr>
              <a:t> </a:t>
            </a:r>
            <a:r>
              <a:rPr lang="en-GB" dirty="0" err="1">
                <a:latin typeface="Candara"/>
                <a:ea typeface="Candara"/>
                <a:cs typeface="Candara"/>
                <a:sym typeface="Candara"/>
              </a:rPr>
              <a:t>κληρονομιά</a:t>
            </a:r>
            <a:r>
              <a:rPr lang="en-GB" dirty="0">
                <a:latin typeface="Candara"/>
                <a:ea typeface="Candara"/>
                <a:cs typeface="Candara"/>
                <a:sym typeface="Candara"/>
              </a:rPr>
              <a:t> </a:t>
            </a:r>
            <a:r>
              <a:rPr lang="en-GB" dirty="0" err="1">
                <a:latin typeface="Candara"/>
                <a:ea typeface="Candara"/>
                <a:cs typeface="Candara"/>
                <a:sym typeface="Candara"/>
              </a:rPr>
              <a:t>σας</a:t>
            </a:r>
            <a:r>
              <a:rPr lang="en-GB" dirty="0">
                <a:latin typeface="Candara"/>
                <a:ea typeface="Candara"/>
                <a:cs typeface="Candara"/>
                <a:sym typeface="Candara"/>
              </a:rPr>
              <a:t> </a:t>
            </a:r>
            <a:r>
              <a:rPr lang="en-GB" dirty="0" err="1">
                <a:latin typeface="Candara"/>
                <a:ea typeface="Candara"/>
                <a:cs typeface="Candara"/>
                <a:sym typeface="Candara"/>
              </a:rPr>
              <a:t>ως</a:t>
            </a:r>
            <a:r>
              <a:rPr lang="en-GB" dirty="0">
                <a:latin typeface="Candara"/>
                <a:ea typeface="Candara"/>
                <a:cs typeface="Candara"/>
                <a:sym typeface="Candara"/>
              </a:rPr>
              <a:t> </a:t>
            </a:r>
            <a:r>
              <a:rPr lang="en-GB" dirty="0" err="1">
                <a:latin typeface="Candara"/>
                <a:ea typeface="Candara"/>
                <a:cs typeface="Candara"/>
                <a:sym typeface="Candara"/>
              </a:rPr>
              <a:t>πηγή</a:t>
            </a:r>
            <a:r>
              <a:rPr lang="en-GB" dirty="0">
                <a:latin typeface="Candara"/>
                <a:ea typeface="Candara"/>
                <a:cs typeface="Candara"/>
                <a:sym typeface="Candara"/>
              </a:rPr>
              <a:t> </a:t>
            </a:r>
            <a:r>
              <a:rPr lang="en-GB" dirty="0" err="1">
                <a:latin typeface="Candara"/>
                <a:ea typeface="Candara"/>
                <a:cs typeface="Candara"/>
                <a:sym typeface="Candara"/>
              </a:rPr>
              <a:t>ταυτότητας</a:t>
            </a:r>
            <a:r>
              <a:rPr lang="en-GB" dirty="0">
                <a:latin typeface="Candara"/>
                <a:ea typeface="Candara"/>
                <a:cs typeface="Candara"/>
                <a:sym typeface="Candara"/>
              </a:rPr>
              <a:t> </a:t>
            </a:r>
            <a:r>
              <a:rPr lang="en-GB" dirty="0" err="1">
                <a:latin typeface="Candara"/>
                <a:ea typeface="Candara"/>
                <a:cs typeface="Candara"/>
                <a:sym typeface="Candara"/>
              </a:rPr>
              <a:t>και</a:t>
            </a:r>
            <a:r>
              <a:rPr lang="en-GB" dirty="0">
                <a:latin typeface="Candara"/>
                <a:ea typeface="Candara"/>
                <a:cs typeface="Candara"/>
                <a:sym typeface="Candara"/>
              </a:rPr>
              <a:t> </a:t>
            </a:r>
            <a:r>
              <a:rPr lang="en-GB" dirty="0" err="1">
                <a:latin typeface="Candara"/>
                <a:ea typeface="Candara"/>
                <a:cs typeface="Candara"/>
                <a:sym typeface="Candara"/>
              </a:rPr>
              <a:t>έμπνευσης</a:t>
            </a:r>
            <a:r>
              <a:rPr lang="en-GB" dirty="0">
                <a:latin typeface="Candara"/>
                <a:ea typeface="Candara"/>
                <a:cs typeface="Candara"/>
                <a:sym typeface="Candara"/>
              </a:rPr>
              <a:t>.</a:t>
            </a:r>
            <a:endParaRPr dirty="0">
              <a:latin typeface="Candara"/>
              <a:ea typeface="Candara"/>
              <a:cs typeface="Candara"/>
              <a:sym typeface="Candara"/>
            </a:endParaRPr>
          </a:p>
          <a:p>
            <a:pPr marL="457200" lvl="0" indent="-330200" algn="l" rtl="0">
              <a:spcBef>
                <a:spcPts val="0"/>
              </a:spcBef>
              <a:spcAft>
                <a:spcPts val="0"/>
              </a:spcAft>
              <a:buSzPts val="1600"/>
              <a:buChar char="•"/>
            </a:pPr>
            <a:r>
              <a:rPr lang="en-GB" dirty="0" err="1">
                <a:latin typeface="Candara"/>
                <a:ea typeface="Candara"/>
                <a:cs typeface="Candara"/>
                <a:sym typeface="Candara"/>
              </a:rPr>
              <a:t>Καθοδηγήσετε</a:t>
            </a:r>
            <a:r>
              <a:rPr lang="en-GB" dirty="0">
                <a:latin typeface="Candara"/>
                <a:ea typeface="Candara"/>
                <a:cs typeface="Candara"/>
                <a:sym typeface="Candara"/>
              </a:rPr>
              <a:t> </a:t>
            </a:r>
            <a:r>
              <a:rPr lang="en-GB" dirty="0" err="1">
                <a:latin typeface="Candara"/>
                <a:ea typeface="Candara"/>
                <a:cs typeface="Candara"/>
                <a:sym typeface="Candara"/>
              </a:rPr>
              <a:t>τους</a:t>
            </a:r>
            <a:r>
              <a:rPr lang="en-GB" dirty="0">
                <a:latin typeface="Candara"/>
                <a:ea typeface="Candara"/>
                <a:cs typeface="Candara"/>
                <a:sym typeface="Candara"/>
              </a:rPr>
              <a:t> </a:t>
            </a:r>
            <a:r>
              <a:rPr lang="en-GB" dirty="0" err="1">
                <a:latin typeface="Candara"/>
                <a:ea typeface="Candara"/>
                <a:cs typeface="Candara"/>
                <a:sym typeface="Candara"/>
              </a:rPr>
              <a:t>συμμετέχοντες</a:t>
            </a:r>
            <a:r>
              <a:rPr lang="en-GB" dirty="0">
                <a:latin typeface="Candara"/>
                <a:ea typeface="Candara"/>
                <a:cs typeface="Candara"/>
                <a:sym typeface="Candara"/>
              </a:rPr>
              <a:t> </a:t>
            </a:r>
            <a:r>
              <a:rPr lang="en-GB" dirty="0" err="1">
                <a:latin typeface="Candara"/>
                <a:ea typeface="Candara"/>
                <a:cs typeface="Candara"/>
                <a:sym typeface="Candara"/>
              </a:rPr>
              <a:t>σε</a:t>
            </a:r>
            <a:r>
              <a:rPr lang="en-GB" dirty="0">
                <a:latin typeface="Candara"/>
                <a:ea typeface="Candara"/>
                <a:cs typeface="Candara"/>
                <a:sym typeface="Candara"/>
              </a:rPr>
              <a:t> </a:t>
            </a:r>
            <a:r>
              <a:rPr lang="en-GB" dirty="0" err="1">
                <a:latin typeface="Candara"/>
                <a:ea typeface="Candara"/>
                <a:cs typeface="Candara"/>
                <a:sym typeface="Candara"/>
              </a:rPr>
              <a:t>μια</a:t>
            </a:r>
            <a:r>
              <a:rPr lang="en-GB" dirty="0">
                <a:latin typeface="Candara"/>
                <a:ea typeface="Candara"/>
                <a:cs typeface="Candara"/>
                <a:sym typeface="Candara"/>
              </a:rPr>
              <a:t> </a:t>
            </a:r>
            <a:r>
              <a:rPr lang="en-GB" dirty="0" err="1">
                <a:latin typeface="Candara"/>
                <a:ea typeface="Candara"/>
                <a:cs typeface="Candara"/>
                <a:sym typeface="Candara"/>
              </a:rPr>
              <a:t>προσωπική</a:t>
            </a:r>
            <a:r>
              <a:rPr lang="en-GB" dirty="0">
                <a:latin typeface="Candara"/>
                <a:ea typeface="Candara"/>
                <a:cs typeface="Candara"/>
                <a:sym typeface="Candara"/>
              </a:rPr>
              <a:t> </a:t>
            </a:r>
            <a:r>
              <a:rPr lang="en-GB" dirty="0" err="1">
                <a:latin typeface="Candara"/>
                <a:ea typeface="Candara"/>
                <a:cs typeface="Candara"/>
                <a:sym typeface="Candara"/>
              </a:rPr>
              <a:t>διαδικασία</a:t>
            </a:r>
            <a:r>
              <a:rPr lang="en-GB" dirty="0">
                <a:latin typeface="Candara"/>
                <a:ea typeface="Candara"/>
                <a:cs typeface="Candara"/>
                <a:sym typeface="Candara"/>
              </a:rPr>
              <a:t> </a:t>
            </a:r>
            <a:r>
              <a:rPr lang="en-GB" dirty="0" err="1">
                <a:latin typeface="Candara"/>
                <a:ea typeface="Candara"/>
                <a:cs typeface="Candara"/>
                <a:sym typeface="Candara"/>
              </a:rPr>
              <a:t>σχεδιασμού</a:t>
            </a:r>
            <a:r>
              <a:rPr lang="en-GB" dirty="0">
                <a:latin typeface="Candara"/>
                <a:ea typeface="Candara"/>
                <a:cs typeface="Candara"/>
                <a:sym typeface="Candara"/>
              </a:rPr>
              <a:t> </a:t>
            </a:r>
            <a:r>
              <a:rPr lang="en-GB" dirty="0" err="1">
                <a:latin typeface="Candara"/>
                <a:ea typeface="Candara"/>
                <a:cs typeface="Candara"/>
                <a:sym typeface="Candara"/>
              </a:rPr>
              <a:t>που</a:t>
            </a:r>
            <a:r>
              <a:rPr lang="en-GB" dirty="0">
                <a:latin typeface="Candara"/>
                <a:ea typeface="Candara"/>
                <a:cs typeface="Candara"/>
                <a:sym typeface="Candara"/>
              </a:rPr>
              <a:t> </a:t>
            </a:r>
            <a:r>
              <a:rPr lang="en-GB" dirty="0" err="1">
                <a:latin typeface="Candara"/>
                <a:ea typeface="Candara"/>
                <a:cs typeface="Candara"/>
                <a:sym typeface="Candara"/>
              </a:rPr>
              <a:t>ενσωματώνει</a:t>
            </a:r>
            <a:r>
              <a:rPr lang="en-GB" dirty="0">
                <a:latin typeface="Candara"/>
                <a:ea typeface="Candara"/>
                <a:cs typeface="Candara"/>
                <a:sym typeface="Candara"/>
              </a:rPr>
              <a:t> </a:t>
            </a:r>
            <a:r>
              <a:rPr lang="en-GB" dirty="0" err="1">
                <a:latin typeface="Candara"/>
                <a:ea typeface="Candara"/>
                <a:cs typeface="Candara"/>
                <a:sym typeface="Candara"/>
              </a:rPr>
              <a:t>ιστορικά</a:t>
            </a:r>
            <a:r>
              <a:rPr lang="en-GB" dirty="0">
                <a:latin typeface="Candara"/>
                <a:ea typeface="Candara"/>
                <a:cs typeface="Candara"/>
                <a:sym typeface="Candara"/>
              </a:rPr>
              <a:t> </a:t>
            </a:r>
            <a:r>
              <a:rPr lang="en-GB" dirty="0" err="1">
                <a:latin typeface="Candara"/>
                <a:ea typeface="Candara"/>
                <a:cs typeface="Candara"/>
                <a:sym typeface="Candara"/>
              </a:rPr>
              <a:t>στοιχεία</a:t>
            </a:r>
            <a:r>
              <a:rPr lang="en-GB" dirty="0">
                <a:latin typeface="Candara"/>
                <a:ea typeface="Candara"/>
                <a:cs typeface="Candara"/>
                <a:sym typeface="Candara"/>
              </a:rPr>
              <a:t> </a:t>
            </a:r>
            <a:r>
              <a:rPr lang="en-GB" dirty="0" err="1">
                <a:latin typeface="Candara"/>
                <a:ea typeface="Candara"/>
                <a:cs typeface="Candara"/>
                <a:sym typeface="Candara"/>
              </a:rPr>
              <a:t>με</a:t>
            </a:r>
            <a:r>
              <a:rPr lang="en-GB" dirty="0">
                <a:latin typeface="Candara"/>
                <a:ea typeface="Candara"/>
                <a:cs typeface="Candara"/>
                <a:sym typeface="Candara"/>
              </a:rPr>
              <a:t> </a:t>
            </a:r>
            <a:r>
              <a:rPr lang="en-GB" dirty="0" err="1">
                <a:latin typeface="Candara"/>
                <a:ea typeface="Candara"/>
                <a:cs typeface="Candara"/>
                <a:sym typeface="Candara"/>
              </a:rPr>
              <a:t>τη</a:t>
            </a:r>
            <a:r>
              <a:rPr lang="en-GB" dirty="0">
                <a:latin typeface="Candara"/>
                <a:ea typeface="Candara"/>
                <a:cs typeface="Candara"/>
                <a:sym typeface="Candara"/>
              </a:rPr>
              <a:t> </a:t>
            </a:r>
            <a:r>
              <a:rPr lang="en-GB" dirty="0" err="1">
                <a:latin typeface="Candara"/>
                <a:ea typeface="Candara"/>
                <a:cs typeface="Candara"/>
                <a:sym typeface="Candara"/>
              </a:rPr>
              <a:t>σύγχρονη</a:t>
            </a:r>
            <a:r>
              <a:rPr lang="en-GB" dirty="0">
                <a:latin typeface="Candara"/>
                <a:ea typeface="Candara"/>
                <a:cs typeface="Candara"/>
                <a:sym typeface="Candara"/>
              </a:rPr>
              <a:t> </a:t>
            </a:r>
            <a:r>
              <a:rPr lang="en-GB" dirty="0" err="1">
                <a:latin typeface="Candara"/>
                <a:ea typeface="Candara"/>
                <a:cs typeface="Candara"/>
                <a:sym typeface="Candara"/>
              </a:rPr>
              <a:t>δημιουργικότητα</a:t>
            </a:r>
            <a:r>
              <a:rPr lang="en-GB" dirty="0">
                <a:latin typeface="Candara"/>
                <a:ea typeface="Candara"/>
                <a:cs typeface="Candara"/>
                <a:sym typeface="Candara"/>
              </a:rPr>
              <a:t>.</a:t>
            </a:r>
            <a:endParaRPr dirty="0">
              <a:latin typeface="Candara"/>
              <a:ea typeface="Candara"/>
              <a:cs typeface="Candara"/>
              <a:sym typeface="Candara"/>
            </a:endParaRPr>
          </a:p>
          <a:p>
            <a:pPr marL="457200" lvl="0" indent="-330200" algn="l" rtl="0">
              <a:spcBef>
                <a:spcPts val="0"/>
              </a:spcBef>
              <a:spcAft>
                <a:spcPts val="0"/>
              </a:spcAft>
              <a:buSzPts val="1600"/>
              <a:buChar char="•"/>
            </a:pPr>
            <a:r>
              <a:rPr lang="en-GB" dirty="0" err="1">
                <a:latin typeface="Candara"/>
                <a:ea typeface="Candara"/>
                <a:cs typeface="Candara"/>
                <a:sym typeface="Candara"/>
              </a:rPr>
              <a:t>Υποστηρίξετε</a:t>
            </a:r>
            <a:r>
              <a:rPr lang="en-GB" dirty="0">
                <a:latin typeface="Candara"/>
                <a:ea typeface="Candara"/>
                <a:cs typeface="Candara"/>
                <a:sym typeface="Candara"/>
              </a:rPr>
              <a:t> </a:t>
            </a:r>
            <a:r>
              <a:rPr lang="en-GB" dirty="0" err="1">
                <a:latin typeface="Candara"/>
                <a:ea typeface="Candara"/>
                <a:cs typeface="Candara"/>
                <a:sym typeface="Candara"/>
              </a:rPr>
              <a:t>την</a:t>
            </a:r>
            <a:r>
              <a:rPr lang="en-GB" dirty="0">
                <a:latin typeface="Candara"/>
                <a:ea typeface="Candara"/>
                <a:cs typeface="Candara"/>
                <a:sym typeface="Candara"/>
              </a:rPr>
              <a:t> </a:t>
            </a:r>
            <a:r>
              <a:rPr lang="en-GB" dirty="0" err="1">
                <a:latin typeface="Candara"/>
                <a:ea typeface="Candara"/>
                <a:cs typeface="Candara"/>
                <a:sym typeface="Candara"/>
              </a:rPr>
              <a:t>υλοποίηση</a:t>
            </a:r>
            <a:r>
              <a:rPr lang="en-GB" dirty="0">
                <a:latin typeface="Candara"/>
                <a:ea typeface="Candara"/>
                <a:cs typeface="Candara"/>
                <a:sym typeface="Candara"/>
              </a:rPr>
              <a:t> </a:t>
            </a:r>
            <a:r>
              <a:rPr lang="en-GB" dirty="0" err="1">
                <a:latin typeface="Candara"/>
                <a:ea typeface="Candara"/>
                <a:cs typeface="Candara"/>
                <a:sym typeface="Candara"/>
              </a:rPr>
              <a:t>λειτουργικών</a:t>
            </a:r>
            <a:r>
              <a:rPr lang="en-GB" dirty="0">
                <a:latin typeface="Candara"/>
                <a:ea typeface="Candara"/>
                <a:cs typeface="Candara"/>
                <a:sym typeface="Candara"/>
              </a:rPr>
              <a:t> </a:t>
            </a:r>
            <a:r>
              <a:rPr lang="en-GB" dirty="0" err="1">
                <a:latin typeface="Candara"/>
                <a:ea typeface="Candara"/>
                <a:cs typeface="Candara"/>
                <a:sym typeface="Candara"/>
              </a:rPr>
              <a:t>κεραμικών</a:t>
            </a:r>
            <a:r>
              <a:rPr lang="en-GB" dirty="0">
                <a:latin typeface="Candara"/>
                <a:ea typeface="Candara"/>
                <a:cs typeface="Candara"/>
                <a:sym typeface="Candara"/>
              </a:rPr>
              <a:t> </a:t>
            </a:r>
            <a:r>
              <a:rPr lang="en-GB" dirty="0" err="1">
                <a:latin typeface="Candara"/>
                <a:ea typeface="Candara"/>
                <a:cs typeface="Candara"/>
                <a:sym typeface="Candara"/>
              </a:rPr>
              <a:t>αντικειμένων</a:t>
            </a:r>
            <a:r>
              <a:rPr lang="en-GB" dirty="0">
                <a:latin typeface="Candara"/>
                <a:ea typeface="Candara"/>
                <a:cs typeface="Candara"/>
                <a:sym typeface="Candara"/>
              </a:rPr>
              <a:t> </a:t>
            </a:r>
            <a:r>
              <a:rPr lang="en-GB" dirty="0" err="1">
                <a:latin typeface="Candara"/>
                <a:ea typeface="Candara"/>
                <a:cs typeface="Candara"/>
                <a:sym typeface="Candara"/>
              </a:rPr>
              <a:t>χρησιμοποιώντας</a:t>
            </a:r>
            <a:r>
              <a:rPr lang="en-GB" dirty="0">
                <a:latin typeface="Candara"/>
                <a:ea typeface="Candara"/>
                <a:cs typeface="Candara"/>
                <a:sym typeface="Candara"/>
              </a:rPr>
              <a:t> </a:t>
            </a:r>
            <a:r>
              <a:rPr lang="en-GB" dirty="0" err="1">
                <a:latin typeface="Candara"/>
                <a:ea typeface="Candara"/>
                <a:cs typeface="Candara"/>
                <a:sym typeface="Candara"/>
              </a:rPr>
              <a:t>τεχνικές</a:t>
            </a:r>
            <a:r>
              <a:rPr lang="en-GB" dirty="0">
                <a:latin typeface="Candara"/>
                <a:ea typeface="Candara"/>
                <a:cs typeface="Candara"/>
                <a:sym typeface="Candara"/>
              </a:rPr>
              <a:t> </a:t>
            </a:r>
            <a:r>
              <a:rPr lang="en-GB" dirty="0" err="1">
                <a:latin typeface="Candara"/>
                <a:ea typeface="Candara"/>
                <a:cs typeface="Candara"/>
                <a:sym typeface="Candara"/>
              </a:rPr>
              <a:t>κατασκευής</a:t>
            </a:r>
            <a:r>
              <a:rPr lang="en-GB" dirty="0">
                <a:latin typeface="Candara"/>
                <a:ea typeface="Candara"/>
                <a:cs typeface="Candara"/>
                <a:sym typeface="Candara"/>
              </a:rPr>
              <a:t> </a:t>
            </a:r>
            <a:r>
              <a:rPr lang="en-GB" dirty="0" err="1">
                <a:latin typeface="Candara"/>
                <a:ea typeface="Candara"/>
                <a:cs typeface="Candara"/>
                <a:sym typeface="Candara"/>
              </a:rPr>
              <a:t>με</a:t>
            </a:r>
            <a:r>
              <a:rPr lang="en-GB" dirty="0">
                <a:latin typeface="Candara"/>
                <a:ea typeface="Candara"/>
                <a:cs typeface="Candara"/>
                <a:sym typeface="Candara"/>
              </a:rPr>
              <a:t> </a:t>
            </a:r>
            <a:r>
              <a:rPr lang="en-GB" dirty="0" err="1">
                <a:latin typeface="Candara"/>
                <a:ea typeface="Candara"/>
                <a:cs typeface="Candara"/>
                <a:sym typeface="Candara"/>
              </a:rPr>
              <a:t>το</a:t>
            </a:r>
            <a:r>
              <a:rPr lang="en-GB" dirty="0">
                <a:latin typeface="Candara"/>
                <a:ea typeface="Candara"/>
                <a:cs typeface="Candara"/>
                <a:sym typeface="Candara"/>
              </a:rPr>
              <a:t> </a:t>
            </a:r>
            <a:r>
              <a:rPr lang="en-GB" dirty="0" err="1">
                <a:latin typeface="Candara"/>
                <a:ea typeface="Candara"/>
                <a:cs typeface="Candara"/>
                <a:sym typeface="Candara"/>
              </a:rPr>
              <a:t>χέρι</a:t>
            </a:r>
            <a:r>
              <a:rPr lang="en-GB" dirty="0">
                <a:latin typeface="Candara"/>
                <a:ea typeface="Candara"/>
                <a:cs typeface="Candara"/>
                <a:sym typeface="Candara"/>
              </a:rPr>
              <a:t> (hand-building).</a:t>
            </a:r>
            <a:endParaRPr dirty="0">
              <a:latin typeface="Candara"/>
              <a:ea typeface="Candara"/>
              <a:cs typeface="Candara"/>
              <a:sym typeface="Candara"/>
            </a:endParaRPr>
          </a:p>
          <a:p>
            <a:pPr marL="457200" lvl="0" indent="-330200" algn="l" rtl="0">
              <a:spcBef>
                <a:spcPts val="0"/>
              </a:spcBef>
              <a:spcAft>
                <a:spcPts val="0"/>
              </a:spcAft>
              <a:buSzPts val="1600"/>
              <a:buChar char="•"/>
            </a:pPr>
            <a:r>
              <a:rPr lang="en-GB" dirty="0" err="1">
                <a:latin typeface="Candara"/>
                <a:ea typeface="Candara"/>
                <a:cs typeface="Candara"/>
                <a:sym typeface="Candara"/>
              </a:rPr>
              <a:t>Ενισχύσετε</a:t>
            </a:r>
            <a:r>
              <a:rPr lang="en-GB" dirty="0">
                <a:latin typeface="Candara"/>
                <a:ea typeface="Candara"/>
                <a:cs typeface="Candara"/>
                <a:sym typeface="Candara"/>
              </a:rPr>
              <a:t> </a:t>
            </a:r>
            <a:r>
              <a:rPr lang="en-GB" dirty="0" err="1">
                <a:latin typeface="Candara"/>
                <a:ea typeface="Candara"/>
                <a:cs typeface="Candara"/>
                <a:sym typeface="Candara"/>
              </a:rPr>
              <a:t>την</a:t>
            </a:r>
            <a:r>
              <a:rPr lang="en-GB" dirty="0">
                <a:latin typeface="Candara"/>
                <a:ea typeface="Candara"/>
                <a:cs typeface="Candara"/>
                <a:sym typeface="Candara"/>
              </a:rPr>
              <a:t> </a:t>
            </a:r>
            <a:r>
              <a:rPr lang="en-GB" dirty="0" err="1">
                <a:latin typeface="Candara"/>
                <a:ea typeface="Candara"/>
                <a:cs typeface="Candara"/>
                <a:sym typeface="Candara"/>
              </a:rPr>
              <a:t>πολιτιστική</a:t>
            </a:r>
            <a:r>
              <a:rPr lang="en-GB" dirty="0">
                <a:latin typeface="Candara"/>
                <a:ea typeface="Candara"/>
                <a:cs typeface="Candara"/>
                <a:sym typeface="Candara"/>
              </a:rPr>
              <a:t> </a:t>
            </a:r>
            <a:r>
              <a:rPr lang="en-GB" dirty="0" err="1">
                <a:latin typeface="Candara"/>
                <a:ea typeface="Candara"/>
                <a:cs typeface="Candara"/>
                <a:sym typeface="Candara"/>
              </a:rPr>
              <a:t>εκτίμηση</a:t>
            </a:r>
            <a:r>
              <a:rPr lang="en-GB" dirty="0">
                <a:latin typeface="Candara"/>
                <a:ea typeface="Candara"/>
                <a:cs typeface="Candara"/>
                <a:sym typeface="Candara"/>
              </a:rPr>
              <a:t>, </a:t>
            </a:r>
            <a:r>
              <a:rPr lang="en-GB" dirty="0" err="1">
                <a:latin typeface="Candara"/>
                <a:ea typeface="Candara"/>
                <a:cs typeface="Candara"/>
                <a:sym typeface="Candara"/>
              </a:rPr>
              <a:t>την</a:t>
            </a:r>
            <a:r>
              <a:rPr lang="en-GB" dirty="0">
                <a:latin typeface="Candara"/>
                <a:ea typeface="Candara"/>
                <a:cs typeface="Candara"/>
                <a:sym typeface="Candara"/>
              </a:rPr>
              <a:t> </a:t>
            </a:r>
            <a:r>
              <a:rPr lang="en-GB" dirty="0" err="1">
                <a:latin typeface="Candara"/>
                <a:ea typeface="Candara"/>
                <a:cs typeface="Candara"/>
                <a:sym typeface="Candara"/>
              </a:rPr>
              <a:t>αυτοέκφραση</a:t>
            </a:r>
            <a:r>
              <a:rPr lang="en-GB" dirty="0">
                <a:latin typeface="Candara"/>
                <a:ea typeface="Candara"/>
                <a:cs typeface="Candara"/>
                <a:sym typeface="Candara"/>
              </a:rPr>
              <a:t> </a:t>
            </a:r>
            <a:r>
              <a:rPr lang="en-GB" dirty="0" err="1">
                <a:latin typeface="Candara"/>
                <a:ea typeface="Candara"/>
                <a:cs typeface="Candara"/>
                <a:sym typeface="Candara"/>
              </a:rPr>
              <a:t>και</a:t>
            </a:r>
            <a:r>
              <a:rPr lang="en-GB" dirty="0">
                <a:latin typeface="Candara"/>
                <a:ea typeface="Candara"/>
                <a:cs typeface="Candara"/>
                <a:sym typeface="Candara"/>
              </a:rPr>
              <a:t> </a:t>
            </a:r>
            <a:r>
              <a:rPr lang="en-GB" dirty="0" err="1">
                <a:latin typeface="Candara"/>
                <a:ea typeface="Candara"/>
                <a:cs typeface="Candara"/>
                <a:sym typeface="Candara"/>
              </a:rPr>
              <a:t>την</a:t>
            </a:r>
            <a:r>
              <a:rPr lang="en-GB" dirty="0">
                <a:latin typeface="Candara"/>
                <a:ea typeface="Candara"/>
                <a:cs typeface="Candara"/>
                <a:sym typeface="Candara"/>
              </a:rPr>
              <a:t> </a:t>
            </a:r>
            <a:r>
              <a:rPr lang="en-GB" dirty="0" err="1">
                <a:latin typeface="Candara"/>
                <a:ea typeface="Candara"/>
                <a:cs typeface="Candara"/>
                <a:sym typeface="Candara"/>
              </a:rPr>
              <a:t>αυτοπεποίθηση</a:t>
            </a:r>
            <a:r>
              <a:rPr lang="en-GB" dirty="0">
                <a:latin typeface="Candara"/>
                <a:ea typeface="Candara"/>
                <a:cs typeface="Candara"/>
                <a:sym typeface="Candara"/>
              </a:rPr>
              <a:t> </a:t>
            </a:r>
            <a:r>
              <a:rPr lang="en-GB" dirty="0" err="1">
                <a:latin typeface="Candara"/>
                <a:ea typeface="Candara"/>
                <a:cs typeface="Candara"/>
                <a:sym typeface="Candara"/>
              </a:rPr>
              <a:t>στον</a:t>
            </a:r>
            <a:r>
              <a:rPr lang="en-GB" dirty="0">
                <a:latin typeface="Candara"/>
                <a:ea typeface="Candara"/>
                <a:cs typeface="Candara"/>
                <a:sym typeface="Candara"/>
              </a:rPr>
              <a:t> </a:t>
            </a:r>
            <a:r>
              <a:rPr lang="en-GB" dirty="0" err="1">
                <a:latin typeface="Candara"/>
                <a:ea typeface="Candara"/>
                <a:cs typeface="Candara"/>
                <a:sym typeface="Candara"/>
              </a:rPr>
              <a:t>σχεδιασμό</a:t>
            </a:r>
            <a:r>
              <a:rPr lang="en-GB" dirty="0">
                <a:latin typeface="Candara"/>
                <a:ea typeface="Candara"/>
                <a:cs typeface="Candara"/>
                <a:sym typeface="Candara"/>
              </a:rPr>
              <a:t>.</a:t>
            </a:r>
            <a:endParaRPr dirty="0">
              <a:latin typeface="Candara"/>
              <a:ea typeface="Candara"/>
              <a:cs typeface="Candara"/>
              <a:sym typeface="Candara"/>
            </a:endParaRPr>
          </a:p>
          <a:p>
            <a:pPr marL="457200" lvl="0" indent="-330200" algn="l" rtl="0">
              <a:spcBef>
                <a:spcPts val="0"/>
              </a:spcBef>
              <a:spcAft>
                <a:spcPts val="0"/>
              </a:spcAft>
              <a:buSzPts val="1600"/>
              <a:buChar char="•"/>
            </a:pPr>
            <a:r>
              <a:rPr lang="en-GB" dirty="0" err="1">
                <a:latin typeface="Candara"/>
                <a:ea typeface="Candara"/>
                <a:cs typeface="Candara"/>
                <a:sym typeface="Candara"/>
              </a:rPr>
              <a:t>Βοηθήσετε</a:t>
            </a:r>
            <a:r>
              <a:rPr lang="en-GB" dirty="0">
                <a:latin typeface="Candara"/>
                <a:ea typeface="Candara"/>
                <a:cs typeface="Candara"/>
                <a:sym typeface="Candara"/>
              </a:rPr>
              <a:t> </a:t>
            </a:r>
            <a:r>
              <a:rPr lang="en-GB" dirty="0" err="1">
                <a:latin typeface="Candara"/>
                <a:ea typeface="Candara"/>
                <a:cs typeface="Candara"/>
                <a:sym typeface="Candara"/>
              </a:rPr>
              <a:t>τους</a:t>
            </a:r>
            <a:r>
              <a:rPr lang="en-GB" dirty="0">
                <a:latin typeface="Candara"/>
                <a:ea typeface="Candara"/>
                <a:cs typeface="Candara"/>
                <a:sym typeface="Candara"/>
              </a:rPr>
              <a:t> </a:t>
            </a:r>
            <a:r>
              <a:rPr lang="en-GB" dirty="0" err="1">
                <a:latin typeface="Candara"/>
                <a:ea typeface="Candara"/>
                <a:cs typeface="Candara"/>
                <a:sym typeface="Candara"/>
              </a:rPr>
              <a:t>εκπαιδευόμενους</a:t>
            </a:r>
            <a:r>
              <a:rPr lang="en-GB" dirty="0">
                <a:latin typeface="Candara"/>
                <a:ea typeface="Candara"/>
                <a:cs typeface="Candara"/>
                <a:sym typeface="Candara"/>
              </a:rPr>
              <a:t> </a:t>
            </a:r>
            <a:r>
              <a:rPr lang="en-GB" dirty="0" err="1">
                <a:latin typeface="Candara"/>
                <a:ea typeface="Candara"/>
                <a:cs typeface="Candara"/>
                <a:sym typeface="Candara"/>
              </a:rPr>
              <a:t>να</a:t>
            </a:r>
            <a:r>
              <a:rPr lang="en-GB" dirty="0">
                <a:latin typeface="Candara"/>
                <a:ea typeface="Candara"/>
                <a:cs typeface="Candara"/>
                <a:sym typeface="Candara"/>
              </a:rPr>
              <a:t> </a:t>
            </a:r>
            <a:r>
              <a:rPr lang="en-GB" dirty="0" err="1">
                <a:latin typeface="Candara"/>
                <a:ea typeface="Candara"/>
                <a:cs typeface="Candara"/>
                <a:sym typeface="Candara"/>
              </a:rPr>
              <a:t>ανακαλύψουν</a:t>
            </a:r>
            <a:r>
              <a:rPr lang="en-GB" dirty="0">
                <a:latin typeface="Candara"/>
                <a:ea typeface="Candara"/>
                <a:cs typeface="Candara"/>
                <a:sym typeface="Candara"/>
              </a:rPr>
              <a:t> </a:t>
            </a:r>
            <a:r>
              <a:rPr lang="en-GB" dirty="0" err="1">
                <a:latin typeface="Candara"/>
                <a:ea typeface="Candara"/>
                <a:cs typeface="Candara"/>
                <a:sym typeface="Candara"/>
              </a:rPr>
              <a:t>πώς</a:t>
            </a:r>
            <a:r>
              <a:rPr lang="en-GB" dirty="0">
                <a:latin typeface="Candara"/>
                <a:ea typeface="Candara"/>
                <a:cs typeface="Candara"/>
                <a:sym typeface="Candara"/>
              </a:rPr>
              <a:t> η </a:t>
            </a:r>
            <a:r>
              <a:rPr lang="en-GB" dirty="0" err="1">
                <a:latin typeface="Candara"/>
                <a:ea typeface="Candara"/>
                <a:cs typeface="Candara"/>
                <a:sym typeface="Candara"/>
              </a:rPr>
              <a:t>κεραμική</a:t>
            </a:r>
            <a:r>
              <a:rPr lang="en-GB" dirty="0">
                <a:latin typeface="Candara"/>
                <a:ea typeface="Candara"/>
                <a:cs typeface="Candara"/>
                <a:sym typeface="Candara"/>
              </a:rPr>
              <a:t> </a:t>
            </a:r>
            <a:r>
              <a:rPr lang="en-GB" dirty="0" err="1">
                <a:latin typeface="Candara"/>
                <a:ea typeface="Candara"/>
                <a:cs typeface="Candara"/>
                <a:sym typeface="Candara"/>
              </a:rPr>
              <a:t>κληρονομιά</a:t>
            </a:r>
            <a:r>
              <a:rPr lang="en-GB" dirty="0">
                <a:latin typeface="Candara"/>
                <a:ea typeface="Candara"/>
                <a:cs typeface="Candara"/>
                <a:sym typeface="Candara"/>
              </a:rPr>
              <a:t> </a:t>
            </a:r>
            <a:r>
              <a:rPr lang="en-GB" dirty="0" err="1">
                <a:latin typeface="Candara"/>
                <a:ea typeface="Candara"/>
                <a:cs typeface="Candara"/>
                <a:sym typeface="Candara"/>
              </a:rPr>
              <a:t>συνδέει</a:t>
            </a:r>
            <a:r>
              <a:rPr lang="en-GB" dirty="0">
                <a:latin typeface="Candara"/>
                <a:ea typeface="Candara"/>
                <a:cs typeface="Candara"/>
                <a:sym typeface="Candara"/>
              </a:rPr>
              <a:t> </a:t>
            </a:r>
            <a:r>
              <a:rPr lang="en-GB" dirty="0" err="1">
                <a:latin typeface="Candara"/>
                <a:ea typeface="Candara"/>
                <a:cs typeface="Candara"/>
                <a:sym typeface="Candara"/>
              </a:rPr>
              <a:t>το</a:t>
            </a:r>
            <a:r>
              <a:rPr lang="en-GB" dirty="0">
                <a:latin typeface="Candara"/>
                <a:ea typeface="Candara"/>
                <a:cs typeface="Candara"/>
                <a:sym typeface="Candara"/>
              </a:rPr>
              <a:t> </a:t>
            </a:r>
            <a:r>
              <a:rPr lang="en-GB" dirty="0" err="1">
                <a:latin typeface="Candara"/>
                <a:ea typeface="Candara"/>
                <a:cs typeface="Candara"/>
                <a:sym typeface="Candara"/>
              </a:rPr>
              <a:t>παρελθόν</a:t>
            </a:r>
            <a:r>
              <a:rPr lang="en-GB" dirty="0">
                <a:latin typeface="Candara"/>
                <a:ea typeface="Candara"/>
                <a:cs typeface="Candara"/>
                <a:sym typeface="Candara"/>
              </a:rPr>
              <a:t> </a:t>
            </a:r>
            <a:r>
              <a:rPr lang="en-GB" dirty="0" err="1">
                <a:latin typeface="Candara"/>
                <a:ea typeface="Candara"/>
                <a:cs typeface="Candara"/>
                <a:sym typeface="Candara"/>
              </a:rPr>
              <a:t>με</a:t>
            </a:r>
            <a:r>
              <a:rPr lang="en-GB" dirty="0">
                <a:latin typeface="Candara"/>
                <a:ea typeface="Candara"/>
                <a:cs typeface="Candara"/>
                <a:sym typeface="Candara"/>
              </a:rPr>
              <a:t> </a:t>
            </a:r>
            <a:r>
              <a:rPr lang="en-GB" dirty="0" err="1">
                <a:latin typeface="Candara"/>
                <a:ea typeface="Candara"/>
                <a:cs typeface="Candara"/>
                <a:sym typeface="Candara"/>
              </a:rPr>
              <a:t>το</a:t>
            </a:r>
            <a:r>
              <a:rPr lang="en-GB" dirty="0">
                <a:latin typeface="Candara"/>
                <a:ea typeface="Candara"/>
                <a:cs typeface="Candara"/>
                <a:sym typeface="Candara"/>
              </a:rPr>
              <a:t> </a:t>
            </a:r>
            <a:r>
              <a:rPr lang="en-GB" dirty="0" err="1">
                <a:latin typeface="Candara"/>
                <a:ea typeface="Candara"/>
                <a:cs typeface="Candara"/>
                <a:sym typeface="Candara"/>
              </a:rPr>
              <a:t>παρόν</a:t>
            </a:r>
            <a:r>
              <a:rPr lang="en-GB" dirty="0">
                <a:latin typeface="Candara"/>
                <a:ea typeface="Candara"/>
                <a:cs typeface="Candara"/>
                <a:sym typeface="Candara"/>
              </a:rPr>
              <a:t>.</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b="0" i="0" u="none" strike="noStrike" cap="none" dirty="0">
              <a:solidFill>
                <a:srgbClr val="000000"/>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dirty="0" err="1">
                <a:latin typeface="Candara"/>
                <a:ea typeface="Candara"/>
                <a:cs typeface="Candara"/>
                <a:sym typeface="Candara"/>
              </a:rPr>
              <a:t>Θα</a:t>
            </a:r>
            <a:r>
              <a:rPr lang="en-GB" dirty="0">
                <a:latin typeface="Candara"/>
                <a:ea typeface="Candara"/>
                <a:cs typeface="Candara"/>
                <a:sym typeface="Candara"/>
              </a:rPr>
              <a:t> </a:t>
            </a:r>
            <a:r>
              <a:rPr lang="en-GB" dirty="0" err="1">
                <a:latin typeface="Candara"/>
                <a:ea typeface="Candara"/>
                <a:cs typeface="Candara"/>
                <a:sym typeface="Candara"/>
              </a:rPr>
              <a:t>εξερευνήσουμε</a:t>
            </a:r>
            <a:r>
              <a:rPr lang="en-GB" dirty="0">
                <a:latin typeface="Candara"/>
                <a:ea typeface="Candara"/>
                <a:cs typeface="Candara"/>
                <a:sym typeface="Candara"/>
              </a:rPr>
              <a:t> </a:t>
            </a:r>
            <a:r>
              <a:rPr lang="en-GB" dirty="0" err="1">
                <a:latin typeface="Candara"/>
                <a:ea typeface="Candara"/>
                <a:cs typeface="Candara"/>
                <a:sym typeface="Candara"/>
              </a:rPr>
              <a:t>αυτές</a:t>
            </a:r>
            <a:r>
              <a:rPr lang="en-GB" dirty="0">
                <a:latin typeface="Candara"/>
                <a:ea typeface="Candara"/>
                <a:cs typeface="Candara"/>
                <a:sym typeface="Candara"/>
              </a:rPr>
              <a:t> </a:t>
            </a:r>
            <a:r>
              <a:rPr lang="en-GB" dirty="0" err="1">
                <a:latin typeface="Candara"/>
                <a:ea typeface="Candara"/>
                <a:cs typeface="Candara"/>
                <a:sym typeface="Candara"/>
              </a:rPr>
              <a:t>τις</a:t>
            </a:r>
            <a:r>
              <a:rPr lang="en-GB" dirty="0">
                <a:latin typeface="Candara"/>
                <a:ea typeface="Candara"/>
                <a:cs typeface="Candara"/>
                <a:sym typeface="Candara"/>
              </a:rPr>
              <a:t> </a:t>
            </a:r>
            <a:r>
              <a:rPr lang="en-GB" dirty="0" err="1">
                <a:latin typeface="Candara"/>
                <a:ea typeface="Candara"/>
                <a:cs typeface="Candara"/>
                <a:sym typeface="Candara"/>
              </a:rPr>
              <a:t>ιδέες</a:t>
            </a:r>
            <a:r>
              <a:rPr lang="en-GB" dirty="0">
                <a:latin typeface="Candara"/>
                <a:ea typeface="Candara"/>
                <a:cs typeface="Candara"/>
                <a:sym typeface="Candara"/>
              </a:rPr>
              <a:t> </a:t>
            </a:r>
            <a:r>
              <a:rPr lang="en-GB" dirty="0" err="1">
                <a:latin typeface="Candara"/>
                <a:ea typeface="Candara"/>
                <a:cs typeface="Candara"/>
                <a:sym typeface="Candara"/>
              </a:rPr>
              <a:t>χρησιμοποιώντας</a:t>
            </a:r>
            <a:r>
              <a:rPr lang="en-GB" dirty="0">
                <a:latin typeface="Candara"/>
                <a:ea typeface="Candara"/>
                <a:cs typeface="Candara"/>
                <a:sym typeface="Candara"/>
              </a:rPr>
              <a:t> </a:t>
            </a:r>
            <a:r>
              <a:rPr lang="en-GB" dirty="0" err="1">
                <a:latin typeface="Candara"/>
                <a:ea typeface="Candara"/>
                <a:cs typeface="Candara"/>
                <a:sym typeface="Candara"/>
              </a:rPr>
              <a:t>το</a:t>
            </a:r>
            <a:r>
              <a:rPr lang="en-GB" dirty="0">
                <a:latin typeface="Candara"/>
                <a:ea typeface="Candara"/>
                <a:cs typeface="Candara"/>
                <a:sym typeface="Candara"/>
              </a:rPr>
              <a:t> </a:t>
            </a:r>
            <a:r>
              <a:rPr lang="en-GB" dirty="0" err="1">
                <a:latin typeface="Candara"/>
                <a:ea typeface="Candara"/>
                <a:cs typeface="Candara"/>
                <a:sym typeface="Candara"/>
              </a:rPr>
              <a:t>παράδειγμα</a:t>
            </a:r>
            <a:r>
              <a:rPr lang="en-GB" dirty="0">
                <a:latin typeface="Candara"/>
                <a:ea typeface="Candara"/>
                <a:cs typeface="Candara"/>
                <a:sym typeface="Candara"/>
              </a:rPr>
              <a:t> </a:t>
            </a:r>
            <a:r>
              <a:rPr lang="en-GB" dirty="0" err="1">
                <a:latin typeface="Candara"/>
                <a:ea typeface="Candara"/>
                <a:cs typeface="Candara"/>
                <a:sym typeface="Candara"/>
              </a:rPr>
              <a:t>του</a:t>
            </a:r>
            <a:r>
              <a:rPr lang="en-GB" dirty="0">
                <a:latin typeface="Candara"/>
                <a:ea typeface="Candara"/>
                <a:cs typeface="Candara"/>
                <a:sym typeface="Candara"/>
              </a:rPr>
              <a:t> </a:t>
            </a:r>
            <a:r>
              <a:rPr lang="en-GB" dirty="0" err="1">
                <a:latin typeface="Candara"/>
                <a:ea typeface="Candara"/>
                <a:cs typeface="Candara"/>
                <a:sym typeface="Candara"/>
              </a:rPr>
              <a:t>Πολιτισμού</a:t>
            </a:r>
            <a:r>
              <a:rPr lang="en-GB" dirty="0">
                <a:latin typeface="Candara"/>
                <a:ea typeface="Candara"/>
                <a:cs typeface="Candara"/>
                <a:sym typeface="Candara"/>
              </a:rPr>
              <a:t> </a:t>
            </a:r>
            <a:r>
              <a:rPr lang="en-GB" dirty="0" err="1">
                <a:latin typeface="Candara"/>
                <a:ea typeface="Candara"/>
                <a:cs typeface="Candara"/>
                <a:sym typeface="Candara"/>
              </a:rPr>
              <a:t>Narva</a:t>
            </a:r>
            <a:r>
              <a:rPr lang="en-GB" dirty="0">
                <a:latin typeface="Candara"/>
                <a:ea typeface="Candara"/>
                <a:cs typeface="Candara"/>
                <a:sym typeface="Candara"/>
              </a:rPr>
              <a:t> — </a:t>
            </a:r>
            <a:r>
              <a:rPr lang="en-GB" dirty="0" err="1">
                <a:latin typeface="Candara"/>
                <a:ea typeface="Candara"/>
                <a:cs typeface="Candara"/>
                <a:sym typeface="Candara"/>
              </a:rPr>
              <a:t>μιας</a:t>
            </a:r>
            <a:r>
              <a:rPr lang="en-GB" dirty="0">
                <a:latin typeface="Candara"/>
                <a:ea typeface="Candara"/>
                <a:cs typeface="Candara"/>
                <a:sym typeface="Candara"/>
              </a:rPr>
              <a:t> </a:t>
            </a:r>
            <a:r>
              <a:rPr lang="en-GB" dirty="0" err="1">
                <a:latin typeface="Candara"/>
                <a:ea typeface="Candara"/>
                <a:cs typeface="Candara"/>
                <a:sym typeface="Candara"/>
              </a:rPr>
              <a:t>από</a:t>
            </a:r>
            <a:r>
              <a:rPr lang="en-GB" dirty="0">
                <a:latin typeface="Candara"/>
                <a:ea typeface="Candara"/>
                <a:cs typeface="Candara"/>
                <a:sym typeface="Candara"/>
              </a:rPr>
              <a:t> </a:t>
            </a:r>
            <a:r>
              <a:rPr lang="en-GB" dirty="0" err="1">
                <a:latin typeface="Candara"/>
                <a:ea typeface="Candara"/>
                <a:cs typeface="Candara"/>
                <a:sym typeface="Candara"/>
              </a:rPr>
              <a:t>τις</a:t>
            </a:r>
            <a:r>
              <a:rPr lang="en-GB" dirty="0">
                <a:latin typeface="Candara"/>
                <a:ea typeface="Candara"/>
                <a:cs typeface="Candara"/>
                <a:sym typeface="Candara"/>
              </a:rPr>
              <a:t> </a:t>
            </a:r>
            <a:r>
              <a:rPr lang="en-GB" dirty="0" err="1">
                <a:latin typeface="Candara"/>
                <a:ea typeface="Candara"/>
                <a:cs typeface="Candara"/>
                <a:sym typeface="Candara"/>
              </a:rPr>
              <a:t>αρχαιότερες</a:t>
            </a:r>
            <a:r>
              <a:rPr lang="en-GB" dirty="0">
                <a:latin typeface="Candara"/>
                <a:ea typeface="Candara"/>
                <a:cs typeface="Candara"/>
                <a:sym typeface="Candara"/>
              </a:rPr>
              <a:t> </a:t>
            </a:r>
            <a:r>
              <a:rPr lang="en-GB" dirty="0" err="1">
                <a:latin typeface="Candara"/>
                <a:ea typeface="Candara"/>
                <a:cs typeface="Candara"/>
                <a:sym typeface="Candara"/>
              </a:rPr>
              <a:t>νεολιθικές</a:t>
            </a:r>
            <a:r>
              <a:rPr lang="en-GB" dirty="0">
                <a:latin typeface="Candara"/>
                <a:ea typeface="Candara"/>
                <a:cs typeface="Candara"/>
                <a:sym typeface="Candara"/>
              </a:rPr>
              <a:t> </a:t>
            </a:r>
            <a:r>
              <a:rPr lang="en-GB" dirty="0" err="1">
                <a:latin typeface="Candara"/>
                <a:ea typeface="Candara"/>
                <a:cs typeface="Candara"/>
                <a:sym typeface="Candara"/>
              </a:rPr>
              <a:t>κεραμικές</a:t>
            </a:r>
            <a:r>
              <a:rPr lang="en-GB" dirty="0">
                <a:latin typeface="Candara"/>
                <a:ea typeface="Candara"/>
                <a:cs typeface="Candara"/>
                <a:sym typeface="Candara"/>
              </a:rPr>
              <a:t> </a:t>
            </a:r>
            <a:r>
              <a:rPr lang="en-GB" dirty="0" err="1">
                <a:latin typeface="Candara"/>
                <a:ea typeface="Candara"/>
                <a:cs typeface="Candara"/>
                <a:sym typeface="Candara"/>
              </a:rPr>
              <a:t>παραδόσεις</a:t>
            </a:r>
            <a:r>
              <a:rPr lang="en-GB" dirty="0">
                <a:latin typeface="Candara"/>
                <a:ea typeface="Candara"/>
                <a:cs typeface="Candara"/>
                <a:sym typeface="Candara"/>
              </a:rPr>
              <a:t> </a:t>
            </a:r>
            <a:r>
              <a:rPr lang="en-GB" dirty="0" err="1">
                <a:latin typeface="Candara"/>
                <a:ea typeface="Candara"/>
                <a:cs typeface="Candara"/>
                <a:sym typeface="Candara"/>
              </a:rPr>
              <a:t>στην</a:t>
            </a:r>
            <a:r>
              <a:rPr lang="en-GB" dirty="0">
                <a:latin typeface="Candara"/>
                <a:ea typeface="Candara"/>
                <a:cs typeface="Candara"/>
                <a:sym typeface="Candara"/>
              </a:rPr>
              <a:t> </a:t>
            </a:r>
            <a:r>
              <a:rPr lang="en-GB" dirty="0" err="1">
                <a:latin typeface="Candara"/>
                <a:ea typeface="Candara"/>
                <a:cs typeface="Candara"/>
                <a:sym typeface="Candara"/>
              </a:rPr>
              <a:t>περιοχή</a:t>
            </a:r>
            <a:r>
              <a:rPr lang="en-GB" dirty="0">
                <a:latin typeface="Candara"/>
                <a:ea typeface="Candara"/>
                <a:cs typeface="Candara"/>
                <a:sym typeface="Candara"/>
              </a:rPr>
              <a:t> </a:t>
            </a:r>
            <a:r>
              <a:rPr lang="en-GB" dirty="0" err="1">
                <a:latin typeface="Candara"/>
                <a:ea typeface="Candara"/>
                <a:cs typeface="Candara"/>
                <a:sym typeface="Candara"/>
              </a:rPr>
              <a:t>της</a:t>
            </a:r>
            <a:r>
              <a:rPr lang="en-GB" dirty="0">
                <a:latin typeface="Candara"/>
                <a:ea typeface="Candara"/>
                <a:cs typeface="Candara"/>
                <a:sym typeface="Candara"/>
              </a:rPr>
              <a:t> </a:t>
            </a:r>
            <a:r>
              <a:rPr lang="en-GB" dirty="0" err="1">
                <a:latin typeface="Candara"/>
                <a:ea typeface="Candara"/>
                <a:cs typeface="Candara"/>
                <a:sym typeface="Candara"/>
              </a:rPr>
              <a:t>Ανατολικής</a:t>
            </a:r>
            <a:r>
              <a:rPr lang="en-GB" dirty="0">
                <a:latin typeface="Candara"/>
                <a:ea typeface="Candara"/>
                <a:cs typeface="Candara"/>
                <a:sym typeface="Candara"/>
              </a:rPr>
              <a:t> </a:t>
            </a:r>
            <a:r>
              <a:rPr lang="en-GB" dirty="0" err="1">
                <a:latin typeface="Candara"/>
                <a:ea typeface="Candara"/>
                <a:cs typeface="Candara"/>
                <a:sym typeface="Candara"/>
              </a:rPr>
              <a:t>Βαλτικής</a:t>
            </a:r>
            <a:r>
              <a:rPr lang="en-GB" dirty="0">
                <a:latin typeface="Candara"/>
                <a:ea typeface="Candara"/>
                <a:cs typeface="Candara"/>
                <a:sym typeface="Candara"/>
              </a:rPr>
              <a:t>. </a:t>
            </a:r>
            <a:r>
              <a:rPr lang="en-GB" dirty="0" err="1">
                <a:latin typeface="Candara"/>
                <a:ea typeface="Candara"/>
                <a:cs typeface="Candara"/>
                <a:sym typeface="Candara"/>
              </a:rPr>
              <a:t>Αυτή</a:t>
            </a:r>
            <a:r>
              <a:rPr lang="en-GB" dirty="0">
                <a:latin typeface="Candara"/>
                <a:ea typeface="Candara"/>
                <a:cs typeface="Candara"/>
                <a:sym typeface="Candara"/>
              </a:rPr>
              <a:t> η </a:t>
            </a:r>
            <a:r>
              <a:rPr lang="en-GB" dirty="0" err="1">
                <a:latin typeface="Candara"/>
                <a:ea typeface="Candara"/>
                <a:cs typeface="Candara"/>
                <a:sym typeface="Candara"/>
              </a:rPr>
              <a:t>περίπτωση</a:t>
            </a:r>
            <a:r>
              <a:rPr lang="en-GB" dirty="0">
                <a:latin typeface="Candara"/>
                <a:ea typeface="Candara"/>
                <a:cs typeface="Candara"/>
                <a:sym typeface="Candara"/>
              </a:rPr>
              <a:t> </a:t>
            </a:r>
            <a:r>
              <a:rPr lang="en-GB" dirty="0" err="1">
                <a:latin typeface="Candara"/>
                <a:ea typeface="Candara"/>
                <a:cs typeface="Candara"/>
                <a:sym typeface="Candara"/>
              </a:rPr>
              <a:t>μπορεί</a:t>
            </a:r>
            <a:r>
              <a:rPr lang="en-GB" dirty="0">
                <a:latin typeface="Candara"/>
                <a:ea typeface="Candara"/>
                <a:cs typeface="Candara"/>
                <a:sym typeface="Candara"/>
              </a:rPr>
              <a:t> </a:t>
            </a:r>
            <a:r>
              <a:rPr lang="en-GB" dirty="0" err="1">
                <a:latin typeface="Candara"/>
                <a:ea typeface="Candara"/>
                <a:cs typeface="Candara"/>
                <a:sym typeface="Candara"/>
              </a:rPr>
              <a:t>να</a:t>
            </a:r>
            <a:r>
              <a:rPr lang="en-GB" dirty="0">
                <a:latin typeface="Candara"/>
                <a:ea typeface="Candara"/>
                <a:cs typeface="Candara"/>
                <a:sym typeface="Candara"/>
              </a:rPr>
              <a:t> </a:t>
            </a:r>
            <a:r>
              <a:rPr lang="en-GB" dirty="0" err="1">
                <a:latin typeface="Candara"/>
                <a:ea typeface="Candara"/>
                <a:cs typeface="Candara"/>
                <a:sym typeface="Candara"/>
              </a:rPr>
              <a:t>αντικατασταθεί</a:t>
            </a:r>
            <a:r>
              <a:rPr lang="en-GB" dirty="0">
                <a:latin typeface="Candara"/>
                <a:ea typeface="Candara"/>
                <a:cs typeface="Candara"/>
                <a:sym typeface="Candara"/>
              </a:rPr>
              <a:t> </a:t>
            </a:r>
            <a:r>
              <a:rPr lang="en-GB" dirty="0" err="1">
                <a:latin typeface="Candara"/>
                <a:ea typeface="Candara"/>
                <a:cs typeface="Candara"/>
                <a:sym typeface="Candara"/>
              </a:rPr>
              <a:t>από</a:t>
            </a:r>
            <a:r>
              <a:rPr lang="en-GB" dirty="0">
                <a:latin typeface="Candara"/>
                <a:ea typeface="Candara"/>
                <a:cs typeface="Candara"/>
                <a:sym typeface="Candara"/>
              </a:rPr>
              <a:t> </a:t>
            </a:r>
            <a:r>
              <a:rPr lang="en-GB" dirty="0" err="1">
                <a:latin typeface="Candara"/>
                <a:ea typeface="Candara"/>
                <a:cs typeface="Candara"/>
                <a:sym typeface="Candara"/>
              </a:rPr>
              <a:t>άλλα</a:t>
            </a:r>
            <a:r>
              <a:rPr lang="en-GB" dirty="0">
                <a:latin typeface="Candara"/>
                <a:ea typeface="Candara"/>
                <a:cs typeface="Candara"/>
                <a:sym typeface="Candara"/>
              </a:rPr>
              <a:t> </a:t>
            </a:r>
            <a:r>
              <a:rPr lang="en-GB" dirty="0" err="1">
                <a:latin typeface="Candara"/>
                <a:ea typeface="Candara"/>
                <a:cs typeface="Candara"/>
                <a:sym typeface="Candara"/>
              </a:rPr>
              <a:t>περιφερειακά</a:t>
            </a:r>
            <a:r>
              <a:rPr lang="en-GB" dirty="0">
                <a:latin typeface="Candara"/>
                <a:ea typeface="Candara"/>
                <a:cs typeface="Candara"/>
                <a:sym typeface="Candara"/>
              </a:rPr>
              <a:t> </a:t>
            </a:r>
            <a:r>
              <a:rPr lang="en-GB" dirty="0" err="1">
                <a:latin typeface="Candara"/>
                <a:ea typeface="Candara"/>
                <a:cs typeface="Candara"/>
                <a:sym typeface="Candara"/>
              </a:rPr>
              <a:t>παραδείγματα</a:t>
            </a:r>
            <a:r>
              <a:rPr lang="en-GB" dirty="0">
                <a:latin typeface="Candara"/>
                <a:ea typeface="Candara"/>
                <a:cs typeface="Candara"/>
                <a:sym typeface="Candara"/>
              </a:rPr>
              <a:t>, </a:t>
            </a:r>
            <a:r>
              <a:rPr lang="en-GB" dirty="0" err="1">
                <a:latin typeface="Candara"/>
                <a:ea typeface="Candara"/>
                <a:cs typeface="Candara"/>
                <a:sym typeface="Candara"/>
              </a:rPr>
              <a:t>ανάλογα</a:t>
            </a:r>
            <a:r>
              <a:rPr lang="en-GB" dirty="0">
                <a:latin typeface="Candara"/>
                <a:ea typeface="Candara"/>
                <a:cs typeface="Candara"/>
                <a:sym typeface="Candara"/>
              </a:rPr>
              <a:t> </a:t>
            </a:r>
            <a:r>
              <a:rPr lang="en-GB" dirty="0" err="1">
                <a:latin typeface="Candara"/>
                <a:ea typeface="Candara"/>
                <a:cs typeface="Candara"/>
                <a:sym typeface="Candara"/>
              </a:rPr>
              <a:t>με</a:t>
            </a:r>
            <a:r>
              <a:rPr lang="en-GB" dirty="0">
                <a:latin typeface="Candara"/>
                <a:ea typeface="Candara"/>
                <a:cs typeface="Candara"/>
                <a:sym typeface="Candara"/>
              </a:rPr>
              <a:t> </a:t>
            </a:r>
            <a:r>
              <a:rPr lang="en-GB" dirty="0" err="1">
                <a:latin typeface="Candara"/>
                <a:ea typeface="Candara"/>
                <a:cs typeface="Candara"/>
                <a:sym typeface="Candara"/>
              </a:rPr>
              <a:t>το</a:t>
            </a:r>
            <a:r>
              <a:rPr lang="en-GB" dirty="0">
                <a:latin typeface="Candara"/>
                <a:ea typeface="Candara"/>
                <a:cs typeface="Candara"/>
                <a:sym typeface="Candara"/>
              </a:rPr>
              <a:t> </a:t>
            </a:r>
            <a:r>
              <a:rPr lang="en-GB" dirty="0" err="1">
                <a:latin typeface="Candara"/>
                <a:ea typeface="Candara"/>
                <a:cs typeface="Candara"/>
                <a:sym typeface="Candara"/>
              </a:rPr>
              <a:t>δικό</a:t>
            </a:r>
            <a:r>
              <a:rPr lang="en-GB" dirty="0">
                <a:latin typeface="Candara"/>
                <a:ea typeface="Candara"/>
                <a:cs typeface="Candara"/>
                <a:sym typeface="Candara"/>
              </a:rPr>
              <a:t> </a:t>
            </a:r>
            <a:r>
              <a:rPr lang="en-GB" dirty="0" err="1">
                <a:latin typeface="Candara"/>
                <a:ea typeface="Candara"/>
                <a:cs typeface="Candara"/>
                <a:sym typeface="Candara"/>
              </a:rPr>
              <a:t>σας</a:t>
            </a:r>
            <a:r>
              <a:rPr lang="en-GB" dirty="0">
                <a:latin typeface="Candara"/>
                <a:ea typeface="Candara"/>
                <a:cs typeface="Candara"/>
                <a:sym typeface="Candara"/>
              </a:rPr>
              <a:t> </a:t>
            </a:r>
            <a:r>
              <a:rPr lang="en-GB" dirty="0" err="1">
                <a:latin typeface="Candara"/>
                <a:ea typeface="Candara"/>
                <a:cs typeface="Candara"/>
                <a:sym typeface="Candara"/>
              </a:rPr>
              <a:t>πλαίσιο</a:t>
            </a:r>
            <a:r>
              <a:rPr lang="en-GB" dirty="0">
                <a:latin typeface="Candara"/>
                <a:ea typeface="Candara"/>
                <a:cs typeface="Candara"/>
                <a:sym typeface="Candara"/>
              </a:rPr>
              <a:t>.</a:t>
            </a:r>
            <a:endParaRPr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b="1" dirty="0" err="1">
                <a:latin typeface="Candara"/>
                <a:ea typeface="Candara"/>
                <a:cs typeface="Candara"/>
                <a:sym typeface="Candara"/>
              </a:rPr>
              <a:t>Βασικά</a:t>
            </a:r>
            <a:r>
              <a:rPr lang="en-GB" b="1" dirty="0">
                <a:latin typeface="Candara"/>
                <a:ea typeface="Candara"/>
                <a:cs typeface="Candara"/>
                <a:sym typeface="Candara"/>
              </a:rPr>
              <a:t> </a:t>
            </a:r>
            <a:r>
              <a:rPr lang="en-GB" b="1" dirty="0" err="1">
                <a:latin typeface="Candara"/>
                <a:ea typeface="Candara"/>
                <a:cs typeface="Candara"/>
                <a:sym typeface="Candara"/>
              </a:rPr>
              <a:t>σημεία</a:t>
            </a:r>
            <a:r>
              <a:rPr lang="en-GB" b="1" dirty="0">
                <a:latin typeface="Candara"/>
                <a:ea typeface="Candara"/>
                <a:cs typeface="Candara"/>
                <a:sym typeface="Candara"/>
              </a:rPr>
              <a:t> </a:t>
            </a:r>
            <a:r>
              <a:rPr lang="en-GB" b="1" dirty="0" err="1">
                <a:latin typeface="Candara"/>
                <a:ea typeface="Candara"/>
                <a:cs typeface="Candara"/>
                <a:sym typeface="Candara"/>
              </a:rPr>
              <a:t>που</a:t>
            </a:r>
            <a:r>
              <a:rPr lang="en-GB" b="1" dirty="0">
                <a:latin typeface="Candara"/>
                <a:ea typeface="Candara"/>
                <a:cs typeface="Candara"/>
                <a:sym typeface="Candara"/>
              </a:rPr>
              <a:t> </a:t>
            </a:r>
            <a:r>
              <a:rPr lang="en-GB" b="1" dirty="0" err="1">
                <a:latin typeface="Candara"/>
                <a:ea typeface="Candara"/>
                <a:cs typeface="Candara"/>
                <a:sym typeface="Candara"/>
              </a:rPr>
              <a:t>θα</a:t>
            </a:r>
            <a:r>
              <a:rPr lang="en-GB" b="1" dirty="0">
                <a:latin typeface="Candara"/>
                <a:ea typeface="Candara"/>
                <a:cs typeface="Candara"/>
                <a:sym typeface="Candara"/>
              </a:rPr>
              <a:t> </a:t>
            </a:r>
            <a:r>
              <a:rPr lang="en-GB" b="1" dirty="0" err="1">
                <a:latin typeface="Candara"/>
                <a:ea typeface="Candara"/>
                <a:cs typeface="Candara"/>
                <a:sym typeface="Candara"/>
              </a:rPr>
              <a:t>καλυφθούν</a:t>
            </a:r>
            <a:r>
              <a:rPr lang="en-GB" b="1" dirty="0">
                <a:latin typeface="Candara"/>
                <a:ea typeface="Candara"/>
                <a:cs typeface="Candara"/>
                <a:sym typeface="Candara"/>
              </a:rPr>
              <a:t> (</a:t>
            </a:r>
            <a:r>
              <a:rPr lang="en-GB" b="1" dirty="0" err="1">
                <a:latin typeface="Candara"/>
                <a:ea typeface="Candara"/>
                <a:cs typeface="Candara"/>
                <a:sym typeface="Candara"/>
              </a:rPr>
              <a:t>προσαρμογή</a:t>
            </a:r>
            <a:r>
              <a:rPr lang="en-GB" b="1" dirty="0">
                <a:latin typeface="Candara"/>
                <a:ea typeface="Candara"/>
                <a:cs typeface="Candara"/>
                <a:sym typeface="Candara"/>
              </a:rPr>
              <a:t> </a:t>
            </a:r>
            <a:r>
              <a:rPr lang="en-GB" b="1" dirty="0" err="1">
                <a:latin typeface="Candara"/>
                <a:ea typeface="Candara"/>
                <a:cs typeface="Candara"/>
                <a:sym typeface="Candara"/>
              </a:rPr>
              <a:t>στην</a:t>
            </a:r>
            <a:r>
              <a:rPr lang="en-GB" b="1" dirty="0">
                <a:latin typeface="Candara"/>
                <a:ea typeface="Candara"/>
                <a:cs typeface="Candara"/>
                <a:sym typeface="Candara"/>
              </a:rPr>
              <a:t> </a:t>
            </a:r>
            <a:r>
              <a:rPr lang="en-GB" b="1" dirty="0" err="1">
                <a:latin typeface="Candara"/>
                <a:ea typeface="Candara"/>
                <a:cs typeface="Candara"/>
                <a:sym typeface="Candara"/>
              </a:rPr>
              <a:t>τοπική</a:t>
            </a:r>
            <a:r>
              <a:rPr lang="en-GB" b="1" dirty="0">
                <a:latin typeface="Candara"/>
                <a:ea typeface="Candara"/>
                <a:cs typeface="Candara"/>
                <a:sym typeface="Candara"/>
              </a:rPr>
              <a:t> </a:t>
            </a:r>
            <a:r>
              <a:rPr lang="en-GB" b="1" dirty="0" err="1">
                <a:latin typeface="Candara"/>
                <a:ea typeface="Candara"/>
                <a:cs typeface="Candara"/>
                <a:sym typeface="Candara"/>
              </a:rPr>
              <a:t>σας</a:t>
            </a:r>
            <a:r>
              <a:rPr lang="en-GB" b="1" dirty="0">
                <a:latin typeface="Candara"/>
                <a:ea typeface="Candara"/>
                <a:cs typeface="Candara"/>
                <a:sym typeface="Candara"/>
              </a:rPr>
              <a:t> </a:t>
            </a:r>
            <a:r>
              <a:rPr lang="en-GB" b="1" dirty="0" err="1">
                <a:latin typeface="Candara"/>
                <a:ea typeface="Candara"/>
                <a:cs typeface="Candara"/>
                <a:sym typeface="Candara"/>
              </a:rPr>
              <a:t>κληρονομιά</a:t>
            </a:r>
            <a:r>
              <a:rPr lang="en-GB" b="1" dirty="0">
                <a:latin typeface="Candara"/>
                <a:ea typeface="Candara"/>
                <a:cs typeface="Candara"/>
                <a:sym typeface="Candara"/>
              </a:rPr>
              <a:t>):</a:t>
            </a:r>
            <a:endParaRPr b="0" i="0" u="none" strike="noStrike" cap="none" dirty="0">
              <a:solidFill>
                <a:srgbClr val="000000"/>
              </a:solidFill>
              <a:latin typeface="Candara"/>
              <a:ea typeface="Candara"/>
              <a:cs typeface="Candara"/>
              <a:sym typeface="Candara"/>
            </a:endParaRPr>
          </a:p>
          <a:p>
            <a:pPr marL="457200" lvl="0" indent="-330200" algn="l" rtl="0">
              <a:spcBef>
                <a:spcPts val="0"/>
              </a:spcBef>
              <a:spcAft>
                <a:spcPts val="0"/>
              </a:spcAft>
              <a:buSzPts val="1600"/>
              <a:buChar char="•"/>
            </a:pPr>
            <a:r>
              <a:rPr lang="en-GB" dirty="0" err="1">
                <a:latin typeface="Candara"/>
                <a:ea typeface="Candara"/>
                <a:cs typeface="Candara"/>
                <a:sym typeface="Candara"/>
              </a:rPr>
              <a:t>Υλικά</a:t>
            </a:r>
            <a:r>
              <a:rPr lang="en-GB" dirty="0">
                <a:latin typeface="Candara"/>
                <a:ea typeface="Candara"/>
                <a:cs typeface="Candara"/>
                <a:sym typeface="Candara"/>
              </a:rPr>
              <a:t> </a:t>
            </a:r>
            <a:r>
              <a:rPr lang="en-GB" dirty="0" err="1">
                <a:latin typeface="Candara"/>
                <a:ea typeface="Candara"/>
                <a:cs typeface="Candara"/>
                <a:sym typeface="Candara"/>
              </a:rPr>
              <a:t>που</a:t>
            </a:r>
            <a:r>
              <a:rPr lang="en-GB" dirty="0">
                <a:latin typeface="Candara"/>
                <a:ea typeface="Candara"/>
                <a:cs typeface="Candara"/>
                <a:sym typeface="Candara"/>
              </a:rPr>
              <a:t> </a:t>
            </a:r>
            <a:r>
              <a:rPr lang="en-GB" dirty="0" err="1">
                <a:latin typeface="Candara"/>
                <a:ea typeface="Candara"/>
                <a:cs typeface="Candara"/>
                <a:sym typeface="Candara"/>
              </a:rPr>
              <a:t>χρησιμοποιούνται</a:t>
            </a:r>
            <a:r>
              <a:rPr lang="en-GB" dirty="0">
                <a:latin typeface="Candara"/>
                <a:ea typeface="Candara"/>
                <a:cs typeface="Candara"/>
                <a:sym typeface="Candara"/>
              </a:rPr>
              <a:t> </a:t>
            </a:r>
            <a:r>
              <a:rPr lang="en-GB" dirty="0" err="1">
                <a:latin typeface="Candara"/>
                <a:ea typeface="Candara"/>
                <a:cs typeface="Candara"/>
                <a:sym typeface="Candara"/>
              </a:rPr>
              <a:t>στην</a:t>
            </a:r>
            <a:r>
              <a:rPr lang="en-GB" dirty="0">
                <a:latin typeface="Candara"/>
                <a:ea typeface="Candara"/>
                <a:cs typeface="Candara"/>
                <a:sym typeface="Candara"/>
              </a:rPr>
              <a:t> </a:t>
            </a:r>
            <a:r>
              <a:rPr lang="en-GB" dirty="0" err="1">
                <a:latin typeface="Candara"/>
                <a:ea typeface="Candara"/>
                <a:cs typeface="Candara"/>
                <a:sym typeface="Candara"/>
              </a:rPr>
              <a:t>παραδοσιακή</a:t>
            </a:r>
            <a:r>
              <a:rPr lang="en-GB" dirty="0">
                <a:latin typeface="Candara"/>
                <a:ea typeface="Candara"/>
                <a:cs typeface="Candara"/>
                <a:sym typeface="Candara"/>
              </a:rPr>
              <a:t> </a:t>
            </a:r>
            <a:r>
              <a:rPr lang="en-GB" dirty="0" err="1">
                <a:latin typeface="Candara"/>
                <a:ea typeface="Candara"/>
                <a:cs typeface="Candara"/>
                <a:sym typeface="Candara"/>
              </a:rPr>
              <a:t>κεραμική</a:t>
            </a:r>
            <a:r>
              <a:rPr lang="en-GB" dirty="0">
                <a:latin typeface="Candara"/>
                <a:ea typeface="Candara"/>
                <a:cs typeface="Candara"/>
                <a:sym typeface="Candara"/>
              </a:rPr>
              <a:t> — </a:t>
            </a:r>
            <a:r>
              <a:rPr lang="en-GB" dirty="0" err="1">
                <a:latin typeface="Candara"/>
                <a:ea typeface="Candara"/>
                <a:cs typeface="Candara"/>
                <a:sym typeface="Candara"/>
              </a:rPr>
              <a:t>τοπικοί</a:t>
            </a:r>
            <a:r>
              <a:rPr lang="en-GB" dirty="0">
                <a:latin typeface="Candara"/>
                <a:ea typeface="Candara"/>
                <a:cs typeface="Candara"/>
                <a:sym typeface="Candara"/>
              </a:rPr>
              <a:t> </a:t>
            </a:r>
            <a:r>
              <a:rPr lang="en-GB" dirty="0" err="1">
                <a:latin typeface="Candara"/>
                <a:ea typeface="Candara"/>
                <a:cs typeface="Candara"/>
                <a:sym typeface="Candara"/>
              </a:rPr>
              <a:t>πηλοί</a:t>
            </a:r>
            <a:r>
              <a:rPr lang="en-GB" dirty="0">
                <a:latin typeface="Candara"/>
                <a:ea typeface="Candara"/>
                <a:cs typeface="Candara"/>
                <a:sym typeface="Candara"/>
              </a:rPr>
              <a:t>, </a:t>
            </a:r>
            <a:r>
              <a:rPr lang="en-GB" dirty="0" err="1">
                <a:latin typeface="Candara"/>
                <a:ea typeface="Candara"/>
                <a:cs typeface="Candara"/>
                <a:sym typeface="Candara"/>
              </a:rPr>
              <a:t>φυσικές</a:t>
            </a:r>
            <a:r>
              <a:rPr lang="en-GB" dirty="0">
                <a:latin typeface="Candara"/>
                <a:ea typeface="Candara"/>
                <a:cs typeface="Candara"/>
                <a:sym typeface="Candara"/>
              </a:rPr>
              <a:t> </a:t>
            </a:r>
            <a:r>
              <a:rPr lang="en-GB" dirty="0" err="1">
                <a:latin typeface="Candara"/>
                <a:ea typeface="Candara"/>
                <a:cs typeface="Candara"/>
                <a:sym typeface="Candara"/>
              </a:rPr>
              <a:t>χρωστικές</a:t>
            </a:r>
            <a:r>
              <a:rPr lang="en-GB" dirty="0">
                <a:latin typeface="Candara"/>
                <a:ea typeface="Candara"/>
                <a:cs typeface="Candara"/>
                <a:sym typeface="Candara"/>
              </a:rPr>
              <a:t>, </a:t>
            </a:r>
            <a:r>
              <a:rPr lang="en-GB" dirty="0" err="1">
                <a:latin typeface="Candara"/>
                <a:ea typeface="Candara"/>
                <a:cs typeface="Candara"/>
                <a:sym typeface="Candara"/>
              </a:rPr>
              <a:t>μέθοδοι</a:t>
            </a:r>
            <a:r>
              <a:rPr lang="en-GB" dirty="0">
                <a:latin typeface="Candara"/>
                <a:ea typeface="Candara"/>
                <a:cs typeface="Candara"/>
                <a:sym typeface="Candara"/>
              </a:rPr>
              <a:t> </a:t>
            </a:r>
            <a:r>
              <a:rPr lang="en-GB" dirty="0" err="1">
                <a:latin typeface="Candara"/>
                <a:ea typeface="Candara"/>
                <a:cs typeface="Candara"/>
                <a:sym typeface="Candara"/>
              </a:rPr>
              <a:t>όπτησης</a:t>
            </a:r>
            <a:r>
              <a:rPr lang="en-GB" dirty="0">
                <a:latin typeface="Candara"/>
                <a:ea typeface="Candara"/>
                <a:cs typeface="Candara"/>
                <a:sym typeface="Candara"/>
              </a:rPr>
              <a:t>.</a:t>
            </a:r>
            <a:endParaRPr dirty="0">
              <a:latin typeface="Candara"/>
              <a:ea typeface="Candara"/>
              <a:cs typeface="Candara"/>
              <a:sym typeface="Candara"/>
            </a:endParaRPr>
          </a:p>
          <a:p>
            <a:pPr marL="457200" lvl="0" indent="-330200" algn="l" rtl="0">
              <a:spcBef>
                <a:spcPts val="0"/>
              </a:spcBef>
              <a:spcAft>
                <a:spcPts val="0"/>
              </a:spcAft>
              <a:buSzPts val="1600"/>
              <a:buChar char="•"/>
            </a:pPr>
            <a:r>
              <a:rPr lang="en-GB" dirty="0" err="1">
                <a:latin typeface="Candara"/>
                <a:ea typeface="Candara"/>
                <a:cs typeface="Candara"/>
                <a:sym typeface="Candara"/>
              </a:rPr>
              <a:t>Τυπικά</a:t>
            </a:r>
            <a:r>
              <a:rPr lang="en-GB" dirty="0">
                <a:latin typeface="Candara"/>
                <a:ea typeface="Candara"/>
                <a:cs typeface="Candara"/>
                <a:sym typeface="Candara"/>
              </a:rPr>
              <a:t> </a:t>
            </a:r>
            <a:r>
              <a:rPr lang="en-GB" dirty="0" err="1">
                <a:latin typeface="Candara"/>
                <a:ea typeface="Candara"/>
                <a:cs typeface="Candara"/>
                <a:sym typeface="Candara"/>
              </a:rPr>
              <a:t>σχήματα</a:t>
            </a:r>
            <a:r>
              <a:rPr lang="en-GB" dirty="0">
                <a:latin typeface="Candara"/>
                <a:ea typeface="Candara"/>
                <a:cs typeface="Candara"/>
                <a:sym typeface="Candara"/>
              </a:rPr>
              <a:t> </a:t>
            </a:r>
            <a:r>
              <a:rPr lang="en-GB" dirty="0" err="1">
                <a:latin typeface="Candara"/>
                <a:ea typeface="Candara"/>
                <a:cs typeface="Candara"/>
                <a:sym typeface="Candara"/>
              </a:rPr>
              <a:t>και</a:t>
            </a:r>
            <a:r>
              <a:rPr lang="en-GB" dirty="0">
                <a:latin typeface="Candara"/>
                <a:ea typeface="Candara"/>
                <a:cs typeface="Candara"/>
                <a:sym typeface="Candara"/>
              </a:rPr>
              <a:t> </a:t>
            </a:r>
            <a:r>
              <a:rPr lang="en-GB" dirty="0" err="1">
                <a:latin typeface="Candara"/>
                <a:ea typeface="Candara"/>
                <a:cs typeface="Candara"/>
                <a:sym typeface="Candara"/>
              </a:rPr>
              <a:t>λειτουργίες</a:t>
            </a:r>
            <a:r>
              <a:rPr lang="en-GB" dirty="0">
                <a:latin typeface="Candara"/>
                <a:ea typeface="Candara"/>
                <a:cs typeface="Candara"/>
                <a:sym typeface="Candara"/>
              </a:rPr>
              <a:t> — </a:t>
            </a:r>
            <a:r>
              <a:rPr lang="en-GB" dirty="0" err="1">
                <a:latin typeface="Candara"/>
                <a:ea typeface="Candara"/>
                <a:cs typeface="Candara"/>
                <a:sym typeface="Candara"/>
              </a:rPr>
              <a:t>οικιακά</a:t>
            </a:r>
            <a:r>
              <a:rPr lang="en-GB" dirty="0">
                <a:latin typeface="Candara"/>
                <a:ea typeface="Candara"/>
                <a:cs typeface="Candara"/>
                <a:sym typeface="Candara"/>
              </a:rPr>
              <a:t> </a:t>
            </a:r>
            <a:r>
              <a:rPr lang="en-GB" dirty="0" err="1">
                <a:latin typeface="Candara"/>
                <a:ea typeface="Candara"/>
                <a:cs typeface="Candara"/>
                <a:sym typeface="Candara"/>
              </a:rPr>
              <a:t>αγγεία</a:t>
            </a:r>
            <a:r>
              <a:rPr lang="en-GB" dirty="0">
                <a:latin typeface="Candara"/>
                <a:ea typeface="Candara"/>
                <a:cs typeface="Candara"/>
                <a:sym typeface="Candara"/>
              </a:rPr>
              <a:t>, </a:t>
            </a:r>
            <a:r>
              <a:rPr lang="en-GB" dirty="0" err="1">
                <a:latin typeface="Candara"/>
                <a:ea typeface="Candara"/>
                <a:cs typeface="Candara"/>
                <a:sym typeface="Candara"/>
              </a:rPr>
              <a:t>εργαλεία</a:t>
            </a:r>
            <a:r>
              <a:rPr lang="en-GB" dirty="0">
                <a:latin typeface="Candara"/>
                <a:ea typeface="Candara"/>
                <a:cs typeface="Candara"/>
                <a:sym typeface="Candara"/>
              </a:rPr>
              <a:t>, </a:t>
            </a:r>
            <a:r>
              <a:rPr lang="en-GB" dirty="0" err="1">
                <a:latin typeface="Candara"/>
                <a:ea typeface="Candara"/>
                <a:cs typeface="Candara"/>
                <a:sym typeface="Candara"/>
              </a:rPr>
              <a:t>τελετουργικά</a:t>
            </a:r>
            <a:r>
              <a:rPr lang="en-GB" dirty="0">
                <a:latin typeface="Candara"/>
                <a:ea typeface="Candara"/>
                <a:cs typeface="Candara"/>
                <a:sym typeface="Candara"/>
              </a:rPr>
              <a:t> ή </a:t>
            </a:r>
            <a:r>
              <a:rPr lang="en-GB" dirty="0" err="1">
                <a:latin typeface="Candara"/>
                <a:ea typeface="Candara"/>
                <a:cs typeface="Candara"/>
                <a:sym typeface="Candara"/>
              </a:rPr>
              <a:t>συμβολικά</a:t>
            </a:r>
            <a:r>
              <a:rPr lang="en-GB" dirty="0">
                <a:latin typeface="Candara"/>
                <a:ea typeface="Candara"/>
                <a:cs typeface="Candara"/>
                <a:sym typeface="Candara"/>
              </a:rPr>
              <a:t> </a:t>
            </a:r>
            <a:r>
              <a:rPr lang="en-GB" dirty="0" err="1">
                <a:latin typeface="Candara"/>
                <a:ea typeface="Candara"/>
                <a:cs typeface="Candara"/>
                <a:sym typeface="Candara"/>
              </a:rPr>
              <a:t>αντικείμενα</a:t>
            </a:r>
            <a:r>
              <a:rPr lang="en-GB" dirty="0">
                <a:latin typeface="Candara"/>
                <a:ea typeface="Candara"/>
                <a:cs typeface="Candara"/>
                <a:sym typeface="Candara"/>
              </a:rPr>
              <a:t>.</a:t>
            </a:r>
            <a:endParaRPr dirty="0">
              <a:latin typeface="Candara"/>
              <a:ea typeface="Candara"/>
              <a:cs typeface="Candara"/>
              <a:sym typeface="Candara"/>
            </a:endParaRPr>
          </a:p>
          <a:p>
            <a:pPr marL="457200" lvl="0" indent="-330200" algn="l" rtl="0">
              <a:spcBef>
                <a:spcPts val="0"/>
              </a:spcBef>
              <a:spcAft>
                <a:spcPts val="0"/>
              </a:spcAft>
              <a:buSzPts val="1600"/>
              <a:buChar char="•"/>
            </a:pPr>
            <a:r>
              <a:rPr lang="en-GB" dirty="0" err="1">
                <a:latin typeface="Candara"/>
                <a:ea typeface="Candara"/>
                <a:cs typeface="Candara"/>
                <a:sym typeface="Candara"/>
              </a:rPr>
              <a:t>Πολιτιστικό</a:t>
            </a:r>
            <a:r>
              <a:rPr lang="en-GB" dirty="0">
                <a:latin typeface="Candara"/>
                <a:ea typeface="Candara"/>
                <a:cs typeface="Candara"/>
                <a:sym typeface="Candara"/>
              </a:rPr>
              <a:t> </a:t>
            </a:r>
            <a:r>
              <a:rPr lang="en-GB" dirty="0" err="1">
                <a:latin typeface="Candara"/>
                <a:ea typeface="Candara"/>
                <a:cs typeface="Candara"/>
                <a:sym typeface="Candara"/>
              </a:rPr>
              <a:t>πλαίσιο</a:t>
            </a:r>
            <a:r>
              <a:rPr lang="en-GB" dirty="0">
                <a:latin typeface="Candara"/>
                <a:ea typeface="Candara"/>
                <a:cs typeface="Candara"/>
                <a:sym typeface="Candara"/>
              </a:rPr>
              <a:t> — </a:t>
            </a:r>
            <a:r>
              <a:rPr lang="en-GB" dirty="0" err="1">
                <a:latin typeface="Candara"/>
                <a:ea typeface="Candara"/>
                <a:cs typeface="Candara"/>
                <a:sym typeface="Candara"/>
              </a:rPr>
              <a:t>πώς</a:t>
            </a:r>
            <a:r>
              <a:rPr lang="en-GB" dirty="0">
                <a:latin typeface="Candara"/>
                <a:ea typeface="Candara"/>
                <a:cs typeface="Candara"/>
                <a:sym typeface="Candara"/>
              </a:rPr>
              <a:t> η </a:t>
            </a:r>
            <a:r>
              <a:rPr lang="en-GB" dirty="0" err="1">
                <a:latin typeface="Candara"/>
                <a:ea typeface="Candara"/>
                <a:cs typeface="Candara"/>
                <a:sym typeface="Candara"/>
              </a:rPr>
              <a:t>κεραμική</a:t>
            </a:r>
            <a:r>
              <a:rPr lang="en-GB" dirty="0">
                <a:latin typeface="Candara"/>
                <a:ea typeface="Candara"/>
                <a:cs typeface="Candara"/>
                <a:sym typeface="Candara"/>
              </a:rPr>
              <a:t> </a:t>
            </a:r>
            <a:r>
              <a:rPr lang="en-GB" dirty="0" err="1">
                <a:latin typeface="Candara"/>
                <a:ea typeface="Candara"/>
                <a:cs typeface="Candara"/>
                <a:sym typeface="Candara"/>
              </a:rPr>
              <a:t>αντικατοπτρίζει</a:t>
            </a:r>
            <a:r>
              <a:rPr lang="en-GB" dirty="0">
                <a:latin typeface="Candara"/>
                <a:ea typeface="Candara"/>
                <a:cs typeface="Candara"/>
                <a:sym typeface="Candara"/>
              </a:rPr>
              <a:t> </a:t>
            </a:r>
            <a:r>
              <a:rPr lang="en-GB" dirty="0" err="1">
                <a:latin typeface="Candara"/>
                <a:ea typeface="Candara"/>
                <a:cs typeface="Candara"/>
                <a:sym typeface="Candara"/>
              </a:rPr>
              <a:t>την</a:t>
            </a:r>
            <a:r>
              <a:rPr lang="en-GB" dirty="0">
                <a:latin typeface="Candara"/>
                <a:ea typeface="Candara"/>
                <a:cs typeface="Candara"/>
                <a:sym typeface="Candara"/>
              </a:rPr>
              <a:t> </a:t>
            </a:r>
            <a:r>
              <a:rPr lang="en-GB" dirty="0" err="1">
                <a:latin typeface="Candara"/>
                <a:ea typeface="Candara"/>
                <a:cs typeface="Candara"/>
                <a:sym typeface="Candara"/>
              </a:rPr>
              <a:t>καθημερινή</a:t>
            </a:r>
            <a:r>
              <a:rPr lang="en-GB" dirty="0">
                <a:latin typeface="Candara"/>
                <a:ea typeface="Candara"/>
                <a:cs typeface="Candara"/>
                <a:sym typeface="Candara"/>
              </a:rPr>
              <a:t> </a:t>
            </a:r>
            <a:r>
              <a:rPr lang="en-GB" dirty="0" err="1">
                <a:latin typeface="Candara"/>
                <a:ea typeface="Candara"/>
                <a:cs typeface="Candara"/>
                <a:sym typeface="Candara"/>
              </a:rPr>
              <a:t>ζωή</a:t>
            </a:r>
            <a:r>
              <a:rPr lang="en-GB" dirty="0">
                <a:latin typeface="Candara"/>
                <a:ea typeface="Candara"/>
                <a:cs typeface="Candara"/>
                <a:sym typeface="Candara"/>
              </a:rPr>
              <a:t>, </a:t>
            </a:r>
            <a:r>
              <a:rPr lang="en-GB" dirty="0" err="1">
                <a:latin typeface="Candara"/>
                <a:ea typeface="Candara"/>
                <a:cs typeface="Candara"/>
                <a:sym typeface="Candara"/>
              </a:rPr>
              <a:t>τις</a:t>
            </a:r>
            <a:r>
              <a:rPr lang="en-GB" dirty="0">
                <a:latin typeface="Candara"/>
                <a:ea typeface="Candara"/>
                <a:cs typeface="Candara"/>
                <a:sym typeface="Candara"/>
              </a:rPr>
              <a:t> </a:t>
            </a:r>
            <a:r>
              <a:rPr lang="en-GB" dirty="0" err="1">
                <a:latin typeface="Candara"/>
                <a:ea typeface="Candara"/>
                <a:cs typeface="Candara"/>
                <a:sym typeface="Candara"/>
              </a:rPr>
              <a:t>πεποιθήσεις</a:t>
            </a:r>
            <a:r>
              <a:rPr lang="en-GB" dirty="0">
                <a:latin typeface="Candara"/>
                <a:ea typeface="Candara"/>
                <a:cs typeface="Candara"/>
                <a:sym typeface="Candara"/>
              </a:rPr>
              <a:t>, </a:t>
            </a:r>
            <a:r>
              <a:rPr lang="en-GB" dirty="0" err="1">
                <a:latin typeface="Candara"/>
                <a:ea typeface="Candara"/>
                <a:cs typeface="Candara"/>
                <a:sym typeface="Candara"/>
              </a:rPr>
              <a:t>τις</a:t>
            </a:r>
            <a:r>
              <a:rPr lang="en-GB" dirty="0">
                <a:latin typeface="Candara"/>
                <a:ea typeface="Candara"/>
                <a:cs typeface="Candara"/>
                <a:sym typeface="Candara"/>
              </a:rPr>
              <a:t> </a:t>
            </a:r>
            <a:r>
              <a:rPr lang="en-GB" dirty="0" err="1">
                <a:latin typeface="Candara"/>
                <a:ea typeface="Candara"/>
                <a:cs typeface="Candara"/>
                <a:sym typeface="Candara"/>
              </a:rPr>
              <a:t>περιβαλλοντικές</a:t>
            </a:r>
            <a:r>
              <a:rPr lang="en-GB" dirty="0">
                <a:latin typeface="Candara"/>
                <a:ea typeface="Candara"/>
                <a:cs typeface="Candara"/>
                <a:sym typeface="Candara"/>
              </a:rPr>
              <a:t> </a:t>
            </a:r>
            <a:r>
              <a:rPr lang="en-GB" dirty="0" err="1">
                <a:latin typeface="Candara"/>
                <a:ea typeface="Candara"/>
                <a:cs typeface="Candara"/>
                <a:sym typeface="Candara"/>
              </a:rPr>
              <a:t>συνθήκες</a:t>
            </a:r>
            <a:r>
              <a:rPr lang="en-GB" dirty="0">
                <a:latin typeface="Candara"/>
                <a:ea typeface="Candara"/>
                <a:cs typeface="Candara"/>
                <a:sym typeface="Candara"/>
              </a:rPr>
              <a:t> </a:t>
            </a:r>
            <a:r>
              <a:rPr lang="en-GB" dirty="0" err="1">
                <a:latin typeface="Candara"/>
                <a:ea typeface="Candara"/>
                <a:cs typeface="Candara"/>
                <a:sym typeface="Candara"/>
              </a:rPr>
              <a:t>και</a:t>
            </a:r>
            <a:r>
              <a:rPr lang="en-GB" dirty="0">
                <a:latin typeface="Candara"/>
                <a:ea typeface="Candara"/>
                <a:cs typeface="Candara"/>
                <a:sym typeface="Candara"/>
              </a:rPr>
              <a:t> </a:t>
            </a:r>
            <a:r>
              <a:rPr lang="en-GB" dirty="0" err="1">
                <a:latin typeface="Candara"/>
                <a:ea typeface="Candara"/>
                <a:cs typeface="Candara"/>
                <a:sym typeface="Candara"/>
              </a:rPr>
              <a:t>την</a:t>
            </a:r>
            <a:r>
              <a:rPr lang="en-GB" dirty="0">
                <a:latin typeface="Candara"/>
                <a:ea typeface="Candara"/>
                <a:cs typeface="Candara"/>
                <a:sym typeface="Candara"/>
              </a:rPr>
              <a:t> </a:t>
            </a:r>
            <a:r>
              <a:rPr lang="en-GB" dirty="0" err="1">
                <a:latin typeface="Candara"/>
                <a:ea typeface="Candara"/>
                <a:cs typeface="Candara"/>
                <a:sym typeface="Candara"/>
              </a:rPr>
              <a:t>τέχνη</a:t>
            </a:r>
            <a:r>
              <a:rPr lang="en-GB" dirty="0">
                <a:latin typeface="Candara"/>
                <a:ea typeface="Candara"/>
                <a:cs typeface="Candara"/>
                <a:sym typeface="Candara"/>
              </a:rPr>
              <a:t> </a:t>
            </a:r>
            <a:r>
              <a:rPr lang="en-GB" dirty="0" err="1">
                <a:latin typeface="Candara"/>
                <a:ea typeface="Candara"/>
                <a:cs typeface="Candara"/>
                <a:sym typeface="Candara"/>
              </a:rPr>
              <a:t>της</a:t>
            </a:r>
            <a:r>
              <a:rPr lang="en-GB" dirty="0">
                <a:latin typeface="Candara"/>
                <a:ea typeface="Candara"/>
                <a:cs typeface="Candara"/>
                <a:sym typeface="Candara"/>
              </a:rPr>
              <a:t> </a:t>
            </a:r>
            <a:r>
              <a:rPr lang="en-GB" dirty="0" err="1">
                <a:latin typeface="Candara"/>
                <a:ea typeface="Candara"/>
                <a:cs typeface="Candara"/>
                <a:sym typeface="Candara"/>
              </a:rPr>
              <a:t>εποχής</a:t>
            </a:r>
            <a:r>
              <a:rPr lang="en-GB" dirty="0">
                <a:latin typeface="Candara"/>
                <a:ea typeface="Candara"/>
                <a:cs typeface="Candara"/>
                <a:sym typeface="Candara"/>
              </a:rPr>
              <a:t>.</a:t>
            </a:r>
            <a:endParaRPr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0" name="Google Shape;110;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6"/>
          <p:cNvSpPr txBox="1"/>
          <p:nvPr/>
        </p:nvSpPr>
        <p:spPr>
          <a:xfrm>
            <a:off x="0" y="89600"/>
            <a:ext cx="11187600" cy="1293000"/>
          </a:xfrm>
          <a:prstGeom prst="rect">
            <a:avLst/>
          </a:prstGeom>
          <a:noFill/>
          <a:ln>
            <a:noFill/>
          </a:ln>
        </p:spPr>
        <p:txBody>
          <a:bodyPr spcFirstLastPara="1" wrap="square" lIns="91425" tIns="45700" rIns="91425" bIns="45700" anchor="t" anchorCtr="0">
            <a:spAutoFit/>
          </a:bodyPr>
          <a:lstStyle/>
          <a:p>
            <a:pPr marL="457200" lvl="0" indent="0" algn="l" rtl="0">
              <a:spcBef>
                <a:spcPts val="0"/>
              </a:spcBef>
              <a:spcAft>
                <a:spcPts val="0"/>
              </a:spcAft>
              <a:buClr>
                <a:schemeClr val="dk1"/>
              </a:buClr>
              <a:buSzPts val="1100"/>
              <a:buFont typeface="Arial"/>
              <a:buNone/>
            </a:pPr>
            <a:r>
              <a:rPr lang="en-GB" sz="2600" b="1">
                <a:solidFill>
                  <a:schemeClr val="lt1"/>
                </a:solidFill>
                <a:latin typeface="Candara"/>
                <a:ea typeface="Candara"/>
                <a:cs typeface="Candara"/>
                <a:sym typeface="Candara"/>
              </a:rPr>
              <a:t>Ανακαλύπτοντας την Τοπική Κεραμική Κληρονομιά: Ο Πολιτισμός Narva</a:t>
            </a:r>
            <a:endParaRPr sz="2600" b="1">
              <a:solidFill>
                <a:schemeClr val="lt1"/>
              </a:solidFill>
              <a:latin typeface="Candara"/>
              <a:ea typeface="Candara"/>
              <a:cs typeface="Candara"/>
              <a:sym typeface="Candara"/>
            </a:endParaRPr>
          </a:p>
          <a:p>
            <a:pPr marL="457200" lvl="0" indent="0" algn="l" rtl="0">
              <a:spcBef>
                <a:spcPts val="0"/>
              </a:spcBef>
              <a:spcAft>
                <a:spcPts val="0"/>
              </a:spcAft>
              <a:buClr>
                <a:schemeClr val="dk1"/>
              </a:buClr>
              <a:buSzPts val="1100"/>
              <a:buFont typeface="Arial"/>
              <a:buNone/>
            </a:pPr>
            <a:endParaRPr sz="2600" b="1">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2600" b="1">
              <a:solidFill>
                <a:schemeClr val="lt1"/>
              </a:solidFill>
              <a:latin typeface="Candara"/>
              <a:ea typeface="Candara"/>
              <a:cs typeface="Candara"/>
              <a:sym typeface="Candara"/>
            </a:endParaRPr>
          </a:p>
        </p:txBody>
      </p:sp>
      <p:sp>
        <p:nvSpPr>
          <p:cNvPr id="113" name="Google Shape;113;p6"/>
          <p:cNvSpPr txBox="1"/>
          <p:nvPr/>
        </p:nvSpPr>
        <p:spPr>
          <a:xfrm>
            <a:off x="598803" y="972237"/>
            <a:ext cx="104604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Στην αρχή της συνεδρίας, βοηθήστε τους συμμετέχοντες να επανασυνδεθούν με τη δημιουργική τους διαδικασία. Ζητήστε τους να θυμηθούν μια στιγμή ή μια λεπτομέρεια από το Μάθημα 1 που τους έκανε εντύπωση — ίσως κάτι που απόλαυσαν, βρήκαν εκπληκτικό ή θα ήθελαν να δοκιμάσουν ξανά. Μπορείτε επίσης να τους καλέσετε να αναλογιστούν από την τελευταία συνεδρία — έχουν παρατηρήσει κεραμικά στο περιβάλλον τους, σκέφτηκαν το φυλαχτό τους ή μοιράστηκαν την εμπειρία τους με κάποιον;</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Τώρα είναι ώρα να μετατοπίσουμε την εστίαση προς την πολιτιστική έμπνευση. Παρουσιάστε στους εκπαιδευόμενους αρχαίες κεραμικές παραδόσεις μέσω ενός τοπικού παραδείγματος. Στη δική μας περίπτωση, αυτός είναι ο </a:t>
            </a:r>
            <a:r>
              <a:rPr lang="en-GB" sz="1600" b="1">
                <a:latin typeface="Candara"/>
                <a:ea typeface="Candara"/>
                <a:cs typeface="Candara"/>
                <a:sym typeface="Candara"/>
              </a:rPr>
              <a:t>Πολιτισμός Narva,</a:t>
            </a:r>
            <a:r>
              <a:rPr lang="en-GB" sz="1600">
                <a:latin typeface="Candara"/>
                <a:ea typeface="Candara"/>
                <a:cs typeface="Candara"/>
                <a:sym typeface="Candara"/>
              </a:rPr>
              <a:t> γνωστός για τη χαρακτηριστική του κεραμική. Εάν εργάζεστε σε άλλη περιοχή, προσαρμόστε αυτό το μέρος χρησιμοποιώντας παραδείγματα από τη δική σας τοπική κεραμική κληρονομιά. Ο στόχος είναι να εμπνεύσει την περιέργεια και την πολιτιστική σύνδεση.</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Για να ξεκινήσετε, δείξτε διάφορες εικόνες αρχαίων κεραμικών αντικειμένων — μερικά από τον Πολιτισμό Narva και μερικά από άλλες παραδόσεις. Ζητήστε από τους εκπαιδευόμενους να μαντέψουν ποια ανήκουν στον Narva. Ενθαρρύνετέ τους να εξηγήσουν τη συλλογιστική τους: Ποια σχήματα, υφές ή μοτίβα επηρέασαν τις υποθέσεις τους;</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Αφού συγκεντρώσετε τις απαντήσεις, αποκαλύψτε τις σωστές και χρησιμοποιήστε αυτή τη στιγμή για να παρουσιάσετε την ιστορία της κεραμικής Narva.</a:t>
            </a: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9" name="Google Shape;119;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7"/>
          <p:cNvSpPr txBox="1"/>
          <p:nvPr/>
        </p:nvSpPr>
        <p:spPr>
          <a:xfrm>
            <a:off x="0" y="89600"/>
            <a:ext cx="11545800" cy="492600"/>
          </a:xfrm>
          <a:prstGeom prst="rect">
            <a:avLst/>
          </a:prstGeom>
          <a:noFill/>
          <a:ln>
            <a:noFill/>
          </a:ln>
        </p:spPr>
        <p:txBody>
          <a:bodyPr spcFirstLastPara="1" wrap="square" lIns="91425" tIns="45700" rIns="91425" bIns="45700" anchor="t" anchorCtr="0">
            <a:spAutoFit/>
          </a:bodyPr>
          <a:lstStyle/>
          <a:p>
            <a:pPr marL="457200" lvl="0" indent="0" algn="l" rtl="0">
              <a:spcBef>
                <a:spcPts val="0"/>
              </a:spcBef>
              <a:spcAft>
                <a:spcPts val="0"/>
              </a:spcAft>
              <a:buClr>
                <a:schemeClr val="dk1"/>
              </a:buClr>
              <a:buSzPts val="1100"/>
              <a:buFont typeface="Arial"/>
              <a:buNone/>
            </a:pPr>
            <a:r>
              <a:rPr lang="en-GB" sz="2600" b="1">
                <a:solidFill>
                  <a:schemeClr val="lt1"/>
                </a:solidFill>
                <a:latin typeface="Candara"/>
                <a:ea typeface="Candara"/>
                <a:cs typeface="Candara"/>
                <a:sym typeface="Candara"/>
              </a:rPr>
              <a:t>Ανακαλύπτοντας την Τοπική Κεραμική Κληρονομιά: Ο Πολιτισμός Narva</a:t>
            </a:r>
            <a:endParaRPr sz="2800" b="1" i="0" u="none" strike="noStrike" cap="none">
              <a:solidFill>
                <a:schemeClr val="lt1"/>
              </a:solidFill>
              <a:latin typeface="Candara"/>
              <a:ea typeface="Candara"/>
              <a:cs typeface="Candara"/>
              <a:sym typeface="Candara"/>
            </a:endParaRPr>
          </a:p>
        </p:txBody>
      </p:sp>
      <p:sp>
        <p:nvSpPr>
          <p:cNvPr id="122" name="Google Shape;122;p7"/>
          <p:cNvSpPr txBox="1"/>
          <p:nvPr/>
        </p:nvSpPr>
        <p:spPr>
          <a:xfrm>
            <a:off x="598803" y="972237"/>
            <a:ext cx="6613800" cy="5725800"/>
          </a:xfrm>
          <a:prstGeom prst="rect">
            <a:avLst/>
          </a:prstGeom>
          <a:noFill/>
          <a:ln>
            <a:noFill/>
          </a:ln>
        </p:spPr>
        <p:txBody>
          <a:bodyPr spcFirstLastPara="1" wrap="square" lIns="91425" tIns="45700" rIns="91425" bIns="45700" anchor="t" anchorCtr="0">
            <a:spAutoFit/>
          </a:bodyPr>
          <a:lstStyle/>
          <a:p>
            <a:pPr marL="457200" lvl="0" indent="-330200" algn="l" rtl="0">
              <a:spcBef>
                <a:spcPts val="0"/>
              </a:spcBef>
              <a:spcAft>
                <a:spcPts val="0"/>
              </a:spcAft>
              <a:buSzPts val="1600"/>
              <a:buChar char="•"/>
            </a:pPr>
            <a:r>
              <a:rPr lang="en-GB" sz="1600">
                <a:latin typeface="Candara"/>
                <a:ea typeface="Candara"/>
                <a:cs typeface="Candara"/>
                <a:sym typeface="Candara"/>
              </a:rPr>
              <a:t>Τονίστε τα ακόλουθα:</a:t>
            </a:r>
            <a:endParaRPr sz="1600">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Ο Πολιτισμός Narva εμφανίστηκε γύρω στο 5300 π.Χ. στην περιοχή της σημερινής βορειοανατολικής Εσθονίας και βορειοδυτικής Ρωσίας. Ονομάστηκε από τον ποταμό Narva, ήταν μια από τις αρχαιότερες γνωστές κεραμικές παραδόσεις στην περιοχή της Ανατολικής Βαλτικής. Οι οικισμοί βρίσκονταν κοντά σε υδάτινα σώματα, και οι άνθρωποι ζούσαν σε ημι-υπόσκαφα ή ξύλινα σπίτια. Η καθημερινή τους ζωή ήταν στενά συνδεδεμένη με τη φύση: το ψάρεμα, το κυνήγι, η συλλογή και η πρώιμη γεωργία διαμόρφωσαν την επιβίωσή τους.</a:t>
            </a:r>
            <a:endParaRPr sz="1600">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Τα αγγεία κατασκευάζονταν με το χέρι από τοπικό πηλό (δεν χρησιμοποιούνταν τροχός κεραμικής), συχνά αναμεμειγμένο με οργανικά υλικά ανάμιξης όπως θρυμματισμένα όστρακα ή φυτικές ίνες.</a:t>
            </a:r>
            <a:endParaRPr sz="1600">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Τα κεραμικά είχαν μια τραχιά υφή και χοντρά τοιχώματα, καθιστώντας τα ισχυρά και λειτουργικά.</a:t>
            </a:r>
            <a:endParaRPr sz="1600">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Διακοσμητικά μοτίβα — λακκούβες, αυλακώσεις και αποτυπώματα που μοιάζουν με χτένα — εφαρμόζονταν πριν από την όπτηση και μπορεί να είχαν συμβολικές ή τελετουργικές σημασίες.</a:t>
            </a:r>
            <a:endParaRPr sz="1600">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Τα κεραμικά Narva εξυπηρετούσαν τόσο λειτουργικούς όσο και πολιτιστικούς ρόλους, χρησιμοποιούνταν στην καθημερινή ζωή για μαγείρεμα και αποθήκευση, και πιθανώς σε τελετουργικά πλαίσια.</a:t>
            </a:r>
            <a:endParaRPr sz="1600">
              <a:latin typeface="Candara"/>
              <a:ea typeface="Candara"/>
              <a:cs typeface="Candara"/>
              <a:sym typeface="Candara"/>
            </a:endParaRPr>
          </a:p>
          <a:p>
            <a:pPr marL="45720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8" name="Google Shape;128;p10"/>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10"/>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10"/>
          <p:cNvSpPr txBox="1"/>
          <p:nvPr/>
        </p:nvSpPr>
        <p:spPr>
          <a:xfrm>
            <a:off x="0" y="89600"/>
            <a:ext cx="11271600" cy="923400"/>
          </a:xfrm>
          <a:prstGeom prst="rect">
            <a:avLst/>
          </a:prstGeom>
          <a:noFill/>
          <a:ln>
            <a:noFill/>
          </a:ln>
        </p:spPr>
        <p:txBody>
          <a:bodyPr spcFirstLastPara="1" wrap="square" lIns="91425" tIns="45700" rIns="91425" bIns="45700" anchor="t" anchorCtr="0">
            <a:spAutoFit/>
          </a:bodyPr>
          <a:lstStyle/>
          <a:p>
            <a:pPr marL="457200" lvl="0" indent="0" algn="l" rtl="0">
              <a:spcBef>
                <a:spcPts val="0"/>
              </a:spcBef>
              <a:spcAft>
                <a:spcPts val="0"/>
              </a:spcAft>
              <a:buClr>
                <a:schemeClr val="dk1"/>
              </a:buClr>
              <a:buSzPts val="1100"/>
              <a:buFont typeface="Arial"/>
              <a:buNone/>
            </a:pPr>
            <a:r>
              <a:rPr lang="en-GB" sz="2600" b="1">
                <a:solidFill>
                  <a:schemeClr val="lt1"/>
                </a:solidFill>
                <a:latin typeface="Candara"/>
                <a:ea typeface="Candara"/>
                <a:cs typeface="Candara"/>
                <a:sym typeface="Candara"/>
              </a:rPr>
              <a:t>Ανακαλύπτοντας την Τοπική Κεραμική Κληρονομιά: Ο Πολιτισμός Narva</a:t>
            </a:r>
            <a:endParaRPr sz="2800" b="1">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2800" b="1">
              <a:solidFill>
                <a:schemeClr val="lt1"/>
              </a:solidFill>
              <a:latin typeface="Candara"/>
              <a:ea typeface="Candara"/>
              <a:cs typeface="Candara"/>
              <a:sym typeface="Candara"/>
            </a:endParaRPr>
          </a:p>
        </p:txBody>
      </p:sp>
      <p:sp>
        <p:nvSpPr>
          <p:cNvPr id="131" name="Google Shape;131;p10"/>
          <p:cNvSpPr txBox="1"/>
          <p:nvPr/>
        </p:nvSpPr>
        <p:spPr>
          <a:xfrm>
            <a:off x="598803" y="972237"/>
            <a:ext cx="6613800" cy="547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latin typeface="Candara"/>
                <a:ea typeface="Candara"/>
                <a:cs typeface="Candara"/>
                <a:sym typeface="Candara"/>
              </a:rPr>
              <a:t>Υπήρχαν δύο κύριοι τύποι αγγείων</a:t>
            </a:r>
            <a:r>
              <a:rPr lang="en-GB" sz="1600" b="0" i="0" u="none" strike="noStrike" cap="none">
                <a:solidFill>
                  <a:srgbClr val="000000"/>
                </a:solidFill>
                <a:latin typeface="Candara"/>
                <a:ea typeface="Candara"/>
                <a:cs typeface="Candara"/>
                <a:sym typeface="Candara"/>
              </a:rPr>
              <a:t>:</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Μεγάλα κωνικά αγγεία (έως 30 λίτρα) — χρησιμοποιούνταν για την αποθήκευση νερού, τροφής ή μαγείρεμα.</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Μπολ με επίπεδο πυθμένα — πιθανότατα χρησιμοποιούνταν για σερβίρισμα ή προετοιμασία γευμάτων.</a:t>
            </a:r>
            <a:endParaRPr sz="1600">
              <a:latin typeface="Candara"/>
              <a:ea typeface="Candara"/>
              <a:cs typeface="Candara"/>
              <a:sym typeface="Candara"/>
            </a:endParaRPr>
          </a:p>
          <a:p>
            <a:pPr marL="457200" lvl="0" indent="0" algn="l" rtl="0">
              <a:spcBef>
                <a:spcPts val="0"/>
              </a:spcBef>
              <a:spcAft>
                <a:spcPts val="0"/>
              </a:spcAft>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Αυτό που κάνει τα κεραμικά Narva να ξεχωρίζουν είναι η διακόσμησή τους. Αντί για ζωγραφική ή υάλωση, η επιφάνεια σημαδευόταν με απλά αλλά ρυθμικά αποτυπώματα: κουκκίδες, αυλακώσεις, χτενιστές γραμμές ή ακόμα και δακτυλικά αποτυπώματα. Αυτά τα μοτίβα μπορεί να είχαν πολιτιστικές σημασίες ή απλώς να εξέφραζαν τη δημιουργικότητα του κατασκευαστή.</a:t>
            </a: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Ακόμα και χιλιάδες χρόνια αργότερα, αυτά τα αγγεία μας μιλούν — για την καθημερινή ζωή, τον ρυθμό και την επανάληψη, τα χέρια που πλάθουν τη γη σε κάτι χρήσιμο και όμορφο.</a:t>
            </a: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600">
                <a:latin typeface="Candara"/>
                <a:ea typeface="Candara"/>
                <a:cs typeface="Candara"/>
                <a:sym typeface="Candara"/>
              </a:rPr>
              <a:t>Αυτή η εισαγωγή παρέχει μια πλούσια βάση για το επόμενο βήμα — τη δημιουργία προσωπικών κεραμικών αντικειμένων εμπνευσμένων από την κληρονομιά, την ταυτότητα και τη δημιουργική έκφραση.</a:t>
            </a: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pic>
        <p:nvPicPr>
          <p:cNvPr id="132" name="Google Shape;132;p10"/>
          <p:cNvPicPr preferRelativeResize="0"/>
          <p:nvPr/>
        </p:nvPicPr>
        <p:blipFill rotWithShape="1">
          <a:blip r:embed="rId4">
            <a:alphaModFix/>
          </a:blip>
          <a:srcRect/>
          <a:stretch/>
        </p:blipFill>
        <p:spPr>
          <a:xfrm>
            <a:off x="7448763" y="1205339"/>
            <a:ext cx="2929991" cy="36262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1009</Words>
  <Application>Microsoft Office PowerPoint</Application>
  <PresentationFormat>Προσαρμογή</PresentationFormat>
  <Paragraphs>53</Paragraphs>
  <Slides>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cp:revision>
  <dcterms:created xsi:type="dcterms:W3CDTF">2024-06-10T15:48:53Z</dcterms:created>
  <dcterms:modified xsi:type="dcterms:W3CDTF">2026-05-08T23:57:35Z</dcterms:modified>
</cp:coreProperties>
</file>