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2" r:id="rId4"/>
    <p:sldId id="263" r:id="rId5"/>
    <p:sldId id="264" r:id="rId6"/>
    <p:sldId id="268" r:id="rId7"/>
    <p:sldId id="269"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BRQMQ+vGE1EzzlJSrRuNTJgOd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24db71f72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g324db71f72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24db71f721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324db71f72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jpe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4"/>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l-GR" sz="2800" b="1" dirty="0" smtClean="0">
                <a:solidFill>
                  <a:schemeClr val="lt1"/>
                </a:solidFill>
                <a:latin typeface="Candara"/>
                <a:ea typeface="Candara"/>
                <a:cs typeface="Candara"/>
                <a:sym typeface="Candara"/>
              </a:rPr>
              <a:t>ΕΚΠΑΙΔΕΥΤΙΚΟ ΠΡΟΓΡΑΜΜΑ</a:t>
            </a:r>
            <a:endParaRPr lang="en-GB" sz="2800" b="1" dirty="0" smtClean="0">
              <a:solidFill>
                <a:schemeClr val="lt1"/>
              </a:solidFill>
              <a:latin typeface="Candara"/>
              <a:ea typeface="Candara"/>
              <a:cs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buSzPts val="2800"/>
            </a:pPr>
            <a:r>
              <a:rPr lang="el-GR" sz="2800" b="1" dirty="0" smtClean="0">
                <a:solidFill>
                  <a:srgbClr val="FFFFFF"/>
                </a:solidFill>
                <a:latin typeface="Candara"/>
                <a:ea typeface="Candara"/>
                <a:cs typeface="Candara"/>
                <a:sym typeface="Candara"/>
              </a:rPr>
              <a:t>ΜΑΘΗΣΙΑΚΗ ΕΝΟΤΗΤΑ 2: Δημιουργικότητα και Οικολογικός Σχεδιασμός μέσα από την Κεραμική Τέχνη και την Κληρονομιά</a:t>
            </a:r>
            <a:endParaRPr lang="en-GB" sz="2800" b="1" dirty="0">
              <a:solidFill>
                <a:srgbClr val="FFFFFF"/>
              </a:solidFill>
              <a:latin typeface="Candara"/>
              <a:ea typeface="Candara"/>
              <a:cs typeface="Candara"/>
            </a:endParaRPr>
          </a:p>
        </p:txBody>
      </p:sp>
      <p:sp>
        <p:nvSpPr>
          <p:cNvPr id="80" name="Google Shape;80;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a16="http://schemas.microsoft.com/office/drawing/2014/main" xmlns="" xmlns:lc="http://schemas.openxmlformats.org/drawingml/2006/lockedCanvas" id="{9FFF2E58-2E28-BE29-B86E-1A0B409A2824}"/>
              </a:ext>
            </a:extLst>
          </p:cNvPr>
          <p:cNvSpPr txBox="1"/>
          <p:nvPr/>
        </p:nvSpPr>
        <p:spPr>
          <a:xfrm>
            <a:off x="2510001" y="6221372"/>
            <a:ext cx="8031924" cy="5539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8" name="7 - Εικόνα" descr="cc-brand-1.png"/>
          <p:cNvPicPr>
            <a:picLocks noChangeAspect="1"/>
          </p:cNvPicPr>
          <p:nvPr/>
        </p:nvPicPr>
        <p:blipFill>
          <a:blip r:embed="rId4"/>
          <a:stretch>
            <a:fillRect/>
          </a:stretch>
        </p:blipFill>
        <p:spPr>
          <a:xfrm>
            <a:off x="10568558" y="6078746"/>
            <a:ext cx="1503285" cy="779254"/>
          </a:xfrm>
          <a:prstGeom prst="rect">
            <a:avLst/>
          </a:prstGeom>
        </p:spPr>
      </p:pic>
      <p:pic>
        <p:nvPicPr>
          <p:cNvPr id="9" name="Google Shape;88;p1" descr="Blue text on a black background&#10;&#10;Description automatically generated">
            <a:extLst>
              <a:ext uri="{FF2B5EF4-FFF2-40B4-BE49-F238E27FC236}">
                <a16:creationId xmlns:a16="http://schemas.microsoft.com/office/drawing/2014/main" xmlns="" xmlns:lc="http://schemas.openxmlformats.org/drawingml/2006/lockedCanvas" id="{1A6FCB7D-DF7E-D91D-D207-871084954BEA}"/>
              </a:ext>
            </a:extLst>
          </p:cNvPr>
          <p:cNvPicPr preferRelativeResize="0"/>
          <p:nvPr/>
        </p:nvPicPr>
        <p:blipFill>
          <a:blip r:embed="rId5"/>
          <a:stretch>
            <a:fillRect/>
          </a:stretch>
        </p:blipFill>
        <p:spPr>
          <a:xfrm>
            <a:off x="191344"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88" name="Google Shape;8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2"/>
          <p:cNvSpPr txBox="1"/>
          <p:nvPr/>
        </p:nvSpPr>
        <p:spPr>
          <a:xfrm>
            <a:off x="1004675" y="1907425"/>
            <a:ext cx="10279800" cy="1354176"/>
          </a:xfrm>
          <a:prstGeom prst="rect">
            <a:avLst/>
          </a:prstGeom>
          <a:noFill/>
          <a:ln>
            <a:noFill/>
          </a:ln>
        </p:spPr>
        <p:txBody>
          <a:bodyPr spcFirstLastPara="1" wrap="square" lIns="91425" tIns="45700" rIns="91425" bIns="45700" anchor="t" anchorCtr="0">
            <a:spAutoFit/>
          </a:bodyPr>
          <a:lstStyle/>
          <a:p>
            <a:pPr lvl="0" algn="ctr">
              <a:spcBef>
                <a:spcPts val="1200"/>
              </a:spcBef>
              <a:buClr>
                <a:schemeClr val="dk1"/>
              </a:buClr>
              <a:buSzPts val="2800"/>
            </a:pPr>
            <a:r>
              <a:rPr lang="el-GR" sz="3600" b="1" dirty="0" smtClean="0">
                <a:solidFill>
                  <a:schemeClr val="lt1"/>
                </a:solidFill>
                <a:latin typeface="Candara"/>
                <a:ea typeface="Candara"/>
                <a:cs typeface="Candara"/>
                <a:sym typeface="Candara"/>
              </a:rPr>
              <a:t>ΜΑΘΗΜΑ 3: Η Τέχνη του Κεραμικού Σχεδιασμού και της Διακόσμησης</a:t>
            </a:r>
            <a:endParaRPr lang="en-GB" sz="3600" b="1"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1" name="Google Shape;131;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9"/>
          <p:cNvSpPr txBox="1"/>
          <p:nvPr/>
        </p:nvSpPr>
        <p:spPr>
          <a:xfrm>
            <a:off x="0" y="89588"/>
            <a:ext cx="10911000" cy="523180"/>
          </a:xfrm>
          <a:prstGeom prst="rect">
            <a:avLst/>
          </a:prstGeom>
          <a:noFill/>
          <a:ln>
            <a:noFill/>
          </a:ln>
        </p:spPr>
        <p:txBody>
          <a:bodyPr spcFirstLastPara="1" wrap="square" lIns="91425" tIns="45700" rIns="91425" bIns="45700" anchor="t" anchorCtr="0">
            <a:spAutoFit/>
          </a:bodyPr>
          <a:lstStyle/>
          <a:p>
            <a:pPr marL="457200" lvl="1">
              <a:buSzPts val="3600"/>
            </a:pPr>
            <a:r>
              <a:rPr lang="el-GR" sz="2800" b="1" dirty="0" err="1" smtClean="0">
                <a:solidFill>
                  <a:schemeClr val="lt1"/>
                </a:solidFill>
                <a:latin typeface="Candara"/>
                <a:ea typeface="Candara"/>
                <a:cs typeface="Candara"/>
                <a:sym typeface="Candara"/>
              </a:rPr>
              <a:t>Διαδραστική</a:t>
            </a:r>
            <a:r>
              <a:rPr lang="el-GR" sz="2800" b="1" dirty="0" smtClean="0">
                <a:solidFill>
                  <a:schemeClr val="lt1"/>
                </a:solidFill>
                <a:latin typeface="Candara"/>
                <a:ea typeface="Candara"/>
                <a:cs typeface="Candara"/>
                <a:sym typeface="Candara"/>
              </a:rPr>
              <a:t> Δραστηριότητα: Πρακτικό Εργαστήριο Υαλώματος</a:t>
            </a:r>
            <a:endParaRPr lang="en-GB" sz="2800" b="1" dirty="0">
              <a:solidFill>
                <a:schemeClr val="lt1"/>
              </a:solidFill>
              <a:latin typeface="Candara"/>
              <a:ea typeface="Candara"/>
              <a:cs typeface="Candara"/>
              <a:sym typeface="Candara"/>
            </a:endParaRPr>
          </a:p>
        </p:txBody>
      </p:sp>
      <p:sp>
        <p:nvSpPr>
          <p:cNvPr id="134" name="Google Shape;134;p9"/>
          <p:cNvSpPr txBox="1"/>
          <p:nvPr/>
        </p:nvSpPr>
        <p:spPr>
          <a:xfrm>
            <a:off x="484050" y="973650"/>
            <a:ext cx="6595200" cy="5581488"/>
          </a:xfrm>
          <a:prstGeom prst="rect">
            <a:avLst/>
          </a:prstGeom>
          <a:noFill/>
          <a:ln>
            <a:noFill/>
          </a:ln>
        </p:spPr>
        <p:txBody>
          <a:bodyPr spcFirstLastPara="1" wrap="square" lIns="91425" tIns="45700" rIns="91425" bIns="45700" anchor="t" anchorCtr="0">
            <a:spAutoFit/>
          </a:bodyPr>
          <a:lstStyle/>
          <a:p>
            <a:pPr lvl="0">
              <a:lnSpc>
                <a:spcPct val="115000"/>
              </a:lnSpc>
              <a:spcBef>
                <a:spcPts val="1200"/>
              </a:spcBef>
              <a:buClr>
                <a:schemeClr val="dk1"/>
              </a:buClr>
              <a:buSzPts val="1100"/>
            </a:pPr>
            <a:r>
              <a:rPr lang="el-GR" b="1" dirty="0" smtClean="0">
                <a:solidFill>
                  <a:schemeClr val="dk1"/>
                </a:solidFill>
                <a:latin typeface="Candara"/>
                <a:ea typeface="Candara"/>
                <a:cs typeface="Candara"/>
                <a:sym typeface="Candara"/>
              </a:rPr>
              <a:t>Στόχοι: </a:t>
            </a:r>
            <a:endParaRPr lang="en-GB" b="1" dirty="0" smtClean="0">
              <a:solidFill>
                <a:schemeClr val="dk1"/>
              </a:solidFill>
              <a:latin typeface="Candara"/>
              <a:ea typeface="Candara"/>
              <a:cs typeface="Candara"/>
              <a:sym typeface="Candara"/>
            </a:endParaRPr>
          </a:p>
          <a:p>
            <a:pPr marL="342900" indent="-342900">
              <a:buSzPts val="1600"/>
              <a:buFont typeface="Arial"/>
              <a:buChar char="•"/>
            </a:pPr>
            <a:r>
              <a:rPr lang="el-GR" dirty="0" smtClean="0">
                <a:latin typeface="Candara"/>
                <a:ea typeface="Candara"/>
                <a:cs typeface="Candara"/>
                <a:sym typeface="Candara"/>
              </a:rPr>
              <a:t>Να παρατηρήσουν πώς το υάλωμα αλλάζει την όψη, την αίσθηση και την αντοχή ενός κεραμικού έργου. </a:t>
            </a:r>
          </a:p>
          <a:p>
            <a:pPr marL="342900" indent="-342900">
              <a:buSzPts val="1600"/>
              <a:buFont typeface="Arial"/>
              <a:buChar char="•"/>
            </a:pPr>
            <a:r>
              <a:rPr lang="el-GR" dirty="0" smtClean="0">
                <a:latin typeface="Candara"/>
                <a:ea typeface="Candara"/>
                <a:cs typeface="Candara"/>
                <a:sym typeface="Candara"/>
              </a:rPr>
              <a:t>Να εφαρμόσουν απλές, </a:t>
            </a:r>
            <a:r>
              <a:rPr lang="el-GR" dirty="0" err="1" smtClean="0">
                <a:latin typeface="Candara"/>
                <a:ea typeface="Candara"/>
                <a:cs typeface="Candara"/>
                <a:sym typeface="Candara"/>
              </a:rPr>
              <a:t>προσβάσιμες</a:t>
            </a:r>
            <a:r>
              <a:rPr lang="el-GR" dirty="0" smtClean="0">
                <a:latin typeface="Candara"/>
                <a:ea typeface="Candara"/>
                <a:cs typeface="Candara"/>
                <a:sym typeface="Candara"/>
              </a:rPr>
              <a:t> τεχνικές υαλώματος χρησιμοποιώντας πινέλα και ξύλινα </a:t>
            </a:r>
            <a:r>
              <a:rPr lang="el-GR" dirty="0" err="1" smtClean="0">
                <a:latin typeface="Candara"/>
                <a:ea typeface="Candara"/>
                <a:cs typeface="Candara"/>
                <a:sym typeface="Candara"/>
              </a:rPr>
              <a:t>στικ</a:t>
            </a:r>
            <a:r>
              <a:rPr lang="el-GR" dirty="0" smtClean="0">
                <a:latin typeface="Candara"/>
                <a:ea typeface="Candara"/>
                <a:cs typeface="Candara"/>
                <a:sym typeface="Candara"/>
              </a:rPr>
              <a:t>. </a:t>
            </a:r>
          </a:p>
          <a:p>
            <a:pPr marL="342900" indent="-342900">
              <a:buSzPts val="1600"/>
              <a:buFont typeface="Arial"/>
              <a:buChar char="•"/>
            </a:pPr>
            <a:r>
              <a:rPr lang="el-GR" dirty="0" smtClean="0">
                <a:latin typeface="Candara"/>
                <a:ea typeface="Candara"/>
                <a:cs typeface="Candara"/>
                <a:sym typeface="Candara"/>
              </a:rPr>
              <a:t>Να υποστηρίξουν την προσωπική έκφραση και το ατομικό ύφος μέσα από συνειδητό πειραματισμό με τα υαλώματα. </a:t>
            </a:r>
          </a:p>
          <a:p>
            <a:pPr marL="342900" indent="-342900">
              <a:buSzPts val="1600"/>
              <a:buFont typeface="Arial"/>
              <a:buChar char="•"/>
            </a:pPr>
            <a:r>
              <a:rPr lang="el-GR" dirty="0" smtClean="0">
                <a:latin typeface="Candara"/>
                <a:ea typeface="Candara"/>
                <a:cs typeface="Candara"/>
                <a:sym typeface="Candara"/>
              </a:rPr>
              <a:t>Να ενθαρρύνουν τη μάθηση μεταξύ συνομηλίκων και τον κοινό </a:t>
            </a:r>
            <a:r>
              <a:rPr lang="el-GR" dirty="0" err="1" smtClean="0">
                <a:latin typeface="Candara"/>
                <a:ea typeface="Candara"/>
                <a:cs typeface="Candara"/>
                <a:sym typeface="Candara"/>
              </a:rPr>
              <a:t>αναστοχασμό</a:t>
            </a:r>
            <a:r>
              <a:rPr lang="el-GR" dirty="0" smtClean="0">
                <a:latin typeface="Candara"/>
                <a:ea typeface="Candara"/>
                <a:cs typeface="Candara"/>
                <a:sym typeface="Candara"/>
              </a:rPr>
              <a:t> κατά τη δημιουργική διαδικασία. </a:t>
            </a:r>
          </a:p>
          <a:p>
            <a:pPr marL="285750" lvl="0" indent="-285750">
              <a:buSzPts val="1600"/>
            </a:pPr>
            <a:endParaRPr lang="el-GR" b="1" i="0" u="none" strike="noStrike" cap="none" dirty="0" smtClean="0">
              <a:solidFill>
                <a:schemeClr val="dk1"/>
              </a:solidFill>
              <a:latin typeface="Candara"/>
              <a:ea typeface="Candara"/>
              <a:cs typeface="Candara"/>
              <a:sym typeface="Candara"/>
            </a:endParaRPr>
          </a:p>
          <a:p>
            <a:pPr marL="285750" lvl="0" indent="-285750">
              <a:buSzPts val="1600"/>
            </a:pPr>
            <a:r>
              <a:rPr lang="el-GR" b="1" dirty="0" smtClean="0">
                <a:solidFill>
                  <a:schemeClr val="dk1"/>
                </a:solidFill>
                <a:latin typeface="Candara"/>
                <a:ea typeface="Candara"/>
                <a:cs typeface="Candara"/>
                <a:sym typeface="Candara"/>
              </a:rPr>
              <a:t>Απαιτούμενα υλικά:</a:t>
            </a:r>
            <a:endParaRPr lang="en-GB" b="1" dirty="0" smtClean="0">
              <a:solidFill>
                <a:schemeClr val="dk1"/>
              </a:solidFill>
              <a:latin typeface="Candara"/>
              <a:ea typeface="Candara"/>
              <a:cs typeface="Candara"/>
              <a:sym typeface="Candara"/>
            </a:endParaRPr>
          </a:p>
          <a:p>
            <a:pPr marL="342900" lvl="0" indent="-342900">
              <a:buSzPts val="1600"/>
              <a:buFont typeface="Arial"/>
              <a:buChar char="•"/>
            </a:pPr>
            <a:r>
              <a:rPr lang="el-GR" dirty="0" smtClean="0">
                <a:latin typeface="Candara"/>
                <a:ea typeface="Candara"/>
                <a:cs typeface="Candara"/>
                <a:sym typeface="Candara"/>
              </a:rPr>
              <a:t>Επιλογή υαλωμάτων σε φυσικούς χρωματικούς τόνους — ματ, γυαλιστερά, διαφανή ή αδιαφανή </a:t>
            </a:r>
          </a:p>
          <a:p>
            <a:pPr marL="342900" lvl="0" indent="-342900">
              <a:buSzPts val="1600"/>
              <a:buFont typeface="Arial"/>
              <a:buChar char="•"/>
            </a:pPr>
            <a:r>
              <a:rPr lang="el-GR" dirty="0" smtClean="0">
                <a:latin typeface="Candara"/>
                <a:ea typeface="Candara"/>
                <a:cs typeface="Candara"/>
                <a:sym typeface="Candara"/>
              </a:rPr>
              <a:t>Βασικά εργαλεία υαλώματος: μαλακά πινέλα, ξύλινα </a:t>
            </a:r>
            <a:r>
              <a:rPr lang="el-GR" dirty="0" err="1" smtClean="0">
                <a:latin typeface="Candara"/>
                <a:ea typeface="Candara"/>
                <a:cs typeface="Candara"/>
                <a:sym typeface="Candara"/>
              </a:rPr>
              <a:t>στικ</a:t>
            </a:r>
            <a:r>
              <a:rPr lang="el-GR" dirty="0" smtClean="0">
                <a:latin typeface="Candara"/>
                <a:ea typeface="Candara"/>
                <a:cs typeface="Candara"/>
                <a:sym typeface="Candara"/>
              </a:rPr>
              <a:t>, σφουγγάρια </a:t>
            </a:r>
          </a:p>
          <a:p>
            <a:pPr marL="342900" lvl="0" indent="-342900">
              <a:buSzPts val="1600"/>
              <a:buFont typeface="Arial"/>
              <a:buChar char="•"/>
            </a:pPr>
            <a:r>
              <a:rPr lang="el-GR" dirty="0" smtClean="0">
                <a:latin typeface="Candara"/>
                <a:ea typeface="Candara"/>
                <a:cs typeface="Candara"/>
                <a:sym typeface="Candara"/>
              </a:rPr>
              <a:t>Δοχεία νερού, πανιά, γάντια, ποδιές ή προστατευτικά καλύμματα τραπεζιών Ράφια ή δίσκοι για το στέγνωμα των </a:t>
            </a:r>
            <a:r>
              <a:rPr lang="el-GR" dirty="0" err="1" smtClean="0">
                <a:latin typeface="Candara"/>
                <a:ea typeface="Candara"/>
                <a:cs typeface="Candara"/>
                <a:sym typeface="Candara"/>
              </a:rPr>
              <a:t>υαλωμένων</a:t>
            </a:r>
            <a:r>
              <a:rPr lang="el-GR" dirty="0" smtClean="0">
                <a:latin typeface="Candara"/>
                <a:ea typeface="Candara"/>
                <a:cs typeface="Candara"/>
                <a:sym typeface="Candara"/>
              </a:rPr>
              <a:t> έργων πριν από το ψήσιμο</a:t>
            </a:r>
            <a:endParaRPr lang="en-GB" dirty="0" smtClean="0">
              <a:latin typeface="Candara"/>
              <a:ea typeface="Candara"/>
              <a:cs typeface="Candara"/>
              <a:sym typeface="Candara"/>
            </a:endParaRPr>
          </a:p>
          <a:p>
            <a:pPr marL="0" marR="0" lvl="0" indent="0" algn="l" rtl="0">
              <a:lnSpc>
                <a:spcPct val="115000"/>
              </a:lnSpc>
              <a:spcBef>
                <a:spcPts val="1200"/>
              </a:spcBef>
              <a:spcAft>
                <a:spcPts val="0"/>
              </a:spcAft>
              <a:buClr>
                <a:srgbClr val="000000"/>
              </a:buClr>
              <a:buSzPts val="1500"/>
              <a:buFont typeface="Arial"/>
              <a:buNone/>
            </a:pPr>
            <a:r>
              <a:rPr lang="el-GR" b="1" dirty="0" smtClean="0">
                <a:solidFill>
                  <a:schemeClr val="dk1"/>
                </a:solidFill>
                <a:latin typeface="Candara"/>
                <a:ea typeface="Candara"/>
                <a:cs typeface="Candara"/>
                <a:sym typeface="Candara"/>
              </a:rPr>
              <a:t>Διαδικασία:</a:t>
            </a:r>
            <a:r>
              <a:rPr lang="el-GR" dirty="0" smtClean="0"/>
              <a:t/>
            </a:r>
            <a:br>
              <a:rPr lang="el-GR" dirty="0" smtClean="0"/>
            </a:br>
            <a:r>
              <a:rPr lang="el-GR" dirty="0" smtClean="0">
                <a:latin typeface="Candara"/>
                <a:ea typeface="Candara"/>
                <a:cs typeface="Candara"/>
                <a:sym typeface="Candara"/>
              </a:rPr>
              <a:t>Τώρα που οι φόρμες είναι έτοιμες, ήρθε η ώρα να τους δώσουμε ζωή με χρώμα και τελικό φινίρισμα. Σε αυτό το μέρος της συνάντησης, οι εκπαιδευόμενοι πειραματίζονται με υαλώματα, χρησιμοποιώντας απλές, απτικές τεχνικές, όπως η εφαρμογή με πινέλο ή με ξύλινα </a:t>
            </a:r>
            <a:r>
              <a:rPr lang="el-GR" dirty="0" err="1" smtClean="0">
                <a:latin typeface="Candara"/>
                <a:ea typeface="Candara"/>
                <a:cs typeface="Candara"/>
                <a:sym typeface="Candara"/>
              </a:rPr>
              <a:t>στικ</a:t>
            </a:r>
            <a:r>
              <a:rPr lang="el-GR" dirty="0" smtClean="0">
                <a:latin typeface="Candara"/>
                <a:ea typeface="Candara"/>
                <a:cs typeface="Candara"/>
                <a:sym typeface="Candara"/>
              </a:rPr>
              <a:t> — μια μέθοδος εμπνευσμένη από τη χειροποίητη αισθητική της κεραμικής κουλτούρας της Νάρβα.</a:t>
            </a:r>
          </a:p>
          <a:p>
            <a:pPr marL="0" marR="0" lvl="0" indent="0" algn="l" rtl="0">
              <a:lnSpc>
                <a:spcPct val="100000"/>
              </a:lnSpc>
              <a:spcBef>
                <a:spcPts val="0"/>
              </a:spcBef>
              <a:spcAft>
                <a:spcPts val="0"/>
              </a:spcAft>
              <a:buClr>
                <a:srgbClr val="000000"/>
              </a:buClr>
              <a:buSzPts val="1600"/>
              <a:buFont typeface="Arial"/>
              <a:buNone/>
            </a:pPr>
            <a:endParaRPr b="0" i="0" u="none" strike="noStrike" cap="none" dirty="0">
              <a:solidFill>
                <a:srgbClr val="000000"/>
              </a:solidFill>
              <a:latin typeface="Candara"/>
              <a:ea typeface="Candara"/>
              <a:cs typeface="Candara"/>
              <a:sym typeface="Candara"/>
            </a:endParaRPr>
          </a:p>
        </p:txBody>
      </p:sp>
      <p:pic>
        <p:nvPicPr>
          <p:cNvPr id="135" name="Google Shape;135;p9"/>
          <p:cNvPicPr preferRelativeResize="0"/>
          <p:nvPr/>
        </p:nvPicPr>
        <p:blipFill rotWithShape="1">
          <a:blip r:embed="rId4">
            <a:alphaModFix/>
          </a:blip>
          <a:srcRect/>
          <a:stretch/>
        </p:blipFill>
        <p:spPr>
          <a:xfrm>
            <a:off x="7462700" y="1393071"/>
            <a:ext cx="3448324" cy="4597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324db71f721_0_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1" name="Google Shape;141;g324db71f721_0_16"/>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g324db71f721_0_16"/>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324db71f721_0_16"/>
          <p:cNvSpPr txBox="1"/>
          <p:nvPr/>
        </p:nvSpPr>
        <p:spPr>
          <a:xfrm>
            <a:off x="0" y="89588"/>
            <a:ext cx="10911000" cy="523180"/>
          </a:xfrm>
          <a:prstGeom prst="rect">
            <a:avLst/>
          </a:prstGeom>
          <a:noFill/>
          <a:ln>
            <a:noFill/>
          </a:ln>
        </p:spPr>
        <p:txBody>
          <a:bodyPr spcFirstLastPara="1" wrap="square" lIns="91425" tIns="45700" rIns="91425" bIns="45700" anchor="t" anchorCtr="0">
            <a:spAutoFit/>
          </a:bodyPr>
          <a:lstStyle/>
          <a:p>
            <a:pPr marL="457200" lvl="1">
              <a:buSzPts val="3600"/>
            </a:pPr>
            <a:r>
              <a:rPr lang="el-GR" sz="2800" b="1" dirty="0" err="1" smtClean="0">
                <a:solidFill>
                  <a:schemeClr val="lt1"/>
                </a:solidFill>
                <a:latin typeface="Candara"/>
                <a:ea typeface="Candara"/>
                <a:cs typeface="Candara"/>
                <a:sym typeface="Candara"/>
              </a:rPr>
              <a:t>Διαδραστική</a:t>
            </a:r>
            <a:r>
              <a:rPr lang="el-GR" sz="2800" b="1" dirty="0" smtClean="0">
                <a:solidFill>
                  <a:schemeClr val="lt1"/>
                </a:solidFill>
                <a:latin typeface="Candara"/>
                <a:ea typeface="Candara"/>
                <a:cs typeface="Candara"/>
                <a:sym typeface="Candara"/>
              </a:rPr>
              <a:t> Δραστηριότητα: Πρακτικό Εργαστήριο Υαλώματος</a:t>
            </a:r>
            <a:endParaRPr lang="en-GB" sz="2800" b="1" dirty="0">
              <a:solidFill>
                <a:schemeClr val="lt1"/>
              </a:solidFill>
              <a:latin typeface="Candara"/>
              <a:ea typeface="Candara"/>
              <a:cs typeface="Candara"/>
              <a:sym typeface="Candara"/>
            </a:endParaRPr>
          </a:p>
        </p:txBody>
      </p:sp>
      <p:sp>
        <p:nvSpPr>
          <p:cNvPr id="144" name="Google Shape;144;g324db71f721_0_16"/>
          <p:cNvSpPr txBox="1"/>
          <p:nvPr/>
        </p:nvSpPr>
        <p:spPr>
          <a:xfrm>
            <a:off x="484051" y="973650"/>
            <a:ext cx="5474400" cy="5509160"/>
          </a:xfrm>
          <a:prstGeom prst="rect">
            <a:avLst/>
          </a:prstGeom>
          <a:noFill/>
          <a:ln>
            <a:noFill/>
          </a:ln>
        </p:spPr>
        <p:txBody>
          <a:bodyPr spcFirstLastPara="1" wrap="square" lIns="91425" tIns="45700" rIns="91425" bIns="45700" anchor="t" anchorCtr="0">
            <a:spAutoFit/>
          </a:bodyPr>
          <a:lstStyle/>
          <a:p>
            <a:pPr>
              <a:buSzPts val="1600"/>
            </a:pPr>
            <a:r>
              <a:rPr lang="el-GR" sz="1600" dirty="0" smtClean="0">
                <a:latin typeface="Candara"/>
                <a:ea typeface="Candara"/>
                <a:cs typeface="Candara"/>
                <a:sym typeface="Candara"/>
              </a:rPr>
              <a:t>Παρέχετε μια επιλογή υαλωμάτων σε λίγους φυσικούς τόνους, ματ ή γυαλιστερούς, και εξηγήστε πώς τα διαφορετικά φινιρίσματα μπορούν να αλλάξουν την όψη και την αίσθηση του αντικειμένου. Ενθαρρύνετε τους συμμετέχοντες να σκεφτούν την αντίθεση, την υφή και το προσωπικό νόημα καθώς επιλέγουν χρώματα και μοτίβα.</a:t>
            </a:r>
          </a:p>
          <a:p>
            <a:pPr>
              <a:buSzPts val="1600"/>
            </a:pPr>
            <a:endParaRPr lang="en-US" sz="1600" dirty="0" smtClean="0">
              <a:latin typeface="Candara"/>
              <a:ea typeface="Candara"/>
              <a:cs typeface="Candara"/>
              <a:sym typeface="Candara"/>
            </a:endParaRPr>
          </a:p>
          <a:p>
            <a:pPr>
              <a:buSzPts val="1600"/>
            </a:pPr>
            <a:r>
              <a:rPr lang="el-GR" sz="1600" dirty="0" smtClean="0">
                <a:latin typeface="Candara"/>
                <a:ea typeface="Candara"/>
                <a:cs typeface="Candara"/>
                <a:sym typeface="Candara"/>
              </a:rPr>
              <a:t>Προσκαλέστε τους εκπαιδευόμενους να εξερευνήσουν ελεύθερα, εφαρμόζοντας στρώσεις ή συνδυάζοντας υαλώματα, προσθέτοντας μικρές λεπτομέρειες ή σύμβολα. Υποστηρίξτε μια ήρεμη και συγκεντρωμένη ατμόσφαιρα — η μουσική ή μια χαμηλόφωνη συζήτηση μπορούν να βοηθήσουν στη διατήρηση μιας ροής διαλογιστικής συγκέντρωσης. Αυτή είναι επίσης μια εξαιρετική στιγμή για ανταλλαγή απόψεων μεταξύ των συμμετεχόντων: μπορούν να κινηθούν στον χώρο, να παρατηρήσουν τη δουλειά των άλλων και να προσφέρουν ευγενική, διερευνητική ανατροφοδότηση.</a:t>
            </a:r>
          </a:p>
          <a:p>
            <a:pPr>
              <a:buSzPts val="1600"/>
            </a:pPr>
            <a:endParaRPr lang="en-US" sz="1600" dirty="0" smtClean="0">
              <a:latin typeface="Candara"/>
              <a:ea typeface="Candara"/>
              <a:cs typeface="Candara"/>
              <a:sym typeface="Candara"/>
            </a:endParaRPr>
          </a:p>
          <a:p>
            <a:pPr>
              <a:buSzPts val="1600"/>
            </a:pPr>
            <a:r>
              <a:rPr lang="el-GR" sz="1600" dirty="0" smtClean="0">
                <a:latin typeface="Candara"/>
                <a:ea typeface="Candara"/>
                <a:cs typeface="Candara"/>
                <a:sym typeface="Candara"/>
              </a:rPr>
              <a:t>Όταν ολοκληρωθεί η διαδικασία, βοηθήστε όλους να τοποθετήσουν τα έργα τους στον χώρο στεγνώματος, ώστε να είναι έτοιμα για το τελικό ψήσιμο.</a:t>
            </a:r>
            <a:endParaRPr lang="en-GB" sz="1600" dirty="0">
              <a:latin typeface="Candara"/>
              <a:ea typeface="Candara"/>
              <a:cs typeface="Candara"/>
              <a:sym typeface="Candara"/>
            </a:endParaRPr>
          </a:p>
        </p:txBody>
      </p:sp>
      <p:pic>
        <p:nvPicPr>
          <p:cNvPr id="145" name="Google Shape;145;g324db71f721_0_16"/>
          <p:cNvPicPr preferRelativeResize="0"/>
          <p:nvPr/>
        </p:nvPicPr>
        <p:blipFill rotWithShape="1">
          <a:blip r:embed="rId4">
            <a:alphaModFix/>
          </a:blip>
          <a:srcRect/>
          <a:stretch/>
        </p:blipFill>
        <p:spPr>
          <a:xfrm>
            <a:off x="6967675" y="1066148"/>
            <a:ext cx="3691277" cy="4921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11"/>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chemeClr val="lt1"/>
                </a:solidFill>
                <a:latin typeface="Candara"/>
                <a:ea typeface="Candara"/>
                <a:cs typeface="Candara"/>
                <a:sym typeface="Candara"/>
              </a:rPr>
              <a:t>Συζήτηση και </a:t>
            </a:r>
            <a:r>
              <a:rPr lang="el-GR" sz="3600" b="1" dirty="0" err="1" smtClean="0">
                <a:solidFill>
                  <a:schemeClr val="lt1"/>
                </a:solidFill>
                <a:latin typeface="Candara"/>
                <a:ea typeface="Candara"/>
                <a:cs typeface="Candara"/>
                <a:sym typeface="Candara"/>
              </a:rPr>
              <a:t>Αναστοχασμός</a:t>
            </a:r>
            <a:endParaRPr lang="en-GB" sz="3600" b="1" dirty="0">
              <a:solidFill>
                <a:schemeClr val="lt1"/>
              </a:solidFill>
              <a:latin typeface="Candara"/>
              <a:ea typeface="Candara"/>
              <a:cs typeface="Candara"/>
              <a:sym typeface="Candara"/>
            </a:endParaRPr>
          </a:p>
        </p:txBody>
      </p:sp>
      <p:sp>
        <p:nvSpPr>
          <p:cNvPr id="154" name="Google Shape;154;p11"/>
          <p:cNvSpPr txBox="1"/>
          <p:nvPr/>
        </p:nvSpPr>
        <p:spPr>
          <a:xfrm>
            <a:off x="484050" y="973650"/>
            <a:ext cx="6432900" cy="5016718"/>
          </a:xfrm>
          <a:prstGeom prst="rect">
            <a:avLst/>
          </a:prstGeom>
          <a:noFill/>
          <a:ln>
            <a:noFill/>
          </a:ln>
        </p:spPr>
        <p:txBody>
          <a:bodyPr spcFirstLastPara="1" wrap="square" lIns="91425" tIns="45700" rIns="91425" bIns="45700" anchor="t" anchorCtr="0">
            <a:spAutoFit/>
          </a:bodyPr>
          <a:lstStyle/>
          <a:p>
            <a:pPr lvl="0">
              <a:buSzPts val="1600"/>
            </a:pPr>
            <a:r>
              <a:rPr lang="el-GR" sz="1600" dirty="0" err="1" smtClean="0">
                <a:latin typeface="Candara"/>
                <a:ea typeface="Candara"/>
                <a:cs typeface="Candara"/>
                <a:sym typeface="Candara"/>
              </a:rPr>
              <a:t>Αναστοχαστείτε</a:t>
            </a:r>
            <a:r>
              <a:rPr lang="el-GR" sz="1600" dirty="0" smtClean="0">
                <a:latin typeface="Candara"/>
                <a:ea typeface="Candara"/>
                <a:cs typeface="Candara"/>
                <a:sym typeface="Candara"/>
              </a:rPr>
              <a:t> πάνω στην εμπειρία της μεταμόρφωσης των κεραμικών έργων με υάλωμα. Συζητήστε τι σας φάνηκε δύσκολο και ποιες τεχνικές ή χρώματα θεωρήσατε πιο αποτελεσματικά. Αυτός ο </a:t>
            </a:r>
            <a:r>
              <a:rPr lang="el-GR" sz="1600" dirty="0" err="1" smtClean="0">
                <a:latin typeface="Candara"/>
                <a:ea typeface="Candara"/>
                <a:cs typeface="Candara"/>
                <a:sym typeface="Candara"/>
              </a:rPr>
              <a:t>αναστοχασμός</a:t>
            </a:r>
            <a:r>
              <a:rPr lang="el-GR" sz="1600" dirty="0" smtClean="0">
                <a:latin typeface="Candara"/>
                <a:ea typeface="Candara"/>
                <a:cs typeface="Candara"/>
                <a:sym typeface="Candara"/>
              </a:rPr>
              <a:t> βοηθά στην εδραίωση των δεξιοτήτων που αποκτήσατε και σας προετοιμάζει για μελλοντικά κεραμικά έργα, ενισχύοντας τόσο τις τεχνικές σας ικανότητες όσο και τη δημιουργική σας έκφραση.</a:t>
            </a:r>
            <a:endParaRPr lang="en-GB" sz="1600" dirty="0" smtClean="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a:buSzPts val="1600"/>
            </a:pPr>
            <a:r>
              <a:rPr lang="el-GR" sz="1600" b="1" dirty="0" smtClean="0">
                <a:latin typeface="Candara"/>
                <a:ea typeface="Candara"/>
                <a:cs typeface="Candara"/>
                <a:sym typeface="Candara"/>
              </a:rPr>
              <a:t>Ερωτήσεις για ομαδική συζήτηση:</a:t>
            </a:r>
            <a:endParaRPr lang="en-US" sz="1600" b="1" dirty="0" smtClean="0">
              <a:latin typeface="Candara"/>
              <a:ea typeface="Candara"/>
              <a:cs typeface="Candara"/>
              <a:sym typeface="Candara"/>
            </a:endParaRPr>
          </a:p>
          <a:p>
            <a:pPr>
              <a:buSzPts val="1600"/>
            </a:pPr>
            <a:endParaRPr lang="el-GR" sz="1600" b="1" dirty="0" smtClean="0">
              <a:latin typeface="Candara"/>
              <a:ea typeface="Candara"/>
              <a:cs typeface="Candara"/>
              <a:sym typeface="Candara"/>
            </a:endParaRPr>
          </a:p>
          <a:p>
            <a:pPr>
              <a:buSzPts val="1600"/>
            </a:pPr>
            <a:r>
              <a:rPr lang="el-GR" sz="1600" dirty="0" smtClean="0">
                <a:latin typeface="Candara"/>
                <a:ea typeface="Candara"/>
                <a:cs typeface="Candara"/>
                <a:sym typeface="Candara"/>
              </a:rPr>
              <a:t>Ποια τεχνική υαλώματος επιλέξατε να χρησιμοποιήσετε και γιατί;</a:t>
            </a:r>
            <a:endParaRPr lang="en-US" sz="1600" dirty="0" smtClean="0">
              <a:latin typeface="Candara"/>
              <a:ea typeface="Candara"/>
              <a:cs typeface="Candara"/>
              <a:sym typeface="Candara"/>
            </a:endParaRPr>
          </a:p>
          <a:p>
            <a:pPr>
              <a:buSzPts val="1600"/>
            </a:pPr>
            <a:endParaRPr lang="el-GR" sz="1600" dirty="0" smtClean="0">
              <a:latin typeface="Candara"/>
              <a:ea typeface="Candara"/>
              <a:cs typeface="Candara"/>
              <a:sym typeface="Candara"/>
            </a:endParaRPr>
          </a:p>
          <a:p>
            <a:pPr>
              <a:buSzPts val="1600"/>
            </a:pPr>
            <a:r>
              <a:rPr lang="el-GR" sz="1600" dirty="0" smtClean="0">
                <a:latin typeface="Candara"/>
                <a:ea typeface="Candara"/>
                <a:cs typeface="Candara"/>
                <a:sym typeface="Candara"/>
              </a:rPr>
              <a:t>Πώς σας βοήθησε αυτή η τεχνική να πετύχετε το επιθυμητό αποτέλεσμα στο κεραμικό σας έργο;</a:t>
            </a:r>
            <a:endParaRPr lang="en-US" sz="1600" dirty="0" smtClean="0">
              <a:latin typeface="Candara"/>
              <a:ea typeface="Candara"/>
              <a:cs typeface="Candara"/>
              <a:sym typeface="Candara"/>
            </a:endParaRPr>
          </a:p>
          <a:p>
            <a:pPr>
              <a:buSzPts val="1600"/>
            </a:pPr>
            <a:endParaRPr lang="el-GR" sz="1600" dirty="0" smtClean="0">
              <a:latin typeface="Candara"/>
              <a:ea typeface="Candara"/>
              <a:cs typeface="Candara"/>
              <a:sym typeface="Candara"/>
            </a:endParaRPr>
          </a:p>
          <a:p>
            <a:pPr>
              <a:buSzPts val="1600"/>
            </a:pPr>
            <a:r>
              <a:rPr lang="el-GR" sz="1600" dirty="0" smtClean="0">
                <a:latin typeface="Candara"/>
                <a:ea typeface="Candara"/>
                <a:cs typeface="Candara"/>
                <a:sym typeface="Candara"/>
              </a:rPr>
              <a:t>Ποια χρώματα επιλέξατε για το υάλωμά σας και πώς πιστεύετε ότι συνέβαλαν στην τελική εμφάνιση του έργου σας;</a:t>
            </a:r>
            <a:endParaRPr lang="en-US" sz="1600" dirty="0" smtClean="0">
              <a:latin typeface="Candara"/>
              <a:ea typeface="Candara"/>
              <a:cs typeface="Candara"/>
              <a:sym typeface="Candara"/>
            </a:endParaRPr>
          </a:p>
          <a:p>
            <a:pPr>
              <a:buSzPts val="1600"/>
            </a:pPr>
            <a:endParaRPr lang="el-GR" sz="1600" dirty="0" smtClean="0">
              <a:latin typeface="Candara"/>
              <a:ea typeface="Candara"/>
              <a:cs typeface="Candara"/>
              <a:sym typeface="Candara"/>
            </a:endParaRPr>
          </a:p>
          <a:p>
            <a:pPr>
              <a:buSzPts val="1600"/>
            </a:pPr>
            <a:r>
              <a:rPr lang="el-GR" sz="1600" dirty="0" smtClean="0">
                <a:latin typeface="Candara"/>
                <a:ea typeface="Candara"/>
                <a:cs typeface="Candara"/>
                <a:sym typeface="Candara"/>
              </a:rPr>
              <a:t>Υπήρχαν συνδυασμοί χρωμάτων ή εφέ που λειτούργησαν ιδιαίτερα καλά;</a:t>
            </a:r>
          </a:p>
        </p:txBody>
      </p:sp>
      <p:pic>
        <p:nvPicPr>
          <p:cNvPr id="155" name="Google Shape;155;p11"/>
          <p:cNvPicPr preferRelativeResize="0"/>
          <p:nvPr/>
        </p:nvPicPr>
        <p:blipFill rotWithShape="1">
          <a:blip r:embed="rId4">
            <a:alphaModFix/>
          </a:blip>
          <a:srcRect/>
          <a:stretch/>
        </p:blipFill>
        <p:spPr>
          <a:xfrm>
            <a:off x="7169800" y="1050549"/>
            <a:ext cx="3741224" cy="49882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324db71f721_0_3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8" name="Google Shape;188;g324db71f721_0_3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g324db71f721_0_3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g324db71f721_0_34"/>
          <p:cNvSpPr txBox="1"/>
          <p:nvPr/>
        </p:nvSpPr>
        <p:spPr>
          <a:xfrm>
            <a:off x="484050" y="89600"/>
            <a:ext cx="9162600" cy="820697"/>
          </a:xfrm>
          <a:prstGeom prst="rect">
            <a:avLst/>
          </a:prstGeom>
          <a:noFill/>
          <a:ln>
            <a:noFill/>
          </a:ln>
        </p:spPr>
        <p:txBody>
          <a:bodyPr spcFirstLastPara="1" wrap="square" lIns="91425" tIns="45700" rIns="91425" bIns="45700" anchor="t" anchorCtr="0">
            <a:spAutoFit/>
          </a:bodyPr>
          <a:lstStyle/>
          <a:p>
            <a:pPr lvl="0">
              <a:spcBef>
                <a:spcPts val="1400"/>
              </a:spcBef>
              <a:spcAft>
                <a:spcPts val="1400"/>
              </a:spcAft>
              <a:buSzPts val="2800"/>
            </a:pPr>
            <a:r>
              <a:rPr lang="el-GR" sz="2400" b="1" dirty="0" smtClean="0">
                <a:solidFill>
                  <a:schemeClr val="lt1"/>
                </a:solidFill>
                <a:latin typeface="Candara"/>
                <a:ea typeface="Candara"/>
                <a:cs typeface="Candara"/>
                <a:sym typeface="Candara"/>
              </a:rPr>
              <a:t>Κύκλος Ανατροφοδότησης και Ολοκλήρωση του Μαθήματος</a:t>
            </a:r>
            <a:endParaRPr lang="en-GB" sz="2400" b="1" dirty="0">
              <a:solidFill>
                <a:schemeClr val="lt1"/>
              </a:solidFill>
              <a:latin typeface="Candara"/>
              <a:ea typeface="Candara"/>
              <a:cs typeface="Candara"/>
              <a:sym typeface="Candara"/>
            </a:endParaRPr>
          </a:p>
        </p:txBody>
      </p:sp>
      <p:sp>
        <p:nvSpPr>
          <p:cNvPr id="191" name="Google Shape;191;g324db71f721_0_34"/>
          <p:cNvSpPr txBox="1"/>
          <p:nvPr/>
        </p:nvSpPr>
        <p:spPr>
          <a:xfrm>
            <a:off x="606636" y="1140534"/>
            <a:ext cx="10206600" cy="4031833"/>
          </a:xfrm>
          <a:prstGeom prst="rect">
            <a:avLst/>
          </a:prstGeom>
          <a:noFill/>
          <a:ln>
            <a:noFill/>
          </a:ln>
        </p:spPr>
        <p:txBody>
          <a:bodyPr spcFirstLastPara="1" wrap="square" lIns="91425" tIns="45700" rIns="91425" bIns="45700" anchor="t" anchorCtr="0">
            <a:spAutoFit/>
          </a:bodyPr>
          <a:lstStyle/>
          <a:p>
            <a:pPr algn="just">
              <a:buSzPts val="1600"/>
            </a:pPr>
            <a:r>
              <a:rPr lang="el-GR" sz="1600" dirty="0" smtClean="0">
                <a:latin typeface="Candara"/>
                <a:ea typeface="Candara"/>
                <a:cs typeface="Candara"/>
                <a:sym typeface="Candara"/>
              </a:rPr>
              <a:t>Για να κλείσετε τη μαθησιακή ενότητα, δημιουργήστε έναν ζεστό και υποστηρικτικό χώρο, όπου οι συμμετέχοντες μπορούν να </a:t>
            </a:r>
            <a:r>
              <a:rPr lang="el-GR" sz="1600" dirty="0" err="1" smtClean="0">
                <a:latin typeface="Candara"/>
                <a:ea typeface="Candara"/>
                <a:cs typeface="Candara"/>
                <a:sym typeface="Candara"/>
              </a:rPr>
              <a:t>αναστοχαστούν</a:t>
            </a:r>
            <a:r>
              <a:rPr lang="el-GR" sz="1600" dirty="0" smtClean="0">
                <a:latin typeface="Candara"/>
                <a:ea typeface="Candara"/>
                <a:cs typeface="Candara"/>
                <a:sym typeface="Candara"/>
              </a:rPr>
              <a:t> πάνω σε όσα έκαναν, στο πώς ένιωσαν κατά τη διάρκεια της διαδικασίας και στο τι σήμαινε αυτή η εμπειρία για τους ίδιους προσωπικά.</a:t>
            </a:r>
          </a:p>
          <a:p>
            <a:pPr algn="just">
              <a:buSzPts val="1600"/>
            </a:pPr>
            <a:endParaRPr lang="el-GR" sz="1600" dirty="0" smtClean="0">
              <a:latin typeface="Candara"/>
              <a:ea typeface="Candara"/>
              <a:cs typeface="Candara"/>
              <a:sym typeface="Candara"/>
            </a:endParaRPr>
          </a:p>
          <a:p>
            <a:pPr algn="just">
              <a:buSzPts val="1600"/>
            </a:pPr>
            <a:r>
              <a:rPr lang="el-GR" sz="1600" dirty="0" smtClean="0">
                <a:latin typeface="Candara"/>
                <a:ea typeface="Candara"/>
                <a:cs typeface="Candara"/>
                <a:sym typeface="Candara"/>
              </a:rPr>
              <a:t>Αυτό μπορεί να γίνει σε έναν ομαδικό κύκλο ή ατομικά, μέσα από ζωγραφική, γραφή ή αφήγηση — ανάλογα με τις ανάγκες και το επίπεδο άνεσης της ομάδας σας. Αντί για επίσημη ανατροφοδότηση, εστιάστε στην προσωπική έκφραση και στον συναισθηματικό </a:t>
            </a:r>
            <a:r>
              <a:rPr lang="el-GR" sz="1600" dirty="0" err="1" smtClean="0">
                <a:latin typeface="Candara"/>
                <a:ea typeface="Candara"/>
                <a:cs typeface="Candara"/>
                <a:sym typeface="Candara"/>
              </a:rPr>
              <a:t>αναστοχασμό</a:t>
            </a:r>
            <a:r>
              <a:rPr lang="el-GR" sz="1600" dirty="0" smtClean="0">
                <a:latin typeface="Candara"/>
                <a:ea typeface="Candara"/>
                <a:cs typeface="Candara"/>
                <a:sym typeface="Candara"/>
              </a:rPr>
              <a:t>.</a:t>
            </a:r>
          </a:p>
          <a:p>
            <a:pPr algn="just">
              <a:buSzPts val="1600"/>
            </a:pPr>
            <a:endParaRPr lang="el-GR" sz="1600" dirty="0" smtClean="0">
              <a:latin typeface="Candara"/>
              <a:ea typeface="Candara"/>
              <a:cs typeface="Candara"/>
              <a:sym typeface="Candara"/>
            </a:endParaRPr>
          </a:p>
          <a:p>
            <a:pPr algn="just">
              <a:buSzPts val="1600"/>
            </a:pPr>
            <a:r>
              <a:rPr lang="el-GR" sz="1600" dirty="0" smtClean="0">
                <a:latin typeface="Candara"/>
                <a:ea typeface="Candara"/>
                <a:cs typeface="Candara"/>
                <a:sym typeface="Candara"/>
              </a:rPr>
              <a:t>Μπορείτε να χρησιμοποιήσετε μερικές απλές καθοδηγητικές ερωτήσεις, όπως:</a:t>
            </a:r>
          </a:p>
          <a:p>
            <a:pPr marL="285750" indent="-285750" algn="just">
              <a:buSzPts val="1600"/>
              <a:buFont typeface="Arial"/>
              <a:buChar char="•"/>
            </a:pPr>
            <a:r>
              <a:rPr lang="el-GR" sz="1600" dirty="0" smtClean="0">
                <a:latin typeface="Candara"/>
                <a:ea typeface="Candara"/>
                <a:cs typeface="Candara"/>
                <a:sym typeface="Candara"/>
              </a:rPr>
              <a:t>Ποια ήταν η αγαπημένη σας στιγμή σε αυτές τις συναντήσεις; </a:t>
            </a:r>
          </a:p>
          <a:p>
            <a:pPr marL="285750" indent="-285750" algn="just">
              <a:buSzPts val="1600"/>
              <a:buFont typeface="Arial"/>
              <a:buChar char="•"/>
            </a:pPr>
            <a:r>
              <a:rPr lang="el-GR" sz="1600" dirty="0" smtClean="0">
                <a:latin typeface="Candara"/>
                <a:ea typeface="Candara"/>
                <a:cs typeface="Candara"/>
                <a:sym typeface="Candara"/>
              </a:rPr>
              <a:t>Τι νιώσατε όταν αγγίξατε τον πηλό για πρώτη φορά; </a:t>
            </a:r>
          </a:p>
          <a:p>
            <a:pPr marL="285750" indent="-285750" algn="just">
              <a:buSzPts val="1600"/>
              <a:buFont typeface="Arial"/>
              <a:buChar char="•"/>
            </a:pPr>
            <a:r>
              <a:rPr lang="el-GR" sz="1600" dirty="0" smtClean="0">
                <a:latin typeface="Candara"/>
                <a:ea typeface="Candara"/>
                <a:cs typeface="Candara"/>
                <a:sym typeface="Candara"/>
              </a:rPr>
              <a:t>Ποιο αντικείμενο απολαύσατε περισσότερο να δημιουργείτε και γιατί; </a:t>
            </a:r>
          </a:p>
          <a:p>
            <a:pPr marL="285750" indent="-285750" algn="just">
              <a:buSzPts val="1600"/>
              <a:buFont typeface="Arial"/>
              <a:buChar char="•"/>
            </a:pPr>
            <a:r>
              <a:rPr lang="el-GR" sz="1600" dirty="0" smtClean="0">
                <a:latin typeface="Candara"/>
                <a:ea typeface="Candara"/>
                <a:cs typeface="Candara"/>
                <a:sym typeface="Candara"/>
              </a:rPr>
              <a:t>Νιώθετε πιο σίγουροι για τη δημιουργικότητά σας τώρα; </a:t>
            </a:r>
          </a:p>
          <a:p>
            <a:pPr marL="285750" indent="-285750" algn="just">
              <a:buSzPts val="1600"/>
              <a:buFont typeface="Arial"/>
              <a:buChar char="•"/>
            </a:pPr>
            <a:r>
              <a:rPr lang="el-GR" sz="1600" dirty="0" smtClean="0">
                <a:latin typeface="Candara"/>
                <a:ea typeface="Candara"/>
                <a:cs typeface="Candara"/>
                <a:sym typeface="Candara"/>
              </a:rPr>
              <a:t>Πώς θα περιγράφατε το κεραμικό σας αντικείμενο σε έναν φίλο ή μέλος της οικογένειάς σας; </a:t>
            </a:r>
          </a:p>
          <a:p>
            <a:pPr marL="285750" indent="-285750" algn="just">
              <a:buSzPts val="1600"/>
              <a:buFont typeface="Arial"/>
              <a:buChar char="•"/>
            </a:pPr>
            <a:r>
              <a:rPr lang="el-GR" sz="1600" dirty="0" smtClean="0">
                <a:latin typeface="Candara"/>
                <a:ea typeface="Candara"/>
                <a:cs typeface="Candara"/>
                <a:sym typeface="Candara"/>
              </a:rPr>
              <a:t>Τι μάθατε για τον εαυτό σας μέσα από την εργασία με τα χέρια;</a:t>
            </a: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725</Words>
  <Application>Microsoft Office PowerPoint</Application>
  <PresentationFormat>Προσαρμογή</PresentationFormat>
  <Paragraphs>52</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12</cp:revision>
  <dcterms:created xsi:type="dcterms:W3CDTF">2024-06-10T15:48:53Z</dcterms:created>
  <dcterms:modified xsi:type="dcterms:W3CDTF">2026-05-11T10:59:12Z</dcterms:modified>
</cp:coreProperties>
</file>