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9" r:id="rId8"/>
  </p:sldIdLst>
  <p:sldSz cx="12192000" cy="6858000"/>
  <p:notesSz cx="6858000" cy="9144000"/>
  <p:embeddedFontLst>
    <p:embeddedFont>
      <p:font typeface="Candara" pitchFamily="34" charset="0"/>
      <p:regular r:id="rId10"/>
      <p:bold r:id="rId11"/>
      <p:italic r:id="rId12"/>
      <p:boldItalic r:id="rId13"/>
    </p:embeddedFont>
    <p:embeddedFont>
      <p:font typeface="Calibri"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jBRQMQ+vGE1EzzlJSrRuNTJgOds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vier CP"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26"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5" name="Google Shape;8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231fbaea0f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g3231fbaea0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24db71f721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g324db71f72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1"/>
          <p:cNvSpPr>
            <a:spLocks noGrp="1"/>
          </p:cNvSpPr>
          <p:nvPr>
            <p:ph type="pic" idx="2"/>
          </p:nvPr>
        </p:nvSpPr>
        <p:spPr>
          <a:xfrm>
            <a:off x="5183188" y="987425"/>
            <a:ext cx="6172200" cy="4873625"/>
          </a:xfrm>
          <a:prstGeom prst="rect">
            <a:avLst/>
          </a:prstGeom>
          <a:noFill/>
          <a:ln>
            <a:noFill/>
          </a:ln>
        </p:spPr>
      </p:sp>
      <p:sp>
        <p:nvSpPr>
          <p:cNvPr id="58" name="Google Shape;5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jpeg"/><Relationship Id="rId3" Type="http://schemas.openxmlformats.org/officeDocument/2006/relationships/notesSlide" Target="../notesSlides/notesSlide7.xml"/><Relationship Id="rId7" Type="http://schemas.openxmlformats.org/officeDocument/2006/relationships/image" Target="../media/image6.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4"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79" name="Google Shape;79;p4"/>
          <p:cNvSpPr txBox="1"/>
          <p:nvPr/>
        </p:nvSpPr>
        <p:spPr>
          <a:xfrm>
            <a:off x="0" y="2708872"/>
            <a:ext cx="12191999" cy="1815841"/>
          </a:xfrm>
          <a:prstGeom prst="rect">
            <a:avLst/>
          </a:prstGeom>
          <a:solidFill>
            <a:srgbClr val="72BC59"/>
          </a:solidFill>
          <a:ln>
            <a:noFill/>
          </a:ln>
        </p:spPr>
        <p:txBody>
          <a:bodyPr spcFirstLastPara="1" wrap="square" lIns="91425" tIns="45700" rIns="91425" bIns="45700" anchor="t" anchorCtr="0">
            <a:spAutoFit/>
          </a:bodyPr>
          <a:lstStyle/>
          <a:p>
            <a:pPr lvl="0" algn="ctr">
              <a:buSzPts val="2800"/>
            </a:pPr>
            <a:r>
              <a:rPr lang="el-GR" sz="2800" b="1" dirty="0" smtClean="0">
                <a:solidFill>
                  <a:schemeClr val="lt1"/>
                </a:solidFill>
                <a:latin typeface="Candara"/>
                <a:ea typeface="Candara"/>
                <a:cs typeface="Candara"/>
                <a:sym typeface="Candara"/>
              </a:rPr>
              <a:t>ΕΚΠΑΙΔΕΥΤΙΚΟ ΠΡΟΓΡΑΜΜΑ</a:t>
            </a:r>
            <a:endParaRPr lang="en-GB" sz="2800" b="1" dirty="0" smtClean="0">
              <a:solidFill>
                <a:schemeClr val="lt1"/>
              </a:solidFill>
              <a:latin typeface="Candara"/>
              <a:ea typeface="Candara"/>
              <a:cs typeface="Candara"/>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dirty="0">
              <a:solidFill>
                <a:srgbClr val="FFFFFF"/>
              </a:solidFill>
              <a:latin typeface="Candara"/>
              <a:ea typeface="Candara"/>
              <a:cs typeface="Candara"/>
              <a:sym typeface="Candara"/>
            </a:endParaRPr>
          </a:p>
          <a:p>
            <a:pPr marL="809625" lvl="0" algn="ctr">
              <a:buSzPts val="2800"/>
            </a:pPr>
            <a:r>
              <a:rPr lang="el-GR" sz="2800" b="1" dirty="0" smtClean="0">
                <a:solidFill>
                  <a:srgbClr val="FFFFFF"/>
                </a:solidFill>
                <a:latin typeface="Candara"/>
                <a:ea typeface="Candara"/>
                <a:cs typeface="Candara"/>
                <a:sym typeface="Candara"/>
              </a:rPr>
              <a:t>ΜΑΘΗΣΙΑΚΗ ΕΝΟΤΗΤΑ 2: Δημιουργικότητα και Οικολογικός Σχεδιασμός μέσα από την Κεραμική Τέχνη και την Κληρονομιά</a:t>
            </a:r>
            <a:endParaRPr lang="en-GB" sz="2800" b="1" dirty="0">
              <a:solidFill>
                <a:srgbClr val="FFFFFF"/>
              </a:solidFill>
              <a:latin typeface="Candara"/>
              <a:ea typeface="Candara"/>
              <a:cs typeface="Candara"/>
            </a:endParaRPr>
          </a:p>
        </p:txBody>
      </p:sp>
      <p:sp>
        <p:nvSpPr>
          <p:cNvPr id="80" name="Google Shape;80;p4"/>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7" name="Google Shape;87;p1">
            <a:extLst>
              <a:ext uri="{FF2B5EF4-FFF2-40B4-BE49-F238E27FC236}">
                <a16:creationId xmlns:a16="http://schemas.microsoft.com/office/drawing/2014/main" xmlns="" xmlns:lc="http://schemas.openxmlformats.org/drawingml/2006/lockedCanvas" id="{9FFF2E58-2E28-BE29-B86E-1A0B409A2824}"/>
              </a:ext>
            </a:extLst>
          </p:cNvPr>
          <p:cNvSpPr txBox="1"/>
          <p:nvPr/>
        </p:nvSpPr>
        <p:spPr>
          <a:xfrm>
            <a:off x="2510001" y="6221372"/>
            <a:ext cx="8031924" cy="55395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buSzPts val="1050"/>
            </a:pPr>
            <a:r>
              <a:rPr lang="el-GR" sz="1000" i="1" dirty="0" smtClean="0"/>
              <a:t>Με την επιχορήγηση της Ευρωπαϊκής Ένωσης. Ωστόσο,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της Εθνικής Υπηρεσίας της Εσθονίας. Ούτε η Ευρωπαϊκή Ένωση ούτε η χορηγούσα αρχή μπορούν να θεωρηθούν υπεύθυνες γι’ αυτές</a:t>
            </a:r>
            <a:r>
              <a:rPr lang="en-GB" sz="1000" b="0" i="1" u="none" strike="noStrike" dirty="0" smtClean="0">
                <a:solidFill>
                  <a:srgbClr val="222222"/>
                </a:solidFill>
                <a:effectLst/>
                <a:latin typeface="Calibri" panose="020F0502020204030204" pitchFamily="34" charset="0"/>
              </a:rPr>
              <a:t>.</a:t>
            </a:r>
            <a:endParaRPr sz="1000" b="0" i="0" u="none" strike="noStrike" cap="none" dirty="0">
              <a:solidFill>
                <a:schemeClr val="dk1"/>
              </a:solidFill>
              <a:latin typeface="Times New Roman"/>
              <a:ea typeface="Times New Roman"/>
              <a:cs typeface="Times New Roman"/>
              <a:sym typeface="Times New Roman"/>
            </a:endParaRPr>
          </a:p>
        </p:txBody>
      </p:sp>
      <p:pic>
        <p:nvPicPr>
          <p:cNvPr id="8" name="7 - Εικόνα" descr="cc-brand-1.png"/>
          <p:cNvPicPr>
            <a:picLocks noChangeAspect="1"/>
          </p:cNvPicPr>
          <p:nvPr/>
        </p:nvPicPr>
        <p:blipFill>
          <a:blip r:embed="rId4"/>
          <a:stretch>
            <a:fillRect/>
          </a:stretch>
        </p:blipFill>
        <p:spPr>
          <a:xfrm>
            <a:off x="10568558" y="6078746"/>
            <a:ext cx="1503285" cy="779254"/>
          </a:xfrm>
          <a:prstGeom prst="rect">
            <a:avLst/>
          </a:prstGeom>
        </p:spPr>
      </p:pic>
      <p:pic>
        <p:nvPicPr>
          <p:cNvPr id="9" name="Google Shape;88;p1" descr="Blue text on a black background&#10;&#10;Description automatically generated">
            <a:extLst>
              <a:ext uri="{FF2B5EF4-FFF2-40B4-BE49-F238E27FC236}">
                <a16:creationId xmlns:a16="http://schemas.microsoft.com/office/drawing/2014/main" xmlns="" xmlns:lc="http://schemas.openxmlformats.org/drawingml/2006/lockedCanvas" id="{1A6FCB7D-DF7E-D91D-D207-871084954BEA}"/>
              </a:ext>
            </a:extLst>
          </p:cNvPr>
          <p:cNvPicPr preferRelativeResize="0"/>
          <p:nvPr/>
        </p:nvPicPr>
        <p:blipFill>
          <a:blip r:embed="rId5"/>
          <a:stretch>
            <a:fillRect/>
          </a:stretch>
        </p:blipFill>
        <p:spPr>
          <a:xfrm>
            <a:off x="191344" y="6252809"/>
            <a:ext cx="2127367" cy="4025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88" name="Google Shape;88;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2"/>
          <p:cNvSpPr txBox="1"/>
          <p:nvPr/>
        </p:nvSpPr>
        <p:spPr>
          <a:xfrm>
            <a:off x="1004675" y="1907425"/>
            <a:ext cx="10279800" cy="1354176"/>
          </a:xfrm>
          <a:prstGeom prst="rect">
            <a:avLst/>
          </a:prstGeom>
          <a:noFill/>
          <a:ln>
            <a:noFill/>
          </a:ln>
        </p:spPr>
        <p:txBody>
          <a:bodyPr spcFirstLastPara="1" wrap="square" lIns="91425" tIns="45700" rIns="91425" bIns="45700" anchor="t" anchorCtr="0">
            <a:spAutoFit/>
          </a:bodyPr>
          <a:lstStyle/>
          <a:p>
            <a:pPr lvl="0" algn="ctr">
              <a:spcBef>
                <a:spcPts val="1200"/>
              </a:spcBef>
              <a:buClr>
                <a:schemeClr val="dk1"/>
              </a:buClr>
              <a:buSzPts val="2800"/>
            </a:pPr>
            <a:r>
              <a:rPr lang="el-GR" sz="3600" b="1" dirty="0" smtClean="0">
                <a:solidFill>
                  <a:schemeClr val="lt1"/>
                </a:solidFill>
                <a:latin typeface="Candara"/>
                <a:ea typeface="Candara"/>
                <a:cs typeface="Candara"/>
                <a:sym typeface="Candara"/>
              </a:rPr>
              <a:t>ΜΑΘΗΜΑ 3: Η Τέχνη του Κεραμικού Σχεδιασμού και της Διακόσμησης</a:t>
            </a:r>
            <a:endParaRPr lang="en-GB" sz="3600" b="1" dirty="0">
              <a:solidFill>
                <a:schemeClr val="lt1"/>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95" name="Google Shape;95;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3"/>
          <p:cNvSpPr txBox="1"/>
          <p:nvPr/>
        </p:nvSpPr>
        <p:spPr>
          <a:xfrm>
            <a:off x="0" y="89588"/>
            <a:ext cx="9646500" cy="646290"/>
          </a:xfrm>
          <a:prstGeom prst="rect">
            <a:avLst/>
          </a:prstGeom>
          <a:noFill/>
          <a:ln>
            <a:noFill/>
          </a:ln>
        </p:spPr>
        <p:txBody>
          <a:bodyPr spcFirstLastPara="1" wrap="square" lIns="91425" tIns="45700" rIns="91425" bIns="45700" anchor="t" anchorCtr="0">
            <a:spAutoFit/>
          </a:bodyPr>
          <a:lstStyle/>
          <a:p>
            <a:pPr marL="457200" lvl="1">
              <a:buSzPts val="3600"/>
            </a:pPr>
            <a:r>
              <a:rPr lang="el-GR" sz="3600" b="1" dirty="0" smtClean="0">
                <a:solidFill>
                  <a:srgbClr val="FFFFFF"/>
                </a:solidFill>
                <a:latin typeface="Candara"/>
                <a:ea typeface="Candara"/>
                <a:cs typeface="Candara"/>
                <a:sym typeface="Candara"/>
              </a:rPr>
              <a:t>ΣΤΟΧΟΙ ΤΟΥ ΜΑΘΗΜΑΤΟΣ</a:t>
            </a:r>
            <a:endParaRPr lang="en-GB" sz="3600" b="1" dirty="0">
              <a:solidFill>
                <a:srgbClr val="FFFFFF"/>
              </a:solidFill>
              <a:latin typeface="Candara"/>
              <a:ea typeface="Candara"/>
              <a:cs typeface="Candara"/>
              <a:sym typeface="Times New Roman"/>
            </a:endParaRPr>
          </a:p>
        </p:txBody>
      </p:sp>
      <p:sp>
        <p:nvSpPr>
          <p:cNvPr id="98" name="Google Shape;98;p3"/>
          <p:cNvSpPr txBox="1"/>
          <p:nvPr/>
        </p:nvSpPr>
        <p:spPr>
          <a:xfrm>
            <a:off x="555578" y="1079936"/>
            <a:ext cx="10092000" cy="4187260"/>
          </a:xfrm>
          <a:prstGeom prst="rect">
            <a:avLst/>
          </a:prstGeom>
          <a:noFill/>
          <a:ln>
            <a:noFill/>
          </a:ln>
        </p:spPr>
        <p:txBody>
          <a:bodyPr spcFirstLastPara="1" wrap="square" lIns="91425" tIns="45700" rIns="91425" bIns="45700" anchor="t" anchorCtr="0">
            <a:spAutoFit/>
          </a:bodyPr>
          <a:lstStyle/>
          <a:p>
            <a:r>
              <a:rPr lang="el-GR" sz="1600" dirty="0" smtClean="0">
                <a:latin typeface="Candara"/>
                <a:ea typeface="Candara"/>
                <a:cs typeface="Candara"/>
                <a:sym typeface="Candara"/>
              </a:rPr>
              <a:t>Σε αυτή την τελική συνάντηση, καθοδηγήστε τους εκπαιδευόμενους σε μια ουσιαστική ολοκλήρωση του κεραμικού τους ταξιδιού — ολοκληρώνοντας τα έργα τους με υάλωμα, ενώ παράλληλα ενθαρρύνετε έναν βαθύτερο </a:t>
            </a:r>
            <a:r>
              <a:rPr lang="el-GR" sz="1600" dirty="0" err="1" smtClean="0">
                <a:latin typeface="Candara"/>
                <a:ea typeface="Candara"/>
                <a:cs typeface="Candara"/>
                <a:sym typeface="Candara"/>
              </a:rPr>
              <a:t>αναστοχασμό</a:t>
            </a:r>
            <a:r>
              <a:rPr lang="el-GR" sz="1600" dirty="0" smtClean="0">
                <a:latin typeface="Candara"/>
                <a:ea typeface="Candara"/>
                <a:cs typeface="Candara"/>
                <a:sym typeface="Candara"/>
              </a:rPr>
              <a:t> σχετικά με τη δημιουργικότητα, τη βιωσιμότητα και την πολιτιστική συνέχεια.</a:t>
            </a:r>
          </a:p>
          <a:p>
            <a:endParaRPr lang="el-GR" sz="1600" dirty="0" smtClean="0">
              <a:latin typeface="Candara"/>
              <a:ea typeface="Candara"/>
              <a:cs typeface="Candara"/>
              <a:sym typeface="Candara"/>
            </a:endParaRPr>
          </a:p>
          <a:p>
            <a:r>
              <a:rPr lang="el-GR" sz="1600" dirty="0" smtClean="0">
                <a:latin typeface="Candara"/>
                <a:ea typeface="Candara"/>
                <a:cs typeface="Candara"/>
                <a:sym typeface="Candara"/>
              </a:rPr>
              <a:t>Στο τέλος του μαθήματος, θα μπορείτε να:</a:t>
            </a:r>
          </a:p>
          <a:p>
            <a:pPr>
              <a:buFont typeface="Arial" pitchFamily="34" charset="0"/>
              <a:buChar char="•"/>
            </a:pPr>
            <a:r>
              <a:rPr lang="el-GR" sz="1600" dirty="0" smtClean="0">
                <a:latin typeface="Candara"/>
                <a:ea typeface="Candara"/>
                <a:cs typeface="Candara"/>
                <a:sym typeface="Candara"/>
              </a:rPr>
              <a:t>Εισάγετε τους εκπαιδευόμενους σε βασικές τεχνικές υαλώματος, χρησιμοποιώντας απλά εργαλεία, όπως πινέλα και ξύλινα </a:t>
            </a:r>
            <a:r>
              <a:rPr lang="el-GR" sz="1600" dirty="0" err="1" smtClean="0">
                <a:latin typeface="Candara"/>
                <a:ea typeface="Candara"/>
                <a:cs typeface="Candara"/>
                <a:sym typeface="Candara"/>
              </a:rPr>
              <a:t>στικ</a:t>
            </a:r>
            <a:r>
              <a:rPr lang="el-GR" sz="1600" dirty="0" smtClean="0">
                <a:latin typeface="Candara"/>
                <a:ea typeface="Candara"/>
                <a:cs typeface="Candara"/>
                <a:sym typeface="Candara"/>
              </a:rPr>
              <a:t>. </a:t>
            </a:r>
          </a:p>
          <a:p>
            <a:pPr>
              <a:buFont typeface="Arial" pitchFamily="34" charset="0"/>
              <a:buChar char="•"/>
            </a:pPr>
            <a:r>
              <a:rPr lang="el-GR" sz="1600" dirty="0" smtClean="0">
                <a:latin typeface="Candara"/>
                <a:ea typeface="Candara"/>
                <a:cs typeface="Candara"/>
                <a:sym typeface="Candara"/>
              </a:rPr>
              <a:t>Εξηγείτε πώς το υάλωμα ενισχύει τόσο τη λειτουργικότητα όσο και την οπτική έκφραση των κεραμικών αντικειμένων. </a:t>
            </a:r>
          </a:p>
          <a:p>
            <a:pPr>
              <a:buFont typeface="Arial" pitchFamily="34" charset="0"/>
              <a:buChar char="•"/>
            </a:pPr>
            <a:r>
              <a:rPr lang="el-GR" sz="1600" dirty="0" smtClean="0">
                <a:latin typeface="Candara"/>
                <a:ea typeface="Candara"/>
                <a:cs typeface="Candara"/>
                <a:sym typeface="Candara"/>
              </a:rPr>
              <a:t>Καθοδηγείτε τους εκπαιδευόμενους ώστε να </a:t>
            </a:r>
            <a:r>
              <a:rPr lang="el-GR" sz="1600" dirty="0" err="1" smtClean="0">
                <a:latin typeface="Candara"/>
                <a:ea typeface="Candara"/>
                <a:cs typeface="Candara"/>
                <a:sym typeface="Candara"/>
              </a:rPr>
              <a:t>αναστοχάζονται</a:t>
            </a:r>
            <a:r>
              <a:rPr lang="el-GR" sz="1600" dirty="0" smtClean="0">
                <a:latin typeface="Candara"/>
                <a:ea typeface="Candara"/>
                <a:cs typeface="Candara"/>
                <a:sym typeface="Candara"/>
              </a:rPr>
              <a:t> πάνω στη δημιουργική τους πορεία και να εκφράζουν το προσωπικό νόημα πίσω από τα τελικά τους έργα. </a:t>
            </a:r>
          </a:p>
          <a:p>
            <a:pPr>
              <a:buFont typeface="Arial" pitchFamily="34" charset="0"/>
              <a:buChar char="•"/>
            </a:pPr>
            <a:r>
              <a:rPr lang="el-GR" sz="1600" dirty="0" smtClean="0">
                <a:latin typeface="Candara"/>
                <a:ea typeface="Candara"/>
                <a:cs typeface="Candara"/>
                <a:sym typeface="Candara"/>
              </a:rPr>
              <a:t>Υποστηρίζετε τους εκπαιδευόμενους στη σύνδεση των κεραμικών τους δημιουργιών με τις αρχές του οικολογικού σχεδιασμού και την πολιτιστική κληρονομιά. </a:t>
            </a:r>
          </a:p>
          <a:p>
            <a:pPr>
              <a:buFont typeface="Arial" pitchFamily="34" charset="0"/>
              <a:buChar char="•"/>
            </a:pPr>
            <a:r>
              <a:rPr lang="el-GR" sz="1600" dirty="0" smtClean="0">
                <a:latin typeface="Candara"/>
                <a:ea typeface="Candara"/>
                <a:cs typeface="Candara"/>
                <a:sym typeface="Candara"/>
              </a:rPr>
              <a:t>Διευκολύνετε μια ομαδική δραστηριότητα παρουσίασης και ανταλλαγής, η οποία ενισχύει την εκτίμηση, τον διάλογο και την αίσθηση κοινότητας μεταξύ των συμμετεχόντων.</a:t>
            </a:r>
          </a:p>
          <a:p>
            <a:pPr marL="0" marR="0" lvl="0" indent="0" algn="l" rtl="0">
              <a:lnSpc>
                <a:spcPct val="115000"/>
              </a:lnSpc>
              <a:spcBef>
                <a:spcPts val="1200"/>
              </a:spcBef>
              <a:spcAft>
                <a:spcPts val="0"/>
              </a:spcAft>
              <a:buClr>
                <a:srgbClr val="000000"/>
              </a:buClr>
              <a:buSzPts val="16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4" name="Google Shape;104;p5"/>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5"/>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p5"/>
          <p:cNvSpPr txBox="1"/>
          <p:nvPr/>
        </p:nvSpPr>
        <p:spPr>
          <a:xfrm>
            <a:off x="0" y="89588"/>
            <a:ext cx="9646500" cy="523180"/>
          </a:xfrm>
          <a:prstGeom prst="rect">
            <a:avLst/>
          </a:prstGeom>
          <a:noFill/>
          <a:ln>
            <a:noFill/>
          </a:ln>
        </p:spPr>
        <p:txBody>
          <a:bodyPr spcFirstLastPara="1" wrap="square" lIns="91425" tIns="45700" rIns="91425" bIns="45700" anchor="t" anchorCtr="0">
            <a:spAutoFit/>
          </a:bodyPr>
          <a:lstStyle/>
          <a:p>
            <a:pPr marL="457200" lvl="1">
              <a:buSzPts val="3600"/>
            </a:pPr>
            <a:r>
              <a:rPr lang="el-GR" sz="2800" b="1" dirty="0" smtClean="0">
                <a:solidFill>
                  <a:srgbClr val="FFFFFF"/>
                </a:solidFill>
                <a:latin typeface="Candara"/>
                <a:ea typeface="Candara"/>
                <a:cs typeface="Candara"/>
                <a:sym typeface="Candara"/>
              </a:rPr>
              <a:t>Εισαγωγή στον Οικολογικό Σχεδιασμό στην Κεραμική</a:t>
            </a:r>
            <a:endParaRPr lang="en-GB" sz="2800" b="1" dirty="0">
              <a:solidFill>
                <a:srgbClr val="FFFFFF"/>
              </a:solidFill>
              <a:latin typeface="Candara"/>
              <a:ea typeface="Candara"/>
              <a:cs typeface="Candara"/>
              <a:sym typeface="Times New Roman"/>
            </a:endParaRPr>
          </a:p>
        </p:txBody>
      </p:sp>
      <p:sp>
        <p:nvSpPr>
          <p:cNvPr id="107" name="Google Shape;107;p5"/>
          <p:cNvSpPr txBox="1"/>
          <p:nvPr/>
        </p:nvSpPr>
        <p:spPr>
          <a:xfrm>
            <a:off x="555578" y="1079936"/>
            <a:ext cx="10092000" cy="5262939"/>
          </a:xfrm>
          <a:prstGeom prst="rect">
            <a:avLst/>
          </a:prstGeom>
          <a:noFill/>
          <a:ln>
            <a:noFill/>
          </a:ln>
        </p:spPr>
        <p:txBody>
          <a:bodyPr spcFirstLastPara="1" wrap="square" lIns="91425" tIns="45700" rIns="91425" bIns="45700" anchor="t" anchorCtr="0">
            <a:spAutoFit/>
          </a:bodyPr>
          <a:lstStyle/>
          <a:p>
            <a:pPr lvl="0">
              <a:buSzPts val="1600"/>
            </a:pPr>
            <a:r>
              <a:rPr lang="el-GR" sz="1600" dirty="0" smtClean="0">
                <a:latin typeface="Candara"/>
                <a:ea typeface="Candara"/>
                <a:cs typeface="Candara"/>
                <a:sym typeface="Candara"/>
              </a:rPr>
              <a:t>Ξεκινήστε με μια σύντομη υπενθύμιση για τον οικολογικό σχεδιασμό. Η κεραμική, ως υλικό, αποτελεί με πολλούς τρόπους μια εγγενώς οικολογικά συνειδητή επιλογή: προέρχεται από τη γη, διαμορφώνεται με το χέρι, ψήνεται για να αποκτήσει αντοχή και μπορεί να διατηρηθεί για γενιές, εφόσον φροντίζεται σωστά. Η παραγωγή της δεν απαιτεί σύνθετες ή ιδιαίτερα </a:t>
            </a:r>
            <a:r>
              <a:rPr lang="el-GR" sz="1600" dirty="0" err="1" smtClean="0">
                <a:latin typeface="Candara"/>
                <a:ea typeface="Candara"/>
                <a:cs typeface="Candara"/>
                <a:sym typeface="Candara"/>
              </a:rPr>
              <a:t>ρυπογόνες</a:t>
            </a:r>
            <a:r>
              <a:rPr lang="el-GR" sz="1600" dirty="0" smtClean="0">
                <a:latin typeface="Candara"/>
                <a:ea typeface="Candara"/>
                <a:cs typeface="Candara"/>
                <a:sym typeface="Candara"/>
              </a:rPr>
              <a:t> διαδικασίες, ειδικά σε μικρής κλίμακας εργαστήρια, ενώ τα σπασμένα κεραμικά μπορούν να επιστρέψουν στο έδαφος ή να χρησιμοποιηθούν σε ψηφιδωτά και κατασκευές.</a:t>
            </a:r>
            <a:endParaRPr lang="en-GB" sz="1600" dirty="0" smtClean="0">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Candara"/>
              <a:ea typeface="Candara"/>
              <a:cs typeface="Candara"/>
              <a:sym typeface="Candara"/>
            </a:endParaRPr>
          </a:p>
          <a:p>
            <a:pPr lvl="0">
              <a:buSzPts val="1600"/>
            </a:pPr>
            <a:r>
              <a:rPr lang="el-GR" sz="1600" dirty="0" smtClean="0">
                <a:latin typeface="Candara"/>
                <a:ea typeface="Candara"/>
                <a:cs typeface="Candara"/>
                <a:sym typeface="Candara"/>
              </a:rPr>
              <a:t>Αυτή είναι μια καλή στιγμή για να υπενθυμίσετε στην ομάδα ότι ο οικολογικός σχεδιασμός δεν αφορά μόνο τα υλικά. Αφορά επίσης τον σκοπό και τη συνειδητή επιλογή πίσω από αυτό που δημιουργούμε — τη μείωση των απορριμμάτων, την αξιοποίηση όσων ήδη διαθέτουμε, τη δημιουργία με φροντίδα και τη σκέψη γύρω από ολόκληρο τον κύκλο ζωής ενός αντικειμένου.</a:t>
            </a:r>
            <a:endParaRPr lang="en-GB" sz="1600" dirty="0" smtClean="0">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lang="en-US" sz="1600" b="0" i="0" u="none" strike="noStrike" cap="none" dirty="0" smtClean="0">
              <a:solidFill>
                <a:srgbClr val="000000"/>
              </a:solidFill>
              <a:latin typeface="Candara"/>
              <a:ea typeface="Candara"/>
              <a:cs typeface="Candara"/>
              <a:sym typeface="Candara"/>
            </a:endParaRPr>
          </a:p>
          <a:p>
            <a:r>
              <a:rPr lang="el-GR" sz="1600" dirty="0" smtClean="0">
                <a:latin typeface="Candara"/>
                <a:ea typeface="Candara"/>
                <a:cs typeface="Candara"/>
                <a:sym typeface="Candara"/>
              </a:rPr>
              <a:t>Μπορείτε να κάνετε μια σύντομη ανακεφαλαίωση των βασικών ιδεών:</a:t>
            </a:r>
          </a:p>
          <a:p>
            <a:pPr marL="285750" indent="-285750">
              <a:buSzPts val="1600"/>
              <a:buFont typeface="Arial"/>
              <a:buChar char="•"/>
            </a:pPr>
            <a:r>
              <a:rPr lang="el-GR" sz="1600" dirty="0" smtClean="0">
                <a:latin typeface="Candara"/>
                <a:ea typeface="Candara"/>
                <a:cs typeface="Candara"/>
                <a:sym typeface="Candara"/>
              </a:rPr>
              <a:t>Χρήση οικολογικών και τοπικών υλικών </a:t>
            </a:r>
          </a:p>
          <a:p>
            <a:pPr marL="285750" indent="-285750">
              <a:buSzPts val="1600"/>
              <a:buFont typeface="Arial"/>
              <a:buChar char="•"/>
            </a:pPr>
            <a:r>
              <a:rPr lang="el-GR" sz="1600" dirty="0" smtClean="0">
                <a:latin typeface="Candara"/>
                <a:ea typeface="Candara"/>
                <a:cs typeface="Candara"/>
                <a:sym typeface="Candara"/>
              </a:rPr>
              <a:t>Μείωση των απορριμμάτων κατά τη δημιουργική διαδικασία </a:t>
            </a:r>
          </a:p>
          <a:p>
            <a:pPr marL="285750" indent="-285750">
              <a:buSzPts val="1600"/>
              <a:buFont typeface="Arial"/>
              <a:buChar char="•"/>
            </a:pPr>
            <a:r>
              <a:rPr lang="el-GR" sz="1600" dirty="0" smtClean="0">
                <a:latin typeface="Candara"/>
                <a:ea typeface="Candara"/>
                <a:cs typeface="Candara"/>
                <a:sym typeface="Candara"/>
              </a:rPr>
              <a:t>Σχεδιασμός με στόχο την ανθεκτικότητα, τη χρησιμότητα και τη συναισθηματική αξία </a:t>
            </a:r>
          </a:p>
          <a:p>
            <a:pPr marL="285750" indent="-285750">
              <a:buSzPts val="1600"/>
              <a:buFont typeface="Arial"/>
              <a:buChar char="•"/>
            </a:pPr>
            <a:r>
              <a:rPr lang="el-GR" sz="1600" dirty="0" smtClean="0">
                <a:latin typeface="Candara"/>
                <a:ea typeface="Candara"/>
                <a:cs typeface="Candara"/>
                <a:sym typeface="Candara"/>
              </a:rPr>
              <a:t>Έμπνευση από τη φύση και την παραδοσιακή γνώση </a:t>
            </a:r>
          </a:p>
          <a:p>
            <a:pPr marL="285750" indent="-285750">
              <a:buSzPts val="1600"/>
            </a:pPr>
            <a:endParaRPr lang="en-US" sz="1600" dirty="0" smtClean="0">
              <a:latin typeface="Candara"/>
              <a:ea typeface="Candara"/>
              <a:cs typeface="Candara"/>
              <a:sym typeface="Candara"/>
            </a:endParaRPr>
          </a:p>
          <a:p>
            <a:pPr marL="285750" indent="-285750">
              <a:buSzPts val="1600"/>
            </a:pPr>
            <a:r>
              <a:rPr lang="en-US" sz="1600" dirty="0" smtClean="0">
                <a:latin typeface="Candara"/>
                <a:ea typeface="Candara"/>
                <a:cs typeface="Candara"/>
                <a:sym typeface="Candara"/>
              </a:rPr>
              <a:t>	</a:t>
            </a:r>
            <a:r>
              <a:rPr lang="el-GR" sz="1600" dirty="0" smtClean="0">
                <a:latin typeface="Candara"/>
                <a:ea typeface="Candara"/>
                <a:cs typeface="Candara"/>
                <a:sym typeface="Candara"/>
              </a:rPr>
              <a:t>Ενθαρρύνετέ τους να σκεφτούν πώς το αντικείμενό τους ενσωματώνει αυτές τις αρχές και να αντιμετωπίσουν το υάλωμα ως ένα τελικό στρώμα που αναδεικνύει — και δεν κρύβει — τον χειροποίητο χαρακτήρα και την οικολογική πρόθεση του έργου.</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g3231fbaea0f_0_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3" name="Google Shape;113;g3231fbaea0f_0_4"/>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g3231fbaea0f_0_4"/>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g3231fbaea0f_0_4"/>
          <p:cNvSpPr txBox="1"/>
          <p:nvPr/>
        </p:nvSpPr>
        <p:spPr>
          <a:xfrm>
            <a:off x="0" y="89600"/>
            <a:ext cx="10911000" cy="584735"/>
          </a:xfrm>
          <a:prstGeom prst="rect">
            <a:avLst/>
          </a:prstGeom>
          <a:noFill/>
          <a:ln>
            <a:noFill/>
          </a:ln>
        </p:spPr>
        <p:txBody>
          <a:bodyPr spcFirstLastPara="1" wrap="square" lIns="91425" tIns="45700" rIns="91425" bIns="45700" anchor="t" anchorCtr="0">
            <a:spAutoFit/>
          </a:bodyPr>
          <a:lstStyle/>
          <a:p>
            <a:pPr marL="457200" lvl="1">
              <a:buSzPts val="3600"/>
            </a:pPr>
            <a:r>
              <a:rPr lang="el-GR" sz="3200" b="1" dirty="0" smtClean="0">
                <a:solidFill>
                  <a:srgbClr val="FFFFFF"/>
                </a:solidFill>
                <a:latin typeface="Candara"/>
                <a:ea typeface="Candara"/>
                <a:cs typeface="Candara"/>
                <a:sym typeface="Candara"/>
              </a:rPr>
              <a:t>ΤΕΧΝΙΚΕΣ ΚΑΙ ΔΙΑΔΙΚΑΣΙΑ ΥΑΛΩΜΑΤΟΣ ΚΕΡΑΜΙΚΩΝ</a:t>
            </a:r>
            <a:endParaRPr lang="en-GB" sz="3200" b="1" dirty="0" smtClean="0">
              <a:solidFill>
                <a:srgbClr val="FFFFFF"/>
              </a:solidFill>
              <a:latin typeface="Candara"/>
              <a:ea typeface="Candara"/>
              <a:cs typeface="Candara"/>
              <a:sym typeface="Candara"/>
            </a:endParaRPr>
          </a:p>
        </p:txBody>
      </p:sp>
      <p:sp>
        <p:nvSpPr>
          <p:cNvPr id="116" name="Google Shape;116;g3231fbaea0f_0_4"/>
          <p:cNvSpPr txBox="1"/>
          <p:nvPr/>
        </p:nvSpPr>
        <p:spPr>
          <a:xfrm>
            <a:off x="555578" y="1079936"/>
            <a:ext cx="10092000" cy="5199332"/>
          </a:xfrm>
          <a:prstGeom prst="rect">
            <a:avLst/>
          </a:prstGeom>
          <a:noFill/>
          <a:ln>
            <a:noFill/>
          </a:ln>
        </p:spPr>
        <p:txBody>
          <a:bodyPr spcFirstLastPara="1" wrap="square" lIns="91425" tIns="45700" rIns="91425" bIns="45700" anchor="t" anchorCtr="0">
            <a:spAutoFit/>
          </a:bodyPr>
          <a:lstStyle/>
          <a:p>
            <a:pPr lvl="0">
              <a:lnSpc>
                <a:spcPct val="114000"/>
              </a:lnSpc>
              <a:spcBef>
                <a:spcPts val="1200"/>
              </a:spcBef>
              <a:buClr>
                <a:schemeClr val="dk1"/>
              </a:buClr>
              <a:buSzPts val="1100"/>
            </a:pPr>
            <a:r>
              <a:rPr lang="el-GR" sz="1600" dirty="0" smtClean="0">
                <a:latin typeface="Candara"/>
                <a:ea typeface="Candara"/>
                <a:cs typeface="Candara"/>
                <a:sym typeface="Candara"/>
              </a:rPr>
              <a:t>Αφού ολοκληρωθούν οι κεραμικές φόρμες, η συνάντηση περνά τώρα στο υάλωμα — το τελικό στάδιο που προσθέτει χρώμα, υφή και νόημα σε κάθε έργο.</a:t>
            </a:r>
            <a:endParaRPr lang="en-GB" sz="1600" dirty="0" smtClean="0">
              <a:latin typeface="Candara"/>
              <a:ea typeface="Candara"/>
              <a:cs typeface="Candara"/>
              <a:sym typeface="Candara"/>
            </a:endParaRPr>
          </a:p>
          <a:p>
            <a:pPr lvl="0">
              <a:lnSpc>
                <a:spcPct val="114000"/>
              </a:lnSpc>
              <a:spcBef>
                <a:spcPts val="1200"/>
              </a:spcBef>
              <a:buClr>
                <a:schemeClr val="dk1"/>
              </a:buClr>
              <a:buSzPts val="1100"/>
            </a:pPr>
            <a:r>
              <a:rPr lang="el-GR" sz="1600" dirty="0" smtClean="0">
                <a:solidFill>
                  <a:schemeClr val="dk1"/>
                </a:solidFill>
                <a:latin typeface="Candara"/>
                <a:ea typeface="Candara"/>
                <a:cs typeface="Candara"/>
                <a:sym typeface="Candara"/>
              </a:rPr>
              <a:t>Το υάλωμα είναι μια μορφή τέχνης που συνδυάζει χημεία, δημιουργικότητα και δεξιοτεχνία, μετατρέποντας ένα απλό κεραμικό αντικείμενο σε ένα ζωντανό έργο τέχνης.</a:t>
            </a:r>
            <a:endParaRPr lang="en-US" sz="1600" dirty="0" smtClean="0">
              <a:solidFill>
                <a:schemeClr val="dk1"/>
              </a:solidFill>
              <a:latin typeface="Candara"/>
              <a:ea typeface="Candara"/>
              <a:cs typeface="Candara"/>
              <a:sym typeface="Candara"/>
            </a:endParaRPr>
          </a:p>
          <a:p>
            <a:pPr lvl="0">
              <a:lnSpc>
                <a:spcPct val="114000"/>
              </a:lnSpc>
              <a:spcBef>
                <a:spcPts val="1200"/>
              </a:spcBef>
              <a:buClr>
                <a:schemeClr val="dk1"/>
              </a:buClr>
              <a:buSzPts val="1100"/>
            </a:pPr>
            <a:r>
              <a:rPr lang="el-GR" sz="1600" b="1" dirty="0" smtClean="0">
                <a:solidFill>
                  <a:schemeClr val="dk1"/>
                </a:solidFill>
                <a:latin typeface="Candara"/>
                <a:ea typeface="Candara"/>
                <a:cs typeface="Candara"/>
                <a:sym typeface="Candara"/>
              </a:rPr>
              <a:t>Τι είναι το υάλωμα;</a:t>
            </a:r>
            <a:r>
              <a:rPr lang="el-GR" sz="1600" dirty="0" smtClean="0"/>
              <a:t/>
            </a:r>
            <a:br>
              <a:rPr lang="el-GR" sz="1600" dirty="0" smtClean="0"/>
            </a:br>
            <a:r>
              <a:rPr lang="el-GR" sz="1600" dirty="0" smtClean="0">
                <a:latin typeface="Candara"/>
                <a:ea typeface="Candara"/>
                <a:cs typeface="Candara"/>
                <a:sym typeface="Candara"/>
              </a:rPr>
              <a:t>Το υάλωμα περιλαμβάνει την εφαρμογή ενός μείγματος ορυκτών και χρωστικών — γνωστού ως υάλωμα — στην επιφάνεια κεραμικών αντικειμένων που έχουν ήδη υποστεί το πρώτο ψήσιμο. Όταν το αντικείμενο ψηθεί ξανά, το υάλωμα λιώνει και σχηματίζει ένα λείο, συχνά γυαλιστερό στρώμα. Αυτό όχι μόνο προστατεύει το αντικείμενο και το καθιστά αδιάβροχο και κατάλληλο για χρήση με τρόφιμα, αλλά ενισχύει επίσης την ομορφιά του, το βάθος του χρώματος και τις σχεδιαστικές λεπτομέρειες.</a:t>
            </a:r>
            <a:endParaRPr lang="en-GB" sz="1600" dirty="0" smtClean="0">
              <a:latin typeface="Candara"/>
              <a:ea typeface="Candara"/>
              <a:cs typeface="Candara"/>
              <a:sym typeface="Candara"/>
            </a:endParaRPr>
          </a:p>
          <a:p>
            <a:pPr lvl="0">
              <a:lnSpc>
                <a:spcPct val="114000"/>
              </a:lnSpc>
              <a:spcBef>
                <a:spcPts val="1200"/>
              </a:spcBef>
              <a:buClr>
                <a:schemeClr val="dk1"/>
              </a:buClr>
              <a:buSzPts val="1100"/>
            </a:pPr>
            <a:r>
              <a:rPr lang="el-GR" sz="1600" b="1" dirty="0" smtClean="0">
                <a:solidFill>
                  <a:schemeClr val="dk1"/>
                </a:solidFill>
                <a:latin typeface="Candara"/>
                <a:ea typeface="Candara"/>
                <a:cs typeface="Candara"/>
                <a:sym typeface="Candara"/>
              </a:rPr>
              <a:t>Γιατί </a:t>
            </a:r>
            <a:r>
              <a:rPr lang="el-GR" sz="1600" b="1" dirty="0" err="1" smtClean="0">
                <a:solidFill>
                  <a:schemeClr val="dk1"/>
                </a:solidFill>
                <a:latin typeface="Candara"/>
                <a:ea typeface="Candara"/>
                <a:cs typeface="Candara"/>
                <a:sym typeface="Candara"/>
              </a:rPr>
              <a:t>υαλώνουμε</a:t>
            </a:r>
            <a:r>
              <a:rPr lang="el-GR" sz="1600" b="1" dirty="0" smtClean="0">
                <a:solidFill>
                  <a:schemeClr val="dk1"/>
                </a:solidFill>
                <a:latin typeface="Candara"/>
                <a:ea typeface="Candara"/>
                <a:cs typeface="Candara"/>
                <a:sym typeface="Candara"/>
              </a:rPr>
              <a:t> τα κεραμικά;</a:t>
            </a:r>
            <a:endParaRPr lang="en-GB" sz="1600" b="1" dirty="0" smtClean="0">
              <a:solidFill>
                <a:schemeClr val="dk1"/>
              </a:solidFill>
              <a:latin typeface="Candara"/>
              <a:ea typeface="Candara"/>
              <a:cs typeface="Candara"/>
              <a:sym typeface="Candara"/>
            </a:endParaRPr>
          </a:p>
          <a:p>
            <a:pPr lvl="0">
              <a:lnSpc>
                <a:spcPct val="114000"/>
              </a:lnSpc>
              <a:buSzPts val="1600"/>
            </a:pPr>
            <a:r>
              <a:rPr lang="el-GR" sz="1600" b="1" dirty="0" smtClean="0">
                <a:latin typeface="Candara"/>
                <a:ea typeface="Candara"/>
                <a:cs typeface="Candara"/>
                <a:sym typeface="Candara"/>
              </a:rPr>
              <a:t>Αισθητική αξία </a:t>
            </a:r>
            <a:r>
              <a:rPr lang="el-GR" dirty="0" smtClean="0"/>
              <a:t>– </a:t>
            </a:r>
            <a:r>
              <a:rPr lang="el-GR" sz="1600" dirty="0" smtClean="0">
                <a:latin typeface="Candara"/>
                <a:ea typeface="Candara"/>
                <a:cs typeface="Candara"/>
                <a:sym typeface="Candara"/>
              </a:rPr>
              <a:t>Το υάλωμα ενισχύει το χρώμα, την υφή και τη λάμψη, κάνοντας κάθε αντικείμενο οπτικά μοναδικό.</a:t>
            </a:r>
            <a:r>
              <a:rPr lang="el-GR" dirty="0" smtClean="0"/>
              <a:t/>
            </a:r>
            <a:br>
              <a:rPr lang="el-GR" dirty="0" smtClean="0"/>
            </a:br>
            <a:r>
              <a:rPr lang="el-GR" sz="1600" b="1" dirty="0" smtClean="0">
                <a:latin typeface="Candara"/>
                <a:ea typeface="Candara"/>
                <a:cs typeface="Candara"/>
                <a:sym typeface="Candara"/>
              </a:rPr>
              <a:t>Λειτουργικότητα –</a:t>
            </a:r>
            <a:r>
              <a:rPr lang="el-GR" dirty="0" smtClean="0"/>
              <a:t> </a:t>
            </a:r>
            <a:r>
              <a:rPr lang="el-GR" sz="1600" dirty="0" smtClean="0">
                <a:latin typeface="Candara"/>
                <a:ea typeface="Candara"/>
                <a:cs typeface="Candara"/>
                <a:sym typeface="Candara"/>
              </a:rPr>
              <a:t>Τα </a:t>
            </a:r>
            <a:r>
              <a:rPr lang="el-GR" sz="1600" dirty="0" err="1" smtClean="0">
                <a:latin typeface="Candara"/>
                <a:ea typeface="Candara"/>
                <a:cs typeface="Candara"/>
                <a:sym typeface="Candara"/>
              </a:rPr>
              <a:t>υαλωμένα</a:t>
            </a:r>
            <a:r>
              <a:rPr lang="el-GR" sz="1600" dirty="0" smtClean="0">
                <a:latin typeface="Candara"/>
                <a:ea typeface="Candara"/>
                <a:cs typeface="Candara"/>
                <a:sym typeface="Candara"/>
              </a:rPr>
              <a:t> κεραμικά είναι πιο ανθεκτικά στην υγρασία, στους λεκέδες και στη φθορά.</a:t>
            </a:r>
            <a:r>
              <a:rPr lang="el-GR" dirty="0" smtClean="0"/>
              <a:t/>
            </a:r>
            <a:br>
              <a:rPr lang="el-GR" dirty="0" smtClean="0"/>
            </a:br>
            <a:r>
              <a:rPr lang="el-GR" sz="1600" b="1" dirty="0" smtClean="0">
                <a:latin typeface="Candara"/>
                <a:ea typeface="Candara"/>
                <a:cs typeface="Candara"/>
                <a:sym typeface="Candara"/>
              </a:rPr>
              <a:t>Δημιουργική έκφραση – </a:t>
            </a:r>
            <a:r>
              <a:rPr lang="el-GR" sz="1600" dirty="0" smtClean="0">
                <a:latin typeface="Candara"/>
                <a:ea typeface="Candara"/>
                <a:cs typeface="Candara"/>
                <a:sym typeface="Candara"/>
              </a:rPr>
              <a:t>Το υάλωμα ενθαρρύνει το παιχνίδι και τον πειραματισμό με στρώσεις, αδιαφάνεια και επιφανειακά εφέ.</a:t>
            </a:r>
            <a:endParaRPr lang="el-GR" sz="1600" dirty="0">
              <a:latin typeface="Candara"/>
              <a:ea typeface="Candara"/>
              <a:cs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g324db71f721_0_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2" name="Google Shape;122;g324db71f721_0_6"/>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 name="Google Shape;123;g324db71f721_0_6"/>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g324db71f721_0_6"/>
          <p:cNvSpPr txBox="1"/>
          <p:nvPr/>
        </p:nvSpPr>
        <p:spPr>
          <a:xfrm>
            <a:off x="0" y="89600"/>
            <a:ext cx="10911000" cy="584735"/>
          </a:xfrm>
          <a:prstGeom prst="rect">
            <a:avLst/>
          </a:prstGeom>
          <a:noFill/>
          <a:ln>
            <a:noFill/>
          </a:ln>
        </p:spPr>
        <p:txBody>
          <a:bodyPr spcFirstLastPara="1" wrap="square" lIns="91425" tIns="45700" rIns="91425" bIns="45700" anchor="t" anchorCtr="0">
            <a:spAutoFit/>
          </a:bodyPr>
          <a:lstStyle/>
          <a:p>
            <a:pPr marL="457200" lvl="1">
              <a:buSzPts val="3600"/>
            </a:pPr>
            <a:r>
              <a:rPr lang="el-GR" sz="3200" b="1" dirty="0" smtClean="0">
                <a:solidFill>
                  <a:srgbClr val="FFFFFF"/>
                </a:solidFill>
                <a:latin typeface="Candara"/>
                <a:ea typeface="Candara"/>
                <a:cs typeface="Candara"/>
                <a:sym typeface="Candara"/>
              </a:rPr>
              <a:t>ΤΕΧΝΙΚΕΣ ΚΑΙ ΔΙΑΔΙΚΑΣΙΑ ΥΑΛΩΜΑΤΟΣ ΚΕΡΑΜΙΚΩΝ</a:t>
            </a:r>
            <a:endParaRPr lang="en-GB" sz="3200" b="1" dirty="0" smtClean="0">
              <a:solidFill>
                <a:srgbClr val="FFFFFF"/>
              </a:solidFill>
              <a:latin typeface="Candara"/>
              <a:ea typeface="Candara"/>
              <a:cs typeface="Candara"/>
              <a:sym typeface="Candara"/>
            </a:endParaRPr>
          </a:p>
        </p:txBody>
      </p:sp>
      <p:sp>
        <p:nvSpPr>
          <p:cNvPr id="125" name="Google Shape;125;g324db71f721_0_6"/>
          <p:cNvSpPr txBox="1"/>
          <p:nvPr/>
        </p:nvSpPr>
        <p:spPr>
          <a:xfrm>
            <a:off x="555578" y="1079936"/>
            <a:ext cx="10092000" cy="4660723"/>
          </a:xfrm>
          <a:prstGeom prst="rect">
            <a:avLst/>
          </a:prstGeom>
          <a:noFill/>
          <a:ln>
            <a:noFill/>
          </a:ln>
        </p:spPr>
        <p:txBody>
          <a:bodyPr spcFirstLastPara="1" wrap="square" lIns="91425" tIns="45700" rIns="91425" bIns="45700" anchor="t" anchorCtr="0">
            <a:spAutoFit/>
          </a:bodyPr>
          <a:lstStyle/>
          <a:p>
            <a:pPr lvl="0" algn="just">
              <a:lnSpc>
                <a:spcPct val="114000"/>
              </a:lnSpc>
              <a:spcBef>
                <a:spcPts val="600"/>
              </a:spcBef>
              <a:buClr>
                <a:schemeClr val="dk1"/>
              </a:buClr>
              <a:buSzPts val="1100"/>
            </a:pPr>
            <a:r>
              <a:rPr lang="el-GR" sz="1600" b="1" dirty="0" smtClean="0">
                <a:solidFill>
                  <a:schemeClr val="dk1"/>
                </a:solidFill>
                <a:latin typeface="Candara"/>
                <a:ea typeface="Candara"/>
                <a:cs typeface="Candara"/>
                <a:sym typeface="Candara"/>
              </a:rPr>
              <a:t>Τεχνικές που θα χρησιμοποιήσετε: </a:t>
            </a:r>
            <a:endParaRPr sz="1600" b="1" i="0" u="none" strike="noStrike" cap="none" dirty="0">
              <a:solidFill>
                <a:schemeClr val="dk1"/>
              </a:solidFill>
              <a:latin typeface="Candara"/>
              <a:ea typeface="Candara"/>
              <a:cs typeface="Candara"/>
              <a:sym typeface="Candara"/>
            </a:endParaRPr>
          </a:p>
          <a:p>
            <a:pPr lvl="0" algn="just">
              <a:lnSpc>
                <a:spcPct val="114000"/>
              </a:lnSpc>
              <a:buSzPts val="1600"/>
            </a:pPr>
            <a:r>
              <a:rPr lang="el-GR" sz="1600" dirty="0" smtClean="0">
                <a:latin typeface="Candara"/>
                <a:ea typeface="Candara"/>
                <a:cs typeface="Candara"/>
                <a:sym typeface="Candara"/>
              </a:rPr>
              <a:t>Αν και υπάρχουν πολλές προηγμένες μέθοδοι υαλώματος — όπως η εμβάπτιση, η έκχυση ή ο ψεκασμός — για αυτό το μάθημα προτείνεται να διατηρηθεί η διαδικασία απλή και απτική.</a:t>
            </a:r>
            <a:endParaRPr lang="en-GB" sz="1600" dirty="0" smtClean="0">
              <a:latin typeface="Candara"/>
              <a:ea typeface="Candara"/>
              <a:cs typeface="Candara"/>
            </a:endParaRPr>
          </a:p>
          <a:p>
            <a:pPr marL="0" marR="0" lvl="0" indent="0" algn="just" rtl="0">
              <a:lnSpc>
                <a:spcPct val="114000"/>
              </a:lnSpc>
              <a:spcBef>
                <a:spcPts val="0"/>
              </a:spcBef>
              <a:spcAft>
                <a:spcPts val="0"/>
              </a:spcAft>
              <a:buClr>
                <a:srgbClr val="000000"/>
              </a:buClr>
              <a:buSzPts val="1600"/>
              <a:buFont typeface="Arial"/>
              <a:buNone/>
            </a:pPr>
            <a:endParaRPr sz="1600" b="1" i="0" u="none" strike="noStrike" cap="none" dirty="0">
              <a:solidFill>
                <a:srgbClr val="000000"/>
              </a:solidFill>
              <a:latin typeface="Candara"/>
              <a:ea typeface="Candara"/>
              <a:cs typeface="Candara"/>
              <a:sym typeface="Candara"/>
            </a:endParaRPr>
          </a:p>
          <a:p>
            <a:pPr lvl="0" algn="just">
              <a:lnSpc>
                <a:spcPct val="114000"/>
              </a:lnSpc>
              <a:buSzPts val="1600"/>
            </a:pPr>
            <a:r>
              <a:rPr lang="el-GR" sz="1600" b="1" dirty="0" smtClean="0">
                <a:latin typeface="Candara"/>
                <a:ea typeface="Candara"/>
                <a:cs typeface="Candara"/>
                <a:sym typeface="Candara"/>
              </a:rPr>
              <a:t>Πινέλα </a:t>
            </a:r>
            <a:r>
              <a:rPr lang="el-GR" sz="1600" dirty="0" smtClean="0">
                <a:latin typeface="Candara"/>
                <a:ea typeface="Candara"/>
                <a:cs typeface="Candara"/>
                <a:sym typeface="Candara"/>
              </a:rPr>
              <a:t>– Ιδανικά για ελεγχόμενη εφαρμογή και μικρές λεπτομέρειες. Οι εκπαιδευόμενοι μπορούν να εφαρμόσουν στρώσεις υαλώματος, να δημιουργήσουν μοτίβα ή να προσθέσουν επιφάνειες χρώματος.</a:t>
            </a:r>
            <a:endParaRPr lang="en-GB" sz="1600" dirty="0" smtClean="0">
              <a:latin typeface="Candara"/>
              <a:ea typeface="Candara"/>
              <a:cs typeface="Candara"/>
            </a:endParaRPr>
          </a:p>
          <a:p>
            <a:pPr lvl="0" algn="just">
              <a:lnSpc>
                <a:spcPct val="114000"/>
              </a:lnSpc>
              <a:buSzPts val="1600"/>
            </a:pPr>
            <a:r>
              <a:rPr lang="el-GR" sz="1600" b="1" dirty="0" smtClean="0">
                <a:latin typeface="Candara"/>
                <a:ea typeface="Candara"/>
                <a:cs typeface="Candara"/>
                <a:sym typeface="Candara"/>
              </a:rPr>
              <a:t>Ξύλινα </a:t>
            </a:r>
            <a:r>
              <a:rPr lang="el-GR" sz="1600" b="1" dirty="0" err="1" smtClean="0">
                <a:latin typeface="Candara"/>
                <a:ea typeface="Candara"/>
                <a:cs typeface="Candara"/>
                <a:sym typeface="Candara"/>
              </a:rPr>
              <a:t>στικ</a:t>
            </a:r>
            <a:r>
              <a:rPr lang="el-GR" sz="1600" b="1" dirty="0" smtClean="0">
                <a:latin typeface="Candara"/>
                <a:ea typeface="Candara"/>
                <a:cs typeface="Candara"/>
                <a:sym typeface="Candara"/>
              </a:rPr>
              <a:t> ή απλά εργαλεία – </a:t>
            </a:r>
            <a:r>
              <a:rPr lang="el-GR" sz="1600" dirty="0" smtClean="0">
                <a:latin typeface="Candara"/>
                <a:ea typeface="Candara"/>
                <a:cs typeface="Candara"/>
                <a:sym typeface="Candara"/>
              </a:rPr>
              <a:t>Μπορούν να χρησιμοποιηθούν για χάραξη πάνω στο υάλωμα, δημιουργώντας διακοσμητικά εφέ, ή για αποτύπωση διακριτικών υφών πριν από το ψήσιμο.</a:t>
            </a:r>
            <a:endParaRPr lang="el-GR" sz="1600" dirty="0" smtClean="0">
              <a:latin typeface="Candara"/>
              <a:ea typeface="Candara"/>
              <a:cs typeface="Candara"/>
            </a:endParaRPr>
          </a:p>
          <a:p>
            <a:pPr marL="0" marR="0" lvl="0" indent="0" algn="just" rtl="0">
              <a:lnSpc>
                <a:spcPct val="114000"/>
              </a:lnSpc>
              <a:spcBef>
                <a:spcPts val="0"/>
              </a:spcBef>
              <a:spcAft>
                <a:spcPts val="0"/>
              </a:spcAft>
              <a:buClr>
                <a:srgbClr val="000000"/>
              </a:buClr>
              <a:buSzPts val="1600"/>
              <a:buFont typeface="Arial"/>
              <a:buNone/>
            </a:pPr>
            <a:endParaRPr sz="1600" b="0" i="0" u="none" strike="noStrike" cap="none" dirty="0">
              <a:solidFill>
                <a:srgbClr val="000000"/>
              </a:solidFill>
              <a:latin typeface="Candara"/>
              <a:ea typeface="Candara"/>
              <a:cs typeface="Candara"/>
              <a:sym typeface="Candara"/>
            </a:endParaRPr>
          </a:p>
          <a:p>
            <a:pPr lvl="0" algn="just">
              <a:lnSpc>
                <a:spcPct val="114000"/>
              </a:lnSpc>
              <a:buSzPts val="1600"/>
            </a:pPr>
            <a:r>
              <a:rPr lang="el-GR" sz="1600" dirty="0" smtClean="0">
                <a:latin typeface="Candara"/>
                <a:ea typeface="Candara"/>
                <a:cs typeface="Candara"/>
                <a:sym typeface="Candara"/>
              </a:rPr>
              <a:t>Η χρήση πινέλων και </a:t>
            </a:r>
            <a:r>
              <a:rPr lang="el-GR" sz="1600" dirty="0" err="1" smtClean="0">
                <a:latin typeface="Candara"/>
                <a:ea typeface="Candara"/>
                <a:cs typeface="Candara"/>
                <a:sym typeface="Candara"/>
              </a:rPr>
              <a:t>στικ</a:t>
            </a:r>
            <a:r>
              <a:rPr lang="el-GR" sz="1600" dirty="0" smtClean="0">
                <a:latin typeface="Candara"/>
                <a:ea typeface="Candara"/>
                <a:cs typeface="Candara"/>
                <a:sym typeface="Candara"/>
              </a:rPr>
              <a:t> συμβάλλει στη διατήρηση του χειροποίητου χαρακτήρα του έργου. Δώστε στους εκπαιδευόμενους μερικά παραδείγματα ή αναφορές από πριν και προσκαλέστε τους να σκεφτούν ποια χρώματα ή μοτίβα εκφράζουν καλύτερα την ιστορία ή το συναίσθημα που θέλουν να αποδώσουν.</a:t>
            </a:r>
            <a:endParaRPr lang="el-GR" sz="1600" dirty="0" smtClean="0">
              <a:latin typeface="Candara"/>
              <a:ea typeface="Candara"/>
              <a:cs typeface="Candara"/>
            </a:endParaRPr>
          </a:p>
          <a:p>
            <a:pPr marL="0" marR="0" lvl="0" indent="0" algn="just" rtl="0">
              <a:lnSpc>
                <a:spcPct val="114000"/>
              </a:lnSpc>
              <a:spcBef>
                <a:spcPts val="0"/>
              </a:spcBef>
              <a:spcAft>
                <a:spcPts val="0"/>
              </a:spcAft>
              <a:buClr>
                <a:srgbClr val="000000"/>
              </a:buClr>
              <a:buSzPts val="1600"/>
              <a:buFont typeface="Arial"/>
              <a:buNone/>
            </a:pPr>
            <a:endParaRPr sz="1600" b="0" i="0" u="none" strike="noStrike" cap="none" dirty="0">
              <a:solidFill>
                <a:srgbClr val="000000"/>
              </a:solidFill>
              <a:latin typeface="Candara"/>
              <a:ea typeface="Candara"/>
              <a:cs typeface="Candara"/>
              <a:sym typeface="Candara"/>
            </a:endParaRPr>
          </a:p>
          <a:p>
            <a:pPr lvl="0" algn="just">
              <a:lnSpc>
                <a:spcPct val="114000"/>
              </a:lnSpc>
              <a:buSzPts val="1600"/>
            </a:pPr>
            <a:r>
              <a:rPr lang="el-GR" sz="1600" dirty="0" smtClean="0">
                <a:latin typeface="Candara"/>
                <a:ea typeface="Candara"/>
                <a:cs typeface="Candara"/>
                <a:sym typeface="Candara"/>
              </a:rPr>
              <a:t>Υπενθυμίστε στους εκπαιδευόμενους ότι το υάλωμα είναι μια λεπτή και μερικές φορές απρόβλεπτη διαδικασία. Ενθαρρύνετε το πνεύμα πειραματισμού και την αποδοχή της ατέλειας — κάθε έργο θα είναι μοναδικά δικό τους.</a:t>
            </a:r>
            <a:endParaRPr lang="en-GB" sz="1600" dirty="0">
              <a:latin typeface="Candara"/>
              <a:ea typeface="Candara"/>
              <a:cs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l-GR" sz="2800" b="1" dirty="0" smtClean="0">
                <a:solidFill>
                  <a:schemeClr val="bg1"/>
                </a:solidFill>
                <a:latin typeface="Candara" pitchFamily="34" charset="0"/>
              </a:rPr>
              <a:t>Ευχαριστούμε για την προσοχή σας</a:t>
            </a:r>
            <a:endParaRPr lang="en-US" sz="2800" b="1" dirty="0" smtClean="0">
              <a:solidFill>
                <a:schemeClr val="bg1"/>
              </a:solidFill>
              <a:latin typeface="Candara" pitchFamily="34" charset="0"/>
            </a:endParaRP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l-GR" sz="2800" b="1" i="0" u="none" strike="noStrike" cap="none" dirty="0" smtClean="0">
                <a:solidFill>
                  <a:srgbClr val="7F7F7F"/>
                </a:solidFill>
                <a:latin typeface="Calibri"/>
                <a:ea typeface="Calibri"/>
                <a:cs typeface="Calibri"/>
                <a:sym typeface="Calibri"/>
              </a:rPr>
              <a:t>ΕΤΑΙΡΟΙ</a:t>
            </a:r>
            <a:r>
              <a:rPr lang="en-GB" sz="2800" b="1" i="0" u="none" strike="noStrike" cap="none" dirty="0" smtClean="0">
                <a:solidFill>
                  <a:srgbClr val="7F7F7F"/>
                </a:solidFill>
                <a:latin typeface="Calibri"/>
                <a:ea typeface="Calibri"/>
                <a:cs typeface="Calibri"/>
                <a:sym typeface="Calibri"/>
              </a:rPr>
              <a:t>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19 - Εικόνα" descr="cc-brand-1.png"/>
          <p:cNvPicPr>
            <a:picLocks noChangeAspect="1"/>
          </p:cNvPicPr>
          <p:nvPr/>
        </p:nvPicPr>
        <p:blipFill>
          <a:blip r:embed="rId12"/>
          <a:stretch>
            <a:fillRect/>
          </a:stretch>
        </p:blipFill>
        <p:spPr>
          <a:xfrm>
            <a:off x="10688715" y="6078746"/>
            <a:ext cx="1503285" cy="779254"/>
          </a:xfrm>
          <a:prstGeom prst="rect">
            <a:avLst/>
          </a:prstGeom>
        </p:spPr>
      </p:pic>
      <p:sp>
        <p:nvSpPr>
          <p:cNvPr id="17" name="Google Shape;87;p1">
            <a:extLst>
              <a:ext uri="{FF2B5EF4-FFF2-40B4-BE49-F238E27FC236}">
                <a16:creationId xmlns="" xmlns:a16="http://schemas.microsoft.com/office/drawing/2014/main" id="{9FFF2E58-2E28-BE29-B86E-1A0B409A2824}"/>
              </a:ext>
            </a:extLst>
          </p:cNvPr>
          <p:cNvSpPr txBox="1"/>
          <p:nvPr/>
        </p:nvSpPr>
        <p:spPr>
          <a:xfrm>
            <a:off x="2630158" y="6221372"/>
            <a:ext cx="8031924" cy="553957"/>
          </a:xfrm>
          <a:prstGeom prst="rect">
            <a:avLst/>
          </a:prstGeom>
          <a:noFill/>
          <a:ln>
            <a:noFill/>
          </a:ln>
        </p:spPr>
        <p:txBody>
          <a:bodyPr spcFirstLastPara="1" wrap="square" lIns="91425" tIns="45700" rIns="91425" bIns="45700" anchor="t" anchorCtr="0">
            <a:spAutoFit/>
          </a:bodyPr>
          <a:lstStyle/>
          <a:p>
            <a:pPr lvl="0" algn="just">
              <a:buSzPts val="1050"/>
            </a:pPr>
            <a:r>
              <a:rPr lang="el-GR" sz="1000" i="1" dirty="0" smtClean="0"/>
              <a:t>Με την επιχορήγηση της Ευρωπαϊκής Ένωσης. Ωστόσο,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της Εθνικής Υπηρεσίας της Εσθονίας. Ούτε η Ευρωπαϊκή Ένωση ούτε η χορηγούσα αρχή μπορούν να θεωρηθούν υπεύθυνες γι’ αυτές</a:t>
            </a:r>
            <a:r>
              <a:rPr lang="en-GB" sz="1000" b="0" i="1" u="none" strike="noStrike" dirty="0" smtClean="0">
                <a:solidFill>
                  <a:srgbClr val="222222"/>
                </a:solidFill>
                <a:effectLst/>
                <a:latin typeface="Calibri" panose="020F0502020204030204" pitchFamily="34" charset="0"/>
              </a:rPr>
              <a:t>.</a:t>
            </a:r>
            <a:endParaRPr sz="1000" b="0" i="0" u="none" strike="noStrike" cap="none" dirty="0">
              <a:solidFill>
                <a:schemeClr val="dk1"/>
              </a:solidFill>
              <a:latin typeface="Times New Roman"/>
              <a:ea typeface="Times New Roman"/>
              <a:cs typeface="Times New Roman"/>
              <a:sym typeface="Times New Roman"/>
            </a:endParaRPr>
          </a:p>
        </p:txBody>
      </p:sp>
      <p:pic>
        <p:nvPicPr>
          <p:cNvPr id="18" name="Google Shape;88;p1" descr="Blue text on a black background&#10;&#10;Description automatically generated">
            <a:extLst>
              <a:ext uri="{FF2B5EF4-FFF2-40B4-BE49-F238E27FC236}">
                <a16:creationId xmlns="" xmlns:a16="http://schemas.microsoft.com/office/drawing/2014/main" id="{1A6FCB7D-DF7E-D91D-D207-871084954BEA}"/>
              </a:ext>
            </a:extLst>
          </p:cNvPr>
          <p:cNvPicPr preferRelativeResize="0"/>
          <p:nvPr/>
        </p:nvPicPr>
        <p:blipFill>
          <a:blip r:embed="rId13"/>
          <a:stretch>
            <a:fillRect/>
          </a:stretch>
        </p:blipFill>
        <p:spPr>
          <a:xfrm>
            <a:off x="311501" y="6252809"/>
            <a:ext cx="2127367" cy="402523"/>
          </a:xfrm>
          <a:prstGeom prst="rect">
            <a:avLst/>
          </a:prstGeom>
          <a:noFill/>
          <a:ln>
            <a:noFill/>
          </a:ln>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738</Words>
  <Application>Microsoft Office PowerPoint</Application>
  <PresentationFormat>Προσαρμογή</PresentationFormat>
  <Paragraphs>47</Paragraphs>
  <Slides>7</Slides>
  <Notes>7</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7</vt:i4>
      </vt:variant>
    </vt:vector>
  </HeadingPairs>
  <TitlesOfParts>
    <vt:vector size="12"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12</cp:revision>
  <dcterms:created xsi:type="dcterms:W3CDTF">2024-06-10T15:48:53Z</dcterms:created>
  <dcterms:modified xsi:type="dcterms:W3CDTF">2026-05-11T10:58:23Z</dcterms:modified>
</cp:coreProperties>
</file>