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notesSlides/notesSlide3.xml" ContentType="application/vnd.openxmlformats-officedocument.presentationml.notesSlide+xml"/>
  <Override PartName="/ppt/metadata" ContentType="application/binary"/>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Default Extension="fntdata" ContentType="application/x-fontdata"/>
  <Override PartName="/ppt/slideLayouts/slideLayout1.xml" ContentType="application/vnd.openxmlformats-officedocument.presentationml.slideLayout+xml"/>
  <Override PartName="/ppt/tags/tag1.xml" ContentType="application/vnd.openxmlformats-officedocument.presentationml.tags+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12"/>
  </p:notesMasterIdLst>
  <p:sldIdLst>
    <p:sldId id="256" r:id="rId2"/>
    <p:sldId id="257" r:id="rId3"/>
    <p:sldId id="258" r:id="rId4"/>
    <p:sldId id="259" r:id="rId5"/>
    <p:sldId id="260" r:id="rId6"/>
    <p:sldId id="261" r:id="rId7"/>
    <p:sldId id="262" r:id="rId8"/>
    <p:sldId id="263" r:id="rId9"/>
    <p:sldId id="264" r:id="rId10"/>
    <p:sldId id="268" r:id="rId11"/>
  </p:sldIdLst>
  <p:sldSz cx="12192000" cy="6858000"/>
  <p:notesSz cx="6858000" cy="9144000"/>
  <p:embeddedFontLst>
    <p:embeddedFont>
      <p:font typeface="Candara" pitchFamily="34" charset="0"/>
      <p:regular r:id="rId13"/>
      <p:bold r:id="rId14"/>
      <p:italic r:id="rId15"/>
      <p:boldItalic r:id="rId16"/>
    </p:embeddedFont>
    <p:embeddedFont>
      <p:font typeface="Calibri" pitchFamily="34" charset="0"/>
      <p:regular r:id="rId17"/>
      <p:bold r:id="rId18"/>
      <p:italic r:id="rId19"/>
      <p:boldItalic r:id="rId2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24" roundtripDataSignature="AMtx7mjFu+xYjcvfm7Kl5enT9YodwPytrQ=="/>
    </p:ext>
  </p:extLst>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6" d="100"/>
          <a:sy n="106" d="100"/>
        </p:scale>
        <p:origin x="-96" y="-180"/>
      </p:cViewPr>
      <p:guideLst>
        <p:guide orient="horz" pos="2160"/>
        <p:guide pos="384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font" Target="fonts/font6.fntdata"/><Relationship Id="rId26"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5.fntdata"/><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customschemas.google.com/relationships/presentationmetadata" Target="metadata"/><Relationship Id="rId5" Type="http://schemas.openxmlformats.org/officeDocument/2006/relationships/slide" Target="slides/slide4.xml"/><Relationship Id="rId15" Type="http://schemas.openxmlformats.org/officeDocument/2006/relationships/font" Target="fonts/font3.fntdata"/><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82" name="Google Shape;82;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
        <p:cNvGrpSpPr/>
        <p:nvPr/>
      </p:nvGrpSpPr>
      <p:grpSpPr>
        <a:xfrm>
          <a:off x="0" y="0"/>
          <a:ext cx="0" cy="0"/>
          <a:chOff x="0" y="0"/>
          <a:chExt cx="0" cy="0"/>
        </a:xfrm>
      </p:grpSpPr>
      <p:sp>
        <p:nvSpPr>
          <p:cNvPr id="90" name="Google Shape;90;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1" name="Google Shape;91;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Google Shape;98;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9" name="Google Shape;9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09" name="Google Shape;10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19" name="Google Shape;119;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29" name="Google Shape;129;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Google Shape;142;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43" name="Google Shape;143;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3"/>
        <p:cNvGrpSpPr/>
        <p:nvPr/>
      </p:nvGrpSpPr>
      <p:grpSpPr>
        <a:xfrm>
          <a:off x="0" y="0"/>
          <a:ext cx="0" cy="0"/>
          <a:chOff x="0" y="0"/>
          <a:chExt cx="0" cy="0"/>
        </a:xfrm>
      </p:grpSpPr>
      <p:sp>
        <p:nvSpPr>
          <p:cNvPr id="154" name="Google Shape;154;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55" name="Google Shape;155;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
        <p:cNvGrpSpPr/>
        <p:nvPr/>
      </p:nvGrpSpPr>
      <p:grpSpPr>
        <a:xfrm>
          <a:off x="0" y="0"/>
          <a:ext cx="0" cy="0"/>
          <a:chOff x="0" y="0"/>
          <a:chExt cx="0" cy="0"/>
        </a:xfrm>
      </p:grpSpPr>
      <p:sp>
        <p:nvSpPr>
          <p:cNvPr id="164" name="Google Shape;164;g3249f71c4c1_0_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65" name="Google Shape;165;g3249f71c4c1_0_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
          <a:extLst>
            <a:ext uri="{FF2B5EF4-FFF2-40B4-BE49-F238E27FC236}">
              <a16:creationId xmlns="" xmlns:a16="http://schemas.microsoft.com/office/drawing/2014/main" id="{7CE864AF-9100-B1E2-3CE1-A8F8264BAE83}"/>
            </a:ext>
          </a:extLst>
        </p:cNvPr>
        <p:cNvGrpSpPr/>
        <p:nvPr/>
      </p:nvGrpSpPr>
      <p:grpSpPr>
        <a:xfrm>
          <a:off x="0" y="0"/>
          <a:ext cx="0" cy="0"/>
          <a:chOff x="0" y="0"/>
          <a:chExt cx="0" cy="0"/>
        </a:xfrm>
      </p:grpSpPr>
      <p:sp>
        <p:nvSpPr>
          <p:cNvPr id="75" name="Google Shape;75;p5:notes">
            <a:extLst>
              <a:ext uri="{FF2B5EF4-FFF2-40B4-BE49-F238E27FC236}">
                <a16:creationId xmlns="" xmlns:a16="http://schemas.microsoft.com/office/drawing/2014/main" id="{E8E312FE-9819-45CA-287D-E609954F5821}"/>
              </a:ext>
            </a:extLst>
          </p:cNvPr>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76" name="Google Shape;76;p5:notes">
            <a:extLst>
              <a:ext uri="{FF2B5EF4-FFF2-40B4-BE49-F238E27FC236}">
                <a16:creationId xmlns="" xmlns:a16="http://schemas.microsoft.com/office/drawing/2014/main" id="{DDD2812F-56FD-D69C-07DB-C565E640668C}"/>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 xmlns:p14="http://schemas.microsoft.com/office/powerpoint/2010/main" val="23527819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13"/>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 name="Google Shape;13;p13"/>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 name="Google Shape;15;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6" name="Google Shape;16;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7"/>
        <p:cNvGrpSpPr/>
        <p:nvPr/>
      </p:nvGrpSpPr>
      <p:grpSpPr>
        <a:xfrm>
          <a:off x="0" y="0"/>
          <a:ext cx="0" cy="0"/>
          <a:chOff x="0" y="0"/>
          <a:chExt cx="0" cy="0"/>
        </a:xfrm>
      </p:grpSpPr>
      <p:sp>
        <p:nvSpPr>
          <p:cNvPr id="18" name="Google Shape;18;p1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 name="Google Shape;19;p14"/>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0" name="Google Shape;20;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1" name="Google Shape;21;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2" name="Google Shape;22;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3"/>
        <p:cNvGrpSpPr/>
        <p:nvPr/>
      </p:nvGrpSpPr>
      <p:grpSpPr>
        <a:xfrm>
          <a:off x="0" y="0"/>
          <a:ext cx="0" cy="0"/>
          <a:chOff x="0" y="0"/>
          <a:chExt cx="0" cy="0"/>
        </a:xfrm>
      </p:grpSpPr>
      <p:sp>
        <p:nvSpPr>
          <p:cNvPr id="24" name="Google Shape;24;p15"/>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15"/>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26" name="Google Shape;26;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7" name="Google Shape;27;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8" name="Google Shape;28;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9"/>
        <p:cNvGrpSpPr/>
        <p:nvPr/>
      </p:nvGrpSpPr>
      <p:grpSpPr>
        <a:xfrm>
          <a:off x="0" y="0"/>
          <a:ext cx="0" cy="0"/>
          <a:chOff x="0" y="0"/>
          <a:chExt cx="0" cy="0"/>
        </a:xfrm>
      </p:grpSpPr>
      <p:sp>
        <p:nvSpPr>
          <p:cNvPr id="30" name="Google Shape;30;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16"/>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 name="Google Shape;32;p16"/>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3" name="Google Shape;33;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4" name="Google Shape;34;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36"/>
        <p:cNvGrpSpPr/>
        <p:nvPr/>
      </p:nvGrpSpPr>
      <p:grpSpPr>
        <a:xfrm>
          <a:off x="0" y="0"/>
          <a:ext cx="0" cy="0"/>
          <a:chOff x="0" y="0"/>
          <a:chExt cx="0" cy="0"/>
        </a:xfrm>
      </p:grpSpPr>
      <p:sp>
        <p:nvSpPr>
          <p:cNvPr id="37" name="Google Shape;37;p17"/>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17"/>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39" name="Google Shape;39;p17"/>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0" name="Google Shape;40;p17"/>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1" name="Google Shape;41;p17"/>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2" name="Google Shape;42;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3" name="Google Shape;43;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4" name="Google Shape;44;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5"/>
        <p:cNvGrpSpPr/>
        <p:nvPr/>
      </p:nvGrpSpPr>
      <p:grpSpPr>
        <a:xfrm>
          <a:off x="0" y="0"/>
          <a:ext cx="0" cy="0"/>
          <a:chOff x="0" y="0"/>
          <a:chExt cx="0" cy="0"/>
        </a:xfrm>
      </p:grpSpPr>
      <p:sp>
        <p:nvSpPr>
          <p:cNvPr id="46" name="Google Shape;46;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9" name="Google Shape;49;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0"/>
        <p:cNvGrpSpPr/>
        <p:nvPr/>
      </p:nvGrpSpPr>
      <p:grpSpPr>
        <a:xfrm>
          <a:off x="0" y="0"/>
          <a:ext cx="0" cy="0"/>
          <a:chOff x="0" y="0"/>
          <a:chExt cx="0" cy="0"/>
        </a:xfrm>
      </p:grpSpPr>
      <p:sp>
        <p:nvSpPr>
          <p:cNvPr id="51" name="Google Shape;51;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2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20"/>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20"/>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9" name="Google Shape;59;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21"/>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21"/>
          <p:cNvSpPr>
            <a:spLocks noGrp="1"/>
          </p:cNvSpPr>
          <p:nvPr>
            <p:ph type="pic" idx="2"/>
          </p:nvPr>
        </p:nvSpPr>
        <p:spPr>
          <a:xfrm>
            <a:off x="5183188" y="987425"/>
            <a:ext cx="6172200" cy="4873625"/>
          </a:xfrm>
          <a:prstGeom prst="rect">
            <a:avLst/>
          </a:prstGeom>
          <a:noFill/>
          <a:ln>
            <a:noFill/>
          </a:ln>
        </p:spPr>
      </p:sp>
      <p:sp>
        <p:nvSpPr>
          <p:cNvPr id="64" name="Google Shape;64;p21"/>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2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22"/>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2" name="Google Shape;72;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3" name="Google Shape;73;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23"/>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23"/>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8" name="Google Shape;78;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9" name="Google Shape;79;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p12"/>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jpe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9.jpeg"/><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1.png"/><Relationship Id="rId7" Type="http://schemas.openxmlformats.org/officeDocument/2006/relationships/image" Target="../media/image13.jpe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 Id="rId9" Type="http://schemas.openxmlformats.org/officeDocument/2006/relationships/image" Target="../media/image15.jpeg"/></Relationships>
</file>

<file path=ppt/slides/_rels/slide10.xml.rels><?xml version="1.0" encoding="UTF-8" standalone="yes"?>
<Relationships xmlns="http://schemas.openxmlformats.org/package/2006/relationships"><Relationship Id="rId8" Type="http://schemas.openxmlformats.org/officeDocument/2006/relationships/image" Target="../media/image19.png"/><Relationship Id="rId13" Type="http://schemas.openxmlformats.org/officeDocument/2006/relationships/image" Target="../media/image3.jpeg"/><Relationship Id="rId3" Type="http://schemas.openxmlformats.org/officeDocument/2006/relationships/notesSlide" Target="../notesSlides/notesSlide10.xml"/><Relationship Id="rId7" Type="http://schemas.openxmlformats.org/officeDocument/2006/relationships/image" Target="../media/image18.png"/><Relationship Id="rId12"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17.png"/><Relationship Id="rId11" Type="http://schemas.openxmlformats.org/officeDocument/2006/relationships/image" Target="../media/image22.png"/><Relationship Id="rId5" Type="http://schemas.openxmlformats.org/officeDocument/2006/relationships/image" Target="../media/image16.png"/><Relationship Id="rId10" Type="http://schemas.openxmlformats.org/officeDocument/2006/relationships/image" Target="../media/image21.png"/><Relationship Id="rId4" Type="http://schemas.openxmlformats.org/officeDocument/2006/relationships/image" Target="../media/image1.png"/><Relationship Id="rId9" Type="http://schemas.openxmlformats.org/officeDocument/2006/relationships/image" Target="../media/image2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pic>
        <p:nvPicPr>
          <p:cNvPr id="84" name="Google Shape;84;p24" descr="A logo with a tree in the middle&#10;&#10;Description automatically generated"/>
          <p:cNvPicPr preferRelativeResize="0"/>
          <p:nvPr/>
        </p:nvPicPr>
        <p:blipFill rotWithShape="1">
          <a:blip r:embed="rId3">
            <a:alphaModFix/>
          </a:blip>
          <a:srcRect/>
          <a:stretch/>
        </p:blipFill>
        <p:spPr>
          <a:xfrm>
            <a:off x="5117361" y="401642"/>
            <a:ext cx="1614744" cy="1625941"/>
          </a:xfrm>
          <a:prstGeom prst="rect">
            <a:avLst/>
          </a:prstGeom>
          <a:noFill/>
          <a:ln>
            <a:noFill/>
          </a:ln>
        </p:spPr>
      </p:pic>
      <p:sp>
        <p:nvSpPr>
          <p:cNvPr id="85" name="Google Shape;85;p24"/>
          <p:cNvSpPr txBox="1"/>
          <p:nvPr/>
        </p:nvSpPr>
        <p:spPr>
          <a:xfrm>
            <a:off x="0" y="2708872"/>
            <a:ext cx="12191999" cy="1384954"/>
          </a:xfrm>
          <a:prstGeom prst="rect">
            <a:avLst/>
          </a:prstGeom>
          <a:solidFill>
            <a:srgbClr val="72BC59"/>
          </a:solidFill>
          <a:ln>
            <a:noFill/>
          </a:ln>
        </p:spPr>
        <p:txBody>
          <a:bodyPr spcFirstLastPara="1" wrap="square" lIns="91425" tIns="45700" rIns="91425" bIns="45700" anchor="t" anchorCtr="0">
            <a:spAutoFit/>
          </a:bodyPr>
          <a:lstStyle/>
          <a:p>
            <a:pPr lvl="0" algn="ctr">
              <a:buSzPts val="2800"/>
            </a:pPr>
            <a:r>
              <a:rPr lang="el-GR" sz="2800" b="1" dirty="0" smtClean="0">
                <a:solidFill>
                  <a:srgbClr val="FFFFFF"/>
                </a:solidFill>
                <a:latin typeface="Candara"/>
                <a:ea typeface="Candara"/>
                <a:cs typeface="Candara"/>
                <a:sym typeface="Candara"/>
              </a:rPr>
              <a:t>ΕΚΠΑΙΔΕΥΤΙΚΟ ΠΡΟΓΡΑΜΜΑ</a:t>
            </a:r>
            <a:endParaRPr lang="en-GB" sz="2800" b="1" dirty="0" smtClean="0">
              <a:solidFill>
                <a:srgbClr val="FFFFFF"/>
              </a:solidFill>
              <a:latin typeface="Candara"/>
              <a:ea typeface="Candara"/>
              <a:cs typeface="Candara"/>
              <a:sym typeface="Candara"/>
            </a:endParaRPr>
          </a:p>
          <a:p>
            <a:pPr marL="0" marR="0" lvl="0" indent="0" algn="ctr" rtl="0">
              <a:lnSpc>
                <a:spcPct val="100000"/>
              </a:lnSpc>
              <a:spcBef>
                <a:spcPts val="0"/>
              </a:spcBef>
              <a:spcAft>
                <a:spcPts val="0"/>
              </a:spcAft>
              <a:buClr>
                <a:srgbClr val="000000"/>
              </a:buClr>
              <a:buSzPts val="2800"/>
              <a:buFont typeface="Arial"/>
              <a:buNone/>
            </a:pPr>
            <a:endParaRPr sz="2800" b="1" i="0" u="none" strike="noStrike" cap="none" dirty="0">
              <a:solidFill>
                <a:srgbClr val="FFFFFF"/>
              </a:solidFill>
              <a:latin typeface="Candara"/>
              <a:ea typeface="Candara"/>
              <a:cs typeface="Candara"/>
              <a:sym typeface="Candara"/>
            </a:endParaRPr>
          </a:p>
          <a:p>
            <a:pPr marL="809625" lvl="0" algn="ctr"/>
            <a:r>
              <a:rPr lang="el-GR" sz="2800" b="1" dirty="0" smtClean="0">
                <a:solidFill>
                  <a:srgbClr val="FFFFFF"/>
                </a:solidFill>
                <a:latin typeface="Candara"/>
                <a:ea typeface="Candara"/>
                <a:cs typeface="Candara"/>
                <a:sym typeface="Candara"/>
              </a:rPr>
              <a:t>ΜΑΘΗΣΙΑΚΗ ΕΝΟΤΗΤΑ 3: Επιχειρηματικότητα</a:t>
            </a:r>
            <a:endParaRPr lang="el-GR" sz="2800" b="1" dirty="0">
              <a:solidFill>
                <a:srgbClr val="FFFFFF"/>
              </a:solidFill>
              <a:latin typeface="Candara"/>
              <a:ea typeface="Candara"/>
              <a:cs typeface="Candara"/>
              <a:sym typeface="Candara"/>
            </a:endParaRPr>
          </a:p>
        </p:txBody>
      </p:sp>
      <p:sp>
        <p:nvSpPr>
          <p:cNvPr id="86" name="Google Shape;86;p24"/>
          <p:cNvSpPr txBox="1"/>
          <p:nvPr/>
        </p:nvSpPr>
        <p:spPr>
          <a:xfrm>
            <a:off x="3048000" y="2141384"/>
            <a:ext cx="6096000" cy="33851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r>
              <a:rPr lang="en-GB" sz="1600" b="1" i="0" u="none" strike="noStrike" cap="none">
                <a:solidFill>
                  <a:srgbClr val="7F7F7F"/>
                </a:solidFill>
                <a:latin typeface="Calibri"/>
                <a:ea typeface="Calibri"/>
                <a:cs typeface="Calibri"/>
                <a:sym typeface="Calibri"/>
              </a:rPr>
              <a:t>2023-1-EE01-KA220-ADU-000150753</a:t>
            </a:r>
            <a:endParaRPr sz="1400" b="0" i="0" u="none" strike="noStrike" cap="none">
              <a:solidFill>
                <a:schemeClr val="dk1"/>
              </a:solidFill>
              <a:latin typeface="Times New Roman"/>
              <a:ea typeface="Times New Roman"/>
              <a:cs typeface="Times New Roman"/>
              <a:sym typeface="Times New Roman"/>
            </a:endParaRPr>
          </a:p>
        </p:txBody>
      </p:sp>
      <p:pic>
        <p:nvPicPr>
          <p:cNvPr id="7" name="6 - Εικόνα" descr="cc-brand-1.png"/>
          <p:cNvPicPr>
            <a:picLocks noChangeAspect="1"/>
          </p:cNvPicPr>
          <p:nvPr/>
        </p:nvPicPr>
        <p:blipFill>
          <a:blip r:embed="rId4"/>
          <a:stretch>
            <a:fillRect/>
          </a:stretch>
        </p:blipFill>
        <p:spPr>
          <a:xfrm>
            <a:off x="10688715" y="6078746"/>
            <a:ext cx="1503285" cy="779254"/>
          </a:xfrm>
          <a:prstGeom prst="rect">
            <a:avLst/>
          </a:prstGeom>
        </p:spPr>
      </p:pic>
      <p:sp>
        <p:nvSpPr>
          <p:cNvPr id="8" name="Google Shape;87;p1">
            <a:extLst>
              <a:ext uri="{FF2B5EF4-FFF2-40B4-BE49-F238E27FC236}">
                <a16:creationId xmlns="" xmlns:a16="http://schemas.microsoft.com/office/drawing/2014/main" id="{9FFF2E58-2E28-BE29-B86E-1A0B409A2824}"/>
              </a:ext>
            </a:extLst>
          </p:cNvPr>
          <p:cNvSpPr txBox="1"/>
          <p:nvPr/>
        </p:nvSpPr>
        <p:spPr>
          <a:xfrm>
            <a:off x="2630158" y="6221372"/>
            <a:ext cx="8031924" cy="553957"/>
          </a:xfrm>
          <a:prstGeom prst="rect">
            <a:avLst/>
          </a:prstGeom>
          <a:noFill/>
          <a:ln>
            <a:noFill/>
          </a:ln>
        </p:spPr>
        <p:txBody>
          <a:bodyPr spcFirstLastPara="1" wrap="square" lIns="91425" tIns="45700" rIns="91425" bIns="45700" anchor="t" anchorCtr="0">
            <a:spAutoFit/>
          </a:bodyPr>
          <a:lstStyle/>
          <a:p>
            <a:pPr lvl="0" algn="just">
              <a:buSzPts val="1050"/>
            </a:pPr>
            <a:r>
              <a:rPr lang="el-GR" sz="1000" i="1" dirty="0" smtClean="0"/>
              <a:t>Με την επιχορήγηση της Ευρωπαϊκής Ένωσης. Ωστόσο, οι απόψεις και οι γνώμες που διατυπώνονται εκφράζουν αποκλειστικά τις απόψεις των συντακτών και δεν αντιπροσωπεύουν κατ’ ανάγκη τις απόψεις της Ευρωπαϊκής Ένωσης ή της Εθνικής Υπηρεσίας της Εσθονίας. Ούτε η Ευρωπαϊκή Ένωση ούτε η χορηγούσα αρχή μπορούν να θεωρηθούν υπεύθυνες γι’ αυτές</a:t>
            </a:r>
            <a:r>
              <a:rPr lang="en-GB" sz="1000" b="0" i="1" u="none" strike="noStrike" dirty="0" smtClean="0">
                <a:solidFill>
                  <a:srgbClr val="222222"/>
                </a:solidFill>
                <a:effectLst/>
                <a:latin typeface="Calibri" panose="020F0502020204030204" pitchFamily="34" charset="0"/>
              </a:rPr>
              <a:t>.</a:t>
            </a:r>
            <a:endParaRPr sz="1000" b="0" i="0" u="none" strike="noStrike" cap="none" dirty="0">
              <a:solidFill>
                <a:schemeClr val="dk1"/>
              </a:solidFill>
              <a:latin typeface="Times New Roman"/>
              <a:ea typeface="Times New Roman"/>
              <a:cs typeface="Times New Roman"/>
              <a:sym typeface="Times New Roman"/>
            </a:endParaRPr>
          </a:p>
        </p:txBody>
      </p:sp>
      <p:pic>
        <p:nvPicPr>
          <p:cNvPr id="9" name="Google Shape;88;p1" descr="Blue text on a black background&#10;&#10;Description automatically generated">
            <a:extLst>
              <a:ext uri="{FF2B5EF4-FFF2-40B4-BE49-F238E27FC236}">
                <a16:creationId xmlns="" xmlns:a16="http://schemas.microsoft.com/office/drawing/2014/main" id="{1A6FCB7D-DF7E-D91D-D207-871084954BEA}"/>
              </a:ext>
            </a:extLst>
          </p:cNvPr>
          <p:cNvPicPr preferRelativeResize="0"/>
          <p:nvPr/>
        </p:nvPicPr>
        <p:blipFill>
          <a:blip r:embed="rId5"/>
          <a:stretch>
            <a:fillRect/>
          </a:stretch>
        </p:blipFill>
        <p:spPr>
          <a:xfrm>
            <a:off x="311501" y="6252809"/>
            <a:ext cx="2127367" cy="402523"/>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2"/>
        <p:cNvGrpSpPr/>
        <p:nvPr/>
      </p:nvGrpSpPr>
      <p:grpSpPr>
        <a:xfrm>
          <a:off x="0" y="0"/>
          <a:ext cx="0" cy="0"/>
          <a:chOff x="0" y="0"/>
          <a:chExt cx="0" cy="0"/>
        </a:xfrm>
      </p:grpSpPr>
      <p:pic>
        <p:nvPicPr>
          <p:cNvPr id="93" name="Google Shape;93;p2" descr="A logo with a tree in the middle&#10;&#10;Description automatically generated"/>
          <p:cNvPicPr preferRelativeResize="0"/>
          <p:nvPr/>
        </p:nvPicPr>
        <p:blipFill rotWithShape="1">
          <a:blip r:embed="rId3">
            <a:alphaModFix/>
          </a:blip>
          <a:srcRect/>
          <a:stretch/>
        </p:blipFill>
        <p:spPr>
          <a:xfrm>
            <a:off x="239487" y="6136955"/>
            <a:ext cx="509952" cy="509952"/>
          </a:xfrm>
          <a:prstGeom prst="rect">
            <a:avLst/>
          </a:prstGeom>
          <a:noFill/>
          <a:ln>
            <a:noFill/>
          </a:ln>
        </p:spPr>
      </p:pic>
      <p:sp>
        <p:nvSpPr>
          <p:cNvPr id="94" name="Google Shape;94;p2"/>
          <p:cNvSpPr/>
          <p:nvPr/>
        </p:nvSpPr>
        <p:spPr>
          <a:xfrm>
            <a:off x="749439" y="570775"/>
            <a:ext cx="10876084" cy="2858225"/>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5" name="Google Shape;95;p2"/>
          <p:cNvSpPr txBox="1"/>
          <p:nvPr/>
        </p:nvSpPr>
        <p:spPr>
          <a:xfrm>
            <a:off x="-92865" y="721045"/>
            <a:ext cx="12192000" cy="2185173"/>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1200"/>
              </a:spcBef>
              <a:spcAft>
                <a:spcPts val="0"/>
              </a:spcAft>
              <a:buClr>
                <a:srgbClr val="000000"/>
              </a:buClr>
              <a:buSzPts val="3600"/>
              <a:buFont typeface="Arial"/>
              <a:buNone/>
            </a:pPr>
            <a:endParaRPr sz="2400" b="1" i="0" u="none" strike="noStrike" cap="none" dirty="0">
              <a:solidFill>
                <a:srgbClr val="FFFFFF"/>
              </a:solidFill>
              <a:latin typeface="Candara"/>
              <a:ea typeface="Candara"/>
              <a:cs typeface="Candara"/>
              <a:sym typeface="Candara"/>
            </a:endParaRPr>
          </a:p>
          <a:p>
            <a:pPr marL="0" marR="0" lvl="0" indent="0" algn="ctr" rtl="0">
              <a:lnSpc>
                <a:spcPct val="100000"/>
              </a:lnSpc>
              <a:spcBef>
                <a:spcPts val="1200"/>
              </a:spcBef>
              <a:spcAft>
                <a:spcPts val="0"/>
              </a:spcAft>
              <a:buClr>
                <a:srgbClr val="000000"/>
              </a:buClr>
              <a:buSzPts val="2800"/>
              <a:buFont typeface="Arial"/>
              <a:buNone/>
            </a:pPr>
            <a:r>
              <a:rPr lang="el-GR" sz="2400" b="1" dirty="0" smtClean="0">
                <a:solidFill>
                  <a:schemeClr val="lt1"/>
                </a:solidFill>
                <a:latin typeface="Candara"/>
                <a:ea typeface="Candara"/>
                <a:cs typeface="Candara"/>
                <a:sym typeface="Candara"/>
              </a:rPr>
              <a:t>ΜΑΘΗΜΑ 1: </a:t>
            </a:r>
            <a:endParaRPr lang="en-US" sz="2400" b="1" dirty="0" smtClean="0">
              <a:solidFill>
                <a:schemeClr val="lt1"/>
              </a:solidFill>
              <a:latin typeface="Candara"/>
              <a:ea typeface="Candara"/>
              <a:cs typeface="Candara"/>
              <a:sym typeface="Candara"/>
            </a:endParaRPr>
          </a:p>
          <a:p>
            <a:pPr marL="0" marR="0" lvl="0" indent="0" algn="ctr" rtl="0">
              <a:lnSpc>
                <a:spcPct val="100000"/>
              </a:lnSpc>
              <a:spcBef>
                <a:spcPts val="1200"/>
              </a:spcBef>
              <a:spcAft>
                <a:spcPts val="0"/>
              </a:spcAft>
              <a:buClr>
                <a:srgbClr val="000000"/>
              </a:buClr>
              <a:buSzPts val="2800"/>
              <a:buFont typeface="Arial"/>
              <a:buNone/>
            </a:pPr>
            <a:r>
              <a:rPr lang="el-GR" sz="2400" b="1" dirty="0" smtClean="0">
                <a:solidFill>
                  <a:schemeClr val="lt1"/>
                </a:solidFill>
                <a:latin typeface="Candara"/>
                <a:ea typeface="Candara"/>
                <a:cs typeface="Candara"/>
                <a:sym typeface="Candara"/>
              </a:rPr>
              <a:t>Κατανόηση της κληρονομιάς και του επιχειρηματικού της δυναμικού</a:t>
            </a:r>
            <a:endParaRPr lang="en-GB" sz="2400" b="1" dirty="0" smtClean="0">
              <a:solidFill>
                <a:schemeClr val="lt1"/>
              </a:solidFill>
              <a:latin typeface="Candara"/>
              <a:ea typeface="Candara"/>
              <a:cs typeface="Candara"/>
              <a:sym typeface="Candara"/>
            </a:endParaRPr>
          </a:p>
          <a:p>
            <a:pPr marL="0" marR="0" lvl="0" indent="0" algn="ctr" rtl="0">
              <a:lnSpc>
                <a:spcPct val="100000"/>
              </a:lnSpc>
              <a:spcBef>
                <a:spcPts val="1200"/>
              </a:spcBef>
              <a:spcAft>
                <a:spcPts val="0"/>
              </a:spcAft>
              <a:buClr>
                <a:srgbClr val="000000"/>
              </a:buClr>
              <a:buSzPts val="2800"/>
              <a:buFont typeface="Arial"/>
              <a:buNone/>
            </a:pPr>
            <a:endParaRPr sz="2400" b="1" i="0" u="none" strike="noStrike" cap="none" dirty="0">
              <a:solidFill>
                <a:srgbClr val="FFFFFF"/>
              </a:solidFill>
              <a:latin typeface="Candara"/>
              <a:ea typeface="Candara"/>
              <a:cs typeface="Candara"/>
              <a:sym typeface="Candara"/>
            </a:endParaRPr>
          </a:p>
        </p:txBody>
      </p:sp>
      <p:pic>
        <p:nvPicPr>
          <p:cNvPr id="96" name="Google Shape;96;p2"/>
          <p:cNvPicPr preferRelativeResize="0"/>
          <p:nvPr/>
        </p:nvPicPr>
        <p:blipFill rotWithShape="1">
          <a:blip r:embed="rId4">
            <a:alphaModFix/>
          </a:blip>
          <a:srcRect/>
          <a:stretch/>
        </p:blipFill>
        <p:spPr>
          <a:xfrm>
            <a:off x="4210835" y="3617693"/>
            <a:ext cx="3789297" cy="2130801"/>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0"/>
        <p:cNvGrpSpPr/>
        <p:nvPr/>
      </p:nvGrpSpPr>
      <p:grpSpPr>
        <a:xfrm>
          <a:off x="0" y="0"/>
          <a:ext cx="0" cy="0"/>
          <a:chOff x="0" y="0"/>
          <a:chExt cx="0" cy="0"/>
        </a:xfrm>
      </p:grpSpPr>
      <p:pic>
        <p:nvPicPr>
          <p:cNvPr id="101" name="Google Shape;101;p3" descr="A logo with a tree in the middle&#10;&#10;Description automatically generated"/>
          <p:cNvPicPr preferRelativeResize="0"/>
          <p:nvPr/>
        </p:nvPicPr>
        <p:blipFill rotWithShape="1">
          <a:blip r:embed="rId3">
            <a:alphaModFix/>
          </a:blip>
          <a:srcRect/>
          <a:stretch/>
        </p:blipFill>
        <p:spPr>
          <a:xfrm>
            <a:off x="11271502" y="46712"/>
            <a:ext cx="689206" cy="689206"/>
          </a:xfrm>
          <a:prstGeom prst="rect">
            <a:avLst/>
          </a:prstGeom>
          <a:noFill/>
          <a:ln>
            <a:noFill/>
          </a:ln>
        </p:spPr>
      </p:pic>
      <p:sp>
        <p:nvSpPr>
          <p:cNvPr id="102" name="Google Shape;102;p3"/>
          <p:cNvSpPr/>
          <p:nvPr/>
        </p:nvSpPr>
        <p:spPr>
          <a:xfrm>
            <a:off x="360486" y="-1"/>
            <a:ext cx="10698811" cy="735919"/>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03" name="Google Shape;103;p3"/>
          <p:cNvSpPr/>
          <p:nvPr/>
        </p:nvSpPr>
        <p:spPr>
          <a:xfrm>
            <a:off x="0" y="0"/>
            <a:ext cx="10911016" cy="735919"/>
          </a:xfrm>
          <a:prstGeom prst="rect">
            <a:avLst/>
          </a:prstGeom>
          <a:solidFill>
            <a:srgbClr val="72BC5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04" name="Google Shape;104;p3"/>
          <p:cNvSpPr txBox="1"/>
          <p:nvPr/>
        </p:nvSpPr>
        <p:spPr>
          <a:xfrm>
            <a:off x="0" y="89588"/>
            <a:ext cx="9646508" cy="646290"/>
          </a:xfrm>
          <a:prstGeom prst="rect">
            <a:avLst/>
          </a:prstGeom>
          <a:noFill/>
          <a:ln>
            <a:noFill/>
          </a:ln>
        </p:spPr>
        <p:txBody>
          <a:bodyPr spcFirstLastPara="1" wrap="square" lIns="91425" tIns="45700" rIns="91425" bIns="45700" anchor="t" anchorCtr="0">
            <a:spAutoFit/>
          </a:bodyPr>
          <a:lstStyle/>
          <a:p>
            <a:pPr marL="457200" lvl="1">
              <a:buSzPts val="3600"/>
            </a:pPr>
            <a:r>
              <a:rPr lang="el-GR" sz="3600" b="1" dirty="0" smtClean="0">
                <a:solidFill>
                  <a:srgbClr val="FFFFFF"/>
                </a:solidFill>
                <a:latin typeface="Candara"/>
                <a:ea typeface="Candara"/>
                <a:cs typeface="Candara"/>
                <a:sym typeface="Candara"/>
              </a:rPr>
              <a:t>ΕΙΣΑΓΩΓΗ ΣΤΗΝ ΚΛΗΡΟΝΟΜΙΑ (1/2)</a:t>
            </a:r>
            <a:r>
              <a:rPr lang="en-GB" sz="3600" b="1" dirty="0" smtClean="0">
                <a:solidFill>
                  <a:srgbClr val="FFFFFF"/>
                </a:solidFill>
                <a:latin typeface="Candara"/>
                <a:ea typeface="Candara"/>
                <a:cs typeface="Candara"/>
                <a:sym typeface="Candara"/>
              </a:rPr>
              <a:t> </a:t>
            </a:r>
            <a:endParaRPr lang="en-GB" sz="3600" b="1" dirty="0">
              <a:solidFill>
                <a:srgbClr val="FFFFFF"/>
              </a:solidFill>
              <a:latin typeface="Candara"/>
              <a:ea typeface="Candara"/>
              <a:cs typeface="Candara"/>
              <a:sym typeface="Times New Roman"/>
            </a:endParaRPr>
          </a:p>
        </p:txBody>
      </p:sp>
      <p:sp>
        <p:nvSpPr>
          <p:cNvPr id="105" name="Google Shape;105;p3"/>
          <p:cNvSpPr txBox="1"/>
          <p:nvPr/>
        </p:nvSpPr>
        <p:spPr>
          <a:xfrm>
            <a:off x="484053" y="1608653"/>
            <a:ext cx="10206600" cy="4755108"/>
          </a:xfrm>
          <a:prstGeom prst="rect">
            <a:avLst/>
          </a:prstGeom>
          <a:noFill/>
          <a:ln>
            <a:noFill/>
          </a:ln>
        </p:spPr>
        <p:txBody>
          <a:bodyPr spcFirstLastPara="1" wrap="square" lIns="91425" tIns="45700" rIns="91425" bIns="45700" anchor="t" anchorCtr="0">
            <a:spAutoFit/>
          </a:bodyPr>
          <a:lstStyle/>
          <a:p>
            <a:pPr lvl="0">
              <a:buSzPts val="1800"/>
            </a:pPr>
            <a:r>
              <a:rPr lang="el-GR" sz="1800" b="1" dirty="0" smtClean="0">
                <a:solidFill>
                  <a:srgbClr val="3F3F3F"/>
                </a:solidFill>
                <a:latin typeface="Candara"/>
                <a:ea typeface="Candara"/>
                <a:cs typeface="Candara"/>
                <a:sym typeface="Candara"/>
              </a:rPr>
              <a:t>Πολιτιστική Κληρονομιά</a:t>
            </a:r>
            <a:endParaRPr lang="en-US" sz="1800" b="1" i="0" u="none" strike="noStrike" cap="none" dirty="0" smtClean="0">
              <a:solidFill>
                <a:srgbClr val="3F3F3F"/>
              </a:solidFill>
              <a:latin typeface="Candara"/>
              <a:ea typeface="Candara"/>
              <a:cs typeface="Candara"/>
              <a:sym typeface="Candara"/>
            </a:endParaRPr>
          </a:p>
          <a:p>
            <a:pPr marL="457200" indent="-342900">
              <a:spcBef>
                <a:spcPts val="600"/>
              </a:spcBef>
              <a:buClr>
                <a:srgbClr val="3F3F3F"/>
              </a:buClr>
              <a:buSzPts val="1800"/>
              <a:buFont typeface="Candara"/>
              <a:buChar char="●"/>
            </a:pPr>
            <a:r>
              <a:rPr lang="el-GR" sz="1800" b="1" dirty="0" smtClean="0">
                <a:solidFill>
                  <a:srgbClr val="3F3F3F"/>
                </a:solidFill>
                <a:latin typeface="Candara"/>
                <a:ea typeface="Candara"/>
                <a:cs typeface="Candara"/>
                <a:sym typeface="Candara"/>
              </a:rPr>
              <a:t>Ορισμός: </a:t>
            </a:r>
            <a:r>
              <a:rPr lang="el-GR" sz="1800" dirty="0" smtClean="0">
                <a:solidFill>
                  <a:srgbClr val="3F3F3F"/>
                </a:solidFill>
                <a:latin typeface="Candara"/>
                <a:ea typeface="Candara"/>
                <a:cs typeface="Candara"/>
                <a:sym typeface="Candara"/>
              </a:rPr>
              <a:t>Η πολιτιστική κληρονομιά αναφέρεται στην παρακαταθήκη υλικών τεκμηρίων και άυλων χαρακτηριστικών μιας ομάδας ή κοινωνίας, τα οποία κληρονομούνται από προηγούμενες γενιές. </a:t>
            </a:r>
            <a:endParaRPr lang="en-US" sz="1800" dirty="0" smtClean="0">
              <a:solidFill>
                <a:srgbClr val="3F3F3F"/>
              </a:solidFill>
              <a:latin typeface="Candara"/>
              <a:ea typeface="Candara"/>
              <a:cs typeface="Candara"/>
              <a:sym typeface="Candara"/>
            </a:endParaRPr>
          </a:p>
          <a:p>
            <a:pPr marL="457200" indent="-342900">
              <a:spcBef>
                <a:spcPts val="600"/>
              </a:spcBef>
              <a:buClr>
                <a:srgbClr val="3F3F3F"/>
              </a:buClr>
              <a:buSzPts val="1800"/>
              <a:buFont typeface="Candara"/>
              <a:buChar char="●"/>
            </a:pPr>
            <a:r>
              <a:rPr lang="el-GR" sz="1800" b="1" dirty="0" smtClean="0">
                <a:solidFill>
                  <a:srgbClr val="3F3F3F"/>
                </a:solidFill>
                <a:latin typeface="Candara"/>
                <a:ea typeface="Candara"/>
                <a:cs typeface="Candara"/>
                <a:sym typeface="Candara"/>
              </a:rPr>
              <a:t>Παραδείγματα: </a:t>
            </a:r>
            <a:r>
              <a:rPr lang="el-GR" sz="1800" dirty="0" smtClean="0">
                <a:solidFill>
                  <a:srgbClr val="3F3F3F"/>
                </a:solidFill>
                <a:latin typeface="Candara"/>
                <a:ea typeface="Candara"/>
                <a:cs typeface="Candara"/>
                <a:sym typeface="Candara"/>
              </a:rPr>
              <a:t>Μνημεία, τεχνουργήματα, χειρόγραφα και παραδόσεις, όπως η μουσική, ο χορός και τα φεστιβάλ. </a:t>
            </a:r>
            <a:endParaRPr lang="en-US" sz="1800" dirty="0" smtClean="0">
              <a:solidFill>
                <a:srgbClr val="3F3F3F"/>
              </a:solidFill>
              <a:latin typeface="Candara"/>
              <a:ea typeface="Candara"/>
              <a:cs typeface="Candara"/>
              <a:sym typeface="Candara"/>
            </a:endParaRPr>
          </a:p>
          <a:p>
            <a:pPr marL="457200" indent="-342900">
              <a:spcBef>
                <a:spcPts val="600"/>
              </a:spcBef>
              <a:buClr>
                <a:srgbClr val="3F3F3F"/>
              </a:buClr>
              <a:buSzPts val="1800"/>
              <a:buFont typeface="Candara"/>
              <a:buChar char="●"/>
            </a:pPr>
            <a:r>
              <a:rPr lang="el-GR" sz="1800" b="1" dirty="0" smtClean="0">
                <a:solidFill>
                  <a:srgbClr val="3F3F3F"/>
                </a:solidFill>
                <a:latin typeface="Candara"/>
                <a:ea typeface="Candara"/>
                <a:cs typeface="Candara"/>
                <a:sym typeface="Candara"/>
              </a:rPr>
              <a:t>Σημασία: </a:t>
            </a:r>
            <a:r>
              <a:rPr lang="el-GR" sz="1800" dirty="0" smtClean="0">
                <a:solidFill>
                  <a:srgbClr val="3F3F3F"/>
                </a:solidFill>
                <a:latin typeface="Candara"/>
                <a:ea typeface="Candara"/>
                <a:cs typeface="Candara"/>
                <a:sym typeface="Candara"/>
              </a:rPr>
              <a:t>Αντιπροσωπεύει την ιστορία, τις αξίες και τα επιτεύγματα μιας κοινωνίας, λειτουργώντας ως γέφυρα ανάμεσα στο παρελθόν, το παρόν και το μέλλον.</a:t>
            </a:r>
          </a:p>
          <a:p>
            <a:pPr>
              <a:buSzPts val="1800"/>
            </a:pPr>
            <a:r>
              <a:rPr lang="el-GR" sz="1800" b="1" dirty="0" smtClean="0">
                <a:solidFill>
                  <a:srgbClr val="3F3F3F"/>
                </a:solidFill>
                <a:latin typeface="Candara"/>
                <a:ea typeface="Candara"/>
                <a:cs typeface="Candara"/>
                <a:sym typeface="Candara"/>
              </a:rPr>
              <a:t>Φυσική Κληρονομιά</a:t>
            </a:r>
            <a:endParaRPr lang="en-US" sz="1800" b="1" dirty="0" smtClean="0">
              <a:solidFill>
                <a:srgbClr val="3F3F3F"/>
              </a:solidFill>
              <a:latin typeface="Candara"/>
              <a:ea typeface="Candara"/>
              <a:cs typeface="Candara"/>
              <a:sym typeface="Candara"/>
            </a:endParaRPr>
          </a:p>
          <a:p>
            <a:pPr marL="457200" indent="-342900">
              <a:buClr>
                <a:srgbClr val="3F3F3F"/>
              </a:buClr>
              <a:buSzPts val="1800"/>
              <a:buFont typeface="Candara"/>
              <a:buChar char="●"/>
            </a:pPr>
            <a:r>
              <a:rPr lang="el-GR" sz="1800" b="1" dirty="0" smtClean="0">
                <a:solidFill>
                  <a:srgbClr val="3F3F3F"/>
                </a:solidFill>
                <a:latin typeface="Candara"/>
                <a:ea typeface="Candara"/>
                <a:cs typeface="Candara"/>
                <a:sym typeface="Candara"/>
              </a:rPr>
              <a:t>Ορισμός: </a:t>
            </a:r>
            <a:r>
              <a:rPr lang="el-GR" sz="1800" dirty="0" smtClean="0">
                <a:solidFill>
                  <a:srgbClr val="3F3F3F"/>
                </a:solidFill>
                <a:latin typeface="Candara"/>
                <a:ea typeface="Candara"/>
                <a:cs typeface="Candara"/>
                <a:sym typeface="Candara"/>
              </a:rPr>
              <a:t>Η φυσική κληρονομιά περιλαμβάνει φυσικά χαρακτηριστικά, γεωλογικούς και φυσιογραφικούς σχηματισμούς, καθώς και περιοχές με σημαντική επιστημονική, περιβαλλοντική ή αισθητική αξία. </a:t>
            </a:r>
            <a:endParaRPr lang="en-US" sz="1800" dirty="0" smtClean="0">
              <a:solidFill>
                <a:srgbClr val="3F3F3F"/>
              </a:solidFill>
              <a:latin typeface="Candara"/>
              <a:ea typeface="Candara"/>
              <a:cs typeface="Candara"/>
              <a:sym typeface="Candara"/>
            </a:endParaRPr>
          </a:p>
          <a:p>
            <a:pPr marL="457200" indent="-342900">
              <a:buClr>
                <a:srgbClr val="3F3F3F"/>
              </a:buClr>
              <a:buSzPts val="1800"/>
              <a:buFont typeface="Candara"/>
              <a:buChar char="●"/>
            </a:pPr>
            <a:r>
              <a:rPr lang="el-GR" sz="1800" b="1" dirty="0" smtClean="0">
                <a:solidFill>
                  <a:srgbClr val="3F3F3F"/>
                </a:solidFill>
                <a:latin typeface="Candara"/>
                <a:ea typeface="Candara"/>
                <a:cs typeface="Candara"/>
                <a:sym typeface="Candara"/>
              </a:rPr>
              <a:t>Παραδείγματα: </a:t>
            </a:r>
            <a:r>
              <a:rPr lang="el-GR" sz="1800" dirty="0" smtClean="0">
                <a:solidFill>
                  <a:srgbClr val="3F3F3F"/>
                </a:solidFill>
                <a:latin typeface="Candara"/>
                <a:ea typeface="Candara"/>
                <a:cs typeface="Candara"/>
                <a:sym typeface="Candara"/>
              </a:rPr>
              <a:t>Εθνικά πάρκα, καταφύγια άγριας ζωής, τοπία και φυσικοί σχηματισμοί, όπως καταρράκτες και βουνά. </a:t>
            </a:r>
            <a:endParaRPr lang="en-US" sz="1800" dirty="0" smtClean="0">
              <a:solidFill>
                <a:srgbClr val="3F3F3F"/>
              </a:solidFill>
              <a:latin typeface="Candara"/>
              <a:ea typeface="Candara"/>
              <a:cs typeface="Candara"/>
              <a:sym typeface="Candara"/>
            </a:endParaRPr>
          </a:p>
          <a:p>
            <a:pPr marL="457200" indent="-342900">
              <a:buClr>
                <a:srgbClr val="3F3F3F"/>
              </a:buClr>
              <a:buSzPts val="1800"/>
              <a:buFont typeface="Candara"/>
              <a:buChar char="●"/>
            </a:pPr>
            <a:r>
              <a:rPr lang="el-GR" sz="1800" b="1" dirty="0" smtClean="0">
                <a:solidFill>
                  <a:srgbClr val="3F3F3F"/>
                </a:solidFill>
                <a:latin typeface="Candara"/>
                <a:ea typeface="Candara"/>
                <a:cs typeface="Candara"/>
                <a:sym typeface="Candara"/>
              </a:rPr>
              <a:t>Σημασία: </a:t>
            </a:r>
            <a:r>
              <a:rPr lang="el-GR" sz="1800" dirty="0" smtClean="0">
                <a:solidFill>
                  <a:srgbClr val="3F3F3F"/>
                </a:solidFill>
                <a:latin typeface="Candara"/>
                <a:ea typeface="Candara"/>
                <a:cs typeface="Candara"/>
                <a:sym typeface="Candara"/>
              </a:rPr>
              <a:t>Προσφέρει γνώση για την ιστορία της γης, υποστηρίζει τη βιοποικιλότητα και παρέχει οικολογικά και ψυχαγωγικά οφέλη.</a:t>
            </a:r>
            <a:endParaRPr lang="en-GB" sz="1800" dirty="0">
              <a:solidFill>
                <a:srgbClr val="3F3F3F"/>
              </a:solidFill>
              <a:latin typeface="Candara"/>
              <a:ea typeface="Candara"/>
              <a:cs typeface="Candara"/>
            </a:endParaRPr>
          </a:p>
        </p:txBody>
      </p:sp>
      <p:sp>
        <p:nvSpPr>
          <p:cNvPr id="106" name="Google Shape;106;p3"/>
          <p:cNvSpPr txBox="1"/>
          <p:nvPr/>
        </p:nvSpPr>
        <p:spPr>
          <a:xfrm>
            <a:off x="484053" y="918849"/>
            <a:ext cx="6098058" cy="400069"/>
          </a:xfrm>
          <a:prstGeom prst="rect">
            <a:avLst/>
          </a:prstGeom>
          <a:noFill/>
          <a:ln>
            <a:noFill/>
          </a:ln>
        </p:spPr>
        <p:txBody>
          <a:bodyPr spcFirstLastPara="1" wrap="square" lIns="91425" tIns="45700" rIns="91425" bIns="45700" anchor="t" anchorCtr="0">
            <a:spAutoFit/>
          </a:bodyPr>
          <a:lstStyle/>
          <a:p>
            <a:pPr lvl="0">
              <a:buSzPts val="2000"/>
            </a:pPr>
            <a:r>
              <a:rPr lang="el-GR" sz="2000" b="1" dirty="0" smtClean="0">
                <a:solidFill>
                  <a:srgbClr val="A99374"/>
                </a:solidFill>
                <a:latin typeface="Candara"/>
                <a:ea typeface="Candara"/>
                <a:cs typeface="Candara"/>
                <a:sym typeface="Candara"/>
              </a:rPr>
              <a:t>Ορισμός της Πολιτιστικής και Φυσικής Κληρονομιάς</a:t>
            </a:r>
            <a:endParaRPr lang="en-GB" sz="2000" b="1" dirty="0">
              <a:solidFill>
                <a:srgbClr val="A99374"/>
              </a:solidFill>
              <a:latin typeface="Candara"/>
              <a:ea typeface="Candara"/>
              <a:cs typeface="Candara"/>
              <a:sym typeface="Candara"/>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0"/>
        <p:cNvGrpSpPr/>
        <p:nvPr/>
      </p:nvGrpSpPr>
      <p:grpSpPr>
        <a:xfrm>
          <a:off x="0" y="0"/>
          <a:ext cx="0" cy="0"/>
          <a:chOff x="0" y="0"/>
          <a:chExt cx="0" cy="0"/>
        </a:xfrm>
      </p:grpSpPr>
      <p:pic>
        <p:nvPicPr>
          <p:cNvPr id="111" name="Google Shape;111;p4" descr="A logo with a tree in the middle&#10;&#10;Description automatically generated"/>
          <p:cNvPicPr preferRelativeResize="0"/>
          <p:nvPr/>
        </p:nvPicPr>
        <p:blipFill rotWithShape="1">
          <a:blip r:embed="rId3">
            <a:alphaModFix/>
          </a:blip>
          <a:srcRect/>
          <a:stretch/>
        </p:blipFill>
        <p:spPr>
          <a:xfrm>
            <a:off x="11271502" y="46712"/>
            <a:ext cx="689206" cy="689206"/>
          </a:xfrm>
          <a:prstGeom prst="rect">
            <a:avLst/>
          </a:prstGeom>
          <a:noFill/>
          <a:ln>
            <a:noFill/>
          </a:ln>
        </p:spPr>
      </p:pic>
      <p:sp>
        <p:nvSpPr>
          <p:cNvPr id="112" name="Google Shape;112;p4"/>
          <p:cNvSpPr/>
          <p:nvPr/>
        </p:nvSpPr>
        <p:spPr>
          <a:xfrm>
            <a:off x="360486" y="-1"/>
            <a:ext cx="10698811" cy="735919"/>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13" name="Google Shape;113;p4"/>
          <p:cNvSpPr/>
          <p:nvPr/>
        </p:nvSpPr>
        <p:spPr>
          <a:xfrm>
            <a:off x="0" y="0"/>
            <a:ext cx="10911016" cy="735919"/>
          </a:xfrm>
          <a:prstGeom prst="rect">
            <a:avLst/>
          </a:prstGeom>
          <a:solidFill>
            <a:srgbClr val="72BC5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14" name="Google Shape;114;p4"/>
          <p:cNvSpPr txBox="1"/>
          <p:nvPr/>
        </p:nvSpPr>
        <p:spPr>
          <a:xfrm>
            <a:off x="0" y="89588"/>
            <a:ext cx="9646508" cy="646331"/>
          </a:xfrm>
          <a:prstGeom prst="rect">
            <a:avLst/>
          </a:prstGeom>
          <a:noFill/>
          <a:ln>
            <a:noFill/>
          </a:ln>
        </p:spPr>
        <p:txBody>
          <a:bodyPr spcFirstLastPara="1" wrap="square" lIns="91425" tIns="45700" rIns="91425" bIns="45700" anchor="t" anchorCtr="0">
            <a:spAutoFit/>
          </a:bodyPr>
          <a:lstStyle/>
          <a:p>
            <a:pPr marL="457200" lvl="1">
              <a:buSzPts val="3600"/>
            </a:pPr>
            <a:r>
              <a:rPr lang="el-GR" sz="3600" b="1" dirty="0" smtClean="0">
                <a:solidFill>
                  <a:srgbClr val="FFFFFF"/>
                </a:solidFill>
                <a:latin typeface="Candara"/>
                <a:ea typeface="Candara"/>
                <a:cs typeface="Candara"/>
                <a:sym typeface="Candara"/>
              </a:rPr>
              <a:t>ΕΙΣΑΓΩΓΗ ΣΤΗΝ ΚΛΗΡΟΝΟΜΙΑ (</a:t>
            </a:r>
            <a:r>
              <a:rPr lang="en-US" sz="3600" b="1" dirty="0" smtClean="0">
                <a:solidFill>
                  <a:srgbClr val="FFFFFF"/>
                </a:solidFill>
                <a:latin typeface="Candara"/>
                <a:ea typeface="Candara"/>
                <a:cs typeface="Candara"/>
                <a:sym typeface="Candara"/>
              </a:rPr>
              <a:t>2</a:t>
            </a:r>
            <a:r>
              <a:rPr lang="el-GR" sz="3600" b="1" dirty="0" smtClean="0">
                <a:solidFill>
                  <a:srgbClr val="FFFFFF"/>
                </a:solidFill>
                <a:latin typeface="Candara"/>
                <a:ea typeface="Candara"/>
                <a:cs typeface="Candara"/>
                <a:sym typeface="Candara"/>
              </a:rPr>
              <a:t>/2)</a:t>
            </a:r>
            <a:r>
              <a:rPr lang="en-GB" sz="3600" b="1" dirty="0" smtClean="0">
                <a:solidFill>
                  <a:srgbClr val="FFFFFF"/>
                </a:solidFill>
                <a:latin typeface="Candara"/>
                <a:ea typeface="Candara"/>
                <a:cs typeface="Candara"/>
                <a:sym typeface="Candara"/>
              </a:rPr>
              <a:t> </a:t>
            </a:r>
            <a:endParaRPr lang="en-GB" sz="3600" b="1" dirty="0">
              <a:solidFill>
                <a:srgbClr val="FFFFFF"/>
              </a:solidFill>
              <a:latin typeface="Candara"/>
              <a:ea typeface="Candara"/>
              <a:cs typeface="Candara"/>
              <a:sym typeface="Times New Roman"/>
            </a:endParaRPr>
          </a:p>
        </p:txBody>
      </p:sp>
      <p:sp>
        <p:nvSpPr>
          <p:cNvPr id="115" name="Google Shape;115;p4"/>
          <p:cNvSpPr txBox="1"/>
          <p:nvPr/>
        </p:nvSpPr>
        <p:spPr>
          <a:xfrm>
            <a:off x="484053" y="1608653"/>
            <a:ext cx="11476800" cy="4970551"/>
          </a:xfrm>
          <a:prstGeom prst="rect">
            <a:avLst/>
          </a:prstGeom>
          <a:noFill/>
          <a:ln>
            <a:noFill/>
          </a:ln>
        </p:spPr>
        <p:txBody>
          <a:bodyPr spcFirstLastPara="1" wrap="square" lIns="91425" tIns="45700" rIns="91425" bIns="45700" anchor="t" anchorCtr="0">
            <a:spAutoFit/>
          </a:bodyPr>
          <a:lstStyle/>
          <a:p>
            <a:pPr lvl="0">
              <a:buSzPts val="1700"/>
            </a:pPr>
            <a:r>
              <a:rPr lang="el-GR" sz="1600" b="1" dirty="0" smtClean="0">
                <a:latin typeface="Candara"/>
                <a:ea typeface="Candara"/>
                <a:cs typeface="Candara"/>
                <a:sym typeface="Candara"/>
              </a:rPr>
              <a:t>Διατήρηση της Κληρονομιάς</a:t>
            </a:r>
            <a:endParaRPr lang="en-GB" sz="1600" b="1" dirty="0" smtClean="0">
              <a:latin typeface="Candara"/>
              <a:ea typeface="Candara"/>
              <a:cs typeface="Candara"/>
              <a:sym typeface="Candara"/>
            </a:endParaRPr>
          </a:p>
          <a:p>
            <a:pPr marL="457200" indent="-336550">
              <a:spcBef>
                <a:spcPts val="600"/>
              </a:spcBef>
              <a:buSzPts val="1700"/>
              <a:buFont typeface="Candara"/>
              <a:buChar char="●"/>
            </a:pPr>
            <a:r>
              <a:rPr lang="el-GR" sz="1600" b="1" dirty="0" smtClean="0">
                <a:latin typeface="Candara"/>
                <a:ea typeface="Candara"/>
                <a:cs typeface="Candara"/>
                <a:sym typeface="Candara"/>
              </a:rPr>
              <a:t>Πολιτιστική σημασία: </a:t>
            </a:r>
            <a:r>
              <a:rPr lang="el-GR" sz="1600" dirty="0" smtClean="0">
                <a:latin typeface="Candara"/>
                <a:ea typeface="Candara"/>
                <a:cs typeface="Candara"/>
                <a:sym typeface="Candara"/>
              </a:rPr>
              <a:t>Προστατεύει την ταυτότητα και τη συνέχεια των κοινοτήτων, ενισχύοντας την αίσθηση του </a:t>
            </a:r>
            <a:r>
              <a:rPr lang="el-GR" sz="1600" dirty="0" err="1" smtClean="0">
                <a:latin typeface="Candara"/>
                <a:ea typeface="Candara"/>
                <a:cs typeface="Candara"/>
                <a:sym typeface="Candara"/>
              </a:rPr>
              <a:t>ανήκειν</a:t>
            </a:r>
            <a:r>
              <a:rPr lang="el-GR" sz="1600" dirty="0" smtClean="0">
                <a:latin typeface="Candara"/>
                <a:ea typeface="Candara"/>
                <a:cs typeface="Candara"/>
                <a:sym typeface="Candara"/>
              </a:rPr>
              <a:t> και της υπερηφάνειας. </a:t>
            </a:r>
            <a:endParaRPr lang="en-US" sz="1600" dirty="0" smtClean="0">
              <a:latin typeface="Candara"/>
              <a:ea typeface="Candara"/>
              <a:cs typeface="Candara"/>
              <a:sym typeface="Candara"/>
            </a:endParaRPr>
          </a:p>
          <a:p>
            <a:pPr marL="457200" indent="-336550">
              <a:spcBef>
                <a:spcPts val="600"/>
              </a:spcBef>
              <a:buSzPts val="1700"/>
              <a:buFont typeface="Candara"/>
              <a:buChar char="●"/>
            </a:pPr>
            <a:r>
              <a:rPr lang="el-GR" sz="1600" b="1" dirty="0" smtClean="0">
                <a:latin typeface="Candara"/>
                <a:ea typeface="Candara"/>
                <a:cs typeface="Candara"/>
                <a:sym typeface="Candara"/>
              </a:rPr>
              <a:t>Εκπαιδευτική αξία: </a:t>
            </a:r>
            <a:r>
              <a:rPr lang="el-GR" sz="1600" dirty="0" smtClean="0">
                <a:latin typeface="Candara"/>
                <a:ea typeface="Candara"/>
                <a:cs typeface="Candara"/>
                <a:sym typeface="Candara"/>
              </a:rPr>
              <a:t>Λειτουργεί ως εργαλείο μάθησης και έρευνας, προσφέροντας γνώσεις για την ανθρώπινη ιστορία, τον πολιτισμό και τα επιτεύγματα. </a:t>
            </a:r>
            <a:endParaRPr lang="en-US" sz="1600" dirty="0" smtClean="0">
              <a:latin typeface="Candara"/>
              <a:ea typeface="Candara"/>
              <a:cs typeface="Candara"/>
              <a:sym typeface="Candara"/>
            </a:endParaRPr>
          </a:p>
          <a:p>
            <a:pPr marL="457200" indent="-336550">
              <a:spcBef>
                <a:spcPts val="600"/>
              </a:spcBef>
              <a:buSzPts val="1700"/>
              <a:buFont typeface="Candara"/>
              <a:buChar char="●"/>
            </a:pPr>
            <a:r>
              <a:rPr lang="el-GR" sz="1600" b="1" dirty="0" smtClean="0">
                <a:latin typeface="Candara"/>
                <a:ea typeface="Candara"/>
                <a:cs typeface="Candara"/>
                <a:sym typeface="Candara"/>
              </a:rPr>
              <a:t>Οικονομικά οφέλη: </a:t>
            </a:r>
            <a:r>
              <a:rPr lang="el-GR" sz="1600" dirty="0" smtClean="0">
                <a:latin typeface="Candara"/>
                <a:ea typeface="Candara"/>
                <a:cs typeface="Candara"/>
                <a:sym typeface="Candara"/>
              </a:rPr>
              <a:t>Προσελκύει τον τουρισμό, δημιουργώντας θέσεις εργασίας και στηρίζοντας τις τοπικές οικονομίες. </a:t>
            </a:r>
            <a:endParaRPr lang="en-US" sz="1600" dirty="0" smtClean="0">
              <a:latin typeface="Candara"/>
              <a:ea typeface="Candara"/>
              <a:cs typeface="Candara"/>
              <a:sym typeface="Candara"/>
            </a:endParaRPr>
          </a:p>
          <a:p>
            <a:pPr marL="457200" indent="-336550">
              <a:spcBef>
                <a:spcPts val="600"/>
              </a:spcBef>
              <a:buSzPts val="1700"/>
              <a:buFont typeface="Candara"/>
              <a:buChar char="●"/>
            </a:pPr>
            <a:r>
              <a:rPr lang="el-GR" sz="1600" b="1" dirty="0" smtClean="0">
                <a:latin typeface="Candara"/>
                <a:ea typeface="Candara"/>
                <a:cs typeface="Candara"/>
                <a:sym typeface="Candara"/>
              </a:rPr>
              <a:t>Περιβαλλοντική προστασία: </a:t>
            </a:r>
            <a:r>
              <a:rPr lang="el-GR" sz="1600" dirty="0" smtClean="0">
                <a:latin typeface="Candara"/>
                <a:ea typeface="Candara"/>
                <a:cs typeface="Candara"/>
                <a:sym typeface="Candara"/>
              </a:rPr>
              <a:t>Οι τόποι φυσικής κληρονομιάς διαδραματίζουν κρίσιμο ρόλο στις προσπάθειες προστασίας του περιβάλλοντος και διατήρησης της βιοποικιλότητας.</a:t>
            </a:r>
            <a:endParaRPr lang="en-GB" sz="1600" dirty="0" smtClean="0">
              <a:latin typeface="Candara"/>
              <a:ea typeface="Candara"/>
              <a:cs typeface="Candara"/>
              <a:sym typeface="Candara"/>
            </a:endParaRPr>
          </a:p>
          <a:p>
            <a:pPr lvl="0">
              <a:spcBef>
                <a:spcPts val="600"/>
              </a:spcBef>
              <a:buSzPts val="1700"/>
            </a:pPr>
            <a:r>
              <a:rPr lang="el-GR" sz="1600" b="1" dirty="0" smtClean="0">
                <a:latin typeface="Candara"/>
                <a:ea typeface="Candara"/>
                <a:cs typeface="Candara"/>
                <a:sym typeface="Candara"/>
              </a:rPr>
              <a:t>Ρόλος στην Ενίσχυση της Κοινότητας και της Ταυτότητας</a:t>
            </a:r>
            <a:endParaRPr lang="en-GB" sz="1600" b="1" dirty="0" smtClean="0">
              <a:latin typeface="Candara"/>
              <a:ea typeface="Candara"/>
              <a:cs typeface="Candara"/>
              <a:sym typeface="Candara"/>
            </a:endParaRPr>
          </a:p>
          <a:p>
            <a:pPr marL="457200" lvl="0" indent="-336550">
              <a:spcBef>
                <a:spcPts val="600"/>
              </a:spcBef>
              <a:buSzPts val="1700"/>
              <a:buFont typeface="Candara"/>
              <a:buChar char="●"/>
            </a:pPr>
            <a:r>
              <a:rPr lang="el-GR" sz="1600" b="1" dirty="0" smtClean="0">
                <a:latin typeface="Candara"/>
                <a:ea typeface="Candara"/>
                <a:cs typeface="Candara"/>
                <a:sym typeface="Candara"/>
              </a:rPr>
              <a:t>Σύνδεση της κοινότητας: </a:t>
            </a:r>
            <a:r>
              <a:rPr lang="el-GR" sz="1600" dirty="0" smtClean="0">
                <a:latin typeface="Candara"/>
                <a:ea typeface="Candara"/>
                <a:cs typeface="Candara"/>
                <a:sym typeface="Candara"/>
              </a:rPr>
              <a:t>Η κοινή κληρονομιά προάγει την ενότητα και την αλληλεγγύη μέσα στις κοινότητες.</a:t>
            </a:r>
            <a:endParaRPr lang="en-US" sz="1600" dirty="0" smtClean="0">
              <a:latin typeface="Candara"/>
              <a:ea typeface="Candara"/>
              <a:cs typeface="Candara"/>
              <a:sym typeface="Candara"/>
            </a:endParaRPr>
          </a:p>
          <a:p>
            <a:pPr marL="457200" lvl="0" indent="-336550">
              <a:spcBef>
                <a:spcPts val="600"/>
              </a:spcBef>
              <a:buSzPts val="1700"/>
              <a:buFont typeface="Candara"/>
              <a:buChar char="●"/>
            </a:pPr>
            <a:r>
              <a:rPr lang="el-GR" sz="1600" b="1" dirty="0" smtClean="0">
                <a:latin typeface="Candara"/>
                <a:ea typeface="Candara"/>
                <a:cs typeface="Candara"/>
                <a:sym typeface="Candara"/>
              </a:rPr>
              <a:t>Διαμόρφωση ταυτότητας: </a:t>
            </a:r>
            <a:r>
              <a:rPr lang="el-GR" sz="1600" dirty="0" smtClean="0">
                <a:latin typeface="Candara"/>
                <a:ea typeface="Candara"/>
                <a:cs typeface="Candara"/>
                <a:sym typeface="Candara"/>
              </a:rPr>
              <a:t>Η κληρονομιά διαμορφώνει την ατομική και συλλογική ταυτότητα, επηρεάζοντας τον τρόπο με τον οποίο οι άνθρωποι αντιλαμβάνονται τον εαυτό τους και τη θέση τους στον κόσμο. </a:t>
            </a:r>
            <a:endParaRPr lang="en-US" sz="1600" dirty="0" smtClean="0">
              <a:latin typeface="Candara"/>
              <a:ea typeface="Candara"/>
              <a:cs typeface="Candara"/>
              <a:sym typeface="Candara"/>
            </a:endParaRPr>
          </a:p>
          <a:p>
            <a:pPr marL="457200" lvl="0" indent="-336550">
              <a:spcBef>
                <a:spcPts val="600"/>
              </a:spcBef>
              <a:buSzPts val="1700"/>
              <a:buFont typeface="Candara"/>
              <a:buChar char="●"/>
            </a:pPr>
            <a:r>
              <a:rPr lang="el-GR" sz="1600" b="1" dirty="0" smtClean="0">
                <a:latin typeface="Candara"/>
                <a:ea typeface="Candara"/>
                <a:cs typeface="Candara"/>
                <a:sym typeface="Candara"/>
              </a:rPr>
              <a:t>Πολιτιστική ανταλλαγή: </a:t>
            </a:r>
            <a:r>
              <a:rPr lang="el-GR" sz="1600" dirty="0" smtClean="0">
                <a:latin typeface="Candara"/>
                <a:ea typeface="Candara"/>
                <a:cs typeface="Candara"/>
                <a:sym typeface="Candara"/>
              </a:rPr>
              <a:t>Η διατήρηση της κληρονομιάς ενθαρρύνει τον διαπολιτισμικό διάλογο και την κατανόηση, ενισχύοντας την ειρήνη και τη συνεργασία σε παγκόσμιο επίπεδο.</a:t>
            </a:r>
            <a:endParaRPr lang="en-US" sz="1600" dirty="0" smtClean="0">
              <a:latin typeface="Candara"/>
              <a:ea typeface="Candara"/>
              <a:cs typeface="Candara"/>
              <a:sym typeface="Candara"/>
            </a:endParaRPr>
          </a:p>
          <a:p>
            <a:pPr marL="457200" lvl="0" indent="-336550">
              <a:spcBef>
                <a:spcPts val="600"/>
              </a:spcBef>
              <a:buSzPts val="1700"/>
            </a:pPr>
            <a:r>
              <a:rPr lang="el-GR" sz="1600" b="1" dirty="0" smtClean="0">
                <a:latin typeface="Candara"/>
                <a:ea typeface="Candara"/>
                <a:cs typeface="Candara"/>
                <a:sym typeface="Candara"/>
              </a:rPr>
              <a:t>Συμπέρασμα:</a:t>
            </a:r>
            <a:r>
              <a:rPr lang="el-GR" sz="1600" dirty="0" smtClean="0"/>
              <a:t/>
            </a:r>
            <a:br>
              <a:rPr lang="el-GR" sz="1600" dirty="0" smtClean="0"/>
            </a:br>
            <a:r>
              <a:rPr lang="el-GR" sz="1600" dirty="0" smtClean="0">
                <a:latin typeface="Candara"/>
                <a:ea typeface="Candara"/>
                <a:cs typeface="Candara"/>
                <a:sym typeface="Candara"/>
              </a:rPr>
              <a:t>Η διατήρηση τόσο της πολιτιστικής όσο και της φυσικής κληρονομιάς είναι απαραίτητη για τη διατήρηση της συλλογικής μας μνήμης, την υποστήριξη διαφορετικών οικοσυστημάτων και την ενίσχυση ανθεκτικών και συνεκτικών κοινοτήτων.</a:t>
            </a:r>
            <a:endParaRPr lang="en-US" sz="1600" dirty="0" smtClean="0">
              <a:latin typeface="Candara"/>
              <a:ea typeface="Candara"/>
              <a:cs typeface="Candara"/>
              <a:sym typeface="Candara"/>
            </a:endParaRPr>
          </a:p>
        </p:txBody>
      </p:sp>
      <p:sp>
        <p:nvSpPr>
          <p:cNvPr id="116" name="Google Shape;116;p4"/>
          <p:cNvSpPr txBox="1"/>
          <p:nvPr/>
        </p:nvSpPr>
        <p:spPr>
          <a:xfrm>
            <a:off x="484053" y="918849"/>
            <a:ext cx="6098058" cy="400069"/>
          </a:xfrm>
          <a:prstGeom prst="rect">
            <a:avLst/>
          </a:prstGeom>
          <a:noFill/>
          <a:ln>
            <a:noFill/>
          </a:ln>
        </p:spPr>
        <p:txBody>
          <a:bodyPr spcFirstLastPara="1" wrap="square" lIns="91425" tIns="45700" rIns="91425" bIns="45700" anchor="t" anchorCtr="0">
            <a:spAutoFit/>
          </a:bodyPr>
          <a:lstStyle/>
          <a:p>
            <a:pPr lvl="0">
              <a:buSzPts val="2000"/>
            </a:pPr>
            <a:r>
              <a:rPr lang="el-GR" sz="2000" b="1" dirty="0" smtClean="0">
                <a:solidFill>
                  <a:srgbClr val="A99374"/>
                </a:solidFill>
                <a:latin typeface="Candara"/>
                <a:ea typeface="Candara"/>
                <a:cs typeface="Candara"/>
                <a:sym typeface="Candara"/>
              </a:rPr>
              <a:t>Η Σημασία της Διατήρησης της Κληρονομιάς</a:t>
            </a:r>
            <a:endParaRPr lang="en-GB" sz="2000" b="1" dirty="0">
              <a:solidFill>
                <a:srgbClr val="A99374"/>
              </a:solidFill>
              <a:latin typeface="Candara"/>
              <a:ea typeface="Candara"/>
              <a:cs typeface="Candara"/>
              <a:sym typeface="Candara"/>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5" descr="A logo with a tree in the middle&#10;&#10;Description automatically generated"/>
          <p:cNvPicPr preferRelativeResize="0"/>
          <p:nvPr/>
        </p:nvPicPr>
        <p:blipFill rotWithShape="1">
          <a:blip r:embed="rId3">
            <a:alphaModFix/>
          </a:blip>
          <a:srcRect/>
          <a:stretch/>
        </p:blipFill>
        <p:spPr>
          <a:xfrm>
            <a:off x="11271502" y="46712"/>
            <a:ext cx="689206" cy="689206"/>
          </a:xfrm>
          <a:prstGeom prst="rect">
            <a:avLst/>
          </a:prstGeom>
          <a:noFill/>
          <a:ln>
            <a:noFill/>
          </a:ln>
        </p:spPr>
      </p:pic>
      <p:sp>
        <p:nvSpPr>
          <p:cNvPr id="122" name="Google Shape;122;p5"/>
          <p:cNvSpPr/>
          <p:nvPr/>
        </p:nvSpPr>
        <p:spPr>
          <a:xfrm>
            <a:off x="360486" y="-1"/>
            <a:ext cx="10698811" cy="735919"/>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23" name="Google Shape;123;p5"/>
          <p:cNvSpPr/>
          <p:nvPr/>
        </p:nvSpPr>
        <p:spPr>
          <a:xfrm>
            <a:off x="0" y="0"/>
            <a:ext cx="10911016" cy="735919"/>
          </a:xfrm>
          <a:prstGeom prst="rect">
            <a:avLst/>
          </a:prstGeom>
          <a:solidFill>
            <a:srgbClr val="72BC5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24" name="Google Shape;124;p5"/>
          <p:cNvSpPr txBox="1"/>
          <p:nvPr/>
        </p:nvSpPr>
        <p:spPr>
          <a:xfrm>
            <a:off x="0" y="89588"/>
            <a:ext cx="9646508" cy="584735"/>
          </a:xfrm>
          <a:prstGeom prst="rect">
            <a:avLst/>
          </a:prstGeom>
          <a:noFill/>
          <a:ln>
            <a:noFill/>
          </a:ln>
        </p:spPr>
        <p:txBody>
          <a:bodyPr spcFirstLastPara="1" wrap="square" lIns="91425" tIns="45700" rIns="91425" bIns="45700" anchor="t" anchorCtr="0">
            <a:spAutoFit/>
          </a:bodyPr>
          <a:lstStyle/>
          <a:p>
            <a:pPr marL="457200" lvl="1">
              <a:buSzPts val="3600"/>
            </a:pPr>
            <a:r>
              <a:rPr lang="el-GR" sz="3200" b="1" dirty="0" smtClean="0">
                <a:solidFill>
                  <a:srgbClr val="FFFFFF"/>
                </a:solidFill>
                <a:latin typeface="Candara"/>
                <a:ea typeface="Candara"/>
                <a:cs typeface="Candara"/>
                <a:sym typeface="Candara"/>
              </a:rPr>
              <a:t>ΚΛΗΡΟΝΟΜΙΑ ΚΑΙ ΕΠΙΧΕΙΡΗΜΑΤΙΚΟΤΗΤΑ (1/3)</a:t>
            </a:r>
            <a:endParaRPr lang="en-GB" sz="3200" b="1" dirty="0">
              <a:solidFill>
                <a:srgbClr val="FFFFFF"/>
              </a:solidFill>
              <a:latin typeface="Candara"/>
              <a:ea typeface="Candara"/>
              <a:cs typeface="Candara"/>
              <a:sym typeface="Times New Roman"/>
            </a:endParaRPr>
          </a:p>
        </p:txBody>
      </p:sp>
      <p:sp>
        <p:nvSpPr>
          <p:cNvPr id="125" name="Google Shape;125;p5"/>
          <p:cNvSpPr txBox="1"/>
          <p:nvPr/>
        </p:nvSpPr>
        <p:spPr>
          <a:xfrm>
            <a:off x="484053" y="1608653"/>
            <a:ext cx="10206600" cy="4416553"/>
          </a:xfrm>
          <a:prstGeom prst="rect">
            <a:avLst/>
          </a:prstGeom>
          <a:noFill/>
          <a:ln>
            <a:noFill/>
          </a:ln>
        </p:spPr>
        <p:txBody>
          <a:bodyPr spcFirstLastPara="1" wrap="square" lIns="91425" tIns="45700" rIns="91425" bIns="45700" anchor="t" anchorCtr="0">
            <a:spAutoFit/>
          </a:bodyPr>
          <a:lstStyle/>
          <a:p>
            <a:pPr lvl="0">
              <a:buSzPts val="1800"/>
            </a:pPr>
            <a:r>
              <a:rPr lang="el-GR" sz="1600" b="1" dirty="0" smtClean="0">
                <a:latin typeface="Candara"/>
                <a:ea typeface="Candara"/>
                <a:cs typeface="Candara"/>
                <a:sym typeface="Candara"/>
              </a:rPr>
              <a:t>Επιχειρηματικότητα:</a:t>
            </a:r>
            <a:endParaRPr lang="en-GB" sz="1600" b="1" dirty="0" smtClean="0">
              <a:latin typeface="Candara"/>
              <a:ea typeface="Candara"/>
              <a:cs typeface="Candara"/>
              <a:sym typeface="Candara"/>
            </a:endParaRPr>
          </a:p>
          <a:p>
            <a:pPr marL="914400" lvl="1" indent="-342900" algn="just">
              <a:spcBef>
                <a:spcPts val="600"/>
              </a:spcBef>
              <a:buSzPts val="1800"/>
              <a:buFont typeface="Candara"/>
              <a:buChar char="•"/>
            </a:pPr>
            <a:r>
              <a:rPr lang="el-GR" sz="1600" b="1" dirty="0" smtClean="0">
                <a:latin typeface="Candara"/>
                <a:ea typeface="Candara"/>
                <a:cs typeface="Candara"/>
                <a:sym typeface="Candara"/>
              </a:rPr>
              <a:t>Ορισμός: </a:t>
            </a:r>
            <a:r>
              <a:rPr lang="el-GR" sz="1600" dirty="0" smtClean="0">
                <a:latin typeface="Candara"/>
                <a:ea typeface="Candara"/>
                <a:cs typeface="Candara"/>
                <a:sym typeface="Candara"/>
              </a:rPr>
              <a:t>Η επιχειρηματικότητα είναι η διαδικασία σχεδιασμού, ίδρυσης και λειτουργίας μιας νέας επιχείρησης ή ενός νέου εγχειρήματος. Περιλαμβάνει τον εντοπισμό ευκαιριών, την καινοτομία και την ανάληψη οικονομικών κινδύνων με στόχο την επίτευξη κέρδους και ανάπτυξης.</a:t>
            </a:r>
            <a:endParaRPr lang="en-US" sz="1600" dirty="0" smtClean="0">
              <a:latin typeface="Candara"/>
              <a:ea typeface="Candara"/>
              <a:cs typeface="Candara"/>
              <a:sym typeface="Candara"/>
            </a:endParaRPr>
          </a:p>
          <a:p>
            <a:pPr marL="914400" lvl="1" indent="-342900">
              <a:spcBef>
                <a:spcPts val="600"/>
              </a:spcBef>
              <a:buSzPts val="1800"/>
              <a:buFont typeface="Candara"/>
              <a:buChar char="•"/>
            </a:pPr>
            <a:r>
              <a:rPr lang="el-GR" sz="1600" b="1" dirty="0" smtClean="0">
                <a:latin typeface="Candara"/>
                <a:ea typeface="Candara"/>
                <a:cs typeface="Candara"/>
                <a:sym typeface="Candara"/>
              </a:rPr>
              <a:t>Βασικά στοιχεία</a:t>
            </a:r>
            <a:r>
              <a:rPr lang="en-GB" sz="1600" b="1" dirty="0" smtClean="0">
                <a:latin typeface="Candara"/>
                <a:ea typeface="Candara"/>
                <a:cs typeface="Candara"/>
                <a:sym typeface="Candara"/>
              </a:rPr>
              <a:t>:</a:t>
            </a:r>
          </a:p>
          <a:p>
            <a:pPr marL="1371600" lvl="2" indent="-342900">
              <a:spcBef>
                <a:spcPts val="600"/>
              </a:spcBef>
              <a:buSzPts val="1800"/>
              <a:buFont typeface="Arial"/>
              <a:buChar char="■"/>
            </a:pPr>
            <a:r>
              <a:rPr lang="el-GR" sz="1600" b="1" dirty="0" smtClean="0">
                <a:latin typeface="Candara"/>
                <a:ea typeface="Candara"/>
                <a:cs typeface="Candara"/>
                <a:sym typeface="Candara"/>
              </a:rPr>
              <a:t>Καινοτομία: </a:t>
            </a:r>
            <a:r>
              <a:rPr lang="el-GR" sz="1600" dirty="0" smtClean="0">
                <a:latin typeface="Candara"/>
                <a:ea typeface="Candara"/>
                <a:cs typeface="Candara"/>
                <a:sym typeface="Candara"/>
              </a:rPr>
              <a:t>Δημιουργία νέων προϊόντων, υπηρεσιών ή διαδικασιών. </a:t>
            </a:r>
            <a:endParaRPr lang="en-US" sz="1600" dirty="0" smtClean="0">
              <a:latin typeface="Candara"/>
              <a:ea typeface="Candara"/>
              <a:cs typeface="Candara"/>
              <a:sym typeface="Candara"/>
            </a:endParaRPr>
          </a:p>
          <a:p>
            <a:pPr marL="1371600" lvl="2" indent="-342900">
              <a:spcBef>
                <a:spcPts val="600"/>
              </a:spcBef>
              <a:buSzPts val="1800"/>
              <a:buFont typeface="Arial"/>
              <a:buChar char="■"/>
            </a:pPr>
            <a:r>
              <a:rPr lang="el-GR" sz="1600" b="1" dirty="0" smtClean="0">
                <a:latin typeface="Candara"/>
                <a:ea typeface="Candara"/>
                <a:cs typeface="Candara"/>
                <a:sym typeface="Candara"/>
              </a:rPr>
              <a:t>Ανάληψη ρίσκου: </a:t>
            </a:r>
            <a:r>
              <a:rPr lang="el-GR" sz="1600" dirty="0" smtClean="0">
                <a:latin typeface="Candara"/>
                <a:ea typeface="Candara"/>
                <a:cs typeface="Candara"/>
                <a:sym typeface="Candara"/>
              </a:rPr>
              <a:t>Επένδυση πόρων σε συνθήκες αβέβαιων αποτελεσμάτων.</a:t>
            </a:r>
            <a:endParaRPr lang="en-US" sz="1600" dirty="0" smtClean="0">
              <a:latin typeface="Candara"/>
              <a:ea typeface="Candara"/>
              <a:cs typeface="Candara"/>
              <a:sym typeface="Candara"/>
            </a:endParaRPr>
          </a:p>
          <a:p>
            <a:pPr marL="1371600" lvl="2" indent="-342900">
              <a:spcBef>
                <a:spcPts val="600"/>
              </a:spcBef>
              <a:buSzPts val="1800"/>
              <a:buFont typeface="Arial"/>
              <a:buChar char="■"/>
            </a:pPr>
            <a:r>
              <a:rPr lang="el-GR" sz="1600" b="1" dirty="0" smtClean="0">
                <a:latin typeface="Candara"/>
                <a:ea typeface="Candara"/>
                <a:cs typeface="Candara"/>
                <a:sym typeface="Candara"/>
              </a:rPr>
              <a:t>Προνοητικότητα / ενεργητική στάση: </a:t>
            </a:r>
            <a:r>
              <a:rPr lang="el-GR" sz="1600" dirty="0" smtClean="0">
                <a:latin typeface="Candara"/>
                <a:ea typeface="Candara"/>
                <a:cs typeface="Candara"/>
                <a:sym typeface="Candara"/>
              </a:rPr>
              <a:t>Πρόβλεψη και αξιοποίηση των ευκαιριών της αγοράς.</a:t>
            </a:r>
            <a:endParaRPr lang="el-GR" sz="1600" dirty="0" smtClean="0">
              <a:latin typeface="Candara"/>
              <a:ea typeface="Candara"/>
              <a:cs typeface="Candara"/>
            </a:endParaRPr>
          </a:p>
          <a:p>
            <a:pPr>
              <a:buSzPts val="1800"/>
            </a:pPr>
            <a:r>
              <a:rPr lang="el-GR" sz="1600" b="1" dirty="0" smtClean="0">
                <a:latin typeface="Candara"/>
                <a:ea typeface="Candara"/>
                <a:cs typeface="Candara"/>
                <a:sym typeface="Candara"/>
              </a:rPr>
              <a:t>Σημασία στην Οικονομική Ανάπτυξη</a:t>
            </a:r>
          </a:p>
          <a:p>
            <a:pPr>
              <a:buSzPts val="1800"/>
              <a:buFont typeface="Arial" pitchFamily="34" charset="0"/>
              <a:buChar char="•"/>
            </a:pPr>
            <a:r>
              <a:rPr lang="el-GR" sz="1600" b="1" dirty="0" smtClean="0">
                <a:latin typeface="Candara"/>
                <a:ea typeface="Candara"/>
                <a:cs typeface="Candara"/>
                <a:sym typeface="Candara"/>
              </a:rPr>
              <a:t>Δημιουργία θέσεων εργασίας: </a:t>
            </a:r>
            <a:r>
              <a:rPr lang="el-GR" sz="1600" dirty="0" smtClean="0">
                <a:latin typeface="Candara"/>
                <a:ea typeface="Candara"/>
                <a:cs typeface="Candara"/>
                <a:sym typeface="Candara"/>
              </a:rPr>
              <a:t>Οι επιχειρηματίες δημιουργούν νέες επιχειρήσεις, οι οποίες παράγουν απασχόληση. </a:t>
            </a:r>
          </a:p>
          <a:p>
            <a:pPr>
              <a:buSzPts val="1800"/>
              <a:buFont typeface="Arial" pitchFamily="34" charset="0"/>
              <a:buChar char="•"/>
            </a:pPr>
            <a:r>
              <a:rPr lang="el-GR" sz="1600" b="1" dirty="0" smtClean="0">
                <a:latin typeface="Candara"/>
                <a:ea typeface="Candara"/>
                <a:cs typeface="Candara"/>
                <a:sym typeface="Candara"/>
              </a:rPr>
              <a:t>Καινοτομία και ανταγωνισμός: </a:t>
            </a:r>
            <a:r>
              <a:rPr lang="el-GR" sz="1600" dirty="0" smtClean="0">
                <a:latin typeface="Candara"/>
                <a:ea typeface="Candara"/>
                <a:cs typeface="Candara"/>
                <a:sym typeface="Candara"/>
              </a:rPr>
              <a:t>Προωθεί την τεχνολογική πρόοδο και βελτιώνει την αποδοτικότητα της αγοράς. </a:t>
            </a:r>
          </a:p>
          <a:p>
            <a:pPr>
              <a:buSzPts val="1800"/>
              <a:buFont typeface="Arial" pitchFamily="34" charset="0"/>
              <a:buChar char="•"/>
            </a:pPr>
            <a:r>
              <a:rPr lang="el-GR" sz="1600" b="1" dirty="0" smtClean="0">
                <a:latin typeface="Candara"/>
                <a:ea typeface="Candara"/>
                <a:cs typeface="Candara"/>
                <a:sym typeface="Candara"/>
              </a:rPr>
              <a:t>Οικονομική ανάπτυξη: </a:t>
            </a:r>
            <a:r>
              <a:rPr lang="el-GR" sz="1600" dirty="0" smtClean="0">
                <a:latin typeface="Candara"/>
                <a:ea typeface="Candara"/>
                <a:cs typeface="Candara"/>
                <a:sym typeface="Candara"/>
              </a:rPr>
              <a:t>Συμβάλλει στο ΑΕΠ και ενισχύει την οικονομική δυναμική. </a:t>
            </a:r>
          </a:p>
          <a:p>
            <a:pPr>
              <a:buSzPts val="1800"/>
              <a:buFont typeface="Arial" pitchFamily="34" charset="0"/>
              <a:buChar char="•"/>
            </a:pPr>
            <a:r>
              <a:rPr lang="el-GR" sz="1600" b="1" dirty="0" smtClean="0">
                <a:latin typeface="Candara"/>
                <a:ea typeface="Candara"/>
                <a:cs typeface="Candara"/>
                <a:sym typeface="Candara"/>
              </a:rPr>
              <a:t>Κοινωνικός αντίκτυπος: </a:t>
            </a:r>
            <a:r>
              <a:rPr lang="el-GR" sz="1600" dirty="0" smtClean="0">
                <a:latin typeface="Candara"/>
                <a:ea typeface="Candara"/>
                <a:cs typeface="Candara"/>
                <a:sym typeface="Candara"/>
              </a:rPr>
              <a:t>Αντιμετωπίζει κοινωνικές προκλήσεις μέσα από καινοτόμες λύσεις και πρωτοβουλίες εταιρικής κοινωνικής ευθύνης.</a:t>
            </a:r>
          </a:p>
          <a:p>
            <a:pPr marL="457200" indent="0">
              <a:buSzPts val="1800"/>
              <a:buFont typeface="Arial" pitchFamily="34" charset="0"/>
              <a:buChar char="•"/>
            </a:pPr>
            <a:endParaRPr lang="el-GR" sz="1600" b="1" dirty="0">
              <a:latin typeface="Candara"/>
              <a:ea typeface="Candara"/>
              <a:cs typeface="Candara"/>
              <a:sym typeface="Candara"/>
            </a:endParaRPr>
          </a:p>
        </p:txBody>
      </p:sp>
      <p:sp>
        <p:nvSpPr>
          <p:cNvPr id="126" name="Google Shape;126;p5"/>
          <p:cNvSpPr txBox="1"/>
          <p:nvPr/>
        </p:nvSpPr>
        <p:spPr>
          <a:xfrm>
            <a:off x="484052" y="972230"/>
            <a:ext cx="7916203" cy="400069"/>
          </a:xfrm>
          <a:prstGeom prst="rect">
            <a:avLst/>
          </a:prstGeom>
          <a:noFill/>
          <a:ln>
            <a:noFill/>
          </a:ln>
        </p:spPr>
        <p:txBody>
          <a:bodyPr spcFirstLastPara="1" wrap="square" lIns="91425" tIns="45700" rIns="91425" bIns="45700" anchor="t" anchorCtr="0">
            <a:spAutoFit/>
          </a:bodyPr>
          <a:lstStyle/>
          <a:p>
            <a:pPr lvl="0">
              <a:buSzPts val="2000"/>
            </a:pPr>
            <a:r>
              <a:rPr lang="el-GR" sz="2000" b="1" dirty="0" smtClean="0">
                <a:solidFill>
                  <a:srgbClr val="A99374"/>
                </a:solidFill>
                <a:latin typeface="Candara"/>
                <a:ea typeface="Candara"/>
                <a:cs typeface="Candara"/>
                <a:sym typeface="Candara"/>
              </a:rPr>
              <a:t>Κατανόηση της Επιχειρηματικότητας</a:t>
            </a:r>
            <a:endParaRPr lang="en-GB" sz="2000" b="1" dirty="0">
              <a:solidFill>
                <a:srgbClr val="A99374"/>
              </a:solidFill>
              <a:latin typeface="Candara"/>
              <a:ea typeface="Candara"/>
              <a:cs typeface="Candara"/>
              <a:sym typeface="Candara"/>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6" descr="A logo with a tree in the middle&#10;&#10;Description automatically generated"/>
          <p:cNvPicPr preferRelativeResize="0"/>
          <p:nvPr/>
        </p:nvPicPr>
        <p:blipFill rotWithShape="1">
          <a:blip r:embed="rId3">
            <a:alphaModFix/>
          </a:blip>
          <a:srcRect/>
          <a:stretch/>
        </p:blipFill>
        <p:spPr>
          <a:xfrm>
            <a:off x="11271502" y="46712"/>
            <a:ext cx="689206" cy="689206"/>
          </a:xfrm>
          <a:prstGeom prst="rect">
            <a:avLst/>
          </a:prstGeom>
          <a:noFill/>
          <a:ln>
            <a:noFill/>
          </a:ln>
        </p:spPr>
      </p:pic>
      <p:sp>
        <p:nvSpPr>
          <p:cNvPr id="132" name="Google Shape;132;p6"/>
          <p:cNvSpPr/>
          <p:nvPr/>
        </p:nvSpPr>
        <p:spPr>
          <a:xfrm>
            <a:off x="360486" y="-1"/>
            <a:ext cx="10698811" cy="735919"/>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33" name="Google Shape;133;p6"/>
          <p:cNvSpPr/>
          <p:nvPr/>
        </p:nvSpPr>
        <p:spPr>
          <a:xfrm>
            <a:off x="0" y="0"/>
            <a:ext cx="10911016" cy="735919"/>
          </a:xfrm>
          <a:prstGeom prst="rect">
            <a:avLst/>
          </a:prstGeom>
          <a:solidFill>
            <a:srgbClr val="72BC5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34" name="Google Shape;134;p6"/>
          <p:cNvSpPr txBox="1"/>
          <p:nvPr/>
        </p:nvSpPr>
        <p:spPr>
          <a:xfrm>
            <a:off x="0" y="89588"/>
            <a:ext cx="9646508" cy="584735"/>
          </a:xfrm>
          <a:prstGeom prst="rect">
            <a:avLst/>
          </a:prstGeom>
          <a:noFill/>
          <a:ln>
            <a:noFill/>
          </a:ln>
        </p:spPr>
        <p:txBody>
          <a:bodyPr spcFirstLastPara="1" wrap="square" lIns="91425" tIns="45700" rIns="91425" bIns="45700" anchor="t" anchorCtr="0">
            <a:spAutoFit/>
          </a:bodyPr>
          <a:lstStyle/>
          <a:p>
            <a:pPr marL="457200" lvl="1">
              <a:buSzPts val="3600"/>
            </a:pPr>
            <a:r>
              <a:rPr lang="el-GR" sz="3200" b="1" dirty="0" smtClean="0">
                <a:solidFill>
                  <a:srgbClr val="FFFFFF"/>
                </a:solidFill>
                <a:latin typeface="Candara"/>
                <a:ea typeface="Candara"/>
                <a:cs typeface="Candara"/>
                <a:sym typeface="Candara"/>
              </a:rPr>
              <a:t>ΚΛΗΡΟΝΟΜΙΑ ΚΑΙ ΕΠΙΧΕΙΡΗΜΑΤΙΚΟΤΗΤΑ </a:t>
            </a:r>
            <a:r>
              <a:rPr lang="en-GB" sz="3200" b="1" i="0" u="none" strike="noStrike" cap="none" dirty="0" smtClean="0">
                <a:solidFill>
                  <a:srgbClr val="FFFFFF"/>
                </a:solidFill>
                <a:latin typeface="Candara"/>
                <a:ea typeface="Candara"/>
                <a:cs typeface="Candara"/>
                <a:sym typeface="Candara"/>
              </a:rPr>
              <a:t>(</a:t>
            </a:r>
            <a:r>
              <a:rPr lang="en-GB" sz="3200" b="1" i="0" u="none" strike="noStrike" cap="none" dirty="0">
                <a:solidFill>
                  <a:srgbClr val="FFFFFF"/>
                </a:solidFill>
                <a:latin typeface="Candara"/>
                <a:ea typeface="Candara"/>
                <a:cs typeface="Candara"/>
                <a:sym typeface="Candara"/>
              </a:rPr>
              <a:t>2/3) </a:t>
            </a:r>
            <a:endParaRPr sz="3200" b="0" i="0" u="none" strike="noStrike" cap="none" dirty="0">
              <a:solidFill>
                <a:schemeClr val="dk1"/>
              </a:solidFill>
              <a:latin typeface="Times New Roman"/>
              <a:ea typeface="Times New Roman"/>
              <a:cs typeface="Times New Roman"/>
              <a:sym typeface="Times New Roman"/>
            </a:endParaRPr>
          </a:p>
        </p:txBody>
      </p:sp>
      <p:sp>
        <p:nvSpPr>
          <p:cNvPr id="135" name="Google Shape;135;p6"/>
          <p:cNvSpPr txBox="1"/>
          <p:nvPr/>
        </p:nvSpPr>
        <p:spPr>
          <a:xfrm>
            <a:off x="479376" y="1556792"/>
            <a:ext cx="8049600" cy="5139828"/>
          </a:xfrm>
          <a:prstGeom prst="rect">
            <a:avLst/>
          </a:prstGeom>
          <a:noFill/>
          <a:ln>
            <a:noFill/>
          </a:ln>
        </p:spPr>
        <p:txBody>
          <a:bodyPr spcFirstLastPara="1" wrap="square" lIns="91425" tIns="45700" rIns="91425" bIns="45700" anchor="t" anchorCtr="0">
            <a:spAutoFit/>
          </a:bodyPr>
          <a:lstStyle/>
          <a:p>
            <a:pPr>
              <a:spcBef>
                <a:spcPts val="600"/>
              </a:spcBef>
              <a:buSzPts val="1800"/>
            </a:pPr>
            <a:r>
              <a:rPr lang="el-GR" sz="1800" b="1" dirty="0" smtClean="0">
                <a:latin typeface="Calibri"/>
                <a:ea typeface="Calibri"/>
                <a:cs typeface="Calibri"/>
                <a:sym typeface="Calibri"/>
              </a:rPr>
              <a:t>Επιχειρηματικά εγχειρήματα βασισμένα στην πολιτιστική κληρονομιά:</a:t>
            </a:r>
            <a:endParaRPr lang="en-GB" sz="1800" b="1" dirty="0" smtClean="0">
              <a:latin typeface="Calibri"/>
              <a:ea typeface="Calibri"/>
              <a:cs typeface="Calibri"/>
              <a:sym typeface="Calibri"/>
            </a:endParaRPr>
          </a:p>
          <a:p>
            <a:pPr marL="457200" lvl="0" indent="-342900" algn="just">
              <a:spcBef>
                <a:spcPts val="600"/>
              </a:spcBef>
              <a:buSzPts val="1800"/>
              <a:buFont typeface="Calibri"/>
              <a:buChar char="●"/>
            </a:pPr>
            <a:r>
              <a:rPr lang="el-GR" sz="1800" b="1" dirty="0" smtClean="0">
                <a:latin typeface="Calibri"/>
                <a:ea typeface="Calibri"/>
                <a:cs typeface="Calibri"/>
                <a:sym typeface="Calibri"/>
              </a:rPr>
              <a:t>Τουρισμός: </a:t>
            </a:r>
            <a:r>
              <a:rPr lang="el-GR" sz="1800" dirty="0" smtClean="0">
                <a:latin typeface="Calibri"/>
                <a:ea typeface="Calibri"/>
                <a:cs typeface="Calibri"/>
                <a:sym typeface="Calibri"/>
              </a:rPr>
              <a:t>Ανάπτυξη χώρων πολιτιστικής κληρονομιάς ως τουριστικών προορισμών, π.χ. ξεναγήσεις, ξενοδοχεία πολιτιστικού/παραδοσιακού χαρακτήρα. </a:t>
            </a:r>
            <a:endParaRPr lang="en-US" sz="1800" dirty="0" smtClean="0">
              <a:latin typeface="Calibri"/>
              <a:ea typeface="Calibri"/>
              <a:cs typeface="Calibri"/>
              <a:sym typeface="Calibri"/>
            </a:endParaRPr>
          </a:p>
          <a:p>
            <a:pPr marL="457200" lvl="0" indent="-342900" algn="just">
              <a:spcBef>
                <a:spcPts val="600"/>
              </a:spcBef>
              <a:buSzPts val="1800"/>
              <a:buFont typeface="Calibri"/>
              <a:buChar char="●"/>
            </a:pPr>
            <a:r>
              <a:rPr lang="el-GR" sz="1800" b="1" dirty="0" smtClean="0">
                <a:latin typeface="Calibri"/>
                <a:ea typeface="Calibri"/>
                <a:cs typeface="Calibri"/>
                <a:sym typeface="Calibri"/>
              </a:rPr>
              <a:t>Χειροτεχνία και τεχνίτες</a:t>
            </a:r>
            <a:r>
              <a:rPr lang="el-GR" sz="1800" dirty="0" smtClean="0">
                <a:latin typeface="Calibri"/>
                <a:ea typeface="Calibri"/>
                <a:cs typeface="Calibri"/>
                <a:sym typeface="Calibri"/>
              </a:rPr>
              <a:t>: Αναβίωση παραδοσιακών τεχνών και πώληση χειροποίητων προϊόντων, π.χ. υφάσματα, κεραμικά. </a:t>
            </a:r>
            <a:endParaRPr lang="en-US" sz="1800" dirty="0" smtClean="0">
              <a:latin typeface="Calibri"/>
              <a:ea typeface="Calibri"/>
              <a:cs typeface="Calibri"/>
              <a:sym typeface="Calibri"/>
            </a:endParaRPr>
          </a:p>
          <a:p>
            <a:pPr marL="457200" lvl="0" indent="-342900" algn="just">
              <a:spcBef>
                <a:spcPts val="600"/>
              </a:spcBef>
              <a:buSzPts val="1800"/>
              <a:buFont typeface="Calibri"/>
              <a:buChar char="●"/>
            </a:pPr>
            <a:r>
              <a:rPr lang="el-GR" sz="1800" b="1" dirty="0" smtClean="0">
                <a:latin typeface="Calibri"/>
                <a:ea typeface="Calibri"/>
                <a:cs typeface="Calibri"/>
                <a:sym typeface="Calibri"/>
              </a:rPr>
              <a:t>Γαστρονομία: </a:t>
            </a:r>
            <a:r>
              <a:rPr lang="el-GR" sz="1800" dirty="0" smtClean="0">
                <a:latin typeface="Calibri"/>
                <a:ea typeface="Calibri"/>
                <a:cs typeface="Calibri"/>
                <a:sym typeface="Calibri"/>
              </a:rPr>
              <a:t>Προώθηση παραδοσιακών κουζινών και τοπικών διατροφικών προϊόντων.</a:t>
            </a:r>
          </a:p>
          <a:p>
            <a:pPr lvl="0">
              <a:spcBef>
                <a:spcPts val="600"/>
              </a:spcBef>
              <a:buSzPts val="1800"/>
            </a:pPr>
            <a:r>
              <a:rPr lang="el-GR" sz="1800" b="1" dirty="0" smtClean="0">
                <a:latin typeface="Calibri"/>
                <a:ea typeface="Calibri"/>
                <a:cs typeface="Calibri"/>
                <a:sym typeface="Calibri"/>
              </a:rPr>
              <a:t>Επιχειρηματικά εγχειρήματα βασισμένα στη φυσική κληρονομιά:</a:t>
            </a:r>
          </a:p>
          <a:p>
            <a:pPr marL="457200" indent="-342900" algn="just">
              <a:spcBef>
                <a:spcPts val="600"/>
              </a:spcBef>
              <a:buSzPts val="1800"/>
              <a:buFont typeface="Calibri"/>
              <a:buChar char="●"/>
            </a:pPr>
            <a:r>
              <a:rPr lang="el-GR" sz="1800" b="1" dirty="0" err="1" smtClean="0">
                <a:latin typeface="Calibri"/>
                <a:ea typeface="Calibri"/>
                <a:cs typeface="Calibri"/>
                <a:sym typeface="Calibri"/>
              </a:rPr>
              <a:t>Οικοτουρισμός</a:t>
            </a:r>
            <a:r>
              <a:rPr lang="el-GR" sz="1800" b="1" dirty="0" smtClean="0">
                <a:latin typeface="Calibri"/>
                <a:ea typeface="Calibri"/>
                <a:cs typeface="Calibri"/>
                <a:sym typeface="Calibri"/>
              </a:rPr>
              <a:t>: </a:t>
            </a:r>
            <a:r>
              <a:rPr lang="el-GR" sz="1800" dirty="0" smtClean="0">
                <a:latin typeface="Calibri"/>
                <a:ea typeface="Calibri"/>
                <a:cs typeface="Calibri"/>
                <a:sym typeface="Calibri"/>
              </a:rPr>
              <a:t>Δημιουργία βιώσιμων ταξιδιωτικών εμπειριών που αναδεικνύουν φυσικά τοπία και την άγρια ζωή. </a:t>
            </a:r>
            <a:endParaRPr lang="en-US" sz="1800" dirty="0" smtClean="0">
              <a:latin typeface="Calibri"/>
              <a:ea typeface="Calibri"/>
              <a:cs typeface="Calibri"/>
              <a:sym typeface="Calibri"/>
            </a:endParaRPr>
          </a:p>
          <a:p>
            <a:pPr marL="457200" indent="-342900" algn="just">
              <a:spcBef>
                <a:spcPts val="600"/>
              </a:spcBef>
              <a:buSzPts val="1800"/>
              <a:buFont typeface="Calibri"/>
              <a:buChar char="●"/>
            </a:pPr>
            <a:r>
              <a:rPr lang="el-GR" sz="1800" b="1" dirty="0" smtClean="0">
                <a:latin typeface="Calibri"/>
                <a:ea typeface="Calibri"/>
                <a:cs typeface="Calibri"/>
                <a:sym typeface="Calibri"/>
              </a:rPr>
              <a:t>Αγροτουρισμός: </a:t>
            </a:r>
            <a:r>
              <a:rPr lang="el-GR" sz="1800" dirty="0" smtClean="0">
                <a:latin typeface="Calibri"/>
                <a:ea typeface="Calibri"/>
                <a:cs typeface="Calibri"/>
                <a:sym typeface="Calibri"/>
              </a:rPr>
              <a:t>Συνδυασμός γεωργίας και τουρισμού, με διαμονή σε αγροκτήματα, τοπικά προϊόντα και εμπειρίες της υπαίθρου. </a:t>
            </a:r>
            <a:endParaRPr lang="en-US" sz="1800" dirty="0" smtClean="0">
              <a:latin typeface="Calibri"/>
              <a:ea typeface="Calibri"/>
              <a:cs typeface="Calibri"/>
              <a:sym typeface="Calibri"/>
            </a:endParaRPr>
          </a:p>
          <a:p>
            <a:pPr marL="457200" indent="-342900" algn="just">
              <a:spcBef>
                <a:spcPts val="600"/>
              </a:spcBef>
              <a:buSzPts val="1800"/>
              <a:buFont typeface="Calibri"/>
              <a:buChar char="●"/>
            </a:pPr>
            <a:r>
              <a:rPr lang="el-GR" sz="1800" b="1" dirty="0" smtClean="0">
                <a:latin typeface="Calibri"/>
                <a:ea typeface="Calibri"/>
                <a:cs typeface="Calibri"/>
                <a:sym typeface="Calibri"/>
              </a:rPr>
              <a:t>Έργα διατήρησης: </a:t>
            </a:r>
            <a:r>
              <a:rPr lang="el-GR" sz="1800" dirty="0" smtClean="0">
                <a:latin typeface="Calibri"/>
                <a:ea typeface="Calibri"/>
                <a:cs typeface="Calibri"/>
                <a:sym typeface="Calibri"/>
              </a:rPr>
              <a:t>Πρωτοβουλίες που επικεντρώνονται στη διατήρηση φυσικών </a:t>
            </a:r>
            <a:r>
              <a:rPr lang="el-GR" sz="1800" dirty="0" err="1" smtClean="0">
                <a:latin typeface="Calibri"/>
                <a:ea typeface="Calibri"/>
                <a:cs typeface="Calibri"/>
                <a:sym typeface="Calibri"/>
              </a:rPr>
              <a:t>οικοτόπων</a:t>
            </a:r>
            <a:r>
              <a:rPr lang="el-GR" sz="1800" dirty="0" smtClean="0">
                <a:latin typeface="Calibri"/>
                <a:ea typeface="Calibri"/>
                <a:cs typeface="Calibri"/>
                <a:sym typeface="Calibri"/>
              </a:rPr>
              <a:t>, παρέχοντας παράλληλα εκπαιδευτικές και εθελοντικές ευκαιρίες.</a:t>
            </a:r>
            <a:endParaRPr lang="el-GR" sz="1800" dirty="0">
              <a:latin typeface="Calibri"/>
              <a:ea typeface="Calibri"/>
              <a:cs typeface="Calibri"/>
            </a:endParaRPr>
          </a:p>
        </p:txBody>
      </p:sp>
      <p:sp>
        <p:nvSpPr>
          <p:cNvPr id="136" name="Google Shape;136;p6"/>
          <p:cNvSpPr txBox="1"/>
          <p:nvPr/>
        </p:nvSpPr>
        <p:spPr>
          <a:xfrm>
            <a:off x="484052" y="972230"/>
            <a:ext cx="7268131" cy="400069"/>
          </a:xfrm>
          <a:prstGeom prst="rect">
            <a:avLst/>
          </a:prstGeom>
          <a:noFill/>
          <a:ln>
            <a:noFill/>
          </a:ln>
        </p:spPr>
        <p:txBody>
          <a:bodyPr spcFirstLastPara="1" wrap="square" lIns="91425" tIns="45700" rIns="91425" bIns="45700" anchor="t" anchorCtr="0">
            <a:spAutoFit/>
          </a:bodyPr>
          <a:lstStyle/>
          <a:p>
            <a:pPr>
              <a:buSzPts val="2000"/>
            </a:pPr>
            <a:r>
              <a:rPr lang="el-GR" sz="2000" b="1" dirty="0" smtClean="0">
                <a:solidFill>
                  <a:srgbClr val="A99374"/>
                </a:solidFill>
                <a:latin typeface="Candara"/>
                <a:ea typeface="Candara"/>
                <a:cs typeface="Candara"/>
                <a:sym typeface="Candara"/>
              </a:rPr>
              <a:t>Αξιοποίηση της Κληρονομιάς στην Επιχειρηματικότητα</a:t>
            </a:r>
            <a:endParaRPr lang="en-GB" sz="2000" b="1" dirty="0">
              <a:solidFill>
                <a:srgbClr val="A99374"/>
              </a:solidFill>
              <a:latin typeface="Candara"/>
              <a:ea typeface="Candara"/>
              <a:cs typeface="Candara"/>
            </a:endParaRPr>
          </a:p>
        </p:txBody>
      </p:sp>
      <p:pic>
        <p:nvPicPr>
          <p:cNvPr id="137" name="Google Shape;137;p6"/>
          <p:cNvPicPr preferRelativeResize="0"/>
          <p:nvPr/>
        </p:nvPicPr>
        <p:blipFill rotWithShape="1">
          <a:blip r:embed="rId4">
            <a:alphaModFix/>
          </a:blip>
          <a:srcRect/>
          <a:stretch/>
        </p:blipFill>
        <p:spPr>
          <a:xfrm>
            <a:off x="9005225" y="904450"/>
            <a:ext cx="2063101" cy="2063101"/>
          </a:xfrm>
          <a:prstGeom prst="rect">
            <a:avLst/>
          </a:prstGeom>
          <a:noFill/>
          <a:ln>
            <a:noFill/>
          </a:ln>
        </p:spPr>
      </p:pic>
      <p:pic>
        <p:nvPicPr>
          <p:cNvPr id="138" name="Google Shape;138;p6"/>
          <p:cNvPicPr preferRelativeResize="0"/>
          <p:nvPr/>
        </p:nvPicPr>
        <p:blipFill rotWithShape="1">
          <a:blip r:embed="rId5">
            <a:alphaModFix/>
          </a:blip>
          <a:srcRect/>
          <a:stretch/>
        </p:blipFill>
        <p:spPr>
          <a:xfrm>
            <a:off x="9005237" y="3136090"/>
            <a:ext cx="2453625" cy="1386825"/>
          </a:xfrm>
          <a:prstGeom prst="rect">
            <a:avLst/>
          </a:prstGeom>
          <a:noFill/>
          <a:ln>
            <a:noFill/>
          </a:ln>
        </p:spPr>
      </p:pic>
      <p:pic>
        <p:nvPicPr>
          <p:cNvPr id="139" name="Google Shape;139;p6"/>
          <p:cNvPicPr preferRelativeResize="0"/>
          <p:nvPr/>
        </p:nvPicPr>
        <p:blipFill rotWithShape="1">
          <a:blip r:embed="rId6">
            <a:alphaModFix/>
          </a:blip>
          <a:srcRect/>
          <a:stretch/>
        </p:blipFill>
        <p:spPr>
          <a:xfrm>
            <a:off x="9005225" y="4739375"/>
            <a:ext cx="2453625" cy="1386825"/>
          </a:xfrm>
          <a:prstGeom prst="rect">
            <a:avLst/>
          </a:prstGeom>
          <a:noFill/>
          <a:ln>
            <a:noFill/>
          </a:ln>
        </p:spPr>
      </p:pic>
      <p:sp>
        <p:nvSpPr>
          <p:cNvPr id="140" name="Google Shape;140;p6"/>
          <p:cNvSpPr txBox="1"/>
          <p:nvPr/>
        </p:nvSpPr>
        <p:spPr>
          <a:xfrm>
            <a:off x="9005213" y="6180900"/>
            <a:ext cx="2682300" cy="3849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600"/>
              </a:spcBef>
              <a:spcAft>
                <a:spcPts val="0"/>
              </a:spcAft>
              <a:buClr>
                <a:srgbClr val="000000"/>
              </a:buClr>
              <a:buSzPts val="1300"/>
              <a:buFont typeface="Arial"/>
              <a:buNone/>
            </a:pPr>
            <a:r>
              <a:rPr lang="en-GB" sz="1300" b="1" i="0" u="none" strike="noStrike" cap="none">
                <a:solidFill>
                  <a:schemeClr val="dk1"/>
                </a:solidFill>
                <a:latin typeface="Calibri"/>
                <a:ea typeface="Calibri"/>
                <a:cs typeface="Calibri"/>
                <a:sym typeface="Calibri"/>
              </a:rPr>
              <a:t>         Ai Generated images</a:t>
            </a:r>
            <a:endParaRPr sz="1300" b="1" i="0" u="none" strike="noStrike" cap="none">
              <a:solidFill>
                <a:schemeClr val="dk1"/>
              </a:solidFill>
              <a:latin typeface="Calibri"/>
              <a:ea typeface="Calibri"/>
              <a:cs typeface="Calibri"/>
              <a:sym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44"/>
        <p:cNvGrpSpPr/>
        <p:nvPr/>
      </p:nvGrpSpPr>
      <p:grpSpPr>
        <a:xfrm>
          <a:off x="0" y="0"/>
          <a:ext cx="0" cy="0"/>
          <a:chOff x="0" y="0"/>
          <a:chExt cx="0" cy="0"/>
        </a:xfrm>
      </p:grpSpPr>
      <p:pic>
        <p:nvPicPr>
          <p:cNvPr id="145" name="Google Shape;145;p7" descr="A logo with a tree in the middle&#10;&#10;Description automatically generated"/>
          <p:cNvPicPr preferRelativeResize="0"/>
          <p:nvPr/>
        </p:nvPicPr>
        <p:blipFill rotWithShape="1">
          <a:blip r:embed="rId3">
            <a:alphaModFix/>
          </a:blip>
          <a:srcRect/>
          <a:stretch/>
        </p:blipFill>
        <p:spPr>
          <a:xfrm>
            <a:off x="11271502" y="46712"/>
            <a:ext cx="689206" cy="689206"/>
          </a:xfrm>
          <a:prstGeom prst="rect">
            <a:avLst/>
          </a:prstGeom>
          <a:noFill/>
          <a:ln>
            <a:noFill/>
          </a:ln>
        </p:spPr>
      </p:pic>
      <p:sp>
        <p:nvSpPr>
          <p:cNvPr id="146" name="Google Shape;146;p7"/>
          <p:cNvSpPr/>
          <p:nvPr/>
        </p:nvSpPr>
        <p:spPr>
          <a:xfrm>
            <a:off x="360486" y="-1"/>
            <a:ext cx="10698811" cy="735919"/>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47" name="Google Shape;147;p7"/>
          <p:cNvSpPr/>
          <p:nvPr/>
        </p:nvSpPr>
        <p:spPr>
          <a:xfrm>
            <a:off x="0" y="0"/>
            <a:ext cx="10911016" cy="735919"/>
          </a:xfrm>
          <a:prstGeom prst="rect">
            <a:avLst/>
          </a:prstGeom>
          <a:solidFill>
            <a:srgbClr val="72BC5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48" name="Google Shape;148;p7"/>
          <p:cNvSpPr txBox="1"/>
          <p:nvPr/>
        </p:nvSpPr>
        <p:spPr>
          <a:xfrm>
            <a:off x="0" y="89588"/>
            <a:ext cx="9646508" cy="584735"/>
          </a:xfrm>
          <a:prstGeom prst="rect">
            <a:avLst/>
          </a:prstGeom>
          <a:noFill/>
          <a:ln>
            <a:noFill/>
          </a:ln>
        </p:spPr>
        <p:txBody>
          <a:bodyPr spcFirstLastPara="1" wrap="square" lIns="91425" tIns="45700" rIns="91425" bIns="45700" anchor="t" anchorCtr="0">
            <a:spAutoFit/>
          </a:bodyPr>
          <a:lstStyle/>
          <a:p>
            <a:pPr marL="457200" lvl="1">
              <a:buSzPts val="3600"/>
            </a:pPr>
            <a:r>
              <a:rPr lang="el-GR" sz="3200" b="1" dirty="0" smtClean="0">
                <a:solidFill>
                  <a:srgbClr val="FFFFFF"/>
                </a:solidFill>
                <a:latin typeface="Candara"/>
                <a:ea typeface="Candara"/>
                <a:cs typeface="Candara"/>
                <a:sym typeface="Candara"/>
              </a:rPr>
              <a:t>ΚΛΗΡΟΝΟΜΙΑ ΚΑΙ ΕΠΙΧΕΙΡΗΜΑΤΙΚΟΤΗΤΑ (</a:t>
            </a:r>
            <a:r>
              <a:rPr lang="en-US" sz="3200" b="1" dirty="0" smtClean="0">
                <a:solidFill>
                  <a:srgbClr val="FFFFFF"/>
                </a:solidFill>
                <a:latin typeface="Candara"/>
                <a:ea typeface="Candara"/>
                <a:cs typeface="Candara"/>
                <a:sym typeface="Candara"/>
              </a:rPr>
              <a:t>3</a:t>
            </a:r>
            <a:r>
              <a:rPr lang="el-GR" sz="3200" b="1" dirty="0" smtClean="0">
                <a:solidFill>
                  <a:srgbClr val="FFFFFF"/>
                </a:solidFill>
                <a:latin typeface="Candara"/>
                <a:ea typeface="Candara"/>
                <a:cs typeface="Candara"/>
                <a:sym typeface="Candara"/>
              </a:rPr>
              <a:t>/3) </a:t>
            </a:r>
            <a:endParaRPr lang="el-GR" sz="3200" dirty="0">
              <a:solidFill>
                <a:schemeClr val="dk1"/>
              </a:solidFill>
              <a:latin typeface="Times New Roman"/>
              <a:ea typeface="Times New Roman"/>
              <a:cs typeface="Times New Roman"/>
              <a:sym typeface="Times New Roman"/>
            </a:endParaRPr>
          </a:p>
        </p:txBody>
      </p:sp>
      <p:sp>
        <p:nvSpPr>
          <p:cNvPr id="149" name="Google Shape;149;p7"/>
          <p:cNvSpPr txBox="1"/>
          <p:nvPr/>
        </p:nvSpPr>
        <p:spPr>
          <a:xfrm>
            <a:off x="1959050" y="1437600"/>
            <a:ext cx="9920100" cy="4524275"/>
          </a:xfrm>
          <a:prstGeom prst="rect">
            <a:avLst/>
          </a:prstGeom>
          <a:noFill/>
          <a:ln>
            <a:noFill/>
          </a:ln>
        </p:spPr>
        <p:txBody>
          <a:bodyPr spcFirstLastPara="1" wrap="square" lIns="91425" tIns="45700" rIns="91425" bIns="45700" anchor="t" anchorCtr="0">
            <a:spAutoFit/>
          </a:bodyPr>
          <a:lstStyle/>
          <a:p>
            <a:pPr lvl="0">
              <a:buSzPts val="1800"/>
            </a:pPr>
            <a:r>
              <a:rPr lang="el-GR" b="1" dirty="0" smtClean="0">
                <a:latin typeface="Candara"/>
                <a:ea typeface="Candara"/>
                <a:cs typeface="Candara"/>
                <a:sym typeface="Candara"/>
              </a:rPr>
              <a:t>Οφέλη</a:t>
            </a:r>
            <a:endParaRPr lang="en-GB" b="1" dirty="0" smtClean="0">
              <a:latin typeface="Candara"/>
              <a:ea typeface="Candara"/>
              <a:cs typeface="Candara"/>
              <a:sym typeface="Candara"/>
            </a:endParaRPr>
          </a:p>
          <a:p>
            <a:pPr marL="457200" indent="-342900">
              <a:spcBef>
                <a:spcPts val="600"/>
              </a:spcBef>
              <a:buSzPts val="1800"/>
              <a:buFont typeface="Candara"/>
              <a:buChar char="●"/>
            </a:pPr>
            <a:r>
              <a:rPr lang="el-GR" b="1" dirty="0" smtClean="0">
                <a:latin typeface="Candara"/>
                <a:ea typeface="Candara"/>
                <a:cs typeface="Candara"/>
                <a:sym typeface="Candara"/>
              </a:rPr>
              <a:t>Οικονομική ανάπτυξη: </a:t>
            </a:r>
            <a:r>
              <a:rPr lang="el-GR" dirty="0" smtClean="0">
                <a:latin typeface="Candara"/>
                <a:ea typeface="Candara"/>
                <a:cs typeface="Candara"/>
                <a:sym typeface="Candara"/>
              </a:rPr>
              <a:t>Ενισχύει τις τοπικές οικονομίες, δημιουργώντας θέσεις εργασίας και προσελκύοντας επενδύσεις. </a:t>
            </a:r>
            <a:endParaRPr lang="en-US" dirty="0" smtClean="0">
              <a:latin typeface="Candara"/>
              <a:ea typeface="Candara"/>
              <a:cs typeface="Candara"/>
              <a:sym typeface="Candara"/>
            </a:endParaRPr>
          </a:p>
          <a:p>
            <a:pPr marL="457200" indent="-342900">
              <a:spcBef>
                <a:spcPts val="600"/>
              </a:spcBef>
              <a:buSzPts val="1800"/>
              <a:buFont typeface="Candara"/>
              <a:buChar char="●"/>
            </a:pPr>
            <a:r>
              <a:rPr lang="el-GR" b="1" dirty="0" smtClean="0">
                <a:latin typeface="Candara"/>
                <a:ea typeface="Candara"/>
                <a:cs typeface="Candara"/>
                <a:sym typeface="Candara"/>
              </a:rPr>
              <a:t>Διατήρηση του πολιτισμού: </a:t>
            </a:r>
            <a:r>
              <a:rPr lang="el-GR" dirty="0" smtClean="0">
                <a:latin typeface="Candara"/>
                <a:ea typeface="Candara"/>
                <a:cs typeface="Candara"/>
                <a:sym typeface="Candara"/>
              </a:rPr>
              <a:t>Συμβάλλει στην προστασία και προώθηση της πολιτιστικής και φυσικής κληρονομιάς. </a:t>
            </a:r>
            <a:endParaRPr lang="en-US" dirty="0" smtClean="0">
              <a:latin typeface="Candara"/>
              <a:ea typeface="Candara"/>
              <a:cs typeface="Candara"/>
              <a:sym typeface="Candara"/>
            </a:endParaRPr>
          </a:p>
          <a:p>
            <a:pPr marL="457200" indent="-342900">
              <a:spcBef>
                <a:spcPts val="600"/>
              </a:spcBef>
              <a:buSzPts val="1800"/>
              <a:buFont typeface="Candara"/>
              <a:buChar char="●"/>
            </a:pPr>
            <a:r>
              <a:rPr lang="el-GR" b="1" dirty="0" smtClean="0">
                <a:latin typeface="Candara"/>
                <a:ea typeface="Candara"/>
                <a:cs typeface="Candara"/>
                <a:sym typeface="Candara"/>
              </a:rPr>
              <a:t>Ενδυνάμωση της κοινότητας: </a:t>
            </a:r>
            <a:r>
              <a:rPr lang="el-GR" dirty="0" smtClean="0">
                <a:latin typeface="Candara"/>
                <a:ea typeface="Candara"/>
                <a:cs typeface="Candara"/>
                <a:sym typeface="Candara"/>
              </a:rPr>
              <a:t>Ενεργοποιεί τις τοπικές κοινότητες, ενισχύοντας την υπερηφάνεια και τη συμμετοχή σε πολιτιστικές δραστηριότητες. </a:t>
            </a:r>
            <a:endParaRPr lang="en-US" dirty="0" smtClean="0">
              <a:latin typeface="Candara"/>
              <a:ea typeface="Candara"/>
              <a:cs typeface="Candara"/>
              <a:sym typeface="Candara"/>
            </a:endParaRPr>
          </a:p>
          <a:p>
            <a:pPr marL="457200" indent="-342900">
              <a:spcBef>
                <a:spcPts val="600"/>
              </a:spcBef>
              <a:buSzPts val="1800"/>
              <a:buFont typeface="Candara"/>
              <a:buChar char="●"/>
            </a:pPr>
            <a:r>
              <a:rPr lang="el-GR" b="1" dirty="0" smtClean="0">
                <a:latin typeface="Candara"/>
                <a:ea typeface="Candara"/>
                <a:cs typeface="Candara"/>
                <a:sym typeface="Candara"/>
              </a:rPr>
              <a:t>Βιώσιμες πρακτικές: </a:t>
            </a:r>
            <a:r>
              <a:rPr lang="el-GR" dirty="0" smtClean="0">
                <a:latin typeface="Candara"/>
                <a:ea typeface="Candara"/>
                <a:cs typeface="Candara"/>
                <a:sym typeface="Candara"/>
              </a:rPr>
              <a:t>Ενθαρρύνει περιβαλλοντικά και κοινωνικά υπεύθυνα επιχειρηματικά μοντέλα.</a:t>
            </a:r>
            <a:endParaRPr lang="en-GB" dirty="0" smtClean="0">
              <a:latin typeface="Candara"/>
              <a:ea typeface="Candara"/>
              <a:cs typeface="Candara"/>
              <a:sym typeface="Candara"/>
            </a:endParaRPr>
          </a:p>
          <a:p>
            <a:pPr lvl="0">
              <a:spcBef>
                <a:spcPts val="600"/>
              </a:spcBef>
              <a:buSzPts val="1800"/>
            </a:pPr>
            <a:r>
              <a:rPr lang="el-GR" b="1" dirty="0" smtClean="0">
                <a:latin typeface="Candara"/>
                <a:ea typeface="Candara"/>
                <a:cs typeface="Candara"/>
                <a:sym typeface="Candara"/>
              </a:rPr>
              <a:t>Προκλήσεις</a:t>
            </a:r>
            <a:endParaRPr lang="en-GB" b="1" dirty="0" smtClean="0">
              <a:latin typeface="Candara"/>
              <a:ea typeface="Candara"/>
              <a:cs typeface="Candara"/>
              <a:sym typeface="Candara"/>
            </a:endParaRPr>
          </a:p>
          <a:p>
            <a:pPr marL="457200" lvl="0" indent="-342900">
              <a:spcBef>
                <a:spcPts val="600"/>
              </a:spcBef>
              <a:buSzPts val="1800"/>
              <a:buFont typeface="Candara"/>
              <a:buChar char="●"/>
            </a:pPr>
            <a:r>
              <a:rPr lang="el-GR" b="1" dirty="0" smtClean="0">
                <a:latin typeface="Candara"/>
                <a:ea typeface="Candara"/>
                <a:cs typeface="Candara"/>
                <a:sym typeface="Candara"/>
              </a:rPr>
              <a:t>Χρηματοδότηση και επενδύσεις: Η εξασφάλιση οικονομικών πόρων για έργα κληρονομιάς μπορεί να είναι δύσκολη. </a:t>
            </a:r>
            <a:endParaRPr lang="en-US" b="1" dirty="0" smtClean="0">
              <a:latin typeface="Candara"/>
              <a:ea typeface="Candara"/>
              <a:cs typeface="Candara"/>
              <a:sym typeface="Candara"/>
            </a:endParaRPr>
          </a:p>
          <a:p>
            <a:pPr marL="457200" lvl="0" indent="-342900">
              <a:spcBef>
                <a:spcPts val="600"/>
              </a:spcBef>
              <a:buSzPts val="1800"/>
              <a:buFont typeface="Candara"/>
              <a:buChar char="●"/>
            </a:pPr>
            <a:r>
              <a:rPr lang="el-GR" b="1" dirty="0" smtClean="0">
                <a:latin typeface="Candara"/>
                <a:ea typeface="Candara"/>
                <a:cs typeface="Candara"/>
                <a:sym typeface="Candara"/>
              </a:rPr>
              <a:t>Πρόσβαση στην αγορά: Η προσέγγιση ευρύτερων αγορών, διατηρώντας παράλληλα την αυθεντικότητα, αποτελεί πρόκληση. </a:t>
            </a:r>
            <a:endParaRPr lang="en-US" b="1" dirty="0" smtClean="0">
              <a:latin typeface="Candara"/>
              <a:ea typeface="Candara"/>
              <a:cs typeface="Candara"/>
              <a:sym typeface="Candara"/>
            </a:endParaRPr>
          </a:p>
          <a:p>
            <a:pPr marL="457200" lvl="0" indent="-342900">
              <a:spcBef>
                <a:spcPts val="600"/>
              </a:spcBef>
              <a:buSzPts val="1800"/>
              <a:buFont typeface="Candara"/>
              <a:buChar char="●"/>
            </a:pPr>
            <a:r>
              <a:rPr lang="el-GR" b="1" dirty="0" smtClean="0">
                <a:latin typeface="Candara"/>
                <a:ea typeface="Candara"/>
                <a:cs typeface="Candara"/>
                <a:sym typeface="Candara"/>
              </a:rPr>
              <a:t>Κανονισμοί και γραφειοκρατία: Απαιτείται πλοήγηση σε νομικά πλαίσια και κανονισμούς προστασίας της κληρονομιάς. </a:t>
            </a:r>
            <a:endParaRPr lang="en-US" b="1" dirty="0" smtClean="0">
              <a:latin typeface="Candara"/>
              <a:ea typeface="Candara"/>
              <a:cs typeface="Candara"/>
              <a:sym typeface="Candara"/>
            </a:endParaRPr>
          </a:p>
          <a:p>
            <a:pPr marL="457200" lvl="0" indent="-342900">
              <a:spcBef>
                <a:spcPts val="600"/>
              </a:spcBef>
              <a:buSzPts val="1800"/>
              <a:buFont typeface="Candara"/>
              <a:buChar char="●"/>
            </a:pPr>
            <a:r>
              <a:rPr lang="el-GR" b="1" dirty="0" smtClean="0">
                <a:latin typeface="Candara"/>
                <a:ea typeface="Candara"/>
                <a:cs typeface="Candara"/>
                <a:sym typeface="Candara"/>
              </a:rPr>
              <a:t>Βιωσιμότητα: Χρειάζεται ισορροπία ανάμεσα στην εμπορική επιτυχία και τη διατήρηση των τόπων και παραδόσεων της κληρονομιάς.</a:t>
            </a:r>
          </a:p>
          <a:p>
            <a:pPr lvl="0">
              <a:spcBef>
                <a:spcPts val="600"/>
              </a:spcBef>
              <a:buSzPts val="1800"/>
            </a:pPr>
            <a:r>
              <a:rPr lang="el-GR" b="1" dirty="0" smtClean="0">
                <a:latin typeface="Candara"/>
                <a:ea typeface="Candara"/>
                <a:cs typeface="Candara"/>
                <a:sym typeface="Candara"/>
              </a:rPr>
              <a:t>Συμπέρασμα:</a:t>
            </a:r>
            <a:br>
              <a:rPr lang="el-GR" b="1" dirty="0" smtClean="0">
                <a:latin typeface="Candara"/>
                <a:ea typeface="Candara"/>
                <a:cs typeface="Candara"/>
                <a:sym typeface="Candara"/>
              </a:rPr>
            </a:br>
            <a:r>
              <a:rPr lang="el-GR" dirty="0" smtClean="0">
                <a:latin typeface="Candara"/>
                <a:ea typeface="Candara"/>
                <a:cs typeface="Candara"/>
                <a:sym typeface="Candara"/>
              </a:rPr>
              <a:t>Η επιχειρηματικότητα που βασίζεται στην κληρονομιά προσφέρει μια μοναδική διαδρομή προς την οικονομική ανάπτυξη και την πολιτιστική διατήρηση. Αξιοποιώντας την πολιτιστική και φυσική κληρονομιά, οι επιχειρηματίες μπορούν να δημιουργήσουν καινοτόμα, αυθεντικά και βιώσιμα εγχειρήματα που ωφελούν τόσο την οικονομία όσο και την κοινωνία.</a:t>
            </a:r>
            <a:endParaRPr lang="en-GB" dirty="0">
              <a:latin typeface="Candara"/>
              <a:ea typeface="Candara"/>
              <a:cs typeface="Candara"/>
            </a:endParaRPr>
          </a:p>
        </p:txBody>
      </p:sp>
      <p:sp>
        <p:nvSpPr>
          <p:cNvPr id="150" name="Google Shape;150;p7"/>
          <p:cNvSpPr txBox="1"/>
          <p:nvPr/>
        </p:nvSpPr>
        <p:spPr>
          <a:xfrm>
            <a:off x="484052" y="972230"/>
            <a:ext cx="8492267" cy="400069"/>
          </a:xfrm>
          <a:prstGeom prst="rect">
            <a:avLst/>
          </a:prstGeom>
          <a:noFill/>
          <a:ln>
            <a:noFill/>
          </a:ln>
        </p:spPr>
        <p:txBody>
          <a:bodyPr spcFirstLastPara="1" wrap="square" lIns="91425" tIns="45700" rIns="91425" bIns="45700" anchor="t" anchorCtr="0">
            <a:spAutoFit/>
          </a:bodyPr>
          <a:lstStyle/>
          <a:p>
            <a:pPr lvl="0">
              <a:buSzPts val="2000"/>
            </a:pPr>
            <a:r>
              <a:rPr lang="el-GR" sz="2000" b="1" dirty="0" smtClean="0">
                <a:solidFill>
                  <a:srgbClr val="A99374"/>
                </a:solidFill>
                <a:latin typeface="Candara"/>
                <a:ea typeface="Candara"/>
                <a:cs typeface="Candara"/>
                <a:sym typeface="Candara"/>
              </a:rPr>
              <a:t>Ο Αντίκτυπος της Επιχειρηματικότητας που βασίζεται στην Κληρονομιά</a:t>
            </a:r>
            <a:endParaRPr lang="en-GB" sz="2000" b="1" dirty="0">
              <a:solidFill>
                <a:srgbClr val="A99374"/>
              </a:solidFill>
              <a:latin typeface="Candara"/>
              <a:ea typeface="Candara"/>
              <a:cs typeface="Candara"/>
              <a:sym typeface="Candara"/>
            </a:endParaRPr>
          </a:p>
        </p:txBody>
      </p:sp>
      <p:pic>
        <p:nvPicPr>
          <p:cNvPr id="151" name="Google Shape;151;p7"/>
          <p:cNvPicPr preferRelativeResize="0"/>
          <p:nvPr/>
        </p:nvPicPr>
        <p:blipFill rotWithShape="1">
          <a:blip r:embed="rId4">
            <a:alphaModFix/>
          </a:blip>
          <a:srcRect/>
          <a:stretch/>
        </p:blipFill>
        <p:spPr>
          <a:xfrm>
            <a:off x="130950" y="1513650"/>
            <a:ext cx="1742475" cy="1306850"/>
          </a:xfrm>
          <a:prstGeom prst="rect">
            <a:avLst/>
          </a:prstGeom>
          <a:noFill/>
          <a:ln>
            <a:noFill/>
          </a:ln>
        </p:spPr>
      </p:pic>
      <p:pic>
        <p:nvPicPr>
          <p:cNvPr id="152" name="Google Shape;152;p7"/>
          <p:cNvPicPr preferRelativeResize="0"/>
          <p:nvPr/>
        </p:nvPicPr>
        <p:blipFill rotWithShape="1">
          <a:blip r:embed="rId5">
            <a:alphaModFix/>
          </a:blip>
          <a:srcRect/>
          <a:stretch/>
        </p:blipFill>
        <p:spPr>
          <a:xfrm>
            <a:off x="1713" y="3598224"/>
            <a:ext cx="2000951" cy="100047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56"/>
        <p:cNvGrpSpPr/>
        <p:nvPr/>
      </p:nvGrpSpPr>
      <p:grpSpPr>
        <a:xfrm>
          <a:off x="0" y="0"/>
          <a:ext cx="0" cy="0"/>
          <a:chOff x="0" y="0"/>
          <a:chExt cx="0" cy="0"/>
        </a:xfrm>
      </p:grpSpPr>
      <p:pic>
        <p:nvPicPr>
          <p:cNvPr id="157" name="Google Shape;157;p8" descr="A logo with a tree in the middle&#10;&#10;Description automatically generated"/>
          <p:cNvPicPr preferRelativeResize="0"/>
          <p:nvPr/>
        </p:nvPicPr>
        <p:blipFill rotWithShape="1">
          <a:blip r:embed="rId3">
            <a:alphaModFix/>
          </a:blip>
          <a:srcRect/>
          <a:stretch/>
        </p:blipFill>
        <p:spPr>
          <a:xfrm>
            <a:off x="11271502" y="46712"/>
            <a:ext cx="689206" cy="689206"/>
          </a:xfrm>
          <a:prstGeom prst="rect">
            <a:avLst/>
          </a:prstGeom>
          <a:noFill/>
          <a:ln>
            <a:noFill/>
          </a:ln>
        </p:spPr>
      </p:pic>
      <p:sp>
        <p:nvSpPr>
          <p:cNvPr id="158" name="Google Shape;158;p8"/>
          <p:cNvSpPr/>
          <p:nvPr/>
        </p:nvSpPr>
        <p:spPr>
          <a:xfrm>
            <a:off x="360486" y="-1"/>
            <a:ext cx="10698811" cy="808893"/>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59" name="Google Shape;159;p8"/>
          <p:cNvSpPr/>
          <p:nvPr/>
        </p:nvSpPr>
        <p:spPr>
          <a:xfrm>
            <a:off x="0" y="1"/>
            <a:ext cx="10911016" cy="808892"/>
          </a:xfrm>
          <a:prstGeom prst="rect">
            <a:avLst/>
          </a:prstGeom>
          <a:solidFill>
            <a:srgbClr val="72BC5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60" name="Google Shape;160;p8"/>
          <p:cNvSpPr txBox="1"/>
          <p:nvPr/>
        </p:nvSpPr>
        <p:spPr>
          <a:xfrm>
            <a:off x="0" y="89588"/>
            <a:ext cx="11640616" cy="507791"/>
          </a:xfrm>
          <a:prstGeom prst="rect">
            <a:avLst/>
          </a:prstGeom>
          <a:noFill/>
          <a:ln>
            <a:noFill/>
          </a:ln>
        </p:spPr>
        <p:txBody>
          <a:bodyPr spcFirstLastPara="1" wrap="square" lIns="91425" tIns="45700" rIns="91425" bIns="45700" anchor="t" anchorCtr="0">
            <a:spAutoFit/>
          </a:bodyPr>
          <a:lstStyle/>
          <a:p>
            <a:pPr marL="457200" lvl="1">
              <a:buSzPts val="3600"/>
            </a:pPr>
            <a:r>
              <a:rPr lang="el-GR" sz="2700" b="1" dirty="0" smtClean="0">
                <a:solidFill>
                  <a:srgbClr val="FFFFFF"/>
                </a:solidFill>
                <a:latin typeface="Candara"/>
                <a:ea typeface="Candara"/>
                <a:cs typeface="Candara"/>
                <a:sym typeface="Candara"/>
              </a:rPr>
              <a:t>Καλή πρακτική επιτυχημένης επιχείρησης βασισμένης στην κληρονομιά</a:t>
            </a:r>
            <a:endParaRPr lang="en-GB" sz="2700" b="1" dirty="0">
              <a:solidFill>
                <a:srgbClr val="FFFFFF"/>
              </a:solidFill>
              <a:latin typeface="Candara"/>
              <a:ea typeface="Candara"/>
              <a:cs typeface="Candara"/>
              <a:sym typeface="Times New Roman"/>
            </a:endParaRPr>
          </a:p>
        </p:txBody>
      </p:sp>
      <p:sp>
        <p:nvSpPr>
          <p:cNvPr id="161" name="Google Shape;161;p8"/>
          <p:cNvSpPr txBox="1"/>
          <p:nvPr/>
        </p:nvSpPr>
        <p:spPr>
          <a:xfrm>
            <a:off x="484053" y="1602183"/>
            <a:ext cx="10911016" cy="4893607"/>
          </a:xfrm>
          <a:prstGeom prst="rect">
            <a:avLst/>
          </a:prstGeom>
          <a:noFill/>
          <a:ln>
            <a:noFill/>
          </a:ln>
        </p:spPr>
        <p:txBody>
          <a:bodyPr spcFirstLastPara="1" wrap="square" lIns="91425" tIns="45700" rIns="91425" bIns="45700" anchor="t" anchorCtr="0">
            <a:spAutoFit/>
          </a:bodyPr>
          <a:lstStyle/>
          <a:p>
            <a:pPr marL="285750" indent="-285750" algn="just">
              <a:spcBef>
                <a:spcPts val="600"/>
              </a:spcBef>
              <a:buSzPts val="1600"/>
            </a:pPr>
            <a:r>
              <a:rPr lang="en-US" sz="1600" dirty="0" smtClean="0">
                <a:latin typeface="Candara"/>
                <a:ea typeface="Candara"/>
                <a:cs typeface="Candara"/>
                <a:sym typeface="Candara"/>
              </a:rPr>
              <a:t>	</a:t>
            </a:r>
            <a:r>
              <a:rPr lang="el-GR" sz="1600" dirty="0" smtClean="0">
                <a:latin typeface="Candara"/>
                <a:ea typeface="Candara"/>
                <a:cs typeface="Candara"/>
                <a:sym typeface="Candara"/>
              </a:rPr>
              <a:t>Ο βιώσιμος αγροτικός τουρισμός στην Ισπανία προωθείται μέσα από διαφορετικές πρωτοβουλίες και προγράμματα που ενθαρρύνουν την προστασία του περιβάλλοντος, της πολιτιστικής κληρονομιάς και της τοπικής οικονομίας.</a:t>
            </a:r>
          </a:p>
          <a:p>
            <a:pPr marL="285750" indent="-285750" algn="just">
              <a:spcBef>
                <a:spcPts val="600"/>
              </a:spcBef>
              <a:buSzPts val="1600"/>
            </a:pPr>
            <a:r>
              <a:rPr lang="en-US" sz="1600" dirty="0" smtClean="0">
                <a:latin typeface="Candara"/>
                <a:ea typeface="Candara"/>
                <a:cs typeface="Candara"/>
                <a:sym typeface="Candara"/>
              </a:rPr>
              <a:t>	</a:t>
            </a:r>
            <a:r>
              <a:rPr lang="el-GR" sz="1600" dirty="0" smtClean="0">
                <a:latin typeface="Candara"/>
                <a:ea typeface="Candara"/>
                <a:cs typeface="Candara"/>
                <a:sym typeface="Candara"/>
              </a:rPr>
              <a:t>Μία από τις πιο επιτυχημένες πρωτοβουλίες στον τομέα αυτό είναι το πρόγραμμα «</a:t>
            </a:r>
            <a:r>
              <a:rPr lang="el-GR" sz="1600" dirty="0" err="1" smtClean="0">
                <a:latin typeface="Candara"/>
                <a:ea typeface="Candara"/>
                <a:cs typeface="Candara"/>
                <a:sym typeface="Candara"/>
              </a:rPr>
              <a:t>Pueblos</a:t>
            </a:r>
            <a:r>
              <a:rPr lang="el-GR" sz="1600" dirty="0" smtClean="0">
                <a:latin typeface="Candara"/>
                <a:ea typeface="Candara"/>
                <a:cs typeface="Candara"/>
                <a:sym typeface="Candara"/>
              </a:rPr>
              <a:t> </a:t>
            </a:r>
            <a:r>
              <a:rPr lang="el-GR" sz="1600" dirty="0" err="1" smtClean="0">
                <a:latin typeface="Candara"/>
                <a:ea typeface="Candara"/>
                <a:cs typeface="Candara"/>
                <a:sym typeface="Candara"/>
              </a:rPr>
              <a:t>con</a:t>
            </a:r>
            <a:r>
              <a:rPr lang="el-GR" sz="1600" dirty="0" smtClean="0">
                <a:latin typeface="Candara"/>
                <a:ea typeface="Candara"/>
                <a:cs typeface="Candara"/>
                <a:sym typeface="Candara"/>
              </a:rPr>
              <a:t> </a:t>
            </a:r>
            <a:r>
              <a:rPr lang="el-GR" sz="1600" dirty="0" err="1" smtClean="0">
                <a:latin typeface="Candara"/>
                <a:ea typeface="Candara"/>
                <a:cs typeface="Candara"/>
                <a:sym typeface="Candara"/>
              </a:rPr>
              <a:t>Encanto</a:t>
            </a:r>
            <a:r>
              <a:rPr lang="el-GR" sz="1600" dirty="0" smtClean="0">
                <a:latin typeface="Candara"/>
                <a:ea typeface="Candara"/>
                <a:cs typeface="Candara"/>
                <a:sym typeface="Candara"/>
              </a:rPr>
              <a:t>», το οποίο στοχεύει στην ενίσχυση και προώθηση του τουρισμού σε μικρές αγροτικές πόλεις και χωριά της Ισπανίας.</a:t>
            </a:r>
          </a:p>
          <a:p>
            <a:pPr marL="285750" indent="-285750" algn="just">
              <a:spcBef>
                <a:spcPts val="600"/>
              </a:spcBef>
              <a:buSzPts val="1600"/>
            </a:pPr>
            <a:r>
              <a:rPr lang="en-US" sz="1600" dirty="0" smtClean="0">
                <a:latin typeface="Candara"/>
                <a:ea typeface="Candara"/>
                <a:cs typeface="Candara"/>
                <a:sym typeface="Candara"/>
              </a:rPr>
              <a:t>	</a:t>
            </a:r>
            <a:r>
              <a:rPr lang="el-GR" sz="1600" dirty="0" smtClean="0">
                <a:latin typeface="Candara"/>
                <a:ea typeface="Candara"/>
                <a:cs typeface="Candara"/>
                <a:sym typeface="Candara"/>
              </a:rPr>
              <a:t>Στο πλαίσιο αυτό, τα αγροτικά καταλύματα λαμβάνουν διάφορα μέτρα για να μειώσουν τον περιβαλλοντικό και κοινωνικό τους αντίκτυπο και να προωθήσουν τη βιωσιμότητα στον αγροτικό τουρισμό:</a:t>
            </a:r>
          </a:p>
          <a:p>
            <a:pPr marL="285750" indent="-285750" algn="just">
              <a:spcBef>
                <a:spcPts val="600"/>
              </a:spcBef>
              <a:buSzPts val="1600"/>
              <a:buFont typeface="Arial"/>
              <a:buChar char="•"/>
            </a:pPr>
            <a:r>
              <a:rPr lang="el-GR" sz="1600" dirty="0" smtClean="0">
                <a:latin typeface="Candara"/>
                <a:ea typeface="Candara"/>
                <a:cs typeface="Candara"/>
                <a:sym typeface="Candara"/>
              </a:rPr>
              <a:t>Υιοθέτηση βιώσιμων πρακτικών στην καθημερινή διαχείριση, όπως η χρήση ανανεώσιμων πηγών ενέργειας, η μείωση της κατανάλωσης νερού και ενέργειας, η ανακύκλωση και η διαχείριση αποβλήτων. </a:t>
            </a:r>
          </a:p>
          <a:p>
            <a:pPr marL="285750" indent="-285750" algn="just">
              <a:spcBef>
                <a:spcPts val="600"/>
              </a:spcBef>
              <a:buSzPts val="1600"/>
              <a:buFont typeface="Arial"/>
              <a:buChar char="•"/>
            </a:pPr>
            <a:r>
              <a:rPr lang="el-GR" sz="1600" dirty="0" smtClean="0">
                <a:latin typeface="Candara"/>
                <a:ea typeface="Candara"/>
                <a:cs typeface="Candara"/>
                <a:sym typeface="Candara"/>
              </a:rPr>
              <a:t>Προσφορά βιώσιμων τουριστικών δραστηριοτήτων και εμπειριών, όπως πεζοπορία, ποδηλασία και </a:t>
            </a:r>
            <a:r>
              <a:rPr lang="el-GR" sz="1600" dirty="0" err="1" smtClean="0">
                <a:latin typeface="Candara"/>
                <a:ea typeface="Candara"/>
                <a:cs typeface="Candara"/>
                <a:sym typeface="Candara"/>
              </a:rPr>
              <a:t>ορνιθολογικός</a:t>
            </a:r>
            <a:r>
              <a:rPr lang="el-GR" sz="1600" dirty="0" smtClean="0">
                <a:latin typeface="Candara"/>
                <a:ea typeface="Candara"/>
                <a:cs typeface="Candara"/>
                <a:sym typeface="Candara"/>
              </a:rPr>
              <a:t> τουρισμός, που επιτρέπουν στους επισκέπτες να συνδεθούν με τη φύση και να γνωρίσουν καλύτερα το αγροτικό περιβάλλον με υπεύθυνο και συνειδητό τρόπο. </a:t>
            </a:r>
          </a:p>
          <a:p>
            <a:pPr marL="285750" indent="-285750" algn="just">
              <a:spcBef>
                <a:spcPts val="600"/>
              </a:spcBef>
              <a:buSzPts val="1600"/>
              <a:buFont typeface="Arial"/>
              <a:buChar char="•"/>
            </a:pPr>
            <a:r>
              <a:rPr lang="el-GR" sz="1600" dirty="0" smtClean="0">
                <a:latin typeface="Candara"/>
                <a:ea typeface="Candara"/>
                <a:cs typeface="Candara"/>
                <a:sym typeface="Candara"/>
              </a:rPr>
              <a:t>Συνεργασία με τοπικά έργα προστασίας και ανάπτυξης, με στόχο τη στήριξη των τοπικών κοινοτήτων και την προώθηση της διατήρησης της τοπικής κουλτούρας και των παραδόσεων. </a:t>
            </a:r>
          </a:p>
          <a:p>
            <a:pPr marL="285750" indent="-285750" algn="just">
              <a:spcBef>
                <a:spcPts val="600"/>
              </a:spcBef>
              <a:buSzPts val="1600"/>
              <a:buFont typeface="Arial"/>
              <a:buChar char="•"/>
            </a:pPr>
            <a:r>
              <a:rPr lang="el-GR" sz="1600" dirty="0" smtClean="0">
                <a:latin typeface="Candara"/>
                <a:ea typeface="Candara"/>
                <a:cs typeface="Candara"/>
                <a:sym typeface="Candara"/>
              </a:rPr>
              <a:t>Απόκτηση διεθνώς αναγνωρισμένων πιστοποιήσεων βιωσιμότητας, όπως το </a:t>
            </a:r>
            <a:r>
              <a:rPr lang="el-GR" sz="1600" dirty="0" err="1" smtClean="0">
                <a:latin typeface="Candara"/>
                <a:ea typeface="Candara"/>
                <a:cs typeface="Candara"/>
                <a:sym typeface="Candara"/>
              </a:rPr>
              <a:t>European</a:t>
            </a:r>
            <a:r>
              <a:rPr lang="el-GR" sz="1600" dirty="0" smtClean="0">
                <a:latin typeface="Candara"/>
                <a:ea typeface="Candara"/>
                <a:cs typeface="Candara"/>
                <a:sym typeface="Candara"/>
              </a:rPr>
              <a:t> </a:t>
            </a:r>
            <a:r>
              <a:rPr lang="el-GR" sz="1600" dirty="0" err="1" smtClean="0">
                <a:latin typeface="Candara"/>
                <a:ea typeface="Candara"/>
                <a:cs typeface="Candara"/>
                <a:sym typeface="Candara"/>
              </a:rPr>
              <a:t>Ecolabel</a:t>
            </a:r>
            <a:r>
              <a:rPr lang="el-GR" sz="1600" dirty="0" smtClean="0">
                <a:latin typeface="Candara"/>
                <a:ea typeface="Candara"/>
                <a:cs typeface="Candara"/>
                <a:sym typeface="Candara"/>
              </a:rPr>
              <a:t> ή η πιστοποίηση </a:t>
            </a:r>
            <a:r>
              <a:rPr lang="el-GR" sz="1600" dirty="0" err="1" smtClean="0">
                <a:latin typeface="Candara"/>
                <a:ea typeface="Candara"/>
                <a:cs typeface="Candara"/>
                <a:sym typeface="Candara"/>
              </a:rPr>
              <a:t>Green</a:t>
            </a:r>
            <a:r>
              <a:rPr lang="el-GR" sz="1600" dirty="0" smtClean="0">
                <a:latin typeface="Candara"/>
                <a:ea typeface="Candara"/>
                <a:cs typeface="Candara"/>
                <a:sym typeface="Candara"/>
              </a:rPr>
              <a:t> </a:t>
            </a:r>
            <a:r>
              <a:rPr lang="el-GR" sz="1600" dirty="0" err="1" smtClean="0">
                <a:latin typeface="Candara"/>
                <a:ea typeface="Candara"/>
                <a:cs typeface="Candara"/>
                <a:sym typeface="Candara"/>
              </a:rPr>
              <a:t>Key</a:t>
            </a:r>
            <a:r>
              <a:rPr lang="el-GR" sz="1600" dirty="0" smtClean="0">
                <a:latin typeface="Candara"/>
                <a:ea typeface="Candara"/>
                <a:cs typeface="Candara"/>
                <a:sym typeface="Candara"/>
              </a:rPr>
              <a:t>, οι οποίες διασφαλίζουν στους επισκέπτες ότι τα καταλύματα τηρούν υψηλά πρότυπα βιωσιμότητας και δέσμευσης απέναντι στο περιβάλλον και την κοινωνία.</a:t>
            </a:r>
          </a:p>
          <a:p>
            <a:pPr marL="285750" indent="-285750" algn="just">
              <a:spcBef>
                <a:spcPts val="600"/>
              </a:spcBef>
              <a:buSzPts val="1600"/>
            </a:pPr>
            <a:endParaRPr lang="en-GB" sz="1600" dirty="0">
              <a:latin typeface="Candara"/>
              <a:ea typeface="Candara"/>
              <a:cs typeface="Candara"/>
            </a:endParaRPr>
          </a:p>
        </p:txBody>
      </p:sp>
      <p:sp>
        <p:nvSpPr>
          <p:cNvPr id="162" name="Google Shape;162;p8"/>
          <p:cNvSpPr txBox="1"/>
          <p:nvPr/>
        </p:nvSpPr>
        <p:spPr>
          <a:xfrm>
            <a:off x="484049" y="1094300"/>
            <a:ext cx="7361400" cy="400069"/>
          </a:xfrm>
          <a:prstGeom prst="rect">
            <a:avLst/>
          </a:prstGeom>
          <a:noFill/>
          <a:ln>
            <a:noFill/>
          </a:ln>
        </p:spPr>
        <p:txBody>
          <a:bodyPr spcFirstLastPara="1" wrap="square" lIns="91425" tIns="45700" rIns="91425" bIns="45700" anchor="t" anchorCtr="0">
            <a:spAutoFit/>
          </a:bodyPr>
          <a:lstStyle/>
          <a:p>
            <a:pPr lvl="0">
              <a:buSzPts val="2000"/>
            </a:pPr>
            <a:r>
              <a:rPr lang="el-GR" sz="2000" b="1" dirty="0" smtClean="0">
                <a:solidFill>
                  <a:srgbClr val="A99374"/>
                </a:solidFill>
                <a:latin typeface="Candara"/>
                <a:ea typeface="Candara"/>
                <a:cs typeface="Candara"/>
                <a:sym typeface="Candara"/>
              </a:rPr>
              <a:t>Πρόγραμμα «</a:t>
            </a:r>
            <a:r>
              <a:rPr lang="el-GR" sz="2000" b="1" dirty="0" err="1" smtClean="0">
                <a:solidFill>
                  <a:srgbClr val="A99374"/>
                </a:solidFill>
                <a:latin typeface="Candara"/>
                <a:ea typeface="Candara"/>
                <a:cs typeface="Candara"/>
                <a:sym typeface="Candara"/>
              </a:rPr>
              <a:t>Pueblos</a:t>
            </a:r>
            <a:r>
              <a:rPr lang="el-GR" sz="2000" b="1" dirty="0" smtClean="0">
                <a:solidFill>
                  <a:srgbClr val="A99374"/>
                </a:solidFill>
                <a:latin typeface="Candara"/>
                <a:ea typeface="Candara"/>
                <a:cs typeface="Candara"/>
                <a:sym typeface="Candara"/>
              </a:rPr>
              <a:t> </a:t>
            </a:r>
            <a:r>
              <a:rPr lang="el-GR" sz="2000" b="1" dirty="0" err="1" smtClean="0">
                <a:solidFill>
                  <a:srgbClr val="A99374"/>
                </a:solidFill>
                <a:latin typeface="Candara"/>
                <a:ea typeface="Candara"/>
                <a:cs typeface="Candara"/>
                <a:sym typeface="Candara"/>
              </a:rPr>
              <a:t>con</a:t>
            </a:r>
            <a:r>
              <a:rPr lang="el-GR" sz="2000" b="1" dirty="0" smtClean="0">
                <a:solidFill>
                  <a:srgbClr val="A99374"/>
                </a:solidFill>
                <a:latin typeface="Candara"/>
                <a:ea typeface="Candara"/>
                <a:cs typeface="Candara"/>
                <a:sym typeface="Candara"/>
              </a:rPr>
              <a:t> </a:t>
            </a:r>
            <a:r>
              <a:rPr lang="el-GR" sz="2000" b="1" dirty="0" err="1" smtClean="0">
                <a:solidFill>
                  <a:srgbClr val="A99374"/>
                </a:solidFill>
                <a:latin typeface="Candara"/>
                <a:ea typeface="Candara"/>
                <a:cs typeface="Candara"/>
                <a:sym typeface="Candara"/>
              </a:rPr>
              <a:t>Encanto</a:t>
            </a:r>
            <a:r>
              <a:rPr lang="el-GR" sz="2000" b="1" dirty="0" smtClean="0">
                <a:solidFill>
                  <a:srgbClr val="A99374"/>
                </a:solidFill>
                <a:latin typeface="Candara"/>
                <a:ea typeface="Candara"/>
                <a:cs typeface="Candara"/>
                <a:sym typeface="Candara"/>
              </a:rPr>
              <a:t>» — «Χωριά με Γοητεία»</a:t>
            </a:r>
            <a:endParaRPr lang="en-GB" sz="2000" b="1" dirty="0">
              <a:solidFill>
                <a:srgbClr val="A99374"/>
              </a:solidFill>
              <a:latin typeface="Candara"/>
              <a:ea typeface="Candara"/>
              <a:cs typeface="Candara"/>
              <a:sym typeface="Candara"/>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66"/>
        <p:cNvGrpSpPr/>
        <p:nvPr/>
      </p:nvGrpSpPr>
      <p:grpSpPr>
        <a:xfrm>
          <a:off x="0" y="0"/>
          <a:ext cx="0" cy="0"/>
          <a:chOff x="0" y="0"/>
          <a:chExt cx="0" cy="0"/>
        </a:xfrm>
      </p:grpSpPr>
      <p:pic>
        <p:nvPicPr>
          <p:cNvPr id="167" name="Google Shape;167;g3249f71c4c1_0_6" descr="A logo with a tree in the middle&#10;&#10;Description automatically generated"/>
          <p:cNvPicPr preferRelativeResize="0"/>
          <p:nvPr/>
        </p:nvPicPr>
        <p:blipFill rotWithShape="1">
          <a:blip r:embed="rId3">
            <a:alphaModFix/>
          </a:blip>
          <a:srcRect/>
          <a:stretch/>
        </p:blipFill>
        <p:spPr>
          <a:xfrm>
            <a:off x="11271502" y="46712"/>
            <a:ext cx="689206" cy="689206"/>
          </a:xfrm>
          <a:prstGeom prst="rect">
            <a:avLst/>
          </a:prstGeom>
          <a:noFill/>
          <a:ln>
            <a:noFill/>
          </a:ln>
        </p:spPr>
      </p:pic>
      <p:sp>
        <p:nvSpPr>
          <p:cNvPr id="168" name="Google Shape;168;g3249f71c4c1_0_6"/>
          <p:cNvSpPr/>
          <p:nvPr/>
        </p:nvSpPr>
        <p:spPr>
          <a:xfrm>
            <a:off x="360486" y="-1"/>
            <a:ext cx="10698900" cy="808800"/>
          </a:xfrm>
          <a:prstGeom prst="rect">
            <a:avLst/>
          </a:prstGeom>
          <a:solidFill>
            <a:srgbClr val="A9937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69" name="Google Shape;169;g3249f71c4c1_0_6"/>
          <p:cNvSpPr/>
          <p:nvPr/>
        </p:nvSpPr>
        <p:spPr>
          <a:xfrm>
            <a:off x="0" y="1"/>
            <a:ext cx="10911000" cy="808800"/>
          </a:xfrm>
          <a:prstGeom prst="rect">
            <a:avLst/>
          </a:prstGeom>
          <a:solidFill>
            <a:srgbClr val="72BC5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70" name="Google Shape;170;g3249f71c4c1_0_6"/>
          <p:cNvSpPr txBox="1"/>
          <p:nvPr/>
        </p:nvSpPr>
        <p:spPr>
          <a:xfrm>
            <a:off x="0" y="89588"/>
            <a:ext cx="10911000" cy="461624"/>
          </a:xfrm>
          <a:prstGeom prst="rect">
            <a:avLst/>
          </a:prstGeom>
          <a:noFill/>
          <a:ln>
            <a:noFill/>
          </a:ln>
        </p:spPr>
        <p:txBody>
          <a:bodyPr spcFirstLastPara="1" wrap="square" lIns="91425" tIns="45700" rIns="91425" bIns="45700" anchor="t" anchorCtr="0">
            <a:spAutoFit/>
          </a:bodyPr>
          <a:lstStyle/>
          <a:p>
            <a:pPr marL="457200" lvl="1">
              <a:buSzPts val="3600"/>
            </a:pPr>
            <a:r>
              <a:rPr lang="el-GR" sz="2400" b="1" dirty="0" smtClean="0">
                <a:solidFill>
                  <a:srgbClr val="FFFFFF"/>
                </a:solidFill>
                <a:latin typeface="Candara"/>
                <a:ea typeface="Candara"/>
                <a:cs typeface="Candara"/>
                <a:sym typeface="Candara"/>
              </a:rPr>
              <a:t>Καλή πρακτική επιτυχημένης επιχείρησης βασισμένης στην κληρονομιά</a:t>
            </a:r>
            <a:endParaRPr lang="en-GB" sz="2400" b="1" dirty="0">
              <a:solidFill>
                <a:srgbClr val="FFFFFF"/>
              </a:solidFill>
              <a:latin typeface="Candara"/>
              <a:ea typeface="Candara"/>
              <a:cs typeface="Candara"/>
              <a:sym typeface="Times New Roman"/>
            </a:endParaRPr>
          </a:p>
        </p:txBody>
      </p:sp>
      <p:sp>
        <p:nvSpPr>
          <p:cNvPr id="171" name="Google Shape;171;g3249f71c4c1_0_6"/>
          <p:cNvSpPr txBox="1"/>
          <p:nvPr/>
        </p:nvSpPr>
        <p:spPr>
          <a:xfrm>
            <a:off x="499274" y="896625"/>
            <a:ext cx="7361400" cy="400069"/>
          </a:xfrm>
          <a:prstGeom prst="rect">
            <a:avLst/>
          </a:prstGeom>
          <a:noFill/>
          <a:ln>
            <a:noFill/>
          </a:ln>
        </p:spPr>
        <p:txBody>
          <a:bodyPr spcFirstLastPara="1" wrap="square" lIns="91425" tIns="45700" rIns="91425" bIns="45700" anchor="t" anchorCtr="0">
            <a:spAutoFit/>
          </a:bodyPr>
          <a:lstStyle/>
          <a:p>
            <a:pPr lvl="0">
              <a:buSzPts val="2000"/>
            </a:pPr>
            <a:r>
              <a:rPr lang="el-GR" sz="2000" b="1" dirty="0" smtClean="0">
                <a:solidFill>
                  <a:srgbClr val="A99374"/>
                </a:solidFill>
                <a:latin typeface="Candara"/>
                <a:ea typeface="Candara"/>
                <a:cs typeface="Candara"/>
                <a:sym typeface="Candara"/>
              </a:rPr>
              <a:t>Πρόγραμμα «</a:t>
            </a:r>
            <a:r>
              <a:rPr lang="el-GR" sz="2000" b="1" dirty="0" err="1" smtClean="0">
                <a:solidFill>
                  <a:srgbClr val="A99374"/>
                </a:solidFill>
                <a:latin typeface="Candara"/>
                <a:ea typeface="Candara"/>
                <a:cs typeface="Candara"/>
                <a:sym typeface="Candara"/>
              </a:rPr>
              <a:t>Pueblos</a:t>
            </a:r>
            <a:r>
              <a:rPr lang="el-GR" sz="2000" b="1" dirty="0" smtClean="0">
                <a:solidFill>
                  <a:srgbClr val="A99374"/>
                </a:solidFill>
                <a:latin typeface="Candara"/>
                <a:ea typeface="Candara"/>
                <a:cs typeface="Candara"/>
                <a:sym typeface="Candara"/>
              </a:rPr>
              <a:t> </a:t>
            </a:r>
            <a:r>
              <a:rPr lang="el-GR" sz="2000" b="1" dirty="0" err="1" smtClean="0">
                <a:solidFill>
                  <a:srgbClr val="A99374"/>
                </a:solidFill>
                <a:latin typeface="Candara"/>
                <a:ea typeface="Candara"/>
                <a:cs typeface="Candara"/>
                <a:sym typeface="Candara"/>
              </a:rPr>
              <a:t>con</a:t>
            </a:r>
            <a:r>
              <a:rPr lang="el-GR" sz="2000" b="1" dirty="0" smtClean="0">
                <a:solidFill>
                  <a:srgbClr val="A99374"/>
                </a:solidFill>
                <a:latin typeface="Candara"/>
                <a:ea typeface="Candara"/>
                <a:cs typeface="Candara"/>
                <a:sym typeface="Candara"/>
              </a:rPr>
              <a:t> </a:t>
            </a:r>
            <a:r>
              <a:rPr lang="el-GR" sz="2000" b="1" dirty="0" err="1" smtClean="0">
                <a:solidFill>
                  <a:srgbClr val="A99374"/>
                </a:solidFill>
                <a:latin typeface="Candara"/>
                <a:ea typeface="Candara"/>
                <a:cs typeface="Candara"/>
                <a:sym typeface="Candara"/>
              </a:rPr>
              <a:t>Encanto</a:t>
            </a:r>
            <a:r>
              <a:rPr lang="el-GR" sz="2000" b="1" dirty="0" smtClean="0">
                <a:solidFill>
                  <a:srgbClr val="A99374"/>
                </a:solidFill>
                <a:latin typeface="Candara"/>
                <a:ea typeface="Candara"/>
                <a:cs typeface="Candara"/>
                <a:sym typeface="Candara"/>
              </a:rPr>
              <a:t>» — «Χωριά με Γοητεία»</a:t>
            </a:r>
            <a:endParaRPr lang="en-GB" sz="2000" b="1" dirty="0">
              <a:solidFill>
                <a:srgbClr val="A99374"/>
              </a:solidFill>
              <a:latin typeface="Candara"/>
              <a:ea typeface="Candara"/>
              <a:cs typeface="Candara"/>
              <a:sym typeface="Candara"/>
            </a:endParaRPr>
          </a:p>
        </p:txBody>
      </p:sp>
      <p:pic>
        <p:nvPicPr>
          <p:cNvPr id="172" name="Google Shape;172;g3249f71c4c1_0_6"/>
          <p:cNvPicPr preferRelativeResize="0"/>
          <p:nvPr/>
        </p:nvPicPr>
        <p:blipFill rotWithShape="1">
          <a:blip r:embed="rId4">
            <a:alphaModFix/>
          </a:blip>
          <a:srcRect/>
          <a:stretch/>
        </p:blipFill>
        <p:spPr>
          <a:xfrm>
            <a:off x="578175" y="1399150"/>
            <a:ext cx="3285050" cy="2191125"/>
          </a:xfrm>
          <a:prstGeom prst="rect">
            <a:avLst/>
          </a:prstGeom>
          <a:noFill/>
          <a:ln>
            <a:noFill/>
          </a:ln>
        </p:spPr>
      </p:pic>
      <p:pic>
        <p:nvPicPr>
          <p:cNvPr id="173" name="Google Shape;173;g3249f71c4c1_0_6"/>
          <p:cNvPicPr preferRelativeResize="0"/>
          <p:nvPr/>
        </p:nvPicPr>
        <p:blipFill rotWithShape="1">
          <a:blip r:embed="rId5">
            <a:alphaModFix/>
          </a:blip>
          <a:srcRect/>
          <a:stretch/>
        </p:blipFill>
        <p:spPr>
          <a:xfrm>
            <a:off x="4015625" y="1384650"/>
            <a:ext cx="3286687" cy="2191125"/>
          </a:xfrm>
          <a:prstGeom prst="rect">
            <a:avLst/>
          </a:prstGeom>
          <a:noFill/>
          <a:ln>
            <a:noFill/>
          </a:ln>
        </p:spPr>
      </p:pic>
      <p:pic>
        <p:nvPicPr>
          <p:cNvPr id="174" name="Google Shape;174;g3249f71c4c1_0_6"/>
          <p:cNvPicPr preferRelativeResize="0"/>
          <p:nvPr/>
        </p:nvPicPr>
        <p:blipFill rotWithShape="1">
          <a:blip r:embed="rId6">
            <a:alphaModFix/>
          </a:blip>
          <a:srcRect/>
          <a:stretch/>
        </p:blipFill>
        <p:spPr>
          <a:xfrm>
            <a:off x="7454704" y="1384650"/>
            <a:ext cx="3285048" cy="2191125"/>
          </a:xfrm>
          <a:prstGeom prst="rect">
            <a:avLst/>
          </a:prstGeom>
          <a:noFill/>
          <a:ln>
            <a:noFill/>
          </a:ln>
        </p:spPr>
      </p:pic>
      <p:pic>
        <p:nvPicPr>
          <p:cNvPr id="175" name="Google Shape;175;g3249f71c4c1_0_6"/>
          <p:cNvPicPr preferRelativeResize="0"/>
          <p:nvPr/>
        </p:nvPicPr>
        <p:blipFill rotWithShape="1">
          <a:blip r:embed="rId7">
            <a:alphaModFix/>
          </a:blip>
          <a:srcRect/>
          <a:stretch/>
        </p:blipFill>
        <p:spPr>
          <a:xfrm>
            <a:off x="578175" y="4077500"/>
            <a:ext cx="3285050" cy="2230554"/>
          </a:xfrm>
          <a:prstGeom prst="rect">
            <a:avLst/>
          </a:prstGeom>
          <a:noFill/>
          <a:ln>
            <a:noFill/>
          </a:ln>
        </p:spPr>
      </p:pic>
      <p:sp>
        <p:nvSpPr>
          <p:cNvPr id="176" name="Google Shape;176;g3249f71c4c1_0_6"/>
          <p:cNvSpPr txBox="1"/>
          <p:nvPr/>
        </p:nvSpPr>
        <p:spPr>
          <a:xfrm>
            <a:off x="695400" y="3501008"/>
            <a:ext cx="3000000" cy="627834"/>
          </a:xfrm>
          <a:prstGeom prst="rect">
            <a:avLst/>
          </a:prstGeom>
          <a:noFill/>
          <a:ln>
            <a:noFill/>
          </a:ln>
        </p:spPr>
        <p:txBody>
          <a:bodyPr spcFirstLastPara="1" wrap="square" lIns="91425" tIns="91425" rIns="91425" bIns="91425" anchor="t" anchorCtr="0">
            <a:spAutoFit/>
          </a:bodyPr>
          <a:lstStyle/>
          <a:p>
            <a:pPr lvl="0">
              <a:lnSpc>
                <a:spcPct val="115000"/>
              </a:lnSpc>
              <a:spcBef>
                <a:spcPts val="1400"/>
              </a:spcBef>
              <a:spcAft>
                <a:spcPts val="400"/>
              </a:spcAft>
              <a:buSzPts val="1300"/>
            </a:pPr>
            <a:r>
              <a:rPr lang="el-GR" sz="1200" b="1" dirty="0" err="1" smtClean="0"/>
              <a:t>Αλτέα</a:t>
            </a:r>
            <a:r>
              <a:rPr lang="el-GR" sz="1200" b="1" dirty="0" smtClean="0"/>
              <a:t>, Αλικάντε</a:t>
            </a:r>
            <a:endParaRPr sz="1300" b="1" i="0" u="none" strike="noStrike" cap="none" dirty="0">
              <a:solidFill>
                <a:schemeClr val="dk1"/>
              </a:solidFill>
              <a:latin typeface="Arial"/>
              <a:ea typeface="Arial"/>
              <a:cs typeface="Arial"/>
              <a:sym typeface="Arial"/>
            </a:endParaRPr>
          </a:p>
        </p:txBody>
      </p:sp>
      <p:sp>
        <p:nvSpPr>
          <p:cNvPr id="177" name="Google Shape;177;g3249f71c4c1_0_6"/>
          <p:cNvSpPr txBox="1"/>
          <p:nvPr/>
        </p:nvSpPr>
        <p:spPr>
          <a:xfrm>
            <a:off x="4007768" y="3573016"/>
            <a:ext cx="3000000" cy="627834"/>
          </a:xfrm>
          <a:prstGeom prst="rect">
            <a:avLst/>
          </a:prstGeom>
          <a:noFill/>
          <a:ln>
            <a:noFill/>
          </a:ln>
        </p:spPr>
        <p:txBody>
          <a:bodyPr spcFirstLastPara="1" wrap="square" lIns="91425" tIns="91425" rIns="91425" bIns="91425" anchor="t" anchorCtr="0">
            <a:spAutoFit/>
          </a:bodyPr>
          <a:lstStyle/>
          <a:p>
            <a:pPr>
              <a:lnSpc>
                <a:spcPct val="115000"/>
              </a:lnSpc>
              <a:spcBef>
                <a:spcPts val="1400"/>
              </a:spcBef>
              <a:spcAft>
                <a:spcPts val="400"/>
              </a:spcAft>
              <a:buSzPts val="1300"/>
            </a:pPr>
            <a:r>
              <a:rPr lang="el-GR" sz="1200" b="1" dirty="0" err="1" smtClean="0"/>
              <a:t>Κουδιγιέρο</a:t>
            </a:r>
            <a:r>
              <a:rPr lang="el-GR" sz="1200" b="1" dirty="0" smtClean="0"/>
              <a:t>, </a:t>
            </a:r>
            <a:r>
              <a:rPr lang="el-GR" sz="1200" b="1" dirty="0" err="1" smtClean="0"/>
              <a:t>Αστούριες</a:t>
            </a:r>
            <a:endParaRPr lang="el-GR" sz="1200" b="1" dirty="0"/>
          </a:p>
        </p:txBody>
      </p:sp>
      <p:sp>
        <p:nvSpPr>
          <p:cNvPr id="178" name="Google Shape;178;g3249f71c4c1_0_6"/>
          <p:cNvSpPr txBox="1"/>
          <p:nvPr/>
        </p:nvSpPr>
        <p:spPr>
          <a:xfrm>
            <a:off x="7453075" y="3692600"/>
            <a:ext cx="3000000" cy="627834"/>
          </a:xfrm>
          <a:prstGeom prst="rect">
            <a:avLst/>
          </a:prstGeom>
          <a:noFill/>
          <a:ln>
            <a:noFill/>
          </a:ln>
        </p:spPr>
        <p:txBody>
          <a:bodyPr spcFirstLastPara="1" wrap="square" lIns="91425" tIns="91425" rIns="91425" bIns="91425" anchor="t" anchorCtr="0">
            <a:spAutoFit/>
          </a:bodyPr>
          <a:lstStyle/>
          <a:p>
            <a:pPr lvl="0">
              <a:lnSpc>
                <a:spcPct val="115000"/>
              </a:lnSpc>
              <a:spcBef>
                <a:spcPts val="1400"/>
              </a:spcBef>
              <a:spcAft>
                <a:spcPts val="400"/>
              </a:spcAft>
              <a:buSzPts val="1300"/>
            </a:pPr>
            <a:r>
              <a:rPr lang="el-GR" sz="1200" b="1" dirty="0" err="1" smtClean="0"/>
              <a:t>Σιγκένθα</a:t>
            </a:r>
            <a:r>
              <a:rPr lang="el-GR" sz="1200" b="1" dirty="0" smtClean="0"/>
              <a:t>, </a:t>
            </a:r>
            <a:r>
              <a:rPr lang="el-GR" sz="1200" b="1" dirty="0" err="1" smtClean="0"/>
              <a:t>Γουαδαλαχάρα</a:t>
            </a:r>
            <a:endParaRPr lang="el-GR" sz="1200" b="1" dirty="0"/>
          </a:p>
        </p:txBody>
      </p:sp>
      <p:sp>
        <p:nvSpPr>
          <p:cNvPr id="179" name="Google Shape;179;g3249f71c4c1_0_6"/>
          <p:cNvSpPr txBox="1"/>
          <p:nvPr/>
        </p:nvSpPr>
        <p:spPr>
          <a:xfrm>
            <a:off x="578175" y="6371400"/>
            <a:ext cx="3000000" cy="627834"/>
          </a:xfrm>
          <a:prstGeom prst="rect">
            <a:avLst/>
          </a:prstGeom>
          <a:noFill/>
          <a:ln>
            <a:noFill/>
          </a:ln>
        </p:spPr>
        <p:txBody>
          <a:bodyPr spcFirstLastPara="1" wrap="square" lIns="91425" tIns="91425" rIns="91425" bIns="91425" anchor="t" anchorCtr="0">
            <a:spAutoFit/>
          </a:bodyPr>
          <a:lstStyle/>
          <a:p>
            <a:pPr>
              <a:lnSpc>
                <a:spcPct val="115000"/>
              </a:lnSpc>
              <a:spcBef>
                <a:spcPts val="1400"/>
              </a:spcBef>
              <a:spcAft>
                <a:spcPts val="400"/>
              </a:spcAft>
              <a:buSzPts val="1300"/>
            </a:pPr>
            <a:r>
              <a:rPr lang="el-GR" sz="1200" b="1" dirty="0" err="1" smtClean="0"/>
              <a:t>Βαλντερόμπρες</a:t>
            </a:r>
            <a:r>
              <a:rPr lang="el-GR" sz="1200" b="1" dirty="0" smtClean="0"/>
              <a:t>, Τερουέλ</a:t>
            </a:r>
            <a:endParaRPr lang="el-GR" sz="1200" b="1" dirty="0"/>
          </a:p>
        </p:txBody>
      </p:sp>
      <p:pic>
        <p:nvPicPr>
          <p:cNvPr id="180" name="Google Shape;180;g3249f71c4c1_0_6"/>
          <p:cNvPicPr preferRelativeResize="0"/>
          <p:nvPr/>
        </p:nvPicPr>
        <p:blipFill rotWithShape="1">
          <a:blip r:embed="rId8">
            <a:alphaModFix/>
          </a:blip>
          <a:srcRect/>
          <a:stretch/>
        </p:blipFill>
        <p:spPr>
          <a:xfrm>
            <a:off x="4099950" y="4151625"/>
            <a:ext cx="3202350" cy="2078150"/>
          </a:xfrm>
          <a:prstGeom prst="rect">
            <a:avLst/>
          </a:prstGeom>
          <a:noFill/>
          <a:ln>
            <a:noFill/>
          </a:ln>
        </p:spPr>
      </p:pic>
      <p:sp>
        <p:nvSpPr>
          <p:cNvPr id="181" name="Google Shape;181;g3249f71c4c1_0_6"/>
          <p:cNvSpPr txBox="1"/>
          <p:nvPr/>
        </p:nvSpPr>
        <p:spPr>
          <a:xfrm>
            <a:off x="4158963" y="6303900"/>
            <a:ext cx="3000000" cy="627834"/>
          </a:xfrm>
          <a:prstGeom prst="rect">
            <a:avLst/>
          </a:prstGeom>
          <a:noFill/>
          <a:ln>
            <a:noFill/>
          </a:ln>
        </p:spPr>
        <p:txBody>
          <a:bodyPr spcFirstLastPara="1" wrap="square" lIns="91425" tIns="91425" rIns="91425" bIns="91425" anchor="t" anchorCtr="0">
            <a:spAutoFit/>
          </a:bodyPr>
          <a:lstStyle/>
          <a:p>
            <a:pPr lvl="0">
              <a:lnSpc>
                <a:spcPct val="115000"/>
              </a:lnSpc>
              <a:spcBef>
                <a:spcPts val="1400"/>
              </a:spcBef>
              <a:spcAft>
                <a:spcPts val="400"/>
              </a:spcAft>
              <a:buSzPts val="1300"/>
            </a:pPr>
            <a:r>
              <a:rPr lang="el-GR" sz="1200" b="1" dirty="0" err="1" smtClean="0"/>
              <a:t>Σαντιγιάνα</a:t>
            </a:r>
            <a:r>
              <a:rPr lang="el-GR" sz="1200" b="1" dirty="0" smtClean="0"/>
              <a:t> ντελ Μαρ, Κανταβρία</a:t>
            </a:r>
            <a:endParaRPr lang="el-GR" sz="1200" b="1" dirty="0"/>
          </a:p>
        </p:txBody>
      </p:sp>
      <p:pic>
        <p:nvPicPr>
          <p:cNvPr id="182" name="Google Shape;182;g3249f71c4c1_0_6"/>
          <p:cNvPicPr preferRelativeResize="0"/>
          <p:nvPr/>
        </p:nvPicPr>
        <p:blipFill rotWithShape="1">
          <a:blip r:embed="rId9">
            <a:alphaModFix/>
          </a:blip>
          <a:srcRect/>
          <a:stretch/>
        </p:blipFill>
        <p:spPr>
          <a:xfrm>
            <a:off x="7454688" y="4194325"/>
            <a:ext cx="3117225" cy="2078150"/>
          </a:xfrm>
          <a:prstGeom prst="rect">
            <a:avLst/>
          </a:prstGeom>
          <a:noFill/>
          <a:ln>
            <a:noFill/>
          </a:ln>
        </p:spPr>
      </p:pic>
      <p:sp>
        <p:nvSpPr>
          <p:cNvPr id="183" name="Google Shape;183;g3249f71c4c1_0_6"/>
          <p:cNvSpPr txBox="1"/>
          <p:nvPr/>
        </p:nvSpPr>
        <p:spPr>
          <a:xfrm>
            <a:off x="7454725" y="6303900"/>
            <a:ext cx="3000000" cy="627834"/>
          </a:xfrm>
          <a:prstGeom prst="rect">
            <a:avLst/>
          </a:prstGeom>
          <a:noFill/>
          <a:ln>
            <a:noFill/>
          </a:ln>
        </p:spPr>
        <p:txBody>
          <a:bodyPr spcFirstLastPara="1" wrap="square" lIns="91425" tIns="91425" rIns="91425" bIns="91425" anchor="t" anchorCtr="0">
            <a:spAutoFit/>
          </a:bodyPr>
          <a:lstStyle/>
          <a:p>
            <a:pPr>
              <a:lnSpc>
                <a:spcPct val="115000"/>
              </a:lnSpc>
              <a:spcBef>
                <a:spcPts val="1400"/>
              </a:spcBef>
              <a:spcAft>
                <a:spcPts val="400"/>
              </a:spcAft>
              <a:buSzPts val="1300"/>
            </a:pPr>
            <a:r>
              <a:rPr lang="el-GR" sz="1200" b="1" dirty="0" err="1" smtClean="0"/>
              <a:t>Αγιόν</a:t>
            </a:r>
            <a:r>
              <a:rPr lang="el-GR" sz="1200" b="1" dirty="0" smtClean="0"/>
              <a:t>, </a:t>
            </a:r>
            <a:r>
              <a:rPr lang="el-GR" sz="1200" b="1" dirty="0" err="1" smtClean="0"/>
              <a:t>Σεγόβια</a:t>
            </a:r>
            <a:endParaRPr lang="el-GR" sz="1200" b="1" dirty="0"/>
          </a:p>
        </p:txBody>
      </p:sp>
      <p:sp>
        <p:nvSpPr>
          <p:cNvPr id="184" name="Google Shape;184;g3249f71c4c1_0_6"/>
          <p:cNvSpPr txBox="1"/>
          <p:nvPr/>
        </p:nvSpPr>
        <p:spPr>
          <a:xfrm>
            <a:off x="9192000" y="6457800"/>
            <a:ext cx="30000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l-GR" sz="1400" b="0" i="0" u="none" strike="noStrike" cap="none" dirty="0" err="1" smtClean="0">
                <a:solidFill>
                  <a:srgbClr val="000000"/>
                </a:solidFill>
                <a:latin typeface="Arial"/>
                <a:ea typeface="Arial"/>
                <a:cs typeface="Arial"/>
                <a:sym typeface="Arial"/>
              </a:rPr>
              <a:t>Πηγη</a:t>
            </a:r>
            <a:r>
              <a:rPr lang="en-GB" sz="1400" b="0" i="0" u="none" strike="noStrike" cap="none" dirty="0" smtClean="0">
                <a:solidFill>
                  <a:srgbClr val="000000"/>
                </a:solidFill>
                <a:latin typeface="Arial"/>
                <a:ea typeface="Arial"/>
                <a:cs typeface="Arial"/>
                <a:sym typeface="Arial"/>
              </a:rPr>
              <a:t>: </a:t>
            </a:r>
            <a:r>
              <a:rPr lang="en-GB" sz="1400" b="0" i="0" u="none" strike="noStrike" cap="none" dirty="0" err="1">
                <a:solidFill>
                  <a:srgbClr val="000000"/>
                </a:solidFill>
                <a:latin typeface="Arial"/>
                <a:ea typeface="Arial"/>
                <a:cs typeface="Arial"/>
                <a:sym typeface="Arial"/>
              </a:rPr>
              <a:t>iStock</a:t>
            </a:r>
            <a:endParaRPr sz="1400" b="0" i="0" u="none" strike="noStrike" cap="none" dirty="0">
              <a:solidFill>
                <a:srgbClr val="000000"/>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77">
          <a:extLst>
            <a:ext uri="{FF2B5EF4-FFF2-40B4-BE49-F238E27FC236}">
              <a16:creationId xmlns="" xmlns:a16="http://schemas.microsoft.com/office/drawing/2014/main" id="{9EA4C163-C377-5F3F-82D3-4A560710F417}"/>
            </a:ext>
          </a:extLst>
        </p:cNvPr>
        <p:cNvGrpSpPr/>
        <p:nvPr/>
      </p:nvGrpSpPr>
      <p:grpSpPr>
        <a:xfrm>
          <a:off x="0" y="0"/>
          <a:ext cx="0" cy="0"/>
          <a:chOff x="0" y="0"/>
          <a:chExt cx="0" cy="0"/>
        </a:xfrm>
      </p:grpSpPr>
      <p:pic>
        <p:nvPicPr>
          <p:cNvPr id="78" name="Google Shape;78;p5" descr="A logo with a tree in the middle&#10;&#10;Description automatically generated">
            <a:extLst>
              <a:ext uri="{FF2B5EF4-FFF2-40B4-BE49-F238E27FC236}">
                <a16:creationId xmlns="" xmlns:a16="http://schemas.microsoft.com/office/drawing/2014/main" id="{45074A1D-3119-10C1-BCB2-7F9F0E0F9826}"/>
              </a:ext>
            </a:extLst>
          </p:cNvPr>
          <p:cNvPicPr preferRelativeResize="0"/>
          <p:nvPr/>
        </p:nvPicPr>
        <p:blipFill rotWithShape="1">
          <a:blip r:embed="rId4">
            <a:alphaModFix/>
          </a:blip>
          <a:srcRect/>
          <a:stretch/>
        </p:blipFill>
        <p:spPr>
          <a:xfrm>
            <a:off x="5117361" y="401642"/>
            <a:ext cx="1614744" cy="1625941"/>
          </a:xfrm>
          <a:prstGeom prst="rect">
            <a:avLst/>
          </a:prstGeom>
          <a:noFill/>
          <a:ln>
            <a:noFill/>
          </a:ln>
        </p:spPr>
      </p:pic>
      <p:sp>
        <p:nvSpPr>
          <p:cNvPr id="79" name="Google Shape;79;p5">
            <a:extLst>
              <a:ext uri="{FF2B5EF4-FFF2-40B4-BE49-F238E27FC236}">
                <a16:creationId xmlns="" xmlns:a16="http://schemas.microsoft.com/office/drawing/2014/main" id="{BE77E335-EF72-CE4C-DC9F-3366EF8DE954}"/>
              </a:ext>
            </a:extLst>
          </p:cNvPr>
          <p:cNvSpPr txBox="1"/>
          <p:nvPr/>
        </p:nvSpPr>
        <p:spPr>
          <a:xfrm>
            <a:off x="0" y="2708872"/>
            <a:ext cx="12191999" cy="523180"/>
          </a:xfrm>
          <a:prstGeom prst="rect">
            <a:avLst/>
          </a:prstGeom>
          <a:solidFill>
            <a:srgbClr val="72BC59"/>
          </a:solidFill>
          <a:ln>
            <a:noFill/>
          </a:ln>
        </p:spPr>
        <p:txBody>
          <a:bodyPr spcFirstLastPara="1" wrap="square" lIns="91425" tIns="45700" rIns="91425" bIns="45700" anchor="t" anchorCtr="0">
            <a:spAutoFit/>
          </a:bodyPr>
          <a:lstStyle/>
          <a:p>
            <a:pPr algn="ctr"/>
            <a:r>
              <a:rPr lang="el-GR" sz="2800" b="1" dirty="0" smtClean="0">
                <a:solidFill>
                  <a:schemeClr val="bg1"/>
                </a:solidFill>
                <a:latin typeface="Candara" pitchFamily="34" charset="0"/>
              </a:rPr>
              <a:t>Ευχαριστούμε για την προσοχή σας</a:t>
            </a:r>
            <a:endParaRPr lang="en-US" sz="2800" b="1" dirty="0" smtClean="0">
              <a:solidFill>
                <a:schemeClr val="bg1"/>
              </a:solidFill>
              <a:latin typeface="Candara" pitchFamily="34" charset="0"/>
            </a:endParaRPr>
          </a:p>
        </p:txBody>
      </p:sp>
      <p:sp>
        <p:nvSpPr>
          <p:cNvPr id="80" name="Google Shape;80;p5">
            <a:extLst>
              <a:ext uri="{FF2B5EF4-FFF2-40B4-BE49-F238E27FC236}">
                <a16:creationId xmlns="" xmlns:a16="http://schemas.microsoft.com/office/drawing/2014/main" id="{5BC8D6D7-24F3-A431-1DB9-07722AF93252}"/>
              </a:ext>
            </a:extLst>
          </p:cNvPr>
          <p:cNvSpPr txBox="1"/>
          <p:nvPr/>
        </p:nvSpPr>
        <p:spPr>
          <a:xfrm>
            <a:off x="3048000" y="2141384"/>
            <a:ext cx="6096000" cy="33851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r>
              <a:rPr lang="en-GB" sz="1600" b="1" i="0" u="none" strike="noStrike" cap="none" dirty="0">
                <a:solidFill>
                  <a:srgbClr val="7F7F7F"/>
                </a:solidFill>
                <a:latin typeface="Calibri"/>
                <a:ea typeface="Calibri"/>
                <a:cs typeface="Calibri"/>
                <a:sym typeface="Calibri"/>
              </a:rPr>
              <a:t>2023-1-EE01-KA220-ADU-000150753</a:t>
            </a:r>
            <a:endParaRPr sz="1400" b="0" i="0" u="none" strike="noStrike" cap="none" dirty="0">
              <a:solidFill>
                <a:schemeClr val="dk1"/>
              </a:solidFill>
              <a:latin typeface="Times New Roman"/>
              <a:ea typeface="Times New Roman"/>
              <a:cs typeface="Times New Roman"/>
              <a:sym typeface="Times New Roman"/>
            </a:endParaRPr>
          </a:p>
        </p:txBody>
      </p:sp>
      <p:pic>
        <p:nvPicPr>
          <p:cNvPr id="84" name="Google Shape;84;p5" descr="A logo of a person holding a pen&#10;&#10;Description automatically generated">
            <a:extLst>
              <a:ext uri="{FF2B5EF4-FFF2-40B4-BE49-F238E27FC236}">
                <a16:creationId xmlns="" xmlns:a16="http://schemas.microsoft.com/office/drawing/2014/main" id="{F9D1DA8D-D4C4-7907-0694-F8605C238371}"/>
              </a:ext>
            </a:extLst>
          </p:cNvPr>
          <p:cNvPicPr preferRelativeResize="0"/>
          <p:nvPr/>
        </p:nvPicPr>
        <p:blipFill rotWithShape="1">
          <a:blip r:embed="rId5">
            <a:alphaModFix/>
          </a:blip>
          <a:srcRect/>
          <a:stretch/>
        </p:blipFill>
        <p:spPr>
          <a:xfrm>
            <a:off x="506364" y="4406422"/>
            <a:ext cx="1018108" cy="1028604"/>
          </a:xfrm>
          <a:prstGeom prst="rect">
            <a:avLst/>
          </a:prstGeom>
          <a:noFill/>
          <a:ln>
            <a:noFill/>
          </a:ln>
        </p:spPr>
      </p:pic>
      <p:sp>
        <p:nvSpPr>
          <p:cNvPr id="2" name="Google Shape;80;p5">
            <a:extLst>
              <a:ext uri="{FF2B5EF4-FFF2-40B4-BE49-F238E27FC236}">
                <a16:creationId xmlns="" xmlns:a16="http://schemas.microsoft.com/office/drawing/2014/main" id="{60AE485B-6786-A879-4B54-0B8C00087AB2}"/>
              </a:ext>
            </a:extLst>
          </p:cNvPr>
          <p:cNvSpPr txBox="1"/>
          <p:nvPr/>
        </p:nvSpPr>
        <p:spPr>
          <a:xfrm>
            <a:off x="3218507" y="3480723"/>
            <a:ext cx="6096000" cy="52318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r>
              <a:rPr lang="el-GR" sz="2800" b="1" i="0" u="none" strike="noStrike" cap="none" dirty="0" smtClean="0">
                <a:solidFill>
                  <a:srgbClr val="7F7F7F"/>
                </a:solidFill>
                <a:latin typeface="Calibri"/>
                <a:ea typeface="Calibri"/>
                <a:cs typeface="Calibri"/>
                <a:sym typeface="Calibri"/>
              </a:rPr>
              <a:t>ΕΤΑΙΡΟΙ</a:t>
            </a:r>
            <a:r>
              <a:rPr lang="en-GB" sz="2800" b="1" i="0" u="none" strike="noStrike" cap="none" dirty="0" smtClean="0">
                <a:solidFill>
                  <a:srgbClr val="7F7F7F"/>
                </a:solidFill>
                <a:latin typeface="Calibri"/>
                <a:ea typeface="Calibri"/>
                <a:cs typeface="Calibri"/>
                <a:sym typeface="Calibri"/>
              </a:rPr>
              <a:t>  </a:t>
            </a:r>
            <a:endParaRPr sz="2800" b="0" i="0" u="none" strike="noStrike" cap="none" dirty="0">
              <a:solidFill>
                <a:schemeClr val="dk1"/>
              </a:solidFill>
              <a:latin typeface="Times New Roman"/>
              <a:ea typeface="Times New Roman"/>
              <a:cs typeface="Times New Roman"/>
              <a:sym typeface="Times New Roman"/>
            </a:endParaRPr>
          </a:p>
        </p:txBody>
      </p:sp>
      <p:pic>
        <p:nvPicPr>
          <p:cNvPr id="1026" name="Picture 2" descr="A green text on a black background&#10;&#10;Description automatically generated">
            <a:extLst>
              <a:ext uri="{FF2B5EF4-FFF2-40B4-BE49-F238E27FC236}">
                <a16:creationId xmlns="" xmlns:a16="http://schemas.microsoft.com/office/drawing/2014/main" id="{3B45D439-3297-79AA-CACA-7096D6D590B0}"/>
              </a:ext>
            </a:extLst>
          </p:cNvPr>
          <p:cNvPicPr>
            <a:picLocks noChangeAspect="1" noChangeArrowheads="1"/>
          </p:cNvPicPr>
          <p:nvPr/>
        </p:nvPicPr>
        <p:blipFill>
          <a:blip r:embed="rId6">
            <a:extLst>
              <a:ext uri="{28A0092B-C50C-407E-A947-70E740481C1C}">
                <a14:useLocalDpi xmlns="" xmlns:a14="http://schemas.microsoft.com/office/drawing/2010/main" val="0"/>
              </a:ext>
            </a:extLst>
          </a:blip>
          <a:srcRect/>
          <a:stretch>
            <a:fillRect/>
          </a:stretch>
        </p:blipFill>
        <p:spPr bwMode="auto">
          <a:xfrm>
            <a:off x="1962338" y="4752724"/>
            <a:ext cx="1676400" cy="400050"/>
          </a:xfrm>
          <a:prstGeom prst="rect">
            <a:avLst/>
          </a:prstGeom>
          <a:noFill/>
          <a:extLst>
            <a:ext uri="{909E8E84-426E-40DD-AFC4-6F175D3DCCD1}">
              <a14:hiddenFill xmlns="" xmlns:a14="http://schemas.microsoft.com/office/drawing/2010/main">
                <a:solidFill>
                  <a:srgbClr val="FFFFFF"/>
                </a:solidFill>
              </a14:hiddenFill>
            </a:ext>
          </a:extLst>
        </p:spPr>
      </p:pic>
      <p:pic>
        <p:nvPicPr>
          <p:cNvPr id="1028" name="Picture 4">
            <a:extLst>
              <a:ext uri="{FF2B5EF4-FFF2-40B4-BE49-F238E27FC236}">
                <a16:creationId xmlns="" xmlns:a16="http://schemas.microsoft.com/office/drawing/2014/main" id="{CEACFF9F-2E19-236D-B5DE-BA61F8D477D4}"/>
              </a:ext>
            </a:extLst>
          </p:cNvPr>
          <p:cNvPicPr>
            <a:picLocks noChangeAspect="1" noChangeArrowheads="1"/>
          </p:cNvPicPr>
          <p:nvPr/>
        </p:nvPicPr>
        <p:blipFill>
          <a:blip r:embed="rId7">
            <a:extLst>
              <a:ext uri="{28A0092B-C50C-407E-A947-70E740481C1C}">
                <a14:useLocalDpi xmlns="" xmlns:a14="http://schemas.microsoft.com/office/drawing/2010/main" val="0"/>
              </a:ext>
            </a:extLst>
          </a:blip>
          <a:srcRect/>
          <a:stretch>
            <a:fillRect/>
          </a:stretch>
        </p:blipFill>
        <p:spPr bwMode="auto">
          <a:xfrm>
            <a:off x="3969614" y="4704157"/>
            <a:ext cx="866775" cy="542925"/>
          </a:xfrm>
          <a:prstGeom prst="rect">
            <a:avLst/>
          </a:prstGeom>
          <a:noFill/>
          <a:extLst>
            <a:ext uri="{909E8E84-426E-40DD-AFC4-6F175D3DCCD1}">
              <a14:hiddenFill xmlns="" xmlns:a14="http://schemas.microsoft.com/office/drawing/2010/main">
                <a:solidFill>
                  <a:srgbClr val="FFFFFF"/>
                </a:solidFill>
              </a14:hiddenFill>
            </a:ext>
          </a:extLst>
        </p:spPr>
      </p:pic>
      <p:pic>
        <p:nvPicPr>
          <p:cNvPr id="1030" name="Picture 6" descr="A red bird on a green leaf&#10;&#10;Description automatically generated">
            <a:extLst>
              <a:ext uri="{FF2B5EF4-FFF2-40B4-BE49-F238E27FC236}">
                <a16:creationId xmlns="" xmlns:a16="http://schemas.microsoft.com/office/drawing/2014/main" id="{64376610-9F6A-7D97-9F5A-E9A5DBD20FBE}"/>
              </a:ext>
            </a:extLst>
          </p:cNvPr>
          <p:cNvPicPr>
            <a:picLocks noChangeAspect="1" noChangeArrowheads="1"/>
          </p:cNvPicPr>
          <p:nvPr/>
        </p:nvPicPr>
        <p:blipFill>
          <a:blip r:embed="rId8">
            <a:extLst>
              <a:ext uri="{28A0092B-C50C-407E-A947-70E740481C1C}">
                <a14:useLocalDpi xmlns="" xmlns:a14="http://schemas.microsoft.com/office/drawing/2010/main" val="0"/>
              </a:ext>
            </a:extLst>
          </a:blip>
          <a:srcRect/>
          <a:stretch>
            <a:fillRect/>
          </a:stretch>
        </p:blipFill>
        <p:spPr bwMode="auto">
          <a:xfrm>
            <a:off x="5167265" y="4723206"/>
            <a:ext cx="971550" cy="504825"/>
          </a:xfrm>
          <a:prstGeom prst="rect">
            <a:avLst/>
          </a:prstGeom>
          <a:noFill/>
          <a:extLst>
            <a:ext uri="{909E8E84-426E-40DD-AFC4-6F175D3DCCD1}">
              <a14:hiddenFill xmlns="" xmlns:a14="http://schemas.microsoft.com/office/drawing/2010/main">
                <a:solidFill>
                  <a:srgbClr val="FFFFFF"/>
                </a:solidFill>
              </a14:hiddenFill>
            </a:ext>
          </a:extLst>
        </p:spPr>
      </p:pic>
      <p:pic>
        <p:nvPicPr>
          <p:cNvPr id="1032" name="Picture 8" descr="Icon&#10;&#10;Description automatically generated">
            <a:extLst>
              <a:ext uri="{FF2B5EF4-FFF2-40B4-BE49-F238E27FC236}">
                <a16:creationId xmlns="" xmlns:a16="http://schemas.microsoft.com/office/drawing/2014/main" id="{787E2769-AEC9-4756-9372-748CDF945564}"/>
              </a:ext>
            </a:extLst>
          </p:cNvPr>
          <p:cNvPicPr>
            <a:picLocks noChangeAspect="1" noChangeArrowheads="1"/>
          </p:cNvPicPr>
          <p:nvPr/>
        </p:nvPicPr>
        <p:blipFill>
          <a:blip r:embed="rId9">
            <a:extLst>
              <a:ext uri="{28A0092B-C50C-407E-A947-70E740481C1C}">
                <a14:useLocalDpi xmlns="" xmlns:a14="http://schemas.microsoft.com/office/drawing/2010/main" val="0"/>
              </a:ext>
            </a:extLst>
          </a:blip>
          <a:srcRect/>
          <a:stretch>
            <a:fillRect/>
          </a:stretch>
        </p:blipFill>
        <p:spPr bwMode="auto">
          <a:xfrm>
            <a:off x="6535659" y="4630211"/>
            <a:ext cx="1257300" cy="581025"/>
          </a:xfrm>
          <a:prstGeom prst="rect">
            <a:avLst/>
          </a:prstGeom>
          <a:noFill/>
          <a:extLst>
            <a:ext uri="{909E8E84-426E-40DD-AFC4-6F175D3DCCD1}">
              <a14:hiddenFill xmlns="" xmlns:a14="http://schemas.microsoft.com/office/drawing/2010/main">
                <a:solidFill>
                  <a:srgbClr val="FFFFFF"/>
                </a:solidFill>
              </a14:hiddenFill>
            </a:ext>
          </a:extLst>
        </p:spPr>
      </p:pic>
      <p:pic>
        <p:nvPicPr>
          <p:cNvPr id="1034" name="Picture 10" descr="A building with red lights&#10;&#10;Description automatically generated">
            <a:extLst>
              <a:ext uri="{FF2B5EF4-FFF2-40B4-BE49-F238E27FC236}">
                <a16:creationId xmlns="" xmlns:a16="http://schemas.microsoft.com/office/drawing/2014/main" id="{31B41789-03F6-70DF-6C37-3B809119B07B}"/>
              </a:ext>
            </a:extLst>
          </p:cNvPr>
          <p:cNvPicPr>
            <a:picLocks noChangeAspect="1" noChangeArrowheads="1"/>
          </p:cNvPicPr>
          <p:nvPr/>
        </p:nvPicPr>
        <p:blipFill>
          <a:blip r:embed="rId10">
            <a:extLst>
              <a:ext uri="{28A0092B-C50C-407E-A947-70E740481C1C}">
                <a14:useLocalDpi xmlns="" xmlns:a14="http://schemas.microsoft.com/office/drawing/2010/main" val="0"/>
              </a:ext>
            </a:extLst>
          </a:blip>
          <a:srcRect/>
          <a:stretch>
            <a:fillRect/>
          </a:stretch>
        </p:blipFill>
        <p:spPr bwMode="auto">
          <a:xfrm>
            <a:off x="8328717" y="4619374"/>
            <a:ext cx="771525" cy="533400"/>
          </a:xfrm>
          <a:prstGeom prst="rect">
            <a:avLst/>
          </a:prstGeom>
          <a:noFill/>
          <a:extLst>
            <a:ext uri="{909E8E84-426E-40DD-AFC4-6F175D3DCCD1}">
              <a14:hiddenFill xmlns="" xmlns:a14="http://schemas.microsoft.com/office/drawing/2010/main">
                <a:solidFill>
                  <a:srgbClr val="FFFFFF"/>
                </a:solidFill>
              </a14:hiddenFill>
            </a:ext>
          </a:extLst>
        </p:spPr>
      </p:pic>
      <p:pic>
        <p:nvPicPr>
          <p:cNvPr id="1036" name="Picture 12" descr="A blue and black logo&#10;&#10;Description automatically generated">
            <a:extLst>
              <a:ext uri="{FF2B5EF4-FFF2-40B4-BE49-F238E27FC236}">
                <a16:creationId xmlns="" xmlns:a16="http://schemas.microsoft.com/office/drawing/2014/main" id="{C9B3BA7D-83AB-3CA7-81BA-35DE5F9EB790}"/>
              </a:ext>
            </a:extLst>
          </p:cNvPr>
          <p:cNvPicPr>
            <a:picLocks noChangeAspect="1" noChangeArrowheads="1"/>
          </p:cNvPicPr>
          <p:nvPr/>
        </p:nvPicPr>
        <p:blipFill>
          <a:blip r:embed="rId11">
            <a:extLst>
              <a:ext uri="{28A0092B-C50C-407E-A947-70E740481C1C}">
                <a14:useLocalDpi xmlns="" xmlns:a14="http://schemas.microsoft.com/office/drawing/2010/main" val="0"/>
              </a:ext>
            </a:extLst>
          </a:blip>
          <a:srcRect/>
          <a:stretch>
            <a:fillRect/>
          </a:stretch>
        </p:blipFill>
        <p:spPr bwMode="auto">
          <a:xfrm>
            <a:off x="9803732" y="4843604"/>
            <a:ext cx="1881904" cy="309170"/>
          </a:xfrm>
          <a:prstGeom prst="rect">
            <a:avLst/>
          </a:prstGeom>
          <a:noFill/>
          <a:extLst>
            <a:ext uri="{909E8E84-426E-40DD-AFC4-6F175D3DCCD1}">
              <a14:hiddenFill xmlns="" xmlns:a14="http://schemas.microsoft.com/office/drawing/2010/main">
                <a:solidFill>
                  <a:srgbClr val="FFFFFF"/>
                </a:solidFill>
              </a14:hiddenFill>
            </a:ext>
          </a:extLst>
        </p:spPr>
      </p:pic>
      <p:pic>
        <p:nvPicPr>
          <p:cNvPr id="20" name="19 - Εικόνα" descr="cc-brand-1.png"/>
          <p:cNvPicPr>
            <a:picLocks noChangeAspect="1"/>
          </p:cNvPicPr>
          <p:nvPr/>
        </p:nvPicPr>
        <p:blipFill>
          <a:blip r:embed="rId12"/>
          <a:stretch>
            <a:fillRect/>
          </a:stretch>
        </p:blipFill>
        <p:spPr>
          <a:xfrm>
            <a:off x="10688715" y="6078746"/>
            <a:ext cx="1503285" cy="779254"/>
          </a:xfrm>
          <a:prstGeom prst="rect">
            <a:avLst/>
          </a:prstGeom>
        </p:spPr>
      </p:pic>
      <p:sp>
        <p:nvSpPr>
          <p:cNvPr id="17" name="Google Shape;87;p1">
            <a:extLst>
              <a:ext uri="{FF2B5EF4-FFF2-40B4-BE49-F238E27FC236}">
                <a16:creationId xmlns="" xmlns:a16="http://schemas.microsoft.com/office/drawing/2014/main" id="{9FFF2E58-2E28-BE29-B86E-1A0B409A2824}"/>
              </a:ext>
            </a:extLst>
          </p:cNvPr>
          <p:cNvSpPr txBox="1"/>
          <p:nvPr/>
        </p:nvSpPr>
        <p:spPr>
          <a:xfrm>
            <a:off x="2630158" y="6221372"/>
            <a:ext cx="8031924" cy="553957"/>
          </a:xfrm>
          <a:prstGeom prst="rect">
            <a:avLst/>
          </a:prstGeom>
          <a:noFill/>
          <a:ln>
            <a:noFill/>
          </a:ln>
        </p:spPr>
        <p:txBody>
          <a:bodyPr spcFirstLastPara="1" wrap="square" lIns="91425" tIns="45700" rIns="91425" bIns="45700" anchor="t" anchorCtr="0">
            <a:spAutoFit/>
          </a:bodyPr>
          <a:lstStyle/>
          <a:p>
            <a:pPr lvl="0" algn="just">
              <a:buSzPts val="1050"/>
            </a:pPr>
            <a:r>
              <a:rPr lang="el-GR" sz="1000" i="1" dirty="0" smtClean="0"/>
              <a:t>Με την επιχορήγηση της Ευρωπαϊκής Ένωσης. Ωστόσο, οι απόψεις και οι γνώμες που διατυπώνονται εκφράζουν αποκλειστικά τις απόψεις των συντακτών και δεν αντιπροσωπεύουν κατ’ ανάγκη τις απόψεις της Ευρωπαϊκής Ένωσης ή της Εθνικής Υπηρεσίας της Εσθονίας. Ούτε η Ευρωπαϊκή Ένωση ούτε η χορηγούσα αρχή μπορούν να θεωρηθούν υπεύθυνες γι’ αυτές</a:t>
            </a:r>
            <a:r>
              <a:rPr lang="en-GB" sz="1000" b="0" i="1" u="none" strike="noStrike" dirty="0" smtClean="0">
                <a:solidFill>
                  <a:srgbClr val="222222"/>
                </a:solidFill>
                <a:effectLst/>
                <a:latin typeface="Calibri" panose="020F0502020204030204" pitchFamily="34" charset="0"/>
              </a:rPr>
              <a:t>.</a:t>
            </a:r>
            <a:endParaRPr sz="1000" b="0" i="0" u="none" strike="noStrike" cap="none" dirty="0">
              <a:solidFill>
                <a:schemeClr val="dk1"/>
              </a:solidFill>
              <a:latin typeface="Times New Roman"/>
              <a:ea typeface="Times New Roman"/>
              <a:cs typeface="Times New Roman"/>
              <a:sym typeface="Times New Roman"/>
            </a:endParaRPr>
          </a:p>
        </p:txBody>
      </p:sp>
      <p:pic>
        <p:nvPicPr>
          <p:cNvPr id="18" name="Google Shape;88;p1" descr="Blue text on a black background&#10;&#10;Description automatically generated">
            <a:extLst>
              <a:ext uri="{FF2B5EF4-FFF2-40B4-BE49-F238E27FC236}">
                <a16:creationId xmlns="" xmlns:a16="http://schemas.microsoft.com/office/drawing/2014/main" id="{1A6FCB7D-DF7E-D91D-D207-871084954BEA}"/>
              </a:ext>
            </a:extLst>
          </p:cNvPr>
          <p:cNvPicPr preferRelativeResize="0"/>
          <p:nvPr/>
        </p:nvPicPr>
        <p:blipFill>
          <a:blip r:embed="rId13"/>
          <a:stretch>
            <a:fillRect/>
          </a:stretch>
        </p:blipFill>
        <p:spPr>
          <a:xfrm>
            <a:off x="311501" y="6252809"/>
            <a:ext cx="2127367" cy="402523"/>
          </a:xfrm>
          <a:prstGeom prst="rect">
            <a:avLst/>
          </a:prstGeom>
          <a:noFill/>
          <a:ln>
            <a:noFill/>
          </a:ln>
        </p:spPr>
      </p:pic>
    </p:spTree>
    <p:custDataLst>
      <p:tags r:id="rId1"/>
    </p:custDataLst>
    <p:extLst>
      <p:ext uri="{BB962C8B-B14F-4D97-AF65-F5344CB8AC3E}">
        <p14:creationId xmlns="" xmlns:p14="http://schemas.microsoft.com/office/powerpoint/2010/main" val="1229119951"/>
      </p:ext>
    </p:extLst>
  </p:cSld>
  <p:clrMapOvr>
    <a:masterClrMapping/>
  </p:clrMapOvr>
  <mc:AlternateContent xmlns:mc="http://schemas.openxmlformats.org/markup-compatibility/2006">
    <mc:Choice xmlns="" xmlns:p14="http://schemas.microsoft.com/office/powerpoint/2010/main" Requires="p14">
      <p:transition spd="slow" p14:dur="3400" advClick="0" advTm="2000">
        <p14:reveal/>
      </p:transition>
    </mc:Choice>
    <mc:Fallback>
      <p:transition spd="slow" advClick="0" advTm="2000">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GENSWF_SLIDE_UID" val="{0A642342-A6A3-41FC-929D-B0DCF56A518A}:269"/>
  <p:tag name="ISPRING_SLIDE_INDENT_LEVEL" val="1"/>
  <p:tag name="ISPRING_CUSTOM_TIMING_USED" val="0"/>
</p:tagLst>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52</TotalTime>
  <Words>952</Words>
  <Application>Microsoft Office PowerPoint</Application>
  <PresentationFormat>Προσαρμογή</PresentationFormat>
  <Paragraphs>89</Paragraphs>
  <Slides>10</Slides>
  <Notes>10</Notes>
  <HiddenSlides>0</HiddenSlides>
  <MMClips>0</MMClips>
  <ScaleCrop>false</ScaleCrop>
  <HeadingPairs>
    <vt:vector size="6" baseType="variant">
      <vt:variant>
        <vt:lpstr>Γραμματοσειρές που χρησιμοποιούνται</vt:lpstr>
      </vt:variant>
      <vt:variant>
        <vt:i4>4</vt:i4>
      </vt:variant>
      <vt:variant>
        <vt:lpstr>Θέμα</vt:lpstr>
      </vt:variant>
      <vt:variant>
        <vt:i4>1</vt:i4>
      </vt:variant>
      <vt:variant>
        <vt:lpstr>Τίτλοι διαφανειών</vt:lpstr>
      </vt:variant>
      <vt:variant>
        <vt:i4>10</vt:i4>
      </vt:variant>
    </vt:vector>
  </HeadingPairs>
  <TitlesOfParts>
    <vt:vector size="15" baseType="lpstr">
      <vt:lpstr>Arial</vt:lpstr>
      <vt:lpstr>Candara</vt:lpstr>
      <vt:lpstr>Calibri</vt:lpstr>
      <vt:lpstr>Times New Roman</vt:lpstr>
      <vt:lpstr>Office Theme</vt:lpstr>
      <vt:lpstr>Διαφάνεια 1</vt:lpstr>
      <vt:lpstr>Διαφάνεια 2</vt:lpstr>
      <vt:lpstr>Διαφάνεια 3</vt:lpstr>
      <vt:lpstr>Διαφάνεια 4</vt:lpstr>
      <vt:lpstr>Διαφάνεια 5</vt:lpstr>
      <vt:lpstr>Διαφάνεια 6</vt:lpstr>
      <vt:lpstr>Διαφάνεια 7</vt:lpstr>
      <vt:lpstr>Διαφάνεια 8</vt:lpstr>
      <vt:lpstr>Διαφάνεια 9</vt:lpstr>
      <vt:lpstr>Διαφάνεια 10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Διαφάνεια 1</dc:title>
  <dc:creator>Maria Fernandez</dc:creator>
  <cp:lastModifiedBy>Νικολέττα</cp:lastModifiedBy>
  <cp:revision>9</cp:revision>
  <dcterms:created xsi:type="dcterms:W3CDTF">2024-06-10T15:48:53Z</dcterms:created>
  <dcterms:modified xsi:type="dcterms:W3CDTF">2026-05-11T12:06:16Z</dcterms:modified>
</cp:coreProperties>
</file>