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65" r:id="rId4"/>
    <p:sldId id="266" r:id="rId5"/>
    <p:sldId id="267" r:id="rId6"/>
    <p:sldId id="268"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Fu+xYjcvfm7Kl5enT9YodwPytr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32"/>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freepik.com/free-vector/creative-people-flat-design-concept-with-human-hands-holding-brushes-drawing-little-persons-involved-art-music-dancing-vector-illustration_37421460.htm"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freepik.com/free-vector/creative-people-flat-design-concept-with-human-hands-holding-brushes-drawing-little-persons-involved-art-music-dancing-vector-illustration_37421460.htm"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jpeg"/><Relationship Id="rId3" Type="http://schemas.openxmlformats.org/officeDocument/2006/relationships/notesSlide" Target="../notesSlides/notesSlide6.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24"/>
          <p:cNvSpPr txBox="1"/>
          <p:nvPr/>
        </p:nvSpPr>
        <p:spPr>
          <a:xfrm>
            <a:off x="0" y="2708872"/>
            <a:ext cx="12191999" cy="1384954"/>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l-GR" sz="2800" b="1" dirty="0" smtClean="0">
                <a:solidFill>
                  <a:srgbClr val="FFFFFF"/>
                </a:solidFill>
                <a:latin typeface="Candara"/>
                <a:ea typeface="Candara"/>
                <a:cs typeface="Candara"/>
                <a:sym typeface="Candara"/>
              </a:rPr>
              <a:t>ΕΚΠΑΙΔΕΥΤΙΚΟ ΠΡΟΓΡΑΜΜΑ</a:t>
            </a:r>
            <a:endParaRPr lang="en-GB" sz="2800" b="1" dirty="0" smtClean="0">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marL="809625" lvl="0" algn="ctr"/>
            <a:r>
              <a:rPr lang="el-GR" sz="2800" b="1" dirty="0" smtClean="0">
                <a:solidFill>
                  <a:srgbClr val="FFFFFF"/>
                </a:solidFill>
                <a:latin typeface="Candara"/>
                <a:ea typeface="Candara"/>
                <a:cs typeface="Candara"/>
                <a:sym typeface="Candara"/>
              </a:rPr>
              <a:t>ΜΑΘΗΣΙΑΚΗ ΕΝΟΤΗΤΑ 3: Επιχειρηματικότητα</a:t>
            </a:r>
            <a:endParaRPr lang="el-GR" sz="2800" b="1" dirty="0">
              <a:solidFill>
                <a:srgbClr val="FFFFFF"/>
              </a:solidFill>
              <a:latin typeface="Candara"/>
              <a:ea typeface="Candara"/>
              <a:cs typeface="Candara"/>
              <a:sym typeface="Candara"/>
            </a:endParaRPr>
          </a:p>
        </p:txBody>
      </p:sp>
      <p:sp>
        <p:nvSpPr>
          <p:cNvPr id="86" name="Google Shape;86;p2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pic>
        <p:nvPicPr>
          <p:cNvPr id="7" name="6 - Εικόνα" descr="cc-brand-1.png"/>
          <p:cNvPicPr>
            <a:picLocks noChangeAspect="1"/>
          </p:cNvPicPr>
          <p:nvPr/>
        </p:nvPicPr>
        <p:blipFill>
          <a:blip r:embed="rId4"/>
          <a:stretch>
            <a:fillRect/>
          </a:stretch>
        </p:blipFill>
        <p:spPr>
          <a:xfrm>
            <a:off x="10688715" y="6078746"/>
            <a:ext cx="1503285" cy="779254"/>
          </a:xfrm>
          <a:prstGeom prst="rect">
            <a:avLst/>
          </a:prstGeom>
        </p:spPr>
      </p:pic>
      <p:sp>
        <p:nvSpPr>
          <p:cNvPr id="8"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9"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a:blip r:embed="rId5"/>
          <a:stretch>
            <a:fillRect/>
          </a:stretch>
        </p:blipFill>
        <p:spPr>
          <a:xfrm>
            <a:off x="311501" y="6252809"/>
            <a:ext cx="2127367" cy="4025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239487" y="6136955"/>
            <a:ext cx="509952" cy="509952"/>
          </a:xfrm>
          <a:prstGeom prst="rect">
            <a:avLst/>
          </a:prstGeom>
          <a:noFill/>
          <a:ln>
            <a:noFill/>
          </a:ln>
        </p:spPr>
      </p:pic>
      <p:sp>
        <p:nvSpPr>
          <p:cNvPr id="94" name="Google Shape;94;p2"/>
          <p:cNvSpPr/>
          <p:nvPr/>
        </p:nvSpPr>
        <p:spPr>
          <a:xfrm>
            <a:off x="749439" y="570775"/>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92865" y="721045"/>
            <a:ext cx="12192000" cy="21851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endParaRPr sz="2400" b="1" i="0" u="none" strike="noStrike" cap="none" dirty="0">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r>
              <a:rPr lang="el-GR" sz="2400" b="1" dirty="0" smtClean="0">
                <a:solidFill>
                  <a:schemeClr val="lt1"/>
                </a:solidFill>
                <a:latin typeface="Candara"/>
                <a:ea typeface="Candara"/>
                <a:cs typeface="Candara"/>
                <a:sym typeface="Candara"/>
              </a:rPr>
              <a:t>ΜΑΘΗΜΑ 1: </a:t>
            </a:r>
            <a:endParaRPr lang="en-US" sz="2400" b="1" dirty="0" smtClean="0">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r>
              <a:rPr lang="el-GR" sz="2400" b="1" dirty="0" smtClean="0">
                <a:solidFill>
                  <a:schemeClr val="lt1"/>
                </a:solidFill>
                <a:latin typeface="Candara"/>
                <a:ea typeface="Candara"/>
                <a:cs typeface="Candara"/>
                <a:sym typeface="Candara"/>
              </a:rPr>
              <a:t>Κατανόηση της κληρονομιάς και του επιχειρηματικού της δυναμικού</a:t>
            </a:r>
            <a:endParaRPr lang="en-GB" sz="2400" b="1" dirty="0" smtClean="0">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endParaRPr sz="2400" b="1" i="0" u="none" strike="noStrike" cap="none" dirty="0">
              <a:solidFill>
                <a:srgbClr val="FFFFFF"/>
              </a:solidFill>
              <a:latin typeface="Candara"/>
              <a:ea typeface="Candara"/>
              <a:cs typeface="Candara"/>
              <a:sym typeface="Candara"/>
            </a:endParaRPr>
          </a:p>
        </p:txBody>
      </p:sp>
      <p:pic>
        <p:nvPicPr>
          <p:cNvPr id="96" name="Google Shape;96;p2"/>
          <p:cNvPicPr preferRelativeResize="0"/>
          <p:nvPr/>
        </p:nvPicPr>
        <p:blipFill rotWithShape="1">
          <a:blip r:embed="rId4">
            <a:alphaModFix/>
          </a:blip>
          <a:srcRect/>
          <a:stretch/>
        </p:blipFill>
        <p:spPr>
          <a:xfrm>
            <a:off x="4210835" y="3617693"/>
            <a:ext cx="3789297" cy="21308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0" name="Google Shape;190;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p9"/>
          <p:cNvSpPr txBox="1"/>
          <p:nvPr/>
        </p:nvSpPr>
        <p:spPr>
          <a:xfrm>
            <a:off x="0" y="89588"/>
            <a:ext cx="10911016" cy="461624"/>
          </a:xfrm>
          <a:prstGeom prst="rect">
            <a:avLst/>
          </a:prstGeom>
          <a:noFill/>
          <a:ln>
            <a:noFill/>
          </a:ln>
        </p:spPr>
        <p:txBody>
          <a:bodyPr spcFirstLastPara="1" wrap="square" lIns="91425" tIns="45700" rIns="91425" bIns="45700" anchor="t" anchorCtr="0">
            <a:spAutoFit/>
          </a:bodyPr>
          <a:lstStyle/>
          <a:p>
            <a:pPr marL="457200" lvl="1">
              <a:buSzPts val="3600"/>
            </a:pPr>
            <a:r>
              <a:rPr lang="en-GB" sz="2400" b="1" i="0" u="none" strike="noStrike" cap="none" dirty="0" smtClean="0">
                <a:solidFill>
                  <a:schemeClr val="lt1"/>
                </a:solidFill>
                <a:latin typeface="Candara"/>
                <a:ea typeface="Candara"/>
                <a:cs typeface="Candara"/>
                <a:sym typeface="Candara"/>
              </a:rPr>
              <a:t> </a:t>
            </a:r>
            <a:r>
              <a:rPr lang="el-GR" sz="2400" b="1" dirty="0" err="1" smtClean="0">
                <a:solidFill>
                  <a:schemeClr val="lt1"/>
                </a:solidFill>
                <a:latin typeface="Candara"/>
                <a:ea typeface="Candara"/>
                <a:cs typeface="Candara"/>
                <a:sym typeface="Candara"/>
              </a:rPr>
              <a:t>Διαδραστική</a:t>
            </a:r>
            <a:r>
              <a:rPr lang="el-GR" sz="2400" b="1" dirty="0" smtClean="0">
                <a:solidFill>
                  <a:schemeClr val="lt1"/>
                </a:solidFill>
                <a:latin typeface="Candara"/>
                <a:ea typeface="Candara"/>
                <a:cs typeface="Candara"/>
                <a:sym typeface="Candara"/>
              </a:rPr>
              <a:t> Δραστηριότητα: Χαρτογράφηση της Τοπικής Κληρονομιάς (1/2)</a:t>
            </a:r>
            <a:endParaRPr lang="en-GB" sz="2400" b="1" dirty="0">
              <a:solidFill>
                <a:schemeClr val="lt1"/>
              </a:solidFill>
              <a:latin typeface="Candara"/>
              <a:ea typeface="Candara"/>
              <a:cs typeface="Candara"/>
              <a:sym typeface="Candara"/>
            </a:endParaRPr>
          </a:p>
        </p:txBody>
      </p:sp>
      <p:sp>
        <p:nvSpPr>
          <p:cNvPr id="193" name="Google Shape;193;p9"/>
          <p:cNvSpPr txBox="1"/>
          <p:nvPr/>
        </p:nvSpPr>
        <p:spPr>
          <a:xfrm>
            <a:off x="484053" y="973651"/>
            <a:ext cx="10911016" cy="5539938"/>
          </a:xfrm>
          <a:prstGeom prst="rect">
            <a:avLst/>
          </a:prstGeom>
          <a:noFill/>
          <a:ln>
            <a:noFill/>
          </a:ln>
        </p:spPr>
        <p:txBody>
          <a:bodyPr spcFirstLastPara="1" wrap="square" lIns="91425" tIns="45700" rIns="91425" bIns="45700" anchor="t" anchorCtr="0">
            <a:spAutoFit/>
          </a:bodyPr>
          <a:lstStyle/>
          <a:p>
            <a:pPr>
              <a:buSzPts val="1600"/>
            </a:pPr>
            <a:r>
              <a:rPr lang="el-GR" sz="1600" b="1" dirty="0" smtClean="0">
                <a:latin typeface="Candara"/>
                <a:ea typeface="Candara"/>
                <a:cs typeface="Candara"/>
                <a:sym typeface="Candara"/>
              </a:rPr>
              <a:t>Στόχος:</a:t>
            </a:r>
          </a:p>
          <a:p>
            <a:pPr>
              <a:buSzPts val="1600"/>
            </a:pPr>
            <a:r>
              <a:rPr lang="el-GR" sz="1600" dirty="0" smtClean="0">
                <a:latin typeface="Candara"/>
                <a:ea typeface="Candara"/>
                <a:cs typeface="Candara"/>
                <a:sym typeface="Candara"/>
              </a:rPr>
              <a:t>Στόχος αυτής της δραστηριότητας είναι να ενισχύσει την κατανόηση και την εκτίμηση των μαθητών για την τοπική πολιτιστική και φυσική κληρονομιά. Μέσα από τον εντοπισμό και τη συζήτηση γύρω από τόπους κληρονομιάς, οι μαθητές θα διερευνήσουν τον ρόλο που παίζουν αυτοί οι τόποι στην ταυτότητα της κοινότητας και στις ευκαιρίες για επιχειρηματικότητα.</a:t>
            </a: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dirty="0">
              <a:solidFill>
                <a:srgbClr val="000000"/>
              </a:solidFill>
              <a:latin typeface="Candara"/>
              <a:ea typeface="Candara"/>
              <a:cs typeface="Candara"/>
              <a:sym typeface="Candara"/>
            </a:endParaRPr>
          </a:p>
          <a:p>
            <a:pPr>
              <a:buSzPts val="1600"/>
            </a:pPr>
            <a:r>
              <a:rPr lang="el-GR" sz="1600" b="1" dirty="0" smtClean="0">
                <a:latin typeface="Candara"/>
                <a:ea typeface="Candara"/>
                <a:cs typeface="Candara"/>
                <a:sym typeface="Candara"/>
              </a:rPr>
              <a:t>Απαιτούμενα υλικά:</a:t>
            </a:r>
          </a:p>
          <a:p>
            <a:pPr>
              <a:spcBef>
                <a:spcPts val="600"/>
              </a:spcBef>
              <a:buSzPts val="1600"/>
            </a:pPr>
            <a:r>
              <a:rPr lang="el-GR" sz="1600" dirty="0" smtClean="0">
                <a:latin typeface="Candara"/>
                <a:ea typeface="Candara"/>
                <a:cs typeface="Candara"/>
                <a:sym typeface="Candara"/>
              </a:rPr>
              <a:t>-Εκτυπωμένοι χάρτες της τοπικής περιοχής, ένας για κάθε ομάδα </a:t>
            </a:r>
          </a:p>
          <a:p>
            <a:pPr>
              <a:spcBef>
                <a:spcPts val="600"/>
              </a:spcBef>
              <a:buSzPts val="1600"/>
            </a:pPr>
            <a:r>
              <a:rPr lang="el-GR" sz="1600" dirty="0" smtClean="0">
                <a:latin typeface="Candara"/>
                <a:ea typeface="Candara"/>
                <a:cs typeface="Candara"/>
                <a:sym typeface="Candara"/>
              </a:rPr>
              <a:t>-Μαρκαδόροι, στυλό και αυτοκόλλητα για τη σήμανση των σημείων </a:t>
            </a:r>
          </a:p>
          <a:p>
            <a:pPr>
              <a:spcBef>
                <a:spcPts val="600"/>
              </a:spcBef>
              <a:buSzPts val="1600"/>
            </a:pPr>
            <a:r>
              <a:rPr lang="el-GR" sz="1600" dirty="0" smtClean="0">
                <a:latin typeface="Candara"/>
                <a:ea typeface="Candara"/>
                <a:cs typeface="Candara"/>
                <a:sym typeface="Candara"/>
              </a:rPr>
              <a:t>-Υλικό αναφοράς, όπως φυλλάδια, βιβλία ή διαδικτυακές πηγές σχετικά με την τοπική κληρονομιά </a:t>
            </a:r>
          </a:p>
          <a:p>
            <a:pPr>
              <a:spcBef>
                <a:spcPts val="600"/>
              </a:spcBef>
              <a:buSzPts val="1600"/>
            </a:pPr>
            <a:r>
              <a:rPr lang="el-GR" sz="1600" dirty="0" smtClean="0">
                <a:latin typeface="Candara"/>
                <a:ea typeface="Candara"/>
                <a:cs typeface="Candara"/>
                <a:sym typeface="Candara"/>
              </a:rPr>
              <a:t>-Υλικά παρουσίασης, όπως χαρτί, μαρκαδόροι ή ψηφιακά εργαλεία, εφόσον είναι διαθέσιμα</a:t>
            </a: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dirty="0">
              <a:solidFill>
                <a:srgbClr val="000000"/>
              </a:solidFill>
              <a:latin typeface="Candara"/>
              <a:ea typeface="Candara"/>
              <a:cs typeface="Candara"/>
              <a:sym typeface="Candara"/>
            </a:endParaRPr>
          </a:p>
          <a:p>
            <a:pPr>
              <a:buSzPts val="1600"/>
            </a:pPr>
            <a:r>
              <a:rPr lang="el-GR" sz="1600" b="1" dirty="0" smtClean="0">
                <a:latin typeface="Candara"/>
                <a:ea typeface="Candara"/>
                <a:cs typeface="Candara"/>
                <a:sym typeface="Candara"/>
              </a:rPr>
              <a:t>Διαδικασία:</a:t>
            </a:r>
          </a:p>
          <a:p>
            <a:pPr>
              <a:spcBef>
                <a:spcPts val="600"/>
              </a:spcBef>
              <a:buSzPts val="1600"/>
            </a:pPr>
            <a:r>
              <a:rPr lang="el-GR" sz="1600" dirty="0" smtClean="0">
                <a:latin typeface="Candara"/>
                <a:ea typeface="Candara"/>
                <a:cs typeface="Candara"/>
                <a:sym typeface="Candara"/>
              </a:rPr>
              <a:t>-Εξηγήστε σύντομα τον στόχο της δραστηριότητας και τη σημασία της κληρονομιάς για την κοινότητα και την οικονομική ανάπτυξη. </a:t>
            </a:r>
          </a:p>
          <a:p>
            <a:pPr>
              <a:spcBef>
                <a:spcPts val="600"/>
              </a:spcBef>
              <a:buSzPts val="1600"/>
            </a:pPr>
            <a:r>
              <a:rPr lang="el-GR" sz="1600" dirty="0" smtClean="0">
                <a:latin typeface="Candara"/>
                <a:ea typeface="Candara"/>
                <a:cs typeface="Candara"/>
                <a:sym typeface="Candara"/>
              </a:rPr>
              <a:t>-Χωρίστε τους μαθητές σε μικρές ομάδες, 4–5 μαθητών ανά ομάδα. </a:t>
            </a:r>
          </a:p>
          <a:p>
            <a:pPr>
              <a:spcBef>
                <a:spcPts val="600"/>
              </a:spcBef>
              <a:buSzPts val="1600"/>
            </a:pPr>
            <a:r>
              <a:rPr lang="el-GR" sz="1600" dirty="0" smtClean="0">
                <a:latin typeface="Candara"/>
                <a:ea typeface="Candara"/>
                <a:cs typeface="Candara"/>
                <a:sym typeface="Candara"/>
              </a:rPr>
              <a:t>-Δώστε σε κάθε ομάδα έναν εκτυπωμένο χάρτη της τοπικής περιοχής και τα υλικά σήμανσης. </a:t>
            </a:r>
          </a:p>
          <a:p>
            <a:pPr>
              <a:spcBef>
                <a:spcPts val="600"/>
              </a:spcBef>
              <a:buSzPts val="1600"/>
            </a:pPr>
            <a:r>
              <a:rPr lang="el-GR" sz="1600" dirty="0" smtClean="0">
                <a:latin typeface="Candara"/>
                <a:ea typeface="Candara"/>
                <a:cs typeface="Candara"/>
                <a:sym typeface="Candara"/>
              </a:rPr>
              <a:t>-Ζητήστε από κάθε ομάδα να εντοπίσει και να σημειώσει στον χάρτη τόπους πολιτιστικής και φυσικής κληρονομιάς. -Ενθαρρύνετέ τους να χρησιμοποιήσουν υλικό αναφοράς για να διασφαλίσουν την ακρίβεια. </a:t>
            </a:r>
          </a:p>
        </p:txBody>
      </p:sp>
      <p:pic>
        <p:nvPicPr>
          <p:cNvPr id="194" name="Google Shape;194;p9"/>
          <p:cNvPicPr preferRelativeResize="0"/>
          <p:nvPr/>
        </p:nvPicPr>
        <p:blipFill rotWithShape="1">
          <a:blip r:embed="rId4">
            <a:alphaModFix/>
          </a:blip>
          <a:srcRect/>
          <a:stretch/>
        </p:blipFill>
        <p:spPr>
          <a:xfrm>
            <a:off x="9269275" y="1382050"/>
            <a:ext cx="2691425" cy="2483800"/>
          </a:xfrm>
          <a:prstGeom prst="rect">
            <a:avLst/>
          </a:prstGeom>
          <a:noFill/>
          <a:ln>
            <a:noFill/>
          </a:ln>
          <a:effectLst>
            <a:outerShdw blurRad="57150" dist="19050" dir="5400000" algn="bl" rotWithShape="0">
              <a:srgbClr val="000000">
                <a:alpha val="49803"/>
              </a:srgbClr>
            </a:outerShdw>
          </a:effectLst>
        </p:spPr>
      </p:pic>
      <p:sp>
        <p:nvSpPr>
          <p:cNvPr id="195" name="Google Shape;195;p9"/>
          <p:cNvSpPr txBox="1"/>
          <p:nvPr/>
        </p:nvSpPr>
        <p:spPr>
          <a:xfrm>
            <a:off x="9269275" y="3927625"/>
            <a:ext cx="3000000" cy="939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Source: Freepik, by macrovector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GB" sz="700" b="0" i="0" u="sng" strike="noStrike" cap="none">
                <a:solidFill>
                  <a:srgbClr val="0563C1"/>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https://www.freepik.com/free-vector/creative-people-flat-design-concept-with-human-hands-holding-brushes-drawing-little-persons-involved-art-music-dancing-vector-illustration_37421460.htm#fromView=search&amp;page=1&amp;position=3&amp;uuid=0d99e143-8f99-442d-ba97-4ed4e83f8ea4</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1" name="Google Shape;201;p10"/>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2" name="Google Shape;202;p10"/>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10"/>
          <p:cNvSpPr txBox="1"/>
          <p:nvPr/>
        </p:nvSpPr>
        <p:spPr>
          <a:xfrm>
            <a:off x="0" y="89588"/>
            <a:ext cx="10911000" cy="461624"/>
          </a:xfrm>
          <a:prstGeom prst="rect">
            <a:avLst/>
          </a:prstGeom>
          <a:noFill/>
          <a:ln>
            <a:noFill/>
          </a:ln>
        </p:spPr>
        <p:txBody>
          <a:bodyPr spcFirstLastPara="1" wrap="square" lIns="91425" tIns="45700" rIns="91425" bIns="45700" anchor="t" anchorCtr="0">
            <a:spAutoFit/>
          </a:bodyPr>
          <a:lstStyle/>
          <a:p>
            <a:pPr marL="457200" lvl="1">
              <a:buSzPts val="3600"/>
            </a:pPr>
            <a:r>
              <a:rPr lang="en-GB" sz="2400" b="1" dirty="0" smtClean="0">
                <a:solidFill>
                  <a:schemeClr val="lt1"/>
                </a:solidFill>
                <a:latin typeface="Candara"/>
                <a:ea typeface="Candara"/>
                <a:cs typeface="Candara"/>
                <a:sym typeface="Candara"/>
              </a:rPr>
              <a:t> </a:t>
            </a:r>
            <a:r>
              <a:rPr lang="el-GR" sz="2400" b="1" dirty="0" err="1" smtClean="0">
                <a:solidFill>
                  <a:schemeClr val="lt1"/>
                </a:solidFill>
                <a:latin typeface="Candara"/>
                <a:ea typeface="Candara"/>
                <a:cs typeface="Candara"/>
                <a:sym typeface="Candara"/>
              </a:rPr>
              <a:t>Διαδραστική</a:t>
            </a:r>
            <a:r>
              <a:rPr lang="el-GR" sz="2400" b="1" dirty="0" smtClean="0">
                <a:solidFill>
                  <a:schemeClr val="lt1"/>
                </a:solidFill>
                <a:latin typeface="Candara"/>
                <a:ea typeface="Candara"/>
                <a:cs typeface="Candara"/>
                <a:sym typeface="Candara"/>
              </a:rPr>
              <a:t> Δραστηριότητα: Χαρτογράφηση της Τοπικής Κληρονομιάς (2/2)</a:t>
            </a:r>
            <a:endParaRPr lang="en-GB" sz="2400" b="1" dirty="0">
              <a:solidFill>
                <a:schemeClr val="lt1"/>
              </a:solidFill>
              <a:latin typeface="Candara"/>
              <a:ea typeface="Candara"/>
              <a:cs typeface="Candara"/>
              <a:sym typeface="Candara"/>
            </a:endParaRPr>
          </a:p>
        </p:txBody>
      </p:sp>
      <p:sp>
        <p:nvSpPr>
          <p:cNvPr id="204" name="Google Shape;204;p10"/>
          <p:cNvSpPr txBox="1"/>
          <p:nvPr/>
        </p:nvSpPr>
        <p:spPr>
          <a:xfrm>
            <a:off x="501628" y="1305350"/>
            <a:ext cx="8594700" cy="2554505"/>
          </a:xfrm>
          <a:prstGeom prst="rect">
            <a:avLst/>
          </a:prstGeom>
          <a:noFill/>
          <a:ln>
            <a:noFill/>
          </a:ln>
        </p:spPr>
        <p:txBody>
          <a:bodyPr spcFirstLastPara="1" wrap="square" lIns="91425" tIns="45700" rIns="91425" bIns="45700" anchor="t" anchorCtr="0">
            <a:spAutoFit/>
          </a:bodyPr>
          <a:lstStyle/>
          <a:p>
            <a:pPr>
              <a:buSzPts val="1600"/>
              <a:buFontTx/>
              <a:buChar char="-"/>
            </a:pPr>
            <a:r>
              <a:rPr lang="el-GR" sz="1600" dirty="0" smtClean="0">
                <a:latin typeface="Candara"/>
                <a:ea typeface="Candara"/>
                <a:cs typeface="Candara"/>
                <a:sym typeface="Candara"/>
              </a:rPr>
              <a:t>Σημειώστε τους τόπους πολιτιστικής κληρονομιάς, π.χ. ιστορικά κτίρια, μουσεία, παραδοσιακές αγορές, με ένα χρώμα ή αυτοκόλλητο, και τους τόπους φυσικής κληρονομιάς, π.χ. πάρκα, φυσικά καταφύγια, λίμνες, με διαφορετικό χρώμα. </a:t>
            </a:r>
          </a:p>
          <a:p>
            <a:pPr>
              <a:buSzPts val="1600"/>
              <a:buFontTx/>
              <a:buChar char="-"/>
            </a:pPr>
            <a:r>
              <a:rPr lang="el-GR" sz="1600" dirty="0" smtClean="0">
                <a:latin typeface="Candara"/>
                <a:ea typeface="Candara"/>
                <a:cs typeface="Candara"/>
                <a:sym typeface="Candara"/>
              </a:rPr>
              <a:t>Κάθε ομάδα ετοιμάζει μια σύντομη παρουσίαση για τα σημεία που εντόπισε, εξηγώντας γιατί είναι σημαντικά για την τοπική κοινότητα και πώς θα μπορούσαν να αξιοποιηθούν επιχειρηματικά. </a:t>
            </a:r>
          </a:p>
          <a:p>
            <a:pPr>
              <a:buSzPts val="1600"/>
              <a:buFontTx/>
              <a:buChar char="-"/>
            </a:pPr>
            <a:r>
              <a:rPr lang="el-GR" sz="1600" dirty="0" smtClean="0">
                <a:latin typeface="Candara"/>
                <a:ea typeface="Candara"/>
                <a:cs typeface="Candara"/>
                <a:sym typeface="Candara"/>
              </a:rPr>
              <a:t>Οι ομάδες παρουσιάζουν με τη σειρά τους </a:t>
            </a:r>
            <a:r>
              <a:rPr lang="el-GR" sz="1600" dirty="0" err="1" smtClean="0">
                <a:latin typeface="Candara"/>
                <a:ea typeface="Candara"/>
                <a:cs typeface="Candara"/>
                <a:sym typeface="Candara"/>
              </a:rPr>
              <a:t>τους</a:t>
            </a:r>
            <a:r>
              <a:rPr lang="el-GR" sz="1600" dirty="0" smtClean="0">
                <a:latin typeface="Candara"/>
                <a:ea typeface="Candara"/>
                <a:cs typeface="Candara"/>
                <a:sym typeface="Candara"/>
              </a:rPr>
              <a:t> χάρτες τους και συζητούν τη σημασία κάθε σημείου. Προβλέψτε 3–4 λεπτά για κάθε ομάδα. </a:t>
            </a:r>
          </a:p>
          <a:p>
            <a:pPr>
              <a:buSzPts val="1600"/>
              <a:buFontTx/>
              <a:buChar char="-"/>
            </a:pPr>
            <a:r>
              <a:rPr lang="el-GR" sz="1600" dirty="0" smtClean="0">
                <a:latin typeface="Candara"/>
                <a:ea typeface="Candara"/>
                <a:cs typeface="Candara"/>
                <a:sym typeface="Candara"/>
              </a:rPr>
              <a:t>Μετά από κάθε παρουσίαση, διευκολύνετε μια σύντομη ενότητα ερωτήσεων και απαντήσεων, ώστε να ενθαρρύνετε τη συζήτηση και τη βαθύτερη κατανόηση.</a:t>
            </a:r>
            <a:endParaRPr lang="en-GB" sz="1600" dirty="0">
              <a:latin typeface="Candara"/>
              <a:ea typeface="Candara"/>
              <a:cs typeface="Candara"/>
              <a:sym typeface="Candara"/>
            </a:endParaRPr>
          </a:p>
        </p:txBody>
      </p:sp>
      <p:pic>
        <p:nvPicPr>
          <p:cNvPr id="205" name="Google Shape;205;p10"/>
          <p:cNvPicPr preferRelativeResize="0"/>
          <p:nvPr/>
        </p:nvPicPr>
        <p:blipFill rotWithShape="1">
          <a:blip r:embed="rId4">
            <a:alphaModFix/>
          </a:blip>
          <a:srcRect/>
          <a:stretch/>
        </p:blipFill>
        <p:spPr>
          <a:xfrm>
            <a:off x="9269275" y="1382050"/>
            <a:ext cx="2691425" cy="2483800"/>
          </a:xfrm>
          <a:prstGeom prst="rect">
            <a:avLst/>
          </a:prstGeom>
          <a:noFill/>
          <a:ln>
            <a:noFill/>
          </a:ln>
          <a:effectLst>
            <a:outerShdw blurRad="57150" dist="19050" dir="5400000" algn="bl" rotWithShape="0">
              <a:srgbClr val="000000">
                <a:alpha val="49803"/>
              </a:srgbClr>
            </a:outerShdw>
          </a:effectLst>
        </p:spPr>
      </p:pic>
      <p:sp>
        <p:nvSpPr>
          <p:cNvPr id="206" name="Google Shape;206;p10"/>
          <p:cNvSpPr txBox="1"/>
          <p:nvPr/>
        </p:nvSpPr>
        <p:spPr>
          <a:xfrm>
            <a:off x="9269275" y="3927625"/>
            <a:ext cx="3000000" cy="939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Source: Freepik, by macrovector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GB" sz="700" b="0" i="0" u="sng" strike="noStrike" cap="none">
                <a:solidFill>
                  <a:srgbClr val="0563C1"/>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https://www.freepik.com/free-vector/creative-people-flat-design-concept-with-human-hands-holding-brushes-drawing-little-persons-involved-art-music-dancing-vector-illustration_37421460.htm#fromView=search&amp;page=1&amp;position=3&amp;uuid=0d99e143-8f99-442d-ba97-4ed4e83f8ea4</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12" name="Google Shape;212;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3" name="Google Shape;213;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11"/>
          <p:cNvSpPr txBox="1"/>
          <p:nvPr/>
        </p:nvSpPr>
        <p:spPr>
          <a:xfrm>
            <a:off x="0" y="89588"/>
            <a:ext cx="10911016" cy="646290"/>
          </a:xfrm>
          <a:prstGeom prst="rect">
            <a:avLst/>
          </a:prstGeom>
          <a:noFill/>
          <a:ln>
            <a:noFill/>
          </a:ln>
        </p:spPr>
        <p:txBody>
          <a:bodyPr spcFirstLastPara="1" wrap="square" lIns="91425" tIns="45700" rIns="91425" bIns="45700" anchor="t" anchorCtr="0">
            <a:spAutoFit/>
          </a:bodyPr>
          <a:lstStyle/>
          <a:p>
            <a:pPr marL="457200" lvl="1">
              <a:buSzPts val="3600"/>
            </a:pPr>
            <a:r>
              <a:rPr lang="el-GR" sz="3600" b="1" dirty="0" smtClean="0">
                <a:solidFill>
                  <a:schemeClr val="lt1"/>
                </a:solidFill>
                <a:latin typeface="Candara"/>
                <a:ea typeface="Candara"/>
                <a:cs typeface="Candara"/>
                <a:sym typeface="Candara"/>
              </a:rPr>
              <a:t>Συζήτηση και </a:t>
            </a:r>
            <a:r>
              <a:rPr lang="el-GR" sz="3600" b="1" dirty="0" err="1" smtClean="0">
                <a:solidFill>
                  <a:schemeClr val="lt1"/>
                </a:solidFill>
                <a:latin typeface="Candara"/>
                <a:ea typeface="Candara"/>
                <a:cs typeface="Candara"/>
                <a:sym typeface="Candara"/>
              </a:rPr>
              <a:t>Αναστοχασμός</a:t>
            </a:r>
            <a:endParaRPr lang="en-GB" sz="3600" b="1" dirty="0">
              <a:solidFill>
                <a:schemeClr val="lt1"/>
              </a:solidFill>
              <a:latin typeface="Candara"/>
              <a:ea typeface="Candara"/>
              <a:cs typeface="Candara"/>
              <a:sym typeface="Candara"/>
            </a:endParaRPr>
          </a:p>
        </p:txBody>
      </p:sp>
      <p:sp>
        <p:nvSpPr>
          <p:cNvPr id="215" name="Google Shape;215;p11"/>
          <p:cNvSpPr txBox="1"/>
          <p:nvPr/>
        </p:nvSpPr>
        <p:spPr>
          <a:xfrm>
            <a:off x="484053" y="973651"/>
            <a:ext cx="10911016" cy="49551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andara"/>
              <a:ea typeface="Candara"/>
              <a:cs typeface="Candara"/>
              <a:sym typeface="Candara"/>
            </a:endParaRPr>
          </a:p>
          <a:p>
            <a:pPr lvl="0">
              <a:spcBef>
                <a:spcPts val="600"/>
              </a:spcBef>
              <a:buSzPts val="1600"/>
            </a:pPr>
            <a:r>
              <a:rPr lang="el-GR" sz="1600" b="1" dirty="0" smtClean="0">
                <a:latin typeface="Candara"/>
                <a:ea typeface="Candara"/>
                <a:cs typeface="Candara"/>
                <a:sym typeface="Candara"/>
              </a:rPr>
              <a:t>Ερωτήσεις για ομαδική συζήτηση:</a:t>
            </a:r>
            <a:endParaRPr lang="en-GB" sz="1600" b="1" dirty="0" smtClean="0">
              <a:latin typeface="Candara"/>
              <a:ea typeface="Candara"/>
              <a:cs typeface="Candara"/>
            </a:endParaRPr>
          </a:p>
          <a:p>
            <a:pPr>
              <a:spcBef>
                <a:spcPts val="600"/>
              </a:spcBef>
              <a:buSzPts val="1600"/>
              <a:buFontTx/>
              <a:buChar char="-"/>
            </a:pPr>
            <a:r>
              <a:rPr lang="el-GR" sz="1600" dirty="0" smtClean="0">
                <a:latin typeface="Candara"/>
                <a:ea typeface="Candara"/>
                <a:cs typeface="Candara"/>
                <a:sym typeface="Candara"/>
              </a:rPr>
              <a:t>Γιατί είναι σημαντικοί οι τόποι πολιτιστικής κληρονομιάς που εντοπίστηκαν για την κοινότητά μας; </a:t>
            </a:r>
          </a:p>
          <a:p>
            <a:pPr>
              <a:spcBef>
                <a:spcPts val="600"/>
              </a:spcBef>
              <a:buSzPts val="1600"/>
              <a:buFontTx/>
              <a:buChar char="-"/>
            </a:pPr>
            <a:r>
              <a:rPr lang="el-GR" sz="1600" dirty="0" smtClean="0">
                <a:latin typeface="Candara"/>
                <a:ea typeface="Candara"/>
                <a:cs typeface="Candara"/>
                <a:sym typeface="Candara"/>
              </a:rPr>
              <a:t>Πώς συμβάλλουν αυτοί οι τόποι στην ταυτότητα και την ιστορία της κοινότητάς μας; </a:t>
            </a:r>
          </a:p>
          <a:p>
            <a:pPr>
              <a:spcBef>
                <a:spcPts val="600"/>
              </a:spcBef>
              <a:buSzPts val="1600"/>
              <a:buFontTx/>
              <a:buChar char="-"/>
            </a:pPr>
            <a:r>
              <a:rPr lang="el-GR" sz="1600" dirty="0" smtClean="0">
                <a:latin typeface="Candara"/>
                <a:ea typeface="Candara"/>
                <a:cs typeface="Candara"/>
                <a:sym typeface="Candara"/>
              </a:rPr>
              <a:t>Τι είδους επιχειρήσεις θα μπορούσαν να αναπτυχθούν γύρω από αυτούς τους τόπους κληρονομιάς; </a:t>
            </a:r>
          </a:p>
          <a:p>
            <a:pPr>
              <a:spcBef>
                <a:spcPts val="600"/>
              </a:spcBef>
              <a:buSzPts val="1600"/>
              <a:buFontTx/>
              <a:buChar char="-"/>
            </a:pPr>
            <a:r>
              <a:rPr lang="el-GR" sz="1600" dirty="0" smtClean="0">
                <a:latin typeface="Candara"/>
                <a:ea typeface="Candara"/>
                <a:cs typeface="Candara"/>
                <a:sym typeface="Candara"/>
              </a:rPr>
              <a:t>Πώς θα μπορούσαν αυτά τα επιχειρηματικά εγχειρήματα να ωφελήσουν την τοπική οικονομία και την κοινότητα; </a:t>
            </a:r>
          </a:p>
          <a:p>
            <a:pPr>
              <a:spcBef>
                <a:spcPts val="600"/>
              </a:spcBef>
              <a:buSzPts val="1600"/>
              <a:buFontTx/>
              <a:buChar char="-"/>
            </a:pPr>
            <a:r>
              <a:rPr lang="el-GR" sz="1600" dirty="0" smtClean="0">
                <a:latin typeface="Candara"/>
                <a:ea typeface="Candara"/>
                <a:cs typeface="Candara"/>
                <a:sym typeface="Candara"/>
              </a:rPr>
              <a:t>Πώς μπορεί η τοπική κοινότητα να συμμετέχει στη διατήρηση και προώθηση αυτών των τόπων κληρονομιάς; </a:t>
            </a:r>
          </a:p>
          <a:p>
            <a:pPr>
              <a:spcBef>
                <a:spcPts val="600"/>
              </a:spcBef>
              <a:buSzPts val="1600"/>
              <a:buFontTx/>
              <a:buChar char="-"/>
            </a:pPr>
            <a:r>
              <a:rPr lang="el-GR" sz="1600" dirty="0" smtClean="0">
                <a:latin typeface="Candara"/>
                <a:ea typeface="Candara"/>
                <a:cs typeface="Candara"/>
                <a:sym typeface="Candara"/>
              </a:rPr>
              <a:t>Ποιον ρόλο μπορούν να διαδραματίσουν οι μαθητές στην υπεράσπιση και προστασία της τοπικής μας κληρονομιάς;</a:t>
            </a:r>
            <a:endParaRPr lang="en-GB" sz="1600" dirty="0" smtClean="0">
              <a:latin typeface="Candara"/>
              <a:ea typeface="Candara"/>
              <a:cs typeface="Candara"/>
              <a:sym typeface="Candara"/>
            </a:endParaRPr>
          </a:p>
          <a:p>
            <a:pPr>
              <a:spcBef>
                <a:spcPts val="600"/>
              </a:spcBef>
              <a:buSzPts val="1600"/>
            </a:pPr>
            <a:r>
              <a:rPr lang="el-GR" sz="1600" b="1" dirty="0" smtClean="0">
                <a:latin typeface="Candara"/>
                <a:ea typeface="Candara"/>
                <a:cs typeface="Candara"/>
                <a:sym typeface="Candara"/>
              </a:rPr>
              <a:t>Συμπέρασμα:</a:t>
            </a:r>
          </a:p>
          <a:p>
            <a:pPr>
              <a:spcBef>
                <a:spcPts val="600"/>
              </a:spcBef>
              <a:buSzPts val="1600"/>
              <a:buFontTx/>
              <a:buChar char="-"/>
            </a:pPr>
            <a:r>
              <a:rPr lang="el-GR" sz="1600" dirty="0" smtClean="0">
                <a:latin typeface="Candara"/>
                <a:ea typeface="Candara"/>
                <a:cs typeface="Candara"/>
                <a:sym typeface="Candara"/>
              </a:rPr>
              <a:t>Συνοψίστε τα βασικά σημεία από τις παρουσιάσεις και τις συζητήσεις. </a:t>
            </a:r>
          </a:p>
          <a:p>
            <a:pPr>
              <a:spcBef>
                <a:spcPts val="600"/>
              </a:spcBef>
              <a:buSzPts val="1600"/>
              <a:buFontTx/>
              <a:buChar char="-"/>
            </a:pPr>
            <a:r>
              <a:rPr lang="el-GR" sz="1600" dirty="0" smtClean="0">
                <a:latin typeface="Candara"/>
                <a:ea typeface="Candara"/>
                <a:cs typeface="Candara"/>
                <a:sym typeface="Candara"/>
              </a:rPr>
              <a:t>Αναδείξτε τη σημασία της κληρονομιάς στην ενίσχυση της αίσθησης ταυτότητας και κοινότητας. </a:t>
            </a:r>
          </a:p>
          <a:p>
            <a:pPr>
              <a:spcBef>
                <a:spcPts val="600"/>
              </a:spcBef>
              <a:buSzPts val="1600"/>
              <a:buFontTx/>
              <a:buChar char="-"/>
            </a:pPr>
            <a:r>
              <a:rPr lang="el-GR" sz="1600" dirty="0" smtClean="0">
                <a:latin typeface="Candara"/>
                <a:ea typeface="Candara"/>
                <a:cs typeface="Candara"/>
                <a:sym typeface="Candara"/>
              </a:rPr>
              <a:t>Ενθαρρύνετε τους μαθητές να σκεφτούν δημιουργικά πώς η κληρονομιά μπορεί να αποτελέσει βάση για επιχειρηματικά εγχειρήματα που ωφελούν τόσο την οικονομία όσο και την κοινωνία. </a:t>
            </a:r>
          </a:p>
          <a:p>
            <a:pPr>
              <a:spcBef>
                <a:spcPts val="600"/>
              </a:spcBef>
              <a:buSzPts val="1600"/>
            </a:pPr>
            <a:r>
              <a:rPr lang="el-GR" sz="1600" dirty="0" smtClean="0">
                <a:latin typeface="Candara"/>
                <a:ea typeface="Candara"/>
                <a:cs typeface="Candara"/>
                <a:sym typeface="Candara"/>
              </a:rPr>
              <a:t>Η δραστηριότητα αυτή όχι μόνο βοηθά τους μαθητές να αναγνωρίσουν και να εκτιμήσουν την τοπική κληρονομιά, αλλά και τους εμπνέει να σκεφτούν καινοτόμους τρόπους συμμετοχής και διατήρησης αυτών των σημαντικών τόπων μέσα από την επιχειρηματικότητα.</a:t>
            </a:r>
          </a:p>
        </p:txBody>
      </p:sp>
      <p:pic>
        <p:nvPicPr>
          <p:cNvPr id="216" name="Google Shape;216;p11"/>
          <p:cNvPicPr preferRelativeResize="0"/>
          <p:nvPr/>
        </p:nvPicPr>
        <p:blipFill rotWithShape="1">
          <a:blip r:embed="rId4">
            <a:alphaModFix/>
          </a:blip>
          <a:srcRect/>
          <a:stretch/>
        </p:blipFill>
        <p:spPr>
          <a:xfrm>
            <a:off x="9552384" y="836712"/>
            <a:ext cx="2489879" cy="1728192"/>
          </a:xfrm>
          <a:prstGeom prst="rect">
            <a:avLst/>
          </a:prstGeom>
          <a:noFill/>
          <a:ln>
            <a:noFill/>
          </a:ln>
          <a:effectLst>
            <a:outerShdw blurRad="57150" dist="19050" dir="5400000" algn="bl" rotWithShape="0">
              <a:srgbClr val="000000">
                <a:alpha val="49803"/>
              </a:srgbClr>
            </a:outerShdw>
          </a:effectLst>
        </p:spPr>
      </p:pic>
      <p:sp>
        <p:nvSpPr>
          <p:cNvPr id="217" name="Google Shape;217;p11"/>
          <p:cNvSpPr txBox="1"/>
          <p:nvPr/>
        </p:nvSpPr>
        <p:spPr>
          <a:xfrm>
            <a:off x="10056440" y="3789040"/>
            <a:ext cx="213556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l-GR" sz="800" b="0" i="0" u="none" strike="noStrike" cap="none" dirty="0" smtClean="0">
                <a:solidFill>
                  <a:srgbClr val="000000"/>
                </a:solidFill>
                <a:latin typeface="Arial"/>
                <a:ea typeface="Arial"/>
                <a:cs typeface="Arial"/>
                <a:sym typeface="Arial"/>
              </a:rPr>
              <a:t>Πηγή</a:t>
            </a:r>
            <a:r>
              <a:rPr lang="en-GB" sz="800" b="0" i="0" u="none" strike="noStrike" cap="none" dirty="0" smtClean="0">
                <a:solidFill>
                  <a:srgbClr val="000000"/>
                </a:solidFill>
                <a:latin typeface="Arial"/>
                <a:ea typeface="Arial"/>
                <a:cs typeface="Arial"/>
                <a:sym typeface="Arial"/>
              </a:rPr>
              <a:t>,</a:t>
            </a:r>
            <a:r>
              <a:rPr lang="en-GB" sz="800" b="0" i="0" u="none" strike="noStrike" cap="none" dirty="0" err="1" smtClean="0">
                <a:solidFill>
                  <a:srgbClr val="000000"/>
                </a:solidFill>
                <a:latin typeface="Arial"/>
                <a:ea typeface="Arial"/>
                <a:cs typeface="Arial"/>
                <a:sym typeface="Arial"/>
              </a:rPr>
              <a:t>Freepik</a:t>
            </a:r>
            <a:r>
              <a:rPr lang="en-GB" sz="800" b="0" i="0" u="none" strike="noStrike" cap="none" dirty="0">
                <a:solidFill>
                  <a:srgbClr val="000000"/>
                </a:solidFill>
                <a:latin typeface="Arial"/>
                <a:ea typeface="Arial"/>
                <a:cs typeface="Arial"/>
                <a:sym typeface="Arial"/>
              </a:rPr>
              <a:t>, free image by </a:t>
            </a:r>
            <a:r>
              <a:rPr lang="en-GB" sz="800" b="0" i="0" u="none" strike="noStrike" cap="none" dirty="0" err="1">
                <a:solidFill>
                  <a:srgbClr val="000000"/>
                </a:solidFill>
                <a:latin typeface="Arial"/>
                <a:ea typeface="Arial"/>
                <a:cs typeface="Arial"/>
                <a:sym typeface="Arial"/>
              </a:rPr>
              <a:t>pch.vector</a:t>
            </a:r>
            <a:endParaRPr sz="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GB" sz="800" b="0" i="0" u="sng" strike="noStrike" cap="none" dirty="0">
                <a:solidFill>
                  <a:srgbClr val="0563C1"/>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https://www.freepik.com/free-vector/people-talking-arguing_9176206.htm#fromView=search&amp;page=1&amp;position=32&amp;uuid=9ec0301a-dddf-4d25-a241-a5349c9e3205</a:t>
            </a:r>
            <a:r>
              <a:rPr lang="en-GB" sz="800" b="0" i="0" u="none" strike="noStrike" cap="none" dirty="0">
                <a:solidFill>
                  <a:srgbClr val="000000"/>
                </a:solidFill>
                <a:latin typeface="Arial"/>
                <a:ea typeface="Arial"/>
                <a:cs typeface="Arial"/>
                <a:sym typeface="Arial"/>
              </a:rPr>
              <a:t> </a:t>
            </a:r>
            <a:endParaRPr sz="8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l-GR" sz="2800" b="1" dirty="0" smtClean="0">
                <a:solidFill>
                  <a:schemeClr val="bg1"/>
                </a:solidFill>
                <a:latin typeface="Candara" pitchFamily="34" charset="0"/>
              </a:rPr>
              <a:t>Ευχαριστούμε για την προσοχή σας</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l-GR" sz="2800" b="1" i="0" u="none" strike="noStrike" cap="none" dirty="0" smtClean="0">
                <a:solidFill>
                  <a:srgbClr val="7F7F7F"/>
                </a:solidFill>
                <a:latin typeface="Calibri"/>
                <a:ea typeface="Calibri"/>
                <a:cs typeface="Calibri"/>
                <a:sym typeface="Calibri"/>
              </a:rPr>
              <a:t>ΕΤΑΙΡΟΙ</a:t>
            </a:r>
            <a:r>
              <a:rPr lang="en-GB" sz="2800" b="1" i="0" u="none" strike="noStrike" cap="none" dirty="0" smtClean="0">
                <a:solidFill>
                  <a:srgbClr val="7F7F7F"/>
                </a:solidFill>
                <a:latin typeface="Calibri"/>
                <a:ea typeface="Calibri"/>
                <a:cs typeface="Calibri"/>
                <a:sym typeface="Calibri"/>
              </a:rPr>
              <a:t>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19 - Εικόνα" descr="cc-brand-1.png"/>
          <p:cNvPicPr>
            <a:picLocks noChangeAspect="1"/>
          </p:cNvPicPr>
          <p:nvPr/>
        </p:nvPicPr>
        <p:blipFill>
          <a:blip r:embed="rId12"/>
          <a:stretch>
            <a:fillRect/>
          </a:stretch>
        </p:blipFill>
        <p:spPr>
          <a:xfrm>
            <a:off x="10688715" y="6078746"/>
            <a:ext cx="1503285" cy="779254"/>
          </a:xfrm>
          <a:prstGeom prst="rect">
            <a:avLst/>
          </a:prstGeom>
        </p:spPr>
      </p:pic>
      <p:sp>
        <p:nvSpPr>
          <p:cNvPr id="17"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18"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a:blip r:embed="rId13"/>
          <a:stretch>
            <a:fillRect/>
          </a:stretch>
        </p:blipFill>
        <p:spPr>
          <a:xfrm>
            <a:off x="311501" y="6252809"/>
            <a:ext cx="2127367" cy="402523"/>
          </a:xfrm>
          <a:prstGeom prst="rect">
            <a:avLst/>
          </a:prstGeom>
          <a:noFill/>
          <a:ln>
            <a:noFill/>
          </a:ln>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686</Words>
  <Application>Microsoft Office PowerPoint</Application>
  <PresentationFormat>Προσαρμογή</PresentationFormat>
  <Paragraphs>52</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9</cp:revision>
  <dcterms:created xsi:type="dcterms:W3CDTF">2024-06-10T15:48:53Z</dcterms:created>
  <dcterms:modified xsi:type="dcterms:W3CDTF">2026-05-11T12:06:39Z</dcterms:modified>
</cp:coreProperties>
</file>