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6"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dPZog8I3cv8cJ5j0l6m7FKyuQP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089bc2b067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g3089bc2b06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9bc2b06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3089bc2b0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jpe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rgbClr val="FFFFFF"/>
                </a:solidFill>
                <a:latin typeface="Candara"/>
                <a:ea typeface="Candara"/>
                <a:cs typeface="Candara"/>
                <a:sym typeface="Candara"/>
              </a:rPr>
              <a:t>ΕΚΠΑΙΔΕΥΤΙΚΟ ΠΡΟΓΡΑΜΜΑ</a:t>
            </a:r>
            <a:endParaRPr lang="en-GB" sz="2800" b="1" dirty="0" smtClean="0">
              <a:solidFill>
                <a:srgbClr val="FFFFFF"/>
              </a:solidFill>
              <a:latin typeface="Candara"/>
              <a:ea typeface="Candara"/>
              <a:cs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buSzPts val="2800"/>
            </a:pPr>
            <a:r>
              <a:rPr lang="el-GR" sz="2800" b="1" dirty="0" smtClean="0">
                <a:solidFill>
                  <a:srgbClr val="FFFFFF"/>
                </a:solidFill>
                <a:latin typeface="Candara"/>
                <a:ea typeface="Candara"/>
                <a:cs typeface="Candara"/>
                <a:sym typeface="Candara"/>
              </a:rPr>
              <a:t>ΜΑΘΗΣΙΑΚΗ ΕΝΟΤΗΤΑ 3: Επιχειρηματικότητα</a:t>
            </a:r>
            <a:endParaRPr lang="el-GR" sz="2800" b="1" dirty="0">
              <a:solidFill>
                <a:srgbClr val="FFFFFF"/>
              </a:solidFill>
              <a:latin typeface="Candara"/>
              <a:ea typeface="Candara"/>
              <a:cs typeface="Candara"/>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79131" y="1754658"/>
            <a:ext cx="12192000" cy="2523727"/>
          </a:xfrm>
          <a:prstGeom prst="rect">
            <a:avLst/>
          </a:prstGeom>
          <a:noFill/>
          <a:ln>
            <a:noFill/>
          </a:ln>
        </p:spPr>
        <p:txBody>
          <a:bodyPr spcFirstLastPara="1" wrap="square" lIns="91425" tIns="45700" rIns="91425" bIns="45700" anchor="t" anchorCtr="0">
            <a:spAutoFit/>
          </a:bodyPr>
          <a:lstStyle/>
          <a:p>
            <a:pPr algn="ctr">
              <a:spcBef>
                <a:spcPts val="1200"/>
              </a:spcBef>
              <a:buSzPts val="2800"/>
            </a:pPr>
            <a:r>
              <a:rPr lang="el-GR" sz="3200" b="1" dirty="0" smtClean="0">
                <a:solidFill>
                  <a:srgbClr val="FFFFFF"/>
                </a:solidFill>
                <a:latin typeface="Candara"/>
                <a:ea typeface="Candara"/>
                <a:cs typeface="Candara"/>
                <a:sym typeface="Candara"/>
              </a:rPr>
              <a:t>ΜΑΘΗΜΑ 2:</a:t>
            </a:r>
            <a:br>
              <a:rPr lang="el-GR" sz="3200" b="1" dirty="0" smtClean="0">
                <a:solidFill>
                  <a:srgbClr val="FFFFFF"/>
                </a:solidFill>
                <a:latin typeface="Candara"/>
                <a:ea typeface="Candara"/>
                <a:cs typeface="Candara"/>
                <a:sym typeface="Candara"/>
              </a:rPr>
            </a:br>
            <a:r>
              <a:rPr lang="el-GR" sz="3200" b="1" dirty="0" smtClean="0">
                <a:solidFill>
                  <a:srgbClr val="FFFFFF"/>
                </a:solidFill>
                <a:latin typeface="Candara"/>
                <a:ea typeface="Candara"/>
                <a:cs typeface="Candara"/>
                <a:sym typeface="Candara"/>
              </a:rPr>
              <a:t>Ανάπτυξη Επιχειρηματικού Σχεδίου </a:t>
            </a:r>
            <a:endParaRPr lang="en-US" sz="3200" b="1" dirty="0" smtClean="0">
              <a:solidFill>
                <a:srgbClr val="FFFFFF"/>
              </a:solidFill>
              <a:latin typeface="Candara"/>
              <a:ea typeface="Candara"/>
              <a:cs typeface="Candara"/>
              <a:sym typeface="Candara"/>
            </a:endParaRPr>
          </a:p>
          <a:p>
            <a:pPr algn="ctr">
              <a:spcBef>
                <a:spcPts val="1200"/>
              </a:spcBef>
              <a:buSzPts val="2800"/>
            </a:pPr>
            <a:r>
              <a:rPr lang="el-GR" sz="3200" b="1" dirty="0" smtClean="0">
                <a:solidFill>
                  <a:srgbClr val="FFFFFF"/>
                </a:solidFill>
                <a:latin typeface="Candara"/>
                <a:ea typeface="Candara"/>
                <a:cs typeface="Candara"/>
                <a:sym typeface="Candara"/>
              </a:rPr>
              <a:t>βασισμένου στην Κληρονομιά</a:t>
            </a:r>
            <a:endParaRPr lang="en-GB" sz="3200" b="1" dirty="0" smtClean="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3200" b="0" i="0" u="none" strike="noStrike" cap="none" dirty="0">
              <a:solidFill>
                <a:schemeClr val="lt1"/>
              </a:solidFill>
              <a:latin typeface="Candara"/>
              <a:ea typeface="Candara"/>
              <a:cs typeface="Candara"/>
              <a:sym typeface="Candara"/>
            </a:endParaRPr>
          </a:p>
        </p:txBody>
      </p:sp>
      <p:pic>
        <p:nvPicPr>
          <p:cNvPr id="95" name="Google Shape;95;p2" descr="A logo with a tree in the middle&#10;&#10;Description automatically generated"/>
          <p:cNvPicPr preferRelativeResize="0"/>
          <p:nvPr/>
        </p:nvPicPr>
        <p:blipFill rotWithShape="1">
          <a:blip r:embed="rId3">
            <a:alphaModFix/>
          </a:blip>
          <a:srcRect/>
          <a:stretch/>
        </p:blipFill>
        <p:spPr>
          <a:xfrm>
            <a:off x="11370547" y="6205124"/>
            <a:ext cx="509952" cy="509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3"/>
          <p:cNvSpPr txBox="1"/>
          <p:nvPr/>
        </p:nvSpPr>
        <p:spPr>
          <a:xfrm>
            <a:off x="0" y="89600"/>
            <a:ext cx="10997400" cy="461624"/>
          </a:xfrm>
          <a:prstGeom prst="rect">
            <a:avLst/>
          </a:prstGeom>
          <a:noFill/>
          <a:ln>
            <a:noFill/>
          </a:ln>
        </p:spPr>
        <p:txBody>
          <a:bodyPr spcFirstLastPara="1" wrap="square" lIns="91425" tIns="45700" rIns="91425" bIns="45700" anchor="t" anchorCtr="0">
            <a:spAutoFit/>
          </a:bodyPr>
          <a:lstStyle/>
          <a:p>
            <a:pPr marL="457200" lvl="1">
              <a:buSzPts val="3000"/>
            </a:pPr>
            <a:r>
              <a:rPr lang="el-GR" sz="2400" b="1" dirty="0" smtClean="0">
                <a:solidFill>
                  <a:schemeClr val="lt1"/>
                </a:solidFill>
                <a:latin typeface="Candara"/>
                <a:ea typeface="Candara"/>
                <a:cs typeface="Candara"/>
                <a:sym typeface="Candara"/>
              </a:rPr>
              <a:t>ΟΡΙΣΜΟΣ ΚΑΙ ΣΥΣΤΑΤΙΚΑ ΣΤΟΙΧΕΙΑ ΕΝΟΣ ΕΠΙΧΕΙΡΗΜΑΤΙΚΟΥ ΣΧΕΔΙΟΥ (</a:t>
            </a:r>
            <a:r>
              <a:rPr lang="en-US" sz="2400" b="1" dirty="0" smtClean="0">
                <a:solidFill>
                  <a:schemeClr val="lt1"/>
                </a:solidFill>
                <a:latin typeface="Candara"/>
                <a:ea typeface="Candara"/>
                <a:cs typeface="Candara"/>
                <a:sym typeface="Candara"/>
              </a:rPr>
              <a:t>1</a:t>
            </a:r>
            <a:r>
              <a:rPr lang="el-GR" sz="2400" b="1" dirty="0" smtClean="0">
                <a:solidFill>
                  <a:schemeClr val="lt1"/>
                </a:solidFill>
                <a:latin typeface="Candara"/>
                <a:ea typeface="Candara"/>
                <a:cs typeface="Candara"/>
                <a:sym typeface="Candara"/>
              </a:rPr>
              <a:t>/</a:t>
            </a:r>
            <a:r>
              <a:rPr lang="en-US" sz="2400" b="1" dirty="0" smtClean="0">
                <a:solidFill>
                  <a:schemeClr val="lt1"/>
                </a:solidFill>
                <a:latin typeface="Candara"/>
                <a:ea typeface="Candara"/>
                <a:cs typeface="Candara"/>
                <a:sym typeface="Candara"/>
              </a:rPr>
              <a:t>4</a:t>
            </a:r>
            <a:r>
              <a:rPr lang="el-GR" sz="2400" b="1" dirty="0" smtClean="0">
                <a:solidFill>
                  <a:schemeClr val="lt1"/>
                </a:solidFill>
                <a:latin typeface="Candara"/>
                <a:ea typeface="Candara"/>
                <a:cs typeface="Candara"/>
                <a:sym typeface="Candara"/>
              </a:rPr>
              <a:t>)</a:t>
            </a:r>
            <a:endParaRPr lang="en-GB" sz="2400" b="1" dirty="0">
              <a:solidFill>
                <a:schemeClr val="lt1"/>
              </a:solidFill>
              <a:latin typeface="Candara"/>
              <a:ea typeface="Candara"/>
              <a:cs typeface="Candara"/>
              <a:sym typeface="Times New Roman"/>
            </a:endParaRPr>
          </a:p>
        </p:txBody>
      </p:sp>
      <p:sp>
        <p:nvSpPr>
          <p:cNvPr id="106" name="Google Shape;106;p3"/>
          <p:cNvSpPr txBox="1"/>
          <p:nvPr/>
        </p:nvSpPr>
        <p:spPr>
          <a:xfrm>
            <a:off x="533300" y="1411675"/>
            <a:ext cx="10698900" cy="5189072"/>
          </a:xfrm>
          <a:prstGeom prst="rect">
            <a:avLst/>
          </a:prstGeom>
          <a:noFill/>
          <a:ln>
            <a:noFill/>
          </a:ln>
        </p:spPr>
        <p:txBody>
          <a:bodyPr spcFirstLastPara="1" wrap="square" lIns="91425" tIns="45700" rIns="91425" bIns="45700" anchor="t" anchorCtr="0">
            <a:spAutoFit/>
          </a:bodyPr>
          <a:lstStyle/>
          <a:p>
            <a:pPr marL="457200" lvl="0" indent="-342900">
              <a:lnSpc>
                <a:spcPct val="115000"/>
              </a:lnSpc>
              <a:spcBef>
                <a:spcPts val="1200"/>
              </a:spcBef>
              <a:buClr>
                <a:schemeClr val="dk1"/>
              </a:buClr>
              <a:buSzPts val="1800"/>
              <a:buFont typeface="Arial"/>
              <a:buChar char="●"/>
            </a:pPr>
            <a:r>
              <a:rPr lang="el-GR" sz="1600" dirty="0" smtClean="0">
                <a:solidFill>
                  <a:schemeClr val="dk1"/>
                </a:solidFill>
              </a:rPr>
              <a:t>Ορισμός: Ένα επιχειρηματικό σχέδιο είναι ένα έγγραφο που περιγράφει τους στόχους, τις στρατηγικές και τις οικονομικές προβλέψεις ενός έργου ή μιας επιχείρησης, με σκοπό να διαμορφώσει έναν οδικό χάρτη για την ανάπτυξή της. </a:t>
            </a:r>
            <a:endParaRPr lang="en-US" sz="1600" dirty="0" smtClean="0">
              <a:solidFill>
                <a:schemeClr val="dk1"/>
              </a:solidFill>
            </a:endParaRPr>
          </a:p>
          <a:p>
            <a:pPr marL="457200" lvl="0" indent="-342900">
              <a:lnSpc>
                <a:spcPct val="115000"/>
              </a:lnSpc>
              <a:spcBef>
                <a:spcPts val="1200"/>
              </a:spcBef>
              <a:buClr>
                <a:schemeClr val="dk1"/>
              </a:buClr>
              <a:buSzPts val="1800"/>
              <a:buFont typeface="Arial"/>
              <a:buChar char="●"/>
            </a:pPr>
            <a:r>
              <a:rPr lang="el-GR" sz="1600" dirty="0" smtClean="0">
                <a:solidFill>
                  <a:schemeClr val="dk1"/>
                </a:solidFill>
              </a:rPr>
              <a:t>Συνάφεια: Η ανάπτυξη ενός επιχειρηματικού σχεδίου βασισμένου στην κληρονομιά περιλαμβάνει την εστίαση του επιχειρηματικού μοντέλου στη βιώσιμη χρήση και προώθηση της κληρονομιάς, είτε αυτή είναι πολιτιστική, φυσική, ιστορική ή κοινωνική. </a:t>
            </a:r>
            <a:endParaRPr lang="en-US" sz="1600" dirty="0" smtClean="0">
              <a:solidFill>
                <a:schemeClr val="dk1"/>
              </a:solidFill>
            </a:endParaRPr>
          </a:p>
          <a:p>
            <a:pPr marL="457200" lvl="0" indent="-342900">
              <a:lnSpc>
                <a:spcPct val="115000"/>
              </a:lnSpc>
              <a:spcBef>
                <a:spcPts val="1200"/>
              </a:spcBef>
              <a:buClr>
                <a:schemeClr val="dk1"/>
              </a:buClr>
              <a:buSzPts val="1800"/>
              <a:buFont typeface="Arial"/>
              <a:buChar char="●"/>
            </a:pPr>
            <a:r>
              <a:rPr lang="el-GR" sz="1600" dirty="0" smtClean="0">
                <a:solidFill>
                  <a:schemeClr val="dk1"/>
                </a:solidFill>
              </a:rPr>
              <a:t>Παραδείγματα: </a:t>
            </a:r>
            <a:r>
              <a:rPr lang="el-GR" sz="1600" dirty="0" err="1" smtClean="0">
                <a:solidFill>
                  <a:schemeClr val="dk1"/>
                </a:solidFill>
              </a:rPr>
              <a:t>Paradores</a:t>
            </a:r>
            <a:r>
              <a:rPr lang="el-GR" sz="1600" dirty="0" smtClean="0">
                <a:solidFill>
                  <a:schemeClr val="dk1"/>
                </a:solidFill>
              </a:rPr>
              <a:t> </a:t>
            </a:r>
            <a:r>
              <a:rPr lang="el-GR" sz="1600" dirty="0" err="1" smtClean="0">
                <a:solidFill>
                  <a:schemeClr val="dk1"/>
                </a:solidFill>
              </a:rPr>
              <a:t>de</a:t>
            </a:r>
            <a:r>
              <a:rPr lang="el-GR" sz="1600" dirty="0" smtClean="0">
                <a:solidFill>
                  <a:schemeClr val="dk1"/>
                </a:solidFill>
              </a:rPr>
              <a:t> </a:t>
            </a:r>
            <a:r>
              <a:rPr lang="el-GR" sz="1600" dirty="0" err="1" smtClean="0">
                <a:solidFill>
                  <a:schemeClr val="dk1"/>
                </a:solidFill>
              </a:rPr>
              <a:t>Turismo</a:t>
            </a:r>
            <a:r>
              <a:rPr lang="el-GR" sz="1600" dirty="0" smtClean="0">
                <a:solidFill>
                  <a:schemeClr val="dk1"/>
                </a:solidFill>
              </a:rPr>
              <a:t> </a:t>
            </a:r>
            <a:r>
              <a:rPr lang="el-GR" sz="1600" dirty="0" err="1" smtClean="0">
                <a:solidFill>
                  <a:schemeClr val="dk1"/>
                </a:solidFill>
              </a:rPr>
              <a:t>de</a:t>
            </a:r>
            <a:r>
              <a:rPr lang="el-GR" sz="1600" dirty="0" smtClean="0">
                <a:solidFill>
                  <a:schemeClr val="dk1"/>
                </a:solidFill>
              </a:rPr>
              <a:t> </a:t>
            </a:r>
            <a:r>
              <a:rPr lang="el-GR" sz="1600" dirty="0" err="1" smtClean="0">
                <a:solidFill>
                  <a:schemeClr val="dk1"/>
                </a:solidFill>
              </a:rPr>
              <a:t>España</a:t>
            </a:r>
            <a:r>
              <a:rPr lang="el-GR" sz="1600" dirty="0" smtClean="0">
                <a:solidFill>
                  <a:schemeClr val="dk1"/>
                </a:solidFill>
              </a:rPr>
              <a:t>, </a:t>
            </a:r>
            <a:r>
              <a:rPr lang="el-GR" sz="1600" dirty="0" err="1" smtClean="0">
                <a:solidFill>
                  <a:schemeClr val="dk1"/>
                </a:solidFill>
              </a:rPr>
              <a:t>La</a:t>
            </a:r>
            <a:r>
              <a:rPr lang="el-GR" sz="1600" dirty="0" smtClean="0">
                <a:solidFill>
                  <a:schemeClr val="dk1"/>
                </a:solidFill>
              </a:rPr>
              <a:t> </a:t>
            </a:r>
            <a:r>
              <a:rPr lang="el-GR" sz="1600" dirty="0" err="1" smtClean="0">
                <a:solidFill>
                  <a:schemeClr val="dk1"/>
                </a:solidFill>
              </a:rPr>
              <a:t>Granja</a:t>
            </a:r>
            <a:r>
              <a:rPr lang="el-GR" sz="1600" dirty="0" smtClean="0">
                <a:solidFill>
                  <a:schemeClr val="dk1"/>
                </a:solidFill>
              </a:rPr>
              <a:t> </a:t>
            </a:r>
            <a:r>
              <a:rPr lang="el-GR" sz="1600" dirty="0" err="1" smtClean="0">
                <a:solidFill>
                  <a:schemeClr val="dk1"/>
                </a:solidFill>
              </a:rPr>
              <a:t>de</a:t>
            </a:r>
            <a:r>
              <a:rPr lang="el-GR" sz="1600" dirty="0" smtClean="0">
                <a:solidFill>
                  <a:schemeClr val="dk1"/>
                </a:solidFill>
              </a:rPr>
              <a:t> </a:t>
            </a:r>
            <a:r>
              <a:rPr lang="el-GR" sz="1600" dirty="0" err="1" smtClean="0">
                <a:solidFill>
                  <a:schemeClr val="dk1"/>
                </a:solidFill>
              </a:rPr>
              <a:t>San</a:t>
            </a:r>
            <a:r>
              <a:rPr lang="el-GR" sz="1600" dirty="0" smtClean="0">
                <a:solidFill>
                  <a:schemeClr val="dk1"/>
                </a:solidFill>
              </a:rPr>
              <a:t> </a:t>
            </a:r>
            <a:r>
              <a:rPr lang="el-GR" sz="1600" dirty="0" err="1" smtClean="0">
                <a:solidFill>
                  <a:schemeClr val="dk1"/>
                </a:solidFill>
              </a:rPr>
              <a:t>Ildefonso</a:t>
            </a:r>
            <a:r>
              <a:rPr lang="el-GR" sz="1600" dirty="0" smtClean="0">
                <a:solidFill>
                  <a:schemeClr val="dk1"/>
                </a:solidFill>
              </a:rPr>
              <a:t>, </a:t>
            </a:r>
            <a:r>
              <a:rPr lang="el-GR" sz="1600" dirty="0" err="1" smtClean="0">
                <a:solidFill>
                  <a:schemeClr val="dk1"/>
                </a:solidFill>
              </a:rPr>
              <a:t>Alhambra</a:t>
            </a:r>
            <a:r>
              <a:rPr lang="el-GR" sz="1600" dirty="0" smtClean="0">
                <a:solidFill>
                  <a:schemeClr val="dk1"/>
                </a:solidFill>
              </a:rPr>
              <a:t> </a:t>
            </a:r>
            <a:r>
              <a:rPr lang="el-GR" sz="1600" dirty="0" err="1" smtClean="0">
                <a:solidFill>
                  <a:schemeClr val="dk1"/>
                </a:solidFill>
              </a:rPr>
              <a:t>Venture</a:t>
            </a:r>
            <a:r>
              <a:rPr lang="el-GR" sz="1600" dirty="0" smtClean="0">
                <a:solidFill>
                  <a:schemeClr val="dk1"/>
                </a:solidFill>
              </a:rPr>
              <a:t>, </a:t>
            </a:r>
            <a:r>
              <a:rPr lang="el-GR" sz="1600" dirty="0" err="1" smtClean="0">
                <a:solidFill>
                  <a:schemeClr val="dk1"/>
                </a:solidFill>
              </a:rPr>
              <a:t>Ruta</a:t>
            </a:r>
            <a:r>
              <a:rPr lang="el-GR" sz="1600" dirty="0" smtClean="0">
                <a:solidFill>
                  <a:schemeClr val="dk1"/>
                </a:solidFill>
              </a:rPr>
              <a:t> </a:t>
            </a:r>
            <a:r>
              <a:rPr lang="el-GR" sz="1600" dirty="0" err="1" smtClean="0">
                <a:solidFill>
                  <a:schemeClr val="dk1"/>
                </a:solidFill>
              </a:rPr>
              <a:t>del</a:t>
            </a:r>
            <a:r>
              <a:rPr lang="el-GR" sz="1600" dirty="0" smtClean="0">
                <a:solidFill>
                  <a:schemeClr val="dk1"/>
                </a:solidFill>
              </a:rPr>
              <a:t> </a:t>
            </a:r>
            <a:r>
              <a:rPr lang="el-GR" sz="1600" dirty="0" err="1" smtClean="0">
                <a:solidFill>
                  <a:schemeClr val="dk1"/>
                </a:solidFill>
              </a:rPr>
              <a:t>Vino</a:t>
            </a:r>
            <a:r>
              <a:rPr lang="el-GR" sz="1600" dirty="0" smtClean="0">
                <a:solidFill>
                  <a:schemeClr val="dk1"/>
                </a:solidFill>
              </a:rPr>
              <a:t> </a:t>
            </a:r>
            <a:r>
              <a:rPr lang="el-GR" sz="1600" dirty="0" err="1" smtClean="0">
                <a:solidFill>
                  <a:schemeClr val="dk1"/>
                </a:solidFill>
              </a:rPr>
              <a:t>Ribera</a:t>
            </a:r>
            <a:r>
              <a:rPr lang="el-GR" sz="1600" dirty="0" smtClean="0">
                <a:solidFill>
                  <a:schemeClr val="dk1"/>
                </a:solidFill>
              </a:rPr>
              <a:t> </a:t>
            </a:r>
            <a:r>
              <a:rPr lang="el-GR" sz="1600" dirty="0" err="1" smtClean="0">
                <a:solidFill>
                  <a:schemeClr val="dk1"/>
                </a:solidFill>
              </a:rPr>
              <a:t>del</a:t>
            </a:r>
            <a:r>
              <a:rPr lang="el-GR" sz="1600" dirty="0" smtClean="0">
                <a:solidFill>
                  <a:schemeClr val="dk1"/>
                </a:solidFill>
              </a:rPr>
              <a:t> </a:t>
            </a:r>
            <a:r>
              <a:rPr lang="el-GR" sz="1600" dirty="0" err="1" smtClean="0">
                <a:solidFill>
                  <a:schemeClr val="dk1"/>
                </a:solidFill>
              </a:rPr>
              <a:t>Duero</a:t>
            </a:r>
            <a:r>
              <a:rPr lang="el-GR" sz="1600" dirty="0" smtClean="0">
                <a:solidFill>
                  <a:schemeClr val="dk1"/>
                </a:solidFill>
              </a:rPr>
              <a:t> κ.ά.</a:t>
            </a:r>
            <a:endParaRPr lang="en-GB" sz="1600" dirty="0" smtClean="0">
              <a:solidFill>
                <a:schemeClr val="dk1"/>
              </a:solidFill>
              <a:sym typeface="Candara"/>
            </a:endParaRPr>
          </a:p>
          <a:p>
            <a:pPr lvl="0">
              <a:spcBef>
                <a:spcPts val="1200"/>
              </a:spcBef>
              <a:buSzPts val="2000"/>
            </a:pPr>
            <a:r>
              <a:rPr lang="el-GR" sz="1600" b="1" dirty="0" smtClean="0">
                <a:solidFill>
                  <a:srgbClr val="A99374"/>
                </a:solidFill>
                <a:latin typeface="Candara"/>
                <a:ea typeface="Candara"/>
                <a:cs typeface="Candara"/>
                <a:sym typeface="Candara"/>
              </a:rPr>
              <a:t>Βασικά συστατικά στοιχεία ενός επιχειρηματικού σχεδίου: εκτελεστική σύνοψη, περιγραφή επιχείρησης, ανάλυση αγοράς, στρατηγική μάρκετινγκ, σχέδιο λειτουργίας, οικονομικό σχέδιο.</a:t>
            </a:r>
            <a:endParaRPr lang="en-GB" sz="1600" b="1" dirty="0" smtClean="0">
              <a:solidFill>
                <a:srgbClr val="A99374"/>
              </a:solidFill>
              <a:latin typeface="Candara"/>
              <a:ea typeface="Candara"/>
              <a:cs typeface="Candara"/>
              <a:sym typeface="Candara"/>
            </a:endParaRPr>
          </a:p>
          <a:p>
            <a:pPr marL="457200" indent="-342900">
              <a:lnSpc>
                <a:spcPct val="115000"/>
              </a:lnSpc>
              <a:spcBef>
                <a:spcPts val="1200"/>
              </a:spcBef>
              <a:buClr>
                <a:schemeClr val="dk1"/>
              </a:buClr>
              <a:buSzPts val="1800"/>
              <a:buFont typeface="Arial"/>
              <a:buChar char="●"/>
            </a:pPr>
            <a:r>
              <a:rPr lang="el-GR" sz="1600" b="1" dirty="0" smtClean="0">
                <a:solidFill>
                  <a:schemeClr val="dk1"/>
                </a:solidFill>
              </a:rPr>
              <a:t>Εκτελεστική σύνοψη: </a:t>
            </a:r>
            <a:r>
              <a:rPr lang="el-GR" sz="1600" dirty="0" smtClean="0">
                <a:solidFill>
                  <a:schemeClr val="dk1"/>
                </a:solidFill>
              </a:rPr>
              <a:t>Σύντομη περιγραφή της επιχειρηματικής ιδέας, των στόχων της και της διαφοροποιημένης αξίας που προσφέρει η επιχείρηση στη διατήρηση ή την προώθηση της κληρονομιάς. </a:t>
            </a:r>
          </a:p>
          <a:p>
            <a:pPr marL="457200" indent="-342900">
              <a:lnSpc>
                <a:spcPct val="115000"/>
              </a:lnSpc>
              <a:spcBef>
                <a:spcPts val="1200"/>
              </a:spcBef>
              <a:buClr>
                <a:schemeClr val="dk1"/>
              </a:buClr>
              <a:buSzPts val="1800"/>
              <a:buFont typeface="Arial"/>
              <a:buChar char="●"/>
            </a:pPr>
            <a:r>
              <a:rPr lang="el-GR" sz="1600" b="1" dirty="0" smtClean="0">
                <a:solidFill>
                  <a:schemeClr val="dk1"/>
                </a:solidFill>
              </a:rPr>
              <a:t>Περιγραφή της επιχείρησης: </a:t>
            </a:r>
            <a:r>
              <a:rPr lang="el-GR" sz="1600" dirty="0" smtClean="0">
                <a:solidFill>
                  <a:schemeClr val="dk1"/>
                </a:solidFill>
              </a:rPr>
              <a:t>Προσδιορίστε αν η επιχείρηση βασίζεται στην πολιτιστική, ιστορική, φυσική ή αρχιτεκτονική κληρονομιά. Περιγράψτε ποια προϊόντα ή υπηρεσίες προσφέρει η επιχείρηση, π.χ. </a:t>
            </a:r>
            <a:r>
              <a:rPr lang="el-GR" sz="1600" dirty="0" err="1" smtClean="0">
                <a:solidFill>
                  <a:schemeClr val="dk1"/>
                </a:solidFill>
              </a:rPr>
              <a:t>οικοτουρισμό</a:t>
            </a:r>
            <a:r>
              <a:rPr lang="el-GR" sz="1600" dirty="0" smtClean="0">
                <a:solidFill>
                  <a:schemeClr val="dk1"/>
                </a:solidFill>
              </a:rPr>
              <a:t>, εστίαση, χειροτεχνίες κ.λπ., και πώς συμβάλλει στη διατήρηση της αξίας της κληρονομιάς. </a:t>
            </a:r>
            <a:endParaRPr sz="1600" b="0" i="0" u="none" strike="noStrike" cap="none" dirty="0">
              <a:solidFill>
                <a:srgbClr val="000000"/>
              </a:solidFill>
              <a:latin typeface="Arial"/>
              <a:ea typeface="Arial"/>
              <a:cs typeface="Arial"/>
              <a:sym typeface="Arial"/>
            </a:endParaRPr>
          </a:p>
        </p:txBody>
      </p:sp>
      <p:sp>
        <p:nvSpPr>
          <p:cNvPr id="107" name="Google Shape;107;p3"/>
          <p:cNvSpPr txBox="1"/>
          <p:nvPr/>
        </p:nvSpPr>
        <p:spPr>
          <a:xfrm>
            <a:off x="533303" y="981474"/>
            <a:ext cx="6098100" cy="707846"/>
          </a:xfrm>
          <a:prstGeom prst="rect">
            <a:avLst/>
          </a:prstGeom>
          <a:noFill/>
          <a:ln>
            <a:noFill/>
          </a:ln>
        </p:spPr>
        <p:txBody>
          <a:bodyPr spcFirstLastPara="1" wrap="square" lIns="91425" tIns="45700" rIns="91425" bIns="45700" anchor="t" anchorCtr="0">
            <a:spAutoFit/>
          </a:bodyPr>
          <a:lstStyle/>
          <a:p>
            <a:pPr lvl="0">
              <a:buClr>
                <a:schemeClr val="dk1"/>
              </a:buClr>
              <a:buSzPts val="2000"/>
            </a:pPr>
            <a:r>
              <a:rPr lang="el-GR" sz="2000" b="1" dirty="0" smtClean="0">
                <a:solidFill>
                  <a:srgbClr val="A99374"/>
                </a:solidFill>
                <a:latin typeface="Candara"/>
                <a:ea typeface="Candara"/>
                <a:cs typeface="Candara"/>
                <a:sym typeface="Candara"/>
              </a:rPr>
              <a:t>Ορισμός επιχειρηματικού σχεδίου</a:t>
            </a:r>
            <a:endParaRPr lang="en-GB" sz="2000" b="1" dirty="0" smtClean="0">
              <a:solidFill>
                <a:srgbClr val="A99374"/>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4"/>
          <p:cNvSpPr txBox="1"/>
          <p:nvPr/>
        </p:nvSpPr>
        <p:spPr>
          <a:xfrm>
            <a:off x="0" y="89600"/>
            <a:ext cx="10751100" cy="830956"/>
          </a:xfrm>
          <a:prstGeom prst="rect">
            <a:avLst/>
          </a:prstGeom>
          <a:noFill/>
          <a:ln>
            <a:noFill/>
          </a:ln>
        </p:spPr>
        <p:txBody>
          <a:bodyPr spcFirstLastPara="1" wrap="square" lIns="91425" tIns="45700" rIns="91425" bIns="45700" anchor="t" anchorCtr="0">
            <a:spAutoFit/>
          </a:bodyPr>
          <a:lstStyle/>
          <a:p>
            <a:pPr marL="457200" lvl="1">
              <a:buClr>
                <a:schemeClr val="dk1"/>
              </a:buClr>
              <a:buSzPts val="3000"/>
            </a:pPr>
            <a:r>
              <a:rPr lang="el-GR" sz="2400" b="1" dirty="0" smtClean="0">
                <a:solidFill>
                  <a:schemeClr val="lt1"/>
                </a:solidFill>
                <a:latin typeface="Candara"/>
                <a:ea typeface="Candara"/>
                <a:cs typeface="Candara"/>
                <a:sym typeface="Candara"/>
              </a:rPr>
              <a:t>ΟΡΙΣΜΟΣ ΚΑΙ ΣΥΣΤΑΤΙΚΑ ΣΤΟΙΧΕΙΑ ΕΝΟΣ ΕΠΙΧΕΙΡΗΜΑΤΙΚΟΥ ΣΧΕΔΙΟΥ (</a:t>
            </a:r>
            <a:r>
              <a:rPr lang="en-US" sz="2400" b="1" dirty="0" smtClean="0">
                <a:solidFill>
                  <a:schemeClr val="lt1"/>
                </a:solidFill>
                <a:latin typeface="Candara"/>
                <a:ea typeface="Candara"/>
                <a:cs typeface="Candara"/>
                <a:sym typeface="Candara"/>
              </a:rPr>
              <a:t>2</a:t>
            </a:r>
            <a:r>
              <a:rPr lang="el-GR" sz="2400" b="1" dirty="0" smtClean="0">
                <a:solidFill>
                  <a:schemeClr val="lt1"/>
                </a:solidFill>
                <a:latin typeface="Candara"/>
                <a:ea typeface="Candara"/>
                <a:cs typeface="Candara"/>
                <a:sym typeface="Candara"/>
              </a:rPr>
              <a:t>/</a:t>
            </a:r>
            <a:r>
              <a:rPr lang="en-US" sz="2400" b="1" dirty="0" smtClean="0">
                <a:solidFill>
                  <a:schemeClr val="lt1"/>
                </a:solidFill>
                <a:latin typeface="Candara"/>
                <a:ea typeface="Candara"/>
                <a:cs typeface="Candara"/>
                <a:sym typeface="Candara"/>
              </a:rPr>
              <a:t>4</a:t>
            </a:r>
            <a:r>
              <a:rPr lang="el-GR" sz="2400" b="1" dirty="0" smtClean="0">
                <a:solidFill>
                  <a:schemeClr val="lt1"/>
                </a:solidFill>
                <a:latin typeface="Candara"/>
                <a:ea typeface="Candara"/>
                <a:cs typeface="Candara"/>
                <a:sym typeface="Candara"/>
              </a:rPr>
              <a:t>)</a:t>
            </a:r>
            <a:endParaRPr lang="en-GB" sz="2400" b="1" dirty="0" smtClean="0">
              <a:solidFill>
                <a:schemeClr val="lt1"/>
              </a:solidFill>
              <a:latin typeface="Candara"/>
              <a:ea typeface="Candara"/>
              <a:cs typeface="Candara"/>
              <a:sym typeface="Times New Roman"/>
            </a:endParaRPr>
          </a:p>
          <a:p>
            <a:pPr marL="457200" marR="0" lvl="1" indent="0" algn="l" rtl="0">
              <a:lnSpc>
                <a:spcPct val="100000"/>
              </a:lnSpc>
              <a:spcBef>
                <a:spcPts val="0"/>
              </a:spcBef>
              <a:spcAft>
                <a:spcPts val="0"/>
              </a:spcAft>
              <a:buClr>
                <a:srgbClr val="000000"/>
              </a:buClr>
              <a:buSzPts val="3600"/>
              <a:buFont typeface="Arial"/>
              <a:buNone/>
            </a:pPr>
            <a:endParaRPr sz="2400" b="1" i="0" u="none" strike="noStrike" cap="none" dirty="0">
              <a:solidFill>
                <a:srgbClr val="FFFFFF"/>
              </a:solidFill>
              <a:latin typeface="Candara"/>
              <a:ea typeface="Candara"/>
              <a:cs typeface="Candara"/>
              <a:sym typeface="Candara"/>
            </a:endParaRPr>
          </a:p>
        </p:txBody>
      </p:sp>
      <p:sp>
        <p:nvSpPr>
          <p:cNvPr id="116" name="Google Shape;116;p4"/>
          <p:cNvSpPr txBox="1"/>
          <p:nvPr/>
        </p:nvSpPr>
        <p:spPr>
          <a:xfrm>
            <a:off x="483900" y="1083375"/>
            <a:ext cx="11476800" cy="5486077"/>
          </a:xfrm>
          <a:prstGeom prst="rect">
            <a:avLst/>
          </a:prstGeom>
          <a:noFill/>
          <a:ln>
            <a:noFill/>
          </a:ln>
        </p:spPr>
        <p:txBody>
          <a:bodyPr spcFirstLastPara="1" wrap="square" lIns="91425" tIns="45700" rIns="91425" bIns="45700" anchor="t" anchorCtr="0">
            <a:spAutoFit/>
          </a:bodyPr>
          <a:lstStyle/>
          <a:p>
            <a:pPr>
              <a:lnSpc>
                <a:spcPct val="115000"/>
              </a:lnSpc>
              <a:spcBef>
                <a:spcPts val="1200"/>
              </a:spcBef>
              <a:buClr>
                <a:schemeClr val="dk1"/>
              </a:buClr>
              <a:buSzPts val="1100"/>
            </a:pPr>
            <a:r>
              <a:rPr lang="el-GR" sz="1800" b="1" dirty="0" smtClean="0">
                <a:solidFill>
                  <a:schemeClr val="dk1"/>
                </a:solidFill>
                <a:latin typeface="Candara"/>
                <a:ea typeface="Candara"/>
                <a:cs typeface="Candara"/>
                <a:sym typeface="Candara"/>
              </a:rPr>
              <a:t>Ανάλυση αγοράς: </a:t>
            </a:r>
            <a:r>
              <a:rPr lang="el-GR" sz="1800" dirty="0" smtClean="0">
                <a:solidFill>
                  <a:schemeClr val="dk1"/>
                </a:solidFill>
                <a:latin typeface="Candara"/>
                <a:ea typeface="Candara"/>
                <a:cs typeface="Candara"/>
                <a:sym typeface="Candara"/>
              </a:rPr>
              <a:t>Εντοπίστε τους βασικούς καταναλωτές της προσφοράς σας και αξιολογήστε το ενδιαφέρον τους για το είδος των πόρων ή στοιχείων κληρονομιάς στα οποία στοχεύετε. Εντοπίστε τους ανταγωνιστές που δραστηριοποιούνται στον ίδιο τομέα, τα δυνατά και αδύνατα σημεία τους, και αναδείξτε πώς διαφοροποιείται η επιχείρησή σας από αυτούς.</a:t>
            </a:r>
          </a:p>
          <a:p>
            <a:pPr>
              <a:lnSpc>
                <a:spcPct val="115000"/>
              </a:lnSpc>
              <a:spcBef>
                <a:spcPts val="1200"/>
              </a:spcBef>
              <a:buClr>
                <a:schemeClr val="dk1"/>
              </a:buClr>
              <a:buSzPts val="1100"/>
            </a:pPr>
            <a:r>
              <a:rPr lang="el-GR" sz="1800" b="1" dirty="0" smtClean="0">
                <a:solidFill>
                  <a:schemeClr val="dk1"/>
                </a:solidFill>
                <a:latin typeface="Candara"/>
                <a:ea typeface="Candara"/>
                <a:cs typeface="Candara"/>
                <a:sym typeface="Candara"/>
              </a:rPr>
              <a:t>Στρατηγική μάρκετινγκ: </a:t>
            </a:r>
            <a:r>
              <a:rPr lang="el-GR" sz="1800" dirty="0" smtClean="0">
                <a:solidFill>
                  <a:schemeClr val="dk1"/>
                </a:solidFill>
                <a:latin typeface="Candara"/>
                <a:ea typeface="Candara"/>
                <a:cs typeface="Candara"/>
                <a:sym typeface="Candara"/>
              </a:rPr>
              <a:t>Σχεδιάστε καμπάνιες που αναδεικνύουν τη σημασία της κληρονομιάς που προσφέρετε και τον τρόπο με τον οποίο η επιχείρησή σας συμβάλλει στη διατήρησή της. Αξιοποιήστε μέσα όπως τα κοινωνικά δίκτυα, οι συνεργασίες με πολιτιστικούς φορείς, η συμμετοχή σε τοπικές ή περιφερειακές εκδηλώσεις κ.λπ.</a:t>
            </a:r>
          </a:p>
          <a:p>
            <a:pPr>
              <a:lnSpc>
                <a:spcPct val="115000"/>
              </a:lnSpc>
              <a:spcBef>
                <a:spcPts val="1200"/>
              </a:spcBef>
              <a:buClr>
                <a:schemeClr val="dk1"/>
              </a:buClr>
              <a:buSzPts val="1100"/>
            </a:pPr>
            <a:r>
              <a:rPr lang="el-GR" sz="1800" b="1" dirty="0" smtClean="0">
                <a:solidFill>
                  <a:schemeClr val="dk1"/>
                </a:solidFill>
                <a:latin typeface="Candara"/>
                <a:ea typeface="Candara"/>
                <a:cs typeface="Candara"/>
                <a:sym typeface="Candara"/>
              </a:rPr>
              <a:t>Σχέδιο λειτουργίας: </a:t>
            </a:r>
            <a:r>
              <a:rPr lang="el-GR" sz="1800" dirty="0" smtClean="0">
                <a:solidFill>
                  <a:schemeClr val="dk1"/>
                </a:solidFill>
                <a:latin typeface="Candara"/>
                <a:ea typeface="Candara"/>
                <a:cs typeface="Candara"/>
                <a:sym typeface="Candara"/>
              </a:rPr>
              <a:t>Εξηγήστε πώς θα πραγματοποιούνται οι καθημερινές δραστηριότητες της επιχείρησης, από τη συντήρηση και αποκατάσταση έως την πώληση τουριστικών προϊόντων ή υπηρεσιών. Προσδιορίστε την εφαρμογή τεχνολογικών πλατφορμών ή λύσεων για τη διαχείριση κρατήσεων, πωλήσεων, εικονικών ξεναγήσεων ή καταλόγων προϊόντων.</a:t>
            </a:r>
          </a:p>
          <a:p>
            <a:pPr>
              <a:lnSpc>
                <a:spcPct val="115000"/>
              </a:lnSpc>
              <a:spcBef>
                <a:spcPts val="1200"/>
              </a:spcBef>
              <a:buClr>
                <a:schemeClr val="dk1"/>
              </a:buClr>
              <a:buSzPts val="1100"/>
            </a:pPr>
            <a:r>
              <a:rPr lang="el-GR" sz="1800" b="1" dirty="0" smtClean="0">
                <a:solidFill>
                  <a:schemeClr val="dk1"/>
                </a:solidFill>
                <a:latin typeface="Candara"/>
                <a:ea typeface="Candara"/>
                <a:cs typeface="Candara"/>
                <a:sym typeface="Candara"/>
              </a:rPr>
              <a:t>Οικονομικό σχέδιο: </a:t>
            </a:r>
            <a:r>
              <a:rPr lang="el-GR" sz="1800" dirty="0" smtClean="0">
                <a:solidFill>
                  <a:schemeClr val="dk1"/>
                </a:solidFill>
                <a:latin typeface="Candara"/>
                <a:ea typeface="Candara"/>
                <a:cs typeface="Candara"/>
                <a:sym typeface="Candara"/>
              </a:rPr>
              <a:t>Βασίστε τα έσοδα στην αναμενόμενη ζήτηση για προϊόντα ή υπηρεσίες. Σε μια επιχείρηση βασισμένη στην κληρονομιά, αυτό μπορεί να εξαρτάται από την εποχικότητα, κυρίως στον τουρισμό, από επιχορηγήσεις ή από συνεργασίες με πολιτιστικούς φορείς. Επιπλέον, αναλύστε τα λειτουργικά κόστη, όπως συντήρηση, αποκατάσταση, αμοιβές ειδικών, παραδοσιακά υλικά, μάρκετινγκ κ.λπ.</a:t>
            </a:r>
            <a:endParaRPr sz="1800" b="1" i="0" u="none" strike="noStrike" cap="none" dirty="0">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3089bc2b067_0_6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g3089bc2b067_0_6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g3089bc2b067_0_6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g3089bc2b067_0_63"/>
          <p:cNvSpPr txBox="1"/>
          <p:nvPr/>
        </p:nvSpPr>
        <p:spPr>
          <a:xfrm>
            <a:off x="0" y="89600"/>
            <a:ext cx="10751100" cy="830956"/>
          </a:xfrm>
          <a:prstGeom prst="rect">
            <a:avLst/>
          </a:prstGeom>
          <a:noFill/>
          <a:ln>
            <a:noFill/>
          </a:ln>
        </p:spPr>
        <p:txBody>
          <a:bodyPr spcFirstLastPara="1" wrap="square" lIns="91425" tIns="45700" rIns="91425" bIns="45700" anchor="t" anchorCtr="0">
            <a:spAutoFit/>
          </a:bodyPr>
          <a:lstStyle/>
          <a:p>
            <a:pPr marL="457200" lvl="1">
              <a:buSzPts val="3000"/>
            </a:pPr>
            <a:r>
              <a:rPr lang="el-GR" sz="2400" b="1" dirty="0" smtClean="0">
                <a:solidFill>
                  <a:schemeClr val="lt1"/>
                </a:solidFill>
                <a:latin typeface="Candara"/>
                <a:ea typeface="Candara"/>
                <a:cs typeface="Candara"/>
                <a:sym typeface="Candara"/>
              </a:rPr>
              <a:t>ΟΡΙΣΜΟΣ ΚΑΙ ΣΥΣΤΑΤΙΚΑ ΣΤΟΙΧΕΙΑ ΕΝΟΣ ΕΠΙΧΕΙΡΗΜΑΤΙΚΟΥ ΣΧΕΔΙΟΥ (</a:t>
            </a:r>
            <a:r>
              <a:rPr lang="en-US" sz="2400" b="1" dirty="0" smtClean="0">
                <a:solidFill>
                  <a:schemeClr val="lt1"/>
                </a:solidFill>
                <a:latin typeface="Candara"/>
                <a:ea typeface="Candara"/>
                <a:cs typeface="Candara"/>
                <a:sym typeface="Candara"/>
              </a:rPr>
              <a:t>3</a:t>
            </a:r>
            <a:r>
              <a:rPr lang="el-GR" sz="2400" b="1" dirty="0" smtClean="0">
                <a:solidFill>
                  <a:schemeClr val="lt1"/>
                </a:solidFill>
                <a:latin typeface="Candara"/>
                <a:ea typeface="Candara"/>
                <a:cs typeface="Candara"/>
                <a:sym typeface="Candara"/>
              </a:rPr>
              <a:t>/</a:t>
            </a:r>
            <a:r>
              <a:rPr lang="en-US" sz="2400" b="1" dirty="0" smtClean="0">
                <a:solidFill>
                  <a:schemeClr val="lt1"/>
                </a:solidFill>
                <a:latin typeface="Candara"/>
                <a:ea typeface="Candara"/>
                <a:cs typeface="Candara"/>
                <a:sym typeface="Candara"/>
              </a:rPr>
              <a:t>4</a:t>
            </a:r>
            <a:r>
              <a:rPr lang="el-GR" sz="2400" b="1" dirty="0" smtClean="0">
                <a:solidFill>
                  <a:schemeClr val="lt1"/>
                </a:solidFill>
                <a:latin typeface="Candara"/>
                <a:ea typeface="Candara"/>
                <a:cs typeface="Candara"/>
                <a:sym typeface="Candara"/>
              </a:rPr>
              <a:t>)</a:t>
            </a:r>
            <a:endParaRPr lang="en-GB" sz="2400" b="1" dirty="0" smtClean="0">
              <a:solidFill>
                <a:schemeClr val="lt1"/>
              </a:solidFill>
              <a:latin typeface="Candara"/>
              <a:ea typeface="Candara"/>
              <a:cs typeface="Candara"/>
              <a:sym typeface="Times New Roman"/>
            </a:endParaRPr>
          </a:p>
          <a:p>
            <a:pPr marL="457200" marR="0" lvl="1" indent="0" algn="l" rtl="0">
              <a:lnSpc>
                <a:spcPct val="100000"/>
              </a:lnSpc>
              <a:spcBef>
                <a:spcPts val="0"/>
              </a:spcBef>
              <a:spcAft>
                <a:spcPts val="0"/>
              </a:spcAft>
              <a:buClr>
                <a:srgbClr val="000000"/>
              </a:buClr>
              <a:buSzPts val="3600"/>
              <a:buFont typeface="Arial"/>
              <a:buNone/>
            </a:pPr>
            <a:endParaRPr sz="2400" b="1" i="0" u="none" strike="noStrike" cap="none" dirty="0">
              <a:solidFill>
                <a:srgbClr val="FFFFFF"/>
              </a:solidFill>
              <a:latin typeface="Candara"/>
              <a:ea typeface="Candara"/>
              <a:cs typeface="Candara"/>
              <a:sym typeface="Candara"/>
            </a:endParaRPr>
          </a:p>
        </p:txBody>
      </p:sp>
      <p:sp>
        <p:nvSpPr>
          <p:cNvPr id="125" name="Google Shape;125;g3089bc2b067_0_63"/>
          <p:cNvSpPr txBox="1"/>
          <p:nvPr/>
        </p:nvSpPr>
        <p:spPr>
          <a:xfrm>
            <a:off x="483900" y="1083375"/>
            <a:ext cx="11476800" cy="5704598"/>
          </a:xfrm>
          <a:prstGeom prst="rect">
            <a:avLst/>
          </a:prstGeom>
          <a:noFill/>
          <a:ln>
            <a:noFill/>
          </a:ln>
        </p:spPr>
        <p:txBody>
          <a:bodyPr spcFirstLastPara="1" wrap="square" lIns="91425" tIns="45700" rIns="91425" bIns="45700" anchor="t" anchorCtr="0">
            <a:spAutoFit/>
          </a:bodyPr>
          <a:lstStyle/>
          <a:p>
            <a:pPr algn="just"/>
            <a:r>
              <a:rPr lang="el-GR" sz="1800" b="1" dirty="0" smtClean="0">
                <a:solidFill>
                  <a:schemeClr val="dk1"/>
                </a:solidFill>
                <a:latin typeface="Candara"/>
                <a:ea typeface="Candara"/>
                <a:cs typeface="Candara"/>
                <a:sym typeface="Candara"/>
              </a:rPr>
              <a:t>Οργάνωση και διαχείριση: </a:t>
            </a:r>
            <a:r>
              <a:rPr lang="el-GR" sz="1800" dirty="0" smtClean="0">
                <a:solidFill>
                  <a:schemeClr val="dk1"/>
                </a:solidFill>
                <a:latin typeface="Candara"/>
                <a:ea typeface="Candara"/>
                <a:cs typeface="Candara"/>
                <a:sym typeface="Candara"/>
              </a:rPr>
              <a:t>Περιγράψτε τον εξοπλισμό που απαιτείται για τη διαχείριση της επιχείρησης. Δημιουργήστε σχέσεις με τοπικούς οργανισμούς, μουσεία, δημόσιους φορείς ή κοινοτικούς θεσμούς που υποστηρίζουν τη διατήρηση της κληρονομιάς. Τέλος, προσδιορίστε πώς η επιχείρηση θα συμβάλει στη βιωσιμότητα της κληρονομιάς, προωθώντας τον σεβασμό και τη διατήρησή της.</a:t>
            </a:r>
          </a:p>
          <a:p>
            <a:pPr algn="just"/>
            <a:r>
              <a:rPr lang="el-GR" sz="1800" b="1" dirty="0" smtClean="0">
                <a:solidFill>
                  <a:schemeClr val="dk1"/>
                </a:solidFill>
                <a:latin typeface="Candara"/>
                <a:ea typeface="Candara"/>
                <a:cs typeface="Candara"/>
                <a:sym typeface="Candara"/>
              </a:rPr>
              <a:t>Προϊόν ή υπηρεσία: </a:t>
            </a:r>
            <a:r>
              <a:rPr lang="el-GR" sz="1800" dirty="0" smtClean="0">
                <a:solidFill>
                  <a:schemeClr val="dk1"/>
                </a:solidFill>
                <a:latin typeface="Candara"/>
                <a:ea typeface="Candara"/>
                <a:cs typeface="Candara"/>
                <a:sym typeface="Candara"/>
              </a:rPr>
              <a:t>Εξηγήστε ποιο είδος κληρονομιάς προωθείται, όπως η αποκατάσταση και διατήρηση ιστορικών αρχιτεκτονικών στοιχείων, η δημιουργία τουριστικών διαδρομών σε περιοχές κληρονομιάς ή η πώληση προϊόντων που παράγονται με παραδοσιακές μεθόδους. Η καινοτομία που διαφοροποιεί την επιχείρηση πρέπει να αναδεικνύεται, είτε μέσω της τεχνολογίας, είτε μέσω βιωματικών εμπειριών, είτε μέσω της χρήσης ψηφιακών πλατφορμών για τη διάδοση και προβολή.</a:t>
            </a:r>
          </a:p>
          <a:p>
            <a:pPr algn="just"/>
            <a:r>
              <a:rPr lang="el-GR" sz="1800" b="1" dirty="0" smtClean="0">
                <a:solidFill>
                  <a:schemeClr val="dk1"/>
                </a:solidFill>
                <a:latin typeface="Candara"/>
                <a:ea typeface="Candara"/>
                <a:cs typeface="Candara"/>
                <a:sym typeface="Candara"/>
              </a:rPr>
              <a:t>Ανάλυση κινδύνων: </a:t>
            </a:r>
            <a:r>
              <a:rPr lang="el-GR" sz="1800" dirty="0" smtClean="0">
                <a:solidFill>
                  <a:schemeClr val="dk1"/>
                </a:solidFill>
                <a:latin typeface="Candara"/>
                <a:ea typeface="Candara"/>
                <a:cs typeface="Candara"/>
                <a:sym typeface="Candara"/>
              </a:rPr>
              <a:t>Υπάρχουν κίνδυνοι που σχετίζονται με τη φυσική φθορά της κληρονομιάς, την έλλειψη πόρων για τη διατήρησή της ή τις ζημιές που μπορεί να προκληθούν από τον μαζικό τουρισμό. Υπάρχουν επίσης οικονομικοί κίνδυνοι, όπως οι διακυμάνσεις στη ζήτηση, κυρίως στον τουρισμό, ή η εξάρτηση από εξωτερική χρηματοδότηση. Είναι σημαντικό να αναπτυχθούν στρατηγικές για τη μείωση αυτών των κινδύνων, όπως η δημιουργία συνεργασιών με φορείς διατήρησης, η διαφοροποίηση των εσόδων ή η εφαρμογή υπεύθυνων πρακτικών τουρισμού.</a:t>
            </a:r>
          </a:p>
          <a:p>
            <a:pPr algn="just"/>
            <a:r>
              <a:rPr lang="el-GR" sz="1800" b="1" dirty="0" smtClean="0">
                <a:solidFill>
                  <a:schemeClr val="dk1"/>
                </a:solidFill>
                <a:latin typeface="Candara"/>
                <a:ea typeface="Candara"/>
                <a:cs typeface="Candara"/>
                <a:sym typeface="Candara"/>
              </a:rPr>
              <a:t>Συμπεράσματα:</a:t>
            </a:r>
            <a:r>
              <a:rPr lang="el-GR" sz="1800" dirty="0" smtClean="0">
                <a:solidFill>
                  <a:schemeClr val="dk1"/>
                </a:solidFill>
                <a:latin typeface="Candara"/>
                <a:ea typeface="Candara"/>
                <a:cs typeface="Candara"/>
                <a:sym typeface="Candara"/>
              </a:rPr>
              <a:t> Αυτό το επιχειρηματικό σχέδιο με επίκεντρο την κληρονομιά δεν επιδιώκει μόνο την οικονομική βιωσιμότητα, αλλά και τη διατήρηση και μετάδοση των πολιτιστικών και φυσικών αξιών που αποτελούν μέρος της ταυτότητας της κοινότητας ή της περιοχής στην οποία βασίζεται.</a:t>
            </a:r>
          </a:p>
          <a:p>
            <a:pPr marL="0" marR="0" lvl="0" indent="0" algn="just" rtl="0">
              <a:lnSpc>
                <a:spcPct val="115000"/>
              </a:lnSpc>
              <a:spcBef>
                <a:spcPts val="1200"/>
              </a:spcBef>
              <a:spcAft>
                <a:spcPts val="1200"/>
              </a:spcAft>
              <a:buClr>
                <a:srgbClr val="000000"/>
              </a:buClr>
              <a:buSzPts val="1100"/>
              <a:buFont typeface="Arial"/>
              <a:buNone/>
            </a:pPr>
            <a:r>
              <a:rPr lang="en-GB" sz="1800" dirty="0" smtClean="0">
                <a:solidFill>
                  <a:schemeClr val="dk1"/>
                </a:solidFill>
                <a:latin typeface="Candara"/>
                <a:ea typeface="Candara"/>
                <a:cs typeface="Candara"/>
                <a:sym typeface="Candara"/>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g3089bc2b067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g3089bc2b067_0_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3089bc2b067_0_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g3089bc2b067_0_5"/>
          <p:cNvSpPr txBox="1"/>
          <p:nvPr/>
        </p:nvSpPr>
        <p:spPr>
          <a:xfrm>
            <a:off x="0" y="89600"/>
            <a:ext cx="10997400" cy="461624"/>
          </a:xfrm>
          <a:prstGeom prst="rect">
            <a:avLst/>
          </a:prstGeom>
          <a:noFill/>
          <a:ln>
            <a:noFill/>
          </a:ln>
        </p:spPr>
        <p:txBody>
          <a:bodyPr spcFirstLastPara="1" wrap="square" lIns="91425" tIns="45700" rIns="91425" bIns="45700" anchor="t" anchorCtr="0">
            <a:spAutoFit/>
          </a:bodyPr>
          <a:lstStyle/>
          <a:p>
            <a:pPr marL="457200" lvl="1">
              <a:buSzPts val="3000"/>
            </a:pPr>
            <a:r>
              <a:rPr lang="el-GR" sz="2400" b="1" dirty="0" smtClean="0">
                <a:solidFill>
                  <a:schemeClr val="lt1"/>
                </a:solidFill>
                <a:latin typeface="Candara"/>
                <a:ea typeface="Candara"/>
                <a:cs typeface="Candara"/>
                <a:sym typeface="Candara"/>
              </a:rPr>
              <a:t>ΟΡΙΣΜΟΣ ΚΑΙ ΣΥΣΤΑΤΙΚΑ ΣΤΟΙΧΕΙΑ ΕΝΟΣ ΕΠΙΧΕΙΡΗΜΑΤΙΚΟΥ ΣΧΕΔΙΟΥ (</a:t>
            </a:r>
            <a:r>
              <a:rPr lang="en-US" sz="2400" b="1" dirty="0" smtClean="0">
                <a:solidFill>
                  <a:schemeClr val="lt1"/>
                </a:solidFill>
                <a:latin typeface="Candara"/>
                <a:ea typeface="Candara"/>
                <a:cs typeface="Candara"/>
                <a:sym typeface="Candara"/>
              </a:rPr>
              <a:t>4</a:t>
            </a:r>
            <a:r>
              <a:rPr lang="el-GR" sz="2400" b="1" dirty="0" smtClean="0">
                <a:solidFill>
                  <a:schemeClr val="lt1"/>
                </a:solidFill>
                <a:latin typeface="Candara"/>
                <a:ea typeface="Candara"/>
                <a:cs typeface="Candara"/>
                <a:sym typeface="Candara"/>
              </a:rPr>
              <a:t>/</a:t>
            </a:r>
            <a:r>
              <a:rPr lang="en-US" sz="2400" b="1" dirty="0" smtClean="0">
                <a:solidFill>
                  <a:schemeClr val="lt1"/>
                </a:solidFill>
                <a:latin typeface="Candara"/>
                <a:ea typeface="Candara"/>
                <a:cs typeface="Candara"/>
                <a:sym typeface="Candara"/>
              </a:rPr>
              <a:t>4</a:t>
            </a:r>
            <a:r>
              <a:rPr lang="el-GR" sz="2400" b="1" dirty="0" smtClean="0">
                <a:solidFill>
                  <a:schemeClr val="lt1"/>
                </a:solidFill>
                <a:latin typeface="Candara"/>
                <a:ea typeface="Candara"/>
                <a:cs typeface="Candara"/>
                <a:sym typeface="Candara"/>
              </a:rPr>
              <a:t>)</a:t>
            </a:r>
            <a:endParaRPr lang="en-GB" sz="2400" b="1" dirty="0">
              <a:solidFill>
                <a:schemeClr val="lt1"/>
              </a:solidFill>
              <a:latin typeface="Candara"/>
              <a:ea typeface="Candara"/>
              <a:cs typeface="Candara"/>
              <a:sym typeface="Times New Roman"/>
            </a:endParaRPr>
          </a:p>
        </p:txBody>
      </p:sp>
      <p:sp>
        <p:nvSpPr>
          <p:cNvPr id="134" name="Google Shape;134;g3089bc2b067_0_5"/>
          <p:cNvSpPr txBox="1"/>
          <p:nvPr/>
        </p:nvSpPr>
        <p:spPr>
          <a:xfrm>
            <a:off x="484050" y="1516800"/>
            <a:ext cx="10997400" cy="4945929"/>
          </a:xfrm>
          <a:prstGeom prst="rect">
            <a:avLst/>
          </a:prstGeom>
          <a:noFill/>
          <a:ln>
            <a:noFill/>
          </a:ln>
        </p:spPr>
        <p:txBody>
          <a:bodyPr spcFirstLastPara="1" wrap="square" lIns="91425" tIns="45700" rIns="91425" bIns="45700" anchor="t" anchorCtr="0">
            <a:spAutoFit/>
          </a:bodyPr>
          <a:lstStyle/>
          <a:p>
            <a:pPr>
              <a:lnSpc>
                <a:spcPct val="115000"/>
              </a:lnSpc>
            </a:pPr>
            <a:r>
              <a:rPr lang="el-GR" sz="1600" b="1" dirty="0" smtClean="0">
                <a:solidFill>
                  <a:schemeClr val="dk1"/>
                </a:solidFill>
                <a:latin typeface="Candara"/>
                <a:ea typeface="Candara"/>
                <a:cs typeface="Candara"/>
                <a:sym typeface="Candara"/>
              </a:rPr>
              <a:t>Διαδρομή Κρασιού </a:t>
            </a:r>
            <a:r>
              <a:rPr lang="el-GR" sz="1600" b="1" dirty="0" err="1" smtClean="0">
                <a:solidFill>
                  <a:schemeClr val="dk1"/>
                </a:solidFill>
                <a:latin typeface="Candara"/>
                <a:ea typeface="Candara"/>
                <a:cs typeface="Candara"/>
                <a:sym typeface="Candara"/>
              </a:rPr>
              <a:t>Ribera</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del</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Duero</a:t>
            </a:r>
            <a:r>
              <a:rPr lang="el-GR" sz="1600" b="1" dirty="0" smtClean="0">
                <a:solidFill>
                  <a:schemeClr val="dk1"/>
                </a:solidFill>
                <a:latin typeface="Candara"/>
                <a:ea typeface="Candara"/>
                <a:cs typeface="Candara"/>
                <a:sym typeface="Candara"/>
              </a:rPr>
              <a:t>, Καστίλλη και Λεόν: </a:t>
            </a:r>
            <a:r>
              <a:rPr lang="el-GR" sz="1600" dirty="0" smtClean="0">
                <a:solidFill>
                  <a:schemeClr val="dk1"/>
                </a:solidFill>
                <a:latin typeface="Candara"/>
                <a:ea typeface="Candara"/>
                <a:cs typeface="Candara"/>
                <a:sym typeface="Candara"/>
              </a:rPr>
              <a:t>Πρωτοβουλία που προωθεί τον </a:t>
            </a:r>
            <a:r>
              <a:rPr lang="el-GR" sz="1600" dirty="0" err="1" smtClean="0">
                <a:solidFill>
                  <a:schemeClr val="dk1"/>
                </a:solidFill>
                <a:latin typeface="Candara"/>
                <a:ea typeface="Candara"/>
                <a:cs typeface="Candara"/>
                <a:sym typeface="Candara"/>
              </a:rPr>
              <a:t>οινοτουρισμό</a:t>
            </a:r>
            <a:r>
              <a:rPr lang="el-GR" sz="1600" dirty="0" smtClean="0">
                <a:solidFill>
                  <a:schemeClr val="dk1"/>
                </a:solidFill>
                <a:latin typeface="Candara"/>
                <a:ea typeface="Candara"/>
                <a:cs typeface="Candara"/>
                <a:sym typeface="Candara"/>
              </a:rPr>
              <a:t> στη </a:t>
            </a:r>
            <a:r>
              <a:rPr lang="el-GR" sz="1600" dirty="0" err="1" smtClean="0">
                <a:solidFill>
                  <a:schemeClr val="dk1"/>
                </a:solidFill>
                <a:latin typeface="Candara"/>
                <a:ea typeface="Candara"/>
                <a:cs typeface="Candara"/>
                <a:sym typeface="Candara"/>
              </a:rPr>
              <a:t>Ribera</a:t>
            </a:r>
            <a:r>
              <a:rPr lang="el-GR" sz="1600" dirty="0" smtClean="0">
                <a:solidFill>
                  <a:schemeClr val="dk1"/>
                </a:solidFill>
                <a:latin typeface="Candara"/>
                <a:ea typeface="Candara"/>
                <a:cs typeface="Candara"/>
                <a:sym typeface="Candara"/>
              </a:rPr>
              <a:t> </a:t>
            </a:r>
            <a:r>
              <a:rPr lang="el-GR" sz="1600" dirty="0" err="1" smtClean="0">
                <a:solidFill>
                  <a:schemeClr val="dk1"/>
                </a:solidFill>
                <a:latin typeface="Candara"/>
                <a:ea typeface="Candara"/>
                <a:cs typeface="Candara"/>
                <a:sym typeface="Candara"/>
              </a:rPr>
              <a:t>del</a:t>
            </a:r>
            <a:r>
              <a:rPr lang="el-GR" sz="1600" dirty="0" smtClean="0">
                <a:solidFill>
                  <a:schemeClr val="dk1"/>
                </a:solidFill>
                <a:latin typeface="Candara"/>
                <a:ea typeface="Candara"/>
                <a:cs typeface="Candara"/>
                <a:sym typeface="Candara"/>
              </a:rPr>
              <a:t> </a:t>
            </a:r>
            <a:r>
              <a:rPr lang="el-GR" sz="1600" dirty="0" err="1" smtClean="0">
                <a:solidFill>
                  <a:schemeClr val="dk1"/>
                </a:solidFill>
                <a:latin typeface="Candara"/>
                <a:ea typeface="Candara"/>
                <a:cs typeface="Candara"/>
                <a:sym typeface="Candara"/>
              </a:rPr>
              <a:t>Duero</a:t>
            </a:r>
            <a:r>
              <a:rPr lang="el-GR" sz="1600" dirty="0" smtClean="0">
                <a:solidFill>
                  <a:schemeClr val="dk1"/>
                </a:solidFill>
                <a:latin typeface="Candara"/>
                <a:ea typeface="Candara"/>
                <a:cs typeface="Candara"/>
                <a:sym typeface="Candara"/>
              </a:rPr>
              <a:t>, συνδυάζοντας γευσιγνωσία κρασιού με επισκέψεις σε ιστορικά οινοποιεία, κάστρα και άλλα πολιτιστικά στοιχεία της περιοχής.</a:t>
            </a:r>
            <a:br>
              <a:rPr lang="el-GR" sz="1600" dirty="0" smtClean="0">
                <a:solidFill>
                  <a:schemeClr val="dk1"/>
                </a:solidFill>
                <a:latin typeface="Candara"/>
                <a:ea typeface="Candara"/>
                <a:cs typeface="Candara"/>
                <a:sym typeface="Candara"/>
              </a:rPr>
            </a:br>
            <a:r>
              <a:rPr lang="el-GR" sz="1600" b="1" dirty="0" smtClean="0">
                <a:solidFill>
                  <a:schemeClr val="dk1"/>
                </a:solidFill>
                <a:latin typeface="Candara"/>
                <a:ea typeface="Candara"/>
                <a:cs typeface="Candara"/>
                <a:sym typeface="Candara"/>
              </a:rPr>
              <a:t>Συμβολή στην κληρονομιά: </a:t>
            </a:r>
            <a:r>
              <a:rPr lang="el-GR" sz="1600" dirty="0" smtClean="0">
                <a:solidFill>
                  <a:schemeClr val="dk1"/>
                </a:solidFill>
                <a:latin typeface="Candara"/>
                <a:ea typeface="Candara"/>
                <a:cs typeface="Candara"/>
                <a:sym typeface="Candara"/>
              </a:rPr>
              <a:t>Προώθηση της οινικής και πολιτιστικής κληρονομιάς της </a:t>
            </a:r>
            <a:r>
              <a:rPr lang="el-GR" sz="1600" dirty="0" err="1" smtClean="0">
                <a:solidFill>
                  <a:schemeClr val="dk1"/>
                </a:solidFill>
                <a:latin typeface="Candara"/>
                <a:ea typeface="Candara"/>
                <a:cs typeface="Candara"/>
                <a:sym typeface="Candara"/>
              </a:rPr>
              <a:t>Ribera</a:t>
            </a:r>
            <a:r>
              <a:rPr lang="el-GR" sz="1600" dirty="0" smtClean="0">
                <a:solidFill>
                  <a:schemeClr val="dk1"/>
                </a:solidFill>
                <a:latin typeface="Candara"/>
                <a:ea typeface="Candara"/>
                <a:cs typeface="Candara"/>
                <a:sym typeface="Candara"/>
              </a:rPr>
              <a:t> </a:t>
            </a:r>
            <a:r>
              <a:rPr lang="el-GR" sz="1600" dirty="0" err="1" smtClean="0">
                <a:solidFill>
                  <a:schemeClr val="dk1"/>
                </a:solidFill>
                <a:latin typeface="Candara"/>
                <a:ea typeface="Candara"/>
                <a:cs typeface="Candara"/>
                <a:sym typeface="Candara"/>
              </a:rPr>
              <a:t>del</a:t>
            </a:r>
            <a:r>
              <a:rPr lang="el-GR" sz="1600" dirty="0" smtClean="0">
                <a:solidFill>
                  <a:schemeClr val="dk1"/>
                </a:solidFill>
                <a:latin typeface="Candara"/>
                <a:ea typeface="Candara"/>
                <a:cs typeface="Candara"/>
                <a:sym typeface="Candara"/>
              </a:rPr>
              <a:t> </a:t>
            </a:r>
            <a:r>
              <a:rPr lang="el-GR" sz="1600" dirty="0" err="1" smtClean="0">
                <a:solidFill>
                  <a:schemeClr val="dk1"/>
                </a:solidFill>
                <a:latin typeface="Candara"/>
                <a:ea typeface="Candara"/>
                <a:cs typeface="Candara"/>
                <a:sym typeface="Candara"/>
              </a:rPr>
              <a:t>Duero</a:t>
            </a:r>
            <a:r>
              <a:rPr lang="el-GR" sz="1600" dirty="0" smtClean="0">
                <a:solidFill>
                  <a:schemeClr val="dk1"/>
                </a:solidFill>
                <a:latin typeface="Candara"/>
                <a:ea typeface="Candara"/>
                <a:cs typeface="Candara"/>
                <a:sym typeface="Candara"/>
              </a:rPr>
              <a:t>.</a:t>
            </a:r>
          </a:p>
          <a:p>
            <a:pPr>
              <a:lnSpc>
                <a:spcPct val="115000"/>
              </a:lnSpc>
            </a:pPr>
            <a:r>
              <a:rPr lang="el-GR" sz="1600" b="1" dirty="0" err="1" smtClean="0">
                <a:solidFill>
                  <a:schemeClr val="dk1"/>
                </a:solidFill>
                <a:latin typeface="Candara"/>
                <a:ea typeface="Candara"/>
                <a:cs typeface="Candara"/>
                <a:sym typeface="Candara"/>
              </a:rPr>
              <a:t>La</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Granja</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de</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San</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Ildefonso</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Σεγόβια</a:t>
            </a:r>
            <a:r>
              <a:rPr lang="el-GR" sz="1600" b="1" dirty="0" smtClean="0">
                <a:solidFill>
                  <a:schemeClr val="dk1"/>
                </a:solidFill>
                <a:latin typeface="Candara"/>
                <a:ea typeface="Candara"/>
                <a:cs typeface="Candara"/>
                <a:sym typeface="Candara"/>
              </a:rPr>
              <a:t>: </a:t>
            </a:r>
            <a:r>
              <a:rPr lang="el-GR" sz="1600" dirty="0" smtClean="0">
                <a:solidFill>
                  <a:schemeClr val="dk1"/>
                </a:solidFill>
                <a:latin typeface="Candara"/>
                <a:ea typeface="Candara"/>
                <a:cs typeface="Candara"/>
                <a:sym typeface="Candara"/>
              </a:rPr>
              <a:t>Βασιλικό ανάκτορο του 18ου αιώνα που έχει μετατραπεί σε τουριστικό αξιοθέατο, με επισκέψεις στους κήπους, στα σιντριβάνια και στο Βασιλικό Εργοστάσιο Γυαλιού, το οποίο διατηρεί την παράδοση του χειροποίητου γυαλιού</a:t>
            </a:r>
            <a:r>
              <a:rPr lang="el-GR" sz="1600" b="1" dirty="0" smtClean="0">
                <a:solidFill>
                  <a:schemeClr val="dk1"/>
                </a:solidFill>
                <a:latin typeface="Candara"/>
                <a:ea typeface="Candara"/>
                <a:cs typeface="Candara"/>
                <a:sym typeface="Candara"/>
              </a:rPr>
              <a:t>.</a:t>
            </a:r>
            <a:br>
              <a:rPr lang="el-GR" sz="1600" b="1" dirty="0" smtClean="0">
                <a:solidFill>
                  <a:schemeClr val="dk1"/>
                </a:solidFill>
                <a:latin typeface="Candara"/>
                <a:ea typeface="Candara"/>
                <a:cs typeface="Candara"/>
                <a:sym typeface="Candara"/>
              </a:rPr>
            </a:br>
            <a:r>
              <a:rPr lang="el-GR" sz="1600" b="1" dirty="0" smtClean="0">
                <a:solidFill>
                  <a:schemeClr val="dk1"/>
                </a:solidFill>
                <a:latin typeface="Candara"/>
                <a:ea typeface="Candara"/>
                <a:cs typeface="Candara"/>
                <a:sym typeface="Candara"/>
              </a:rPr>
              <a:t>Συμβολή στην κληρονομιά: </a:t>
            </a:r>
            <a:r>
              <a:rPr lang="el-GR" sz="1600" dirty="0" smtClean="0">
                <a:solidFill>
                  <a:schemeClr val="dk1"/>
                </a:solidFill>
                <a:latin typeface="Candara"/>
                <a:ea typeface="Candara"/>
                <a:cs typeface="Candara"/>
                <a:sym typeface="Candara"/>
              </a:rPr>
              <a:t>Διατήρηση της βασιλικής κληρονομιάς και προστασία των τεχνικών χειροτεχνίας.</a:t>
            </a:r>
          </a:p>
          <a:p>
            <a:pPr>
              <a:lnSpc>
                <a:spcPct val="115000"/>
              </a:lnSpc>
            </a:pPr>
            <a:r>
              <a:rPr lang="el-GR" sz="1600" b="1" dirty="0" err="1" smtClean="0">
                <a:solidFill>
                  <a:schemeClr val="dk1"/>
                </a:solidFill>
                <a:latin typeface="Candara"/>
                <a:ea typeface="Candara"/>
                <a:cs typeface="Candara"/>
                <a:sym typeface="Candara"/>
              </a:rPr>
              <a:t>Alhambra</a:t>
            </a:r>
            <a:r>
              <a:rPr lang="el-GR" sz="1600" b="1" dirty="0" smtClean="0">
                <a:solidFill>
                  <a:schemeClr val="dk1"/>
                </a:solidFill>
                <a:latin typeface="Candara"/>
                <a:ea typeface="Candara"/>
                <a:cs typeface="Candara"/>
                <a:sym typeface="Candara"/>
              </a:rPr>
              <a:t> </a:t>
            </a:r>
            <a:r>
              <a:rPr lang="el-GR" sz="1600" b="1" dirty="0" err="1" smtClean="0">
                <a:solidFill>
                  <a:schemeClr val="dk1"/>
                </a:solidFill>
                <a:latin typeface="Candara"/>
                <a:ea typeface="Candara"/>
                <a:cs typeface="Candara"/>
                <a:sym typeface="Candara"/>
              </a:rPr>
              <a:t>Venture</a:t>
            </a:r>
            <a:r>
              <a:rPr lang="el-GR" sz="1600" b="1" dirty="0" smtClean="0">
                <a:solidFill>
                  <a:schemeClr val="dk1"/>
                </a:solidFill>
                <a:latin typeface="Candara"/>
                <a:ea typeface="Candara"/>
                <a:cs typeface="Candara"/>
                <a:sym typeface="Candara"/>
              </a:rPr>
              <a:t>, Γρανάδα: </a:t>
            </a:r>
            <a:r>
              <a:rPr lang="el-GR" sz="1600" dirty="0" smtClean="0">
                <a:solidFill>
                  <a:schemeClr val="dk1"/>
                </a:solidFill>
                <a:latin typeface="Candara"/>
                <a:ea typeface="Candara"/>
                <a:cs typeface="Candara"/>
                <a:sym typeface="Candara"/>
              </a:rPr>
              <a:t>Προωθεί νεοφυείς επιχειρήσεις και επιχειρηματικά έργα που βασίζονται στην ιστορική και πολιτιστική κληρονομιά της </a:t>
            </a:r>
            <a:r>
              <a:rPr lang="el-GR" sz="1600" dirty="0" err="1" smtClean="0">
                <a:solidFill>
                  <a:schemeClr val="dk1"/>
                </a:solidFill>
                <a:latin typeface="Candara"/>
                <a:ea typeface="Candara"/>
                <a:cs typeface="Candara"/>
                <a:sym typeface="Candara"/>
              </a:rPr>
              <a:t>Γρανάδας</a:t>
            </a:r>
            <a:r>
              <a:rPr lang="el-GR" sz="1600" dirty="0" smtClean="0">
                <a:solidFill>
                  <a:schemeClr val="dk1"/>
                </a:solidFill>
                <a:latin typeface="Candara"/>
                <a:ea typeface="Candara"/>
                <a:cs typeface="Candara"/>
                <a:sym typeface="Candara"/>
              </a:rPr>
              <a:t>. Το έργο συνδέεται με την Αλάμπρα και την προώθηση της τοπικής κουλτούρας.</a:t>
            </a:r>
            <a:r>
              <a:rPr lang="el-GR" sz="1600" b="1" dirty="0" smtClean="0">
                <a:solidFill>
                  <a:schemeClr val="dk1"/>
                </a:solidFill>
                <a:latin typeface="Candara"/>
                <a:ea typeface="Candara"/>
                <a:cs typeface="Candara"/>
                <a:sym typeface="Candara"/>
              </a:rPr>
              <a:t/>
            </a:r>
            <a:br>
              <a:rPr lang="el-GR" sz="1600" b="1" dirty="0" smtClean="0">
                <a:solidFill>
                  <a:schemeClr val="dk1"/>
                </a:solidFill>
                <a:latin typeface="Candara"/>
                <a:ea typeface="Candara"/>
                <a:cs typeface="Candara"/>
                <a:sym typeface="Candara"/>
              </a:rPr>
            </a:br>
            <a:r>
              <a:rPr lang="el-GR" sz="1600" b="1" dirty="0" smtClean="0">
                <a:solidFill>
                  <a:schemeClr val="dk1"/>
                </a:solidFill>
                <a:latin typeface="Candara"/>
                <a:ea typeface="Candara"/>
                <a:cs typeface="Candara"/>
                <a:sym typeface="Candara"/>
              </a:rPr>
              <a:t>Συμβολή στην κληρονομιά: </a:t>
            </a:r>
            <a:r>
              <a:rPr lang="el-GR" sz="1600" dirty="0" smtClean="0">
                <a:solidFill>
                  <a:schemeClr val="dk1"/>
                </a:solidFill>
                <a:latin typeface="Candara"/>
                <a:ea typeface="Candara"/>
                <a:cs typeface="Candara"/>
                <a:sym typeface="Candara"/>
              </a:rPr>
              <a:t>Ανάπτυξη επιχειρηματικών πρωτοβουλιών που αναγνωρίζουν την αξία και προστατεύουν την ιστορική και πολιτιστική κληρονομιά της </a:t>
            </a:r>
            <a:r>
              <a:rPr lang="el-GR" sz="1600" dirty="0" err="1" smtClean="0">
                <a:solidFill>
                  <a:schemeClr val="dk1"/>
                </a:solidFill>
                <a:latin typeface="Candara"/>
                <a:ea typeface="Candara"/>
                <a:cs typeface="Candara"/>
                <a:sym typeface="Candara"/>
              </a:rPr>
              <a:t>Γρανάδας</a:t>
            </a:r>
            <a:r>
              <a:rPr lang="el-GR" sz="1600" dirty="0" smtClean="0">
                <a:solidFill>
                  <a:schemeClr val="dk1"/>
                </a:solidFill>
                <a:latin typeface="Candara"/>
                <a:ea typeface="Candara"/>
                <a:cs typeface="Candara"/>
                <a:sym typeface="Candara"/>
              </a:rPr>
              <a:t>.</a:t>
            </a:r>
          </a:p>
          <a:p>
            <a:pPr>
              <a:lnSpc>
                <a:spcPct val="115000"/>
              </a:lnSpc>
            </a:pPr>
            <a:r>
              <a:rPr lang="el-GR" sz="1600" b="1" dirty="0" smtClean="0">
                <a:solidFill>
                  <a:schemeClr val="dk1"/>
                </a:solidFill>
                <a:latin typeface="Candara"/>
                <a:ea typeface="Candara"/>
                <a:cs typeface="Candara"/>
                <a:sym typeface="Candara"/>
              </a:rPr>
              <a:t>Μνημειακή Πόλη της Μέριδα, </a:t>
            </a:r>
            <a:r>
              <a:rPr lang="el-GR" sz="1600" b="1" dirty="0" err="1" smtClean="0">
                <a:solidFill>
                  <a:schemeClr val="dk1"/>
                </a:solidFill>
                <a:latin typeface="Candara"/>
                <a:ea typeface="Candara"/>
                <a:cs typeface="Candara"/>
                <a:sym typeface="Candara"/>
              </a:rPr>
              <a:t>Εξτρεμαδούρα</a:t>
            </a:r>
            <a:r>
              <a:rPr lang="el-GR" sz="1600" b="1" dirty="0" smtClean="0">
                <a:solidFill>
                  <a:schemeClr val="dk1"/>
                </a:solidFill>
                <a:latin typeface="Candara"/>
                <a:ea typeface="Candara"/>
                <a:cs typeface="Candara"/>
                <a:sym typeface="Candara"/>
              </a:rPr>
              <a:t>: </a:t>
            </a:r>
            <a:r>
              <a:rPr lang="el-GR" sz="1600" dirty="0" smtClean="0">
                <a:solidFill>
                  <a:schemeClr val="dk1"/>
                </a:solidFill>
                <a:latin typeface="Candara"/>
                <a:ea typeface="Candara"/>
                <a:cs typeface="Candara"/>
                <a:sym typeface="Candara"/>
              </a:rPr>
              <a:t>Ο αρχαιολογικός χώρος της Μέριδα, Μνημείο Παγκόσμιας Κληρονομιάς, διαχειρίζεται τον ιστορικό και πολιτιστικό του πλούτο μέσα από ξεναγήσεις και εκδηλώσεις, όπως το Διεθνές Φεστιβάλ Θεάτρου.</a:t>
            </a:r>
            <a:br>
              <a:rPr lang="el-GR" sz="1600" dirty="0" smtClean="0">
                <a:solidFill>
                  <a:schemeClr val="dk1"/>
                </a:solidFill>
                <a:latin typeface="Candara"/>
                <a:ea typeface="Candara"/>
                <a:cs typeface="Candara"/>
                <a:sym typeface="Candara"/>
              </a:rPr>
            </a:br>
            <a:r>
              <a:rPr lang="el-GR" sz="1600" b="1" dirty="0" smtClean="0">
                <a:solidFill>
                  <a:schemeClr val="dk1"/>
                </a:solidFill>
                <a:latin typeface="Candara"/>
                <a:ea typeface="Candara"/>
                <a:cs typeface="Candara"/>
                <a:sym typeface="Candara"/>
              </a:rPr>
              <a:t>Συμβολή στην κληρονομιά: </a:t>
            </a:r>
            <a:r>
              <a:rPr lang="el-GR" sz="1600" dirty="0" smtClean="0">
                <a:solidFill>
                  <a:schemeClr val="dk1"/>
                </a:solidFill>
                <a:latin typeface="Candara"/>
                <a:ea typeface="Candara"/>
                <a:cs typeface="Candara"/>
                <a:sym typeface="Candara"/>
              </a:rPr>
              <a:t>Διατήρηση και διάδοση της ρωμαϊκής κληρονομιάς μέσα από τον τουρισμό και τις εκδηλώσεις.</a:t>
            </a:r>
          </a:p>
          <a:p>
            <a:pPr marL="0" marR="0" lvl="0" indent="0" algn="l" rtl="0">
              <a:lnSpc>
                <a:spcPct val="100000"/>
              </a:lnSpc>
              <a:spcBef>
                <a:spcPts val="600"/>
              </a:spcBef>
              <a:spcAft>
                <a:spcPts val="0"/>
              </a:spcAft>
              <a:buClr>
                <a:srgbClr val="000000"/>
              </a:buClr>
              <a:buSzPts val="1400"/>
              <a:buFont typeface="Arial"/>
              <a:buNone/>
            </a:pPr>
            <a:endParaRPr lang="el-GR" sz="1600" dirty="0">
              <a:solidFill>
                <a:schemeClr val="dk1"/>
              </a:solidFill>
              <a:latin typeface="Candara"/>
              <a:ea typeface="Candara"/>
              <a:cs typeface="Candara"/>
            </a:endParaRPr>
          </a:p>
        </p:txBody>
      </p:sp>
      <p:sp>
        <p:nvSpPr>
          <p:cNvPr id="135" name="Google Shape;135;g3089bc2b067_0_5"/>
          <p:cNvSpPr txBox="1"/>
          <p:nvPr/>
        </p:nvSpPr>
        <p:spPr>
          <a:xfrm>
            <a:off x="484052" y="992724"/>
            <a:ext cx="8276243" cy="400069"/>
          </a:xfrm>
          <a:prstGeom prst="rect">
            <a:avLst/>
          </a:prstGeom>
          <a:noFill/>
          <a:ln>
            <a:noFill/>
          </a:ln>
        </p:spPr>
        <p:txBody>
          <a:bodyPr spcFirstLastPara="1" wrap="square" lIns="91425" tIns="45700" rIns="91425" bIns="45700" anchor="t" anchorCtr="0">
            <a:spAutoFit/>
          </a:bodyPr>
          <a:lstStyle/>
          <a:p>
            <a:pPr lvl="0">
              <a:buSzPts val="2000"/>
            </a:pPr>
            <a:r>
              <a:rPr lang="el-GR" sz="2000" b="1" dirty="0" smtClean="0">
                <a:solidFill>
                  <a:srgbClr val="A99374"/>
                </a:solidFill>
                <a:latin typeface="Candara"/>
                <a:ea typeface="Candara"/>
                <a:cs typeface="Candara"/>
                <a:sym typeface="Candara"/>
              </a:rPr>
              <a:t>Παραδείγματα επιχειρήσεων βασισμένων στην κληρονομιά</a:t>
            </a:r>
            <a:endParaRPr lang="en-GB" sz="2000" b="1" dirty="0">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1" name="Google Shape;141;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8"/>
          <p:cNvSpPr txBox="1"/>
          <p:nvPr/>
        </p:nvSpPr>
        <p:spPr>
          <a:xfrm>
            <a:off x="0" y="89588"/>
            <a:ext cx="10911000" cy="461624"/>
          </a:xfrm>
          <a:prstGeom prst="rect">
            <a:avLst/>
          </a:prstGeom>
          <a:noFill/>
          <a:ln>
            <a:noFill/>
          </a:ln>
        </p:spPr>
        <p:txBody>
          <a:bodyPr spcFirstLastPara="1" wrap="square" lIns="91425" tIns="45700" rIns="91425" bIns="45700" anchor="t" anchorCtr="0">
            <a:spAutoFit/>
          </a:bodyPr>
          <a:lstStyle/>
          <a:p>
            <a:pPr marL="457200" lvl="1">
              <a:buSzPts val="3500"/>
            </a:pPr>
            <a:r>
              <a:rPr lang="el-GR" sz="2400" b="1" dirty="0" smtClean="0">
                <a:solidFill>
                  <a:srgbClr val="FFFFFF"/>
                </a:solidFill>
                <a:latin typeface="Candara"/>
                <a:ea typeface="Candara"/>
                <a:cs typeface="Candara"/>
                <a:sym typeface="Candara"/>
              </a:rPr>
              <a:t>Καλή πρακτική επιτυχημένης επιχείρησης βασισμένης στην κληρονομιά</a:t>
            </a:r>
            <a:endParaRPr lang="en-GB" sz="2400" b="1" dirty="0">
              <a:solidFill>
                <a:srgbClr val="FFFFFF"/>
              </a:solidFill>
              <a:latin typeface="Candara"/>
              <a:ea typeface="Candara"/>
              <a:cs typeface="Candara"/>
              <a:sym typeface="Times New Roman"/>
            </a:endParaRPr>
          </a:p>
        </p:txBody>
      </p:sp>
      <p:sp>
        <p:nvSpPr>
          <p:cNvPr id="144" name="Google Shape;144;p8"/>
          <p:cNvSpPr txBox="1"/>
          <p:nvPr/>
        </p:nvSpPr>
        <p:spPr>
          <a:xfrm>
            <a:off x="484053" y="1589883"/>
            <a:ext cx="10911000" cy="4862829"/>
          </a:xfrm>
          <a:prstGeom prst="rect">
            <a:avLst/>
          </a:prstGeom>
          <a:noFill/>
          <a:ln>
            <a:noFill/>
          </a:ln>
        </p:spPr>
        <p:txBody>
          <a:bodyPr spcFirstLastPara="1" wrap="square" lIns="91425" tIns="45700" rIns="91425" bIns="45700" anchor="t" anchorCtr="0">
            <a:spAutoFit/>
          </a:bodyPr>
          <a:lstStyle/>
          <a:p>
            <a:pPr>
              <a:spcBef>
                <a:spcPts val="1200"/>
              </a:spcBef>
            </a:pPr>
            <a:r>
              <a:rPr lang="el-GR" sz="1600" dirty="0" smtClean="0">
                <a:solidFill>
                  <a:schemeClr val="dk1"/>
                </a:solidFill>
                <a:latin typeface="Candara"/>
                <a:ea typeface="Candara"/>
                <a:cs typeface="Candara"/>
                <a:sym typeface="Candara"/>
              </a:rPr>
              <a:t>Η αποστολή των </a:t>
            </a:r>
            <a:r>
              <a:rPr lang="el-GR" sz="1600" dirty="0" err="1" smtClean="0">
                <a:solidFill>
                  <a:schemeClr val="dk1"/>
                </a:solidFill>
                <a:latin typeface="Candara"/>
                <a:ea typeface="Candara"/>
                <a:cs typeface="Candara"/>
                <a:sym typeface="Candara"/>
              </a:rPr>
              <a:t>Paradores</a:t>
            </a:r>
            <a:r>
              <a:rPr lang="el-GR" sz="1600" dirty="0" smtClean="0">
                <a:solidFill>
                  <a:schemeClr val="dk1"/>
                </a:solidFill>
                <a:latin typeface="Candara"/>
                <a:ea typeface="Candara"/>
                <a:cs typeface="Candara"/>
                <a:sym typeface="Candara"/>
              </a:rPr>
              <a:t> είναι να προωθούν τον πολιτιστικό και φυσικό τουρισμό στην Ισπανία μέσα από τη διατήρηση και διαχείριση ιστορικών κτιρίων, όπως κάστρα, μοναστήρια, μονές και παλάτια, μετατρέποντάς τα σε ξενοδοχεία υψηλής ποιότητας. Η φιλοσοφία τους βασίζεται στα εξής:</a:t>
            </a:r>
          </a:p>
          <a:p>
            <a:pPr>
              <a:spcBef>
                <a:spcPts val="1200"/>
              </a:spcBef>
              <a:buFont typeface="Arial" pitchFamily="34" charset="0"/>
              <a:buChar char="•"/>
            </a:pPr>
            <a:r>
              <a:rPr lang="el-GR" sz="1600" dirty="0" smtClean="0">
                <a:solidFill>
                  <a:schemeClr val="dk1"/>
                </a:solidFill>
                <a:latin typeface="Candara"/>
                <a:ea typeface="Candara"/>
                <a:cs typeface="Candara"/>
                <a:sym typeface="Candara"/>
              </a:rPr>
              <a:t>Διαχείριση ιστορικών και φυσικών κτιρίων, αξιοποιώντας στο μέγιστο την αρχιτεκτονική κληρονομιά της Ισπανίας. </a:t>
            </a:r>
          </a:p>
          <a:p>
            <a:pPr>
              <a:spcBef>
                <a:spcPts val="1200"/>
              </a:spcBef>
              <a:buFont typeface="Arial" pitchFamily="34" charset="0"/>
              <a:buChar char="•"/>
            </a:pPr>
            <a:r>
              <a:rPr lang="el-GR" sz="1600" dirty="0" smtClean="0">
                <a:solidFill>
                  <a:schemeClr val="dk1"/>
                </a:solidFill>
                <a:latin typeface="Candara"/>
                <a:ea typeface="Candara"/>
                <a:cs typeface="Candara"/>
                <a:sym typeface="Candara"/>
              </a:rPr>
              <a:t>Μετατροπή ιστορικών μνημείων σε πολυτελή καταλύματα, προωθώντας τον βιώσιμο τουρισμό, την τοπική κουζίνα και τις παραδοσιακές πολιτιστικές δραστηριότητες. </a:t>
            </a:r>
          </a:p>
          <a:p>
            <a:pPr>
              <a:spcBef>
                <a:spcPts val="1200"/>
              </a:spcBef>
              <a:buFont typeface="Arial" pitchFamily="34" charset="0"/>
              <a:buChar char="•"/>
            </a:pPr>
            <a:r>
              <a:rPr lang="el-GR" sz="1600" dirty="0" smtClean="0">
                <a:solidFill>
                  <a:schemeClr val="dk1"/>
                </a:solidFill>
                <a:latin typeface="Candara"/>
                <a:ea typeface="Candara"/>
                <a:cs typeface="Candara"/>
                <a:sym typeface="Candara"/>
              </a:rPr>
              <a:t>Προώθηση της διατήρησης της κληρονομιάς, ανάκτηση και αποκατάσταση ιστορικών κτιρίων, καθώς και ενίσχυση του τουρισμού σε λιγότερο επισκέψιμες περιοχές της Ισπανίας. </a:t>
            </a:r>
          </a:p>
          <a:p>
            <a:pPr>
              <a:spcBef>
                <a:spcPts val="1200"/>
              </a:spcBef>
              <a:buFont typeface="Arial" pitchFamily="34" charset="0"/>
              <a:buChar char="•"/>
            </a:pPr>
            <a:r>
              <a:rPr lang="el-GR" sz="1600" dirty="0" smtClean="0">
                <a:solidFill>
                  <a:schemeClr val="dk1"/>
                </a:solidFill>
                <a:latin typeface="Candara"/>
                <a:ea typeface="Candara"/>
                <a:cs typeface="Candara"/>
                <a:sym typeface="Candara"/>
              </a:rPr>
              <a:t>Δέσμευση σε βιώσιμες πρακτικές, τόσο στη διαχείριση των ξενοδοχείων όσο και στη διατήρηση του περιβάλλοντος. </a:t>
            </a:r>
          </a:p>
          <a:p>
            <a:pPr>
              <a:spcBef>
                <a:spcPts val="1200"/>
              </a:spcBef>
              <a:buFont typeface="Arial" pitchFamily="34" charset="0"/>
              <a:buChar char="•"/>
            </a:pPr>
            <a:r>
              <a:rPr lang="el-GR" sz="1600" dirty="0" smtClean="0">
                <a:solidFill>
                  <a:schemeClr val="dk1"/>
                </a:solidFill>
                <a:latin typeface="Candara"/>
                <a:ea typeface="Candara"/>
                <a:cs typeface="Candara"/>
                <a:sym typeface="Candara"/>
              </a:rPr>
              <a:t>Προώθηση του υπεύθυνου τουρισμού, της χρήσης τοπικών προϊόντων και της μείωσης του περιβαλλοντικού </a:t>
            </a:r>
            <a:r>
              <a:rPr lang="el-GR" sz="1600" dirty="0" err="1" smtClean="0">
                <a:solidFill>
                  <a:schemeClr val="dk1"/>
                </a:solidFill>
                <a:latin typeface="Candara"/>
                <a:ea typeface="Candara"/>
                <a:cs typeface="Candara"/>
                <a:sym typeface="Candara"/>
              </a:rPr>
              <a:t>αντικτύπου</a:t>
            </a:r>
            <a:r>
              <a:rPr lang="el-GR" sz="1600" dirty="0" smtClean="0">
                <a:solidFill>
                  <a:schemeClr val="dk1"/>
                </a:solidFill>
                <a:latin typeface="Candara"/>
                <a:ea typeface="Candara"/>
                <a:cs typeface="Candara"/>
                <a:sym typeface="Candara"/>
              </a:rPr>
              <a:t>. </a:t>
            </a:r>
          </a:p>
          <a:p>
            <a:pPr>
              <a:spcBef>
                <a:spcPts val="1200"/>
              </a:spcBef>
            </a:pPr>
            <a:r>
              <a:rPr lang="el-GR" sz="1600" b="1" dirty="0" smtClean="0">
                <a:solidFill>
                  <a:schemeClr val="dk1"/>
                </a:solidFill>
                <a:latin typeface="Candara"/>
                <a:ea typeface="Candara"/>
                <a:cs typeface="Candara"/>
                <a:sym typeface="Candara"/>
              </a:rPr>
              <a:t>Συμπέρασμα:</a:t>
            </a:r>
            <a:r>
              <a:rPr lang="el-GR" sz="1600" dirty="0" smtClean="0">
                <a:solidFill>
                  <a:schemeClr val="dk1"/>
                </a:solidFill>
                <a:latin typeface="Candara"/>
                <a:ea typeface="Candara"/>
                <a:cs typeface="Candara"/>
                <a:sym typeface="Candara"/>
              </a:rPr>
              <a:t/>
            </a:r>
            <a:br>
              <a:rPr lang="el-GR" sz="1600" dirty="0" smtClean="0">
                <a:solidFill>
                  <a:schemeClr val="dk1"/>
                </a:solidFill>
                <a:latin typeface="Candara"/>
                <a:ea typeface="Candara"/>
                <a:cs typeface="Candara"/>
                <a:sym typeface="Candara"/>
              </a:rPr>
            </a:br>
            <a:r>
              <a:rPr lang="el-GR" sz="1600" dirty="0" smtClean="0">
                <a:solidFill>
                  <a:schemeClr val="dk1"/>
                </a:solidFill>
                <a:latin typeface="Candara"/>
                <a:ea typeface="Candara"/>
                <a:cs typeface="Candara"/>
                <a:sym typeface="Candara"/>
              </a:rPr>
              <a:t>Το μοντέλο των </a:t>
            </a:r>
            <a:r>
              <a:rPr lang="el-GR" sz="1600" dirty="0" err="1" smtClean="0">
                <a:solidFill>
                  <a:schemeClr val="dk1"/>
                </a:solidFill>
                <a:latin typeface="Candara"/>
                <a:ea typeface="Candara"/>
                <a:cs typeface="Candara"/>
                <a:sym typeface="Candara"/>
              </a:rPr>
              <a:t>Paradores</a:t>
            </a:r>
            <a:r>
              <a:rPr lang="el-GR" sz="1600" dirty="0" smtClean="0">
                <a:solidFill>
                  <a:schemeClr val="dk1"/>
                </a:solidFill>
                <a:latin typeface="Candara"/>
                <a:ea typeface="Candara"/>
                <a:cs typeface="Candara"/>
                <a:sym typeface="Candara"/>
              </a:rPr>
              <a:t> αποτελεί επιτυχημένο παράδειγμα του πώς μια επιχείρηση μπορεί να αξιοποιήσει την κληρονομιά για να δημιουργήσει μια κερδοφόρα και βιώσιμη δραστηριότητα, επιτελώντας παράλληλα μια σημαντική κοινωνική λειτουργία: τη διατήρηση της ιστορίας και του πολιτισμού μιας χώρας.</a:t>
            </a:r>
            <a:endParaRPr sz="1600" b="0" i="0" u="none" strike="noStrike" cap="none" dirty="0">
              <a:solidFill>
                <a:srgbClr val="FF0000"/>
              </a:solidFill>
              <a:latin typeface="Candara"/>
              <a:ea typeface="Candara"/>
              <a:cs typeface="Candara"/>
              <a:sym typeface="Candara"/>
            </a:endParaRPr>
          </a:p>
        </p:txBody>
      </p:sp>
      <p:sp>
        <p:nvSpPr>
          <p:cNvPr id="145" name="Google Shape;145;p8"/>
          <p:cNvSpPr txBox="1"/>
          <p:nvPr/>
        </p:nvSpPr>
        <p:spPr>
          <a:xfrm>
            <a:off x="484048" y="1094300"/>
            <a:ext cx="10328700" cy="754012"/>
          </a:xfrm>
          <a:prstGeom prst="rect">
            <a:avLst/>
          </a:prstGeom>
          <a:noFill/>
          <a:ln>
            <a:noFill/>
          </a:ln>
        </p:spPr>
        <p:txBody>
          <a:bodyPr spcFirstLastPara="1" wrap="square" lIns="91425" tIns="45700" rIns="91425" bIns="45700" anchor="t" anchorCtr="0">
            <a:spAutoFit/>
          </a:bodyPr>
          <a:lstStyle/>
          <a:p>
            <a:pPr>
              <a:lnSpc>
                <a:spcPct val="115000"/>
              </a:lnSpc>
              <a:spcBef>
                <a:spcPts val="1200"/>
              </a:spcBef>
              <a:spcAft>
                <a:spcPts val="1200"/>
              </a:spcAft>
              <a:buSzPts val="1100"/>
            </a:pPr>
            <a:r>
              <a:rPr lang="en-GB" sz="2000" b="1" dirty="0" err="1">
                <a:solidFill>
                  <a:srgbClr val="A99374"/>
                </a:solidFill>
                <a:latin typeface="Candara"/>
                <a:ea typeface="Candara"/>
                <a:cs typeface="Candara"/>
                <a:sym typeface="Candara"/>
              </a:rPr>
              <a:t>Paradores</a:t>
            </a:r>
            <a:r>
              <a:rPr lang="en-GB" sz="2000" b="1" dirty="0">
                <a:solidFill>
                  <a:srgbClr val="A99374"/>
                </a:solidFill>
                <a:latin typeface="Candara"/>
                <a:ea typeface="Candara"/>
                <a:cs typeface="Candara"/>
                <a:sym typeface="Candara"/>
              </a:rPr>
              <a:t> de </a:t>
            </a:r>
            <a:r>
              <a:rPr lang="en-GB" sz="2000" b="1" dirty="0" err="1">
                <a:solidFill>
                  <a:srgbClr val="A99374"/>
                </a:solidFill>
                <a:latin typeface="Candara"/>
                <a:ea typeface="Candara"/>
                <a:cs typeface="Candara"/>
                <a:sym typeface="Candara"/>
              </a:rPr>
              <a:t>Turismo</a:t>
            </a:r>
            <a:r>
              <a:rPr lang="en-GB" sz="2000" b="1" dirty="0">
                <a:solidFill>
                  <a:srgbClr val="A99374"/>
                </a:solidFill>
                <a:latin typeface="Candara"/>
                <a:ea typeface="Candara"/>
                <a:cs typeface="Candara"/>
                <a:sym typeface="Candara"/>
              </a:rPr>
              <a:t> de </a:t>
            </a:r>
            <a:r>
              <a:rPr lang="en-GB" sz="2000" b="1" dirty="0" err="1" smtClean="0">
                <a:solidFill>
                  <a:srgbClr val="A99374"/>
                </a:solidFill>
                <a:latin typeface="Candara"/>
                <a:ea typeface="Candara"/>
                <a:cs typeface="Candara"/>
                <a:sym typeface="Candara"/>
              </a:rPr>
              <a:t>España</a:t>
            </a:r>
            <a:endParaRPr lang="en-GB" sz="2000" b="1" dirty="0">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1037</Words>
  <Application>Microsoft Office PowerPoint</Application>
  <PresentationFormat>Προσαρμογή</PresentationFormat>
  <Paragraphs>45</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15</cp:revision>
  <dcterms:created xsi:type="dcterms:W3CDTF">2024-06-10T15:48:53Z</dcterms:created>
  <dcterms:modified xsi:type="dcterms:W3CDTF">2026-05-11T14:23:20Z</dcterms:modified>
</cp:coreProperties>
</file>