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79" r:id="rId4"/>
    <p:sldId id="280" r:id="rId5"/>
    <p:sldId id="281" r:id="rId6"/>
    <p:sldId id="282" r:id="rId7"/>
    <p:sldId id="283" r:id="rId8"/>
    <p:sldId id="284"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oWyNVzj5SpPZyVV06Br0uSr3YM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 name="Google Shape;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reepik.com/free-vector/passport-with-flight-tickets-white-background_24459631.ht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freepik.com/free-vector/creative-people-flat-design-concept-with-human-hands-holding-brushes-drawing-little-persons-involved-art-music-dancing-vector-illustration_37421460.htm"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jpeg"/><Relationship Id="rId3" Type="http://schemas.openxmlformats.org/officeDocument/2006/relationships/notesSlide" Target="../notesSlides/notesSlide8.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9" name="Google Shape;89;p15"/>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l-GR" sz="2800" b="1" dirty="0" smtClean="0">
                <a:solidFill>
                  <a:srgbClr val="FFFFFF"/>
                </a:solidFill>
                <a:latin typeface="Candara"/>
                <a:ea typeface="Candara"/>
                <a:cs typeface="Candara"/>
                <a:sym typeface="Candara"/>
              </a:rPr>
              <a:t>ΕΚΠΑΙΔΕΥΤΙΚΟ ΠΡΟΓΡΑΜΜΑ</a:t>
            </a:r>
            <a:endParaRPr lang="en-US" sz="2800" b="1" dirty="0" smtClean="0">
              <a:solidFill>
                <a:srgbClr val="FFFFFF"/>
              </a:solidFill>
              <a:latin typeface="Candara"/>
              <a:ea typeface="Candara"/>
              <a:cs typeface="Candara"/>
            </a:endParaRPr>
          </a:p>
          <a:p>
            <a:pPr marL="0" marR="0" lvl="0" indent="0" algn="ctr" rtl="0">
              <a:lnSpc>
                <a:spcPct val="100000"/>
              </a:lnSpc>
              <a:spcBef>
                <a:spcPts val="0"/>
              </a:spcBef>
              <a:spcAft>
                <a:spcPts val="0"/>
              </a:spcAft>
              <a:buClr>
                <a:srgbClr val="000000"/>
              </a:buClr>
              <a:buSzPts val="2800"/>
              <a:buFont typeface="Arial"/>
              <a:buNone/>
            </a:pPr>
            <a:endParaRPr lang="en-US" sz="2800" b="1" dirty="0" smtClean="0">
              <a:solidFill>
                <a:srgbClr val="FFFFFF"/>
              </a:solidFill>
              <a:latin typeface="Candara"/>
              <a:ea typeface="Candara"/>
              <a:cs typeface="Candara"/>
              <a:sym typeface="Candara"/>
            </a:endParaRPr>
          </a:p>
          <a:p>
            <a:pPr marL="809625" lvl="0" algn="ctr">
              <a:buSzPts val="2800"/>
            </a:pPr>
            <a:r>
              <a:rPr lang="el-GR" sz="2800" b="1" dirty="0" smtClean="0">
                <a:solidFill>
                  <a:srgbClr val="FFFFFF"/>
                </a:solidFill>
                <a:latin typeface="Candara"/>
                <a:ea typeface="Candara"/>
                <a:cs typeface="Candara"/>
                <a:sym typeface="Candara"/>
              </a:rPr>
              <a:t>ΜΑΘΗΣΙΑΚΗ ΕΝΟΤΗΤΑ 4: Διαπολιτισμική και </a:t>
            </a:r>
            <a:r>
              <a:rPr lang="el-GR" sz="2800" b="1" dirty="0" err="1" smtClean="0">
                <a:solidFill>
                  <a:srgbClr val="FFFFFF"/>
                </a:solidFill>
                <a:latin typeface="Candara"/>
                <a:ea typeface="Candara"/>
                <a:cs typeface="Candara"/>
                <a:sym typeface="Candara"/>
              </a:rPr>
              <a:t>Διαγενεακή</a:t>
            </a:r>
            <a:r>
              <a:rPr lang="el-GR" sz="2800" b="1" dirty="0" smtClean="0">
                <a:solidFill>
                  <a:srgbClr val="FFFFFF"/>
                </a:solidFill>
                <a:latin typeface="Candara"/>
                <a:ea typeface="Candara"/>
                <a:cs typeface="Candara"/>
                <a:sym typeface="Candara"/>
              </a:rPr>
              <a:t> Επικοινωνία</a:t>
            </a:r>
            <a:endParaRPr lang="en-US" sz="2800" b="1" dirty="0">
              <a:solidFill>
                <a:srgbClr val="FFFFFF"/>
              </a:solidFill>
              <a:latin typeface="Candara"/>
              <a:ea typeface="Candara"/>
              <a:cs typeface="Candara"/>
              <a:sym typeface="Calibri"/>
            </a:endParaRPr>
          </a:p>
        </p:txBody>
      </p:sp>
      <p:sp>
        <p:nvSpPr>
          <p:cNvPr id="90" name="Google Shape;90;p1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pic>
        <p:nvPicPr>
          <p:cNvPr id="7" name="6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8"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8" name="Google Shape;98;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p:nvPr/>
        </p:nvSpPr>
        <p:spPr>
          <a:xfrm>
            <a:off x="-79131" y="2074783"/>
            <a:ext cx="12192000" cy="1631175"/>
          </a:xfrm>
          <a:prstGeom prst="rect">
            <a:avLst/>
          </a:prstGeom>
          <a:noFill/>
          <a:ln>
            <a:noFill/>
          </a:ln>
        </p:spPr>
        <p:txBody>
          <a:bodyPr spcFirstLastPara="1" wrap="square" lIns="91425" tIns="45700" rIns="91425" bIns="45700" anchor="t" anchorCtr="0">
            <a:spAutoFit/>
          </a:bodyPr>
          <a:lstStyle/>
          <a:p>
            <a:pPr lvl="0" algn="ctr">
              <a:spcBef>
                <a:spcPts val="1200"/>
              </a:spcBef>
              <a:buSzPts val="4000"/>
            </a:pPr>
            <a:r>
              <a:rPr lang="el-GR" sz="4000" b="1" dirty="0" smtClean="0">
                <a:solidFill>
                  <a:srgbClr val="FFFFFF"/>
                </a:solidFill>
                <a:latin typeface="Candara"/>
                <a:ea typeface="Candara"/>
                <a:cs typeface="Candara"/>
                <a:sym typeface="Candara"/>
              </a:rPr>
              <a:t>Μάθημα 1: Εισαγωγή</a:t>
            </a:r>
            <a:endParaRPr lang="en-US" sz="4000" b="1" dirty="0" smtClean="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4000"/>
              <a:buFont typeface="Arial"/>
              <a:buNone/>
            </a:pPr>
            <a:endParaRPr sz="4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2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29" name="Google Shape;329;p2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2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22"/>
          <p:cNvSpPr txBox="1"/>
          <p:nvPr/>
        </p:nvSpPr>
        <p:spPr>
          <a:xfrm>
            <a:off x="180243" y="89587"/>
            <a:ext cx="10911016" cy="523180"/>
          </a:xfrm>
          <a:prstGeom prst="rect">
            <a:avLst/>
          </a:prstGeom>
          <a:noFill/>
          <a:ln>
            <a:noFill/>
          </a:ln>
        </p:spPr>
        <p:txBody>
          <a:bodyPr spcFirstLastPara="1" wrap="square" lIns="91425" tIns="45700" rIns="91425" bIns="45700" anchor="t" anchorCtr="0">
            <a:spAutoFit/>
          </a:bodyPr>
          <a:lstStyle/>
          <a:p>
            <a:pPr marL="457200" lvl="1">
              <a:buSzPts val="3600"/>
            </a:pPr>
            <a:r>
              <a:rPr lang="el-GR" sz="2800" b="1" dirty="0" err="1" smtClean="0">
                <a:solidFill>
                  <a:schemeClr val="lt1"/>
                </a:solidFill>
                <a:latin typeface="Candara"/>
                <a:ea typeface="Candara"/>
                <a:cs typeface="Candara"/>
                <a:sym typeface="Candara"/>
              </a:rPr>
              <a:t>Διαδραστική</a:t>
            </a:r>
            <a:r>
              <a:rPr lang="el-GR" sz="2800" b="1" dirty="0" smtClean="0">
                <a:solidFill>
                  <a:schemeClr val="lt1"/>
                </a:solidFill>
                <a:latin typeface="Candara"/>
                <a:ea typeface="Candara"/>
                <a:cs typeface="Candara"/>
                <a:sym typeface="Candara"/>
              </a:rPr>
              <a:t> Δραστηριότητα 1: «Διαβατήριο Ευρωπαίου Πολίτη»</a:t>
            </a:r>
            <a:endParaRPr lang="en-US" sz="2800" b="1" dirty="0">
              <a:solidFill>
                <a:schemeClr val="lt1"/>
              </a:solidFill>
              <a:latin typeface="Candara"/>
              <a:ea typeface="Candara"/>
              <a:cs typeface="Candara"/>
              <a:sym typeface="Candara"/>
            </a:endParaRPr>
          </a:p>
        </p:txBody>
      </p:sp>
      <p:sp>
        <p:nvSpPr>
          <p:cNvPr id="332" name="Google Shape;332;p22"/>
          <p:cNvSpPr txBox="1"/>
          <p:nvPr/>
        </p:nvSpPr>
        <p:spPr>
          <a:xfrm>
            <a:off x="820725" y="1082200"/>
            <a:ext cx="8838300" cy="478588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2000" b="0" i="0" u="none" strike="noStrike" cap="none" dirty="0">
                <a:solidFill>
                  <a:srgbClr val="000000"/>
                </a:solidFill>
                <a:latin typeface="Candara" pitchFamily="34" charset="0"/>
                <a:ea typeface="Candara"/>
                <a:cs typeface="Candara"/>
                <a:sym typeface="Candara"/>
              </a:rPr>
              <a:t> </a:t>
            </a:r>
            <a:endParaRPr sz="2000" b="0" i="0" u="none" strike="noStrike" cap="none" dirty="0">
              <a:solidFill>
                <a:srgbClr val="000000"/>
              </a:solidFill>
              <a:latin typeface="Candara" pitchFamily="34" charset="0"/>
              <a:sym typeface="Arial"/>
            </a:endParaRPr>
          </a:p>
          <a:p>
            <a:r>
              <a:rPr lang="el-GR" sz="2000" b="1" dirty="0" smtClean="0">
                <a:latin typeface="Candara" pitchFamily="34" charset="0"/>
              </a:rPr>
              <a:t>«Διαβατήριο Ευρωπαίου Πολίτη»</a:t>
            </a:r>
            <a:endParaRPr lang="el-GR" sz="2000" dirty="0" smtClean="0">
              <a:latin typeface="Candara" pitchFamily="34" charset="0"/>
            </a:endParaRPr>
          </a:p>
          <a:p>
            <a:r>
              <a:rPr lang="el-GR" sz="2000" dirty="0" smtClean="0">
                <a:latin typeface="Candara" pitchFamily="34" charset="0"/>
              </a:rPr>
              <a:t>Πρόκειται για μια δημιουργική δραστηριότητα, στην οποία οι συμμετέχοντες καλούνται να δημιουργήσουν ένα «Διαβατήριο Ευρωπαίου Πολίτη». Εκτός από τα προσωπικά τους στοιχεία, θα περιγράψουν τον εαυτό τους καταγράφοντας πληροφορίες για τη χώρα τους, τον πολιτισμό τους, την καλλιτεχνική και ιστορική τους κληρονομιά κ.λπ. Μπορούν επίσης να εκφραστούν γραφικά και δημιουργικά.</a:t>
            </a:r>
          </a:p>
          <a:p>
            <a:r>
              <a:rPr lang="el-GR" sz="2000" b="1" dirty="0" smtClean="0">
                <a:latin typeface="Candara" pitchFamily="34" charset="0"/>
              </a:rPr>
              <a:t>Απαιτούμενα υλικά:</a:t>
            </a:r>
            <a:r>
              <a:rPr lang="el-GR" sz="2000" dirty="0" smtClean="0">
                <a:latin typeface="Candara" pitchFamily="34" charset="0"/>
              </a:rPr>
              <a:t> Προβολέας και οθόνη, πρόσβαση στο διαδίκτυο, </a:t>
            </a:r>
            <a:r>
              <a:rPr lang="el-GR" sz="2000" dirty="0" err="1" smtClean="0">
                <a:latin typeface="Candara" pitchFamily="34" charset="0"/>
              </a:rPr>
              <a:t>ασπροπίνακας</a:t>
            </a:r>
            <a:r>
              <a:rPr lang="el-GR" sz="2000" dirty="0" smtClean="0">
                <a:latin typeface="Candara" pitchFamily="34" charset="0"/>
              </a:rPr>
              <a:t> και μαρκαδόροι, φυλλάδια με βασικές έννοιες.</a:t>
            </a:r>
          </a:p>
          <a:p>
            <a:r>
              <a:rPr lang="el-GR" sz="2000" dirty="0" smtClean="0">
                <a:latin typeface="Candara" pitchFamily="34" charset="0"/>
              </a:rPr>
              <a:t>Οι συμμετέχοντες μπορούν να δημιουργήσουν το διαβατήριό τους ατομικά ή σε μικρές ομάδες. Η δεύτερη επιλογή είναι προτιμότερη, καθώς ενισχύει τη δημιουργικότητα και μπορεί να είναι ιδιαίτερα χρήσιμη όταν οι συμμετέχοντες έχουν κοινή καταγωγή, γλώσσα ή πολιτισμό.</a:t>
            </a:r>
          </a:p>
          <a:p>
            <a:pPr marL="0" marR="0" lvl="0" indent="0" algn="just" rtl="0">
              <a:lnSpc>
                <a:spcPct val="100000"/>
              </a:lnSpc>
              <a:spcBef>
                <a:spcPts val="600"/>
              </a:spcBef>
              <a:spcAft>
                <a:spcPts val="0"/>
              </a:spcAft>
              <a:buClr>
                <a:srgbClr val="000000"/>
              </a:buClr>
              <a:buSzPts val="1600"/>
              <a:buFont typeface="Arial"/>
              <a:buNone/>
            </a:pPr>
            <a:endParaRPr sz="2000" b="0" i="0" u="none" strike="noStrike" cap="none" dirty="0">
              <a:solidFill>
                <a:srgbClr val="000000"/>
              </a:solidFill>
              <a:latin typeface="Candara" pitchFamily="34" charset="0"/>
              <a:ea typeface="Candara"/>
              <a:cs typeface="Candara"/>
              <a:sym typeface="Candara"/>
            </a:endParaRPr>
          </a:p>
        </p:txBody>
      </p:sp>
      <p:pic>
        <p:nvPicPr>
          <p:cNvPr id="333" name="Google Shape;333;p22"/>
          <p:cNvPicPr preferRelativeResize="0"/>
          <p:nvPr/>
        </p:nvPicPr>
        <p:blipFill rotWithShape="1">
          <a:blip r:embed="rId4">
            <a:alphaModFix/>
          </a:blip>
          <a:srcRect/>
          <a:stretch/>
        </p:blipFill>
        <p:spPr>
          <a:xfrm>
            <a:off x="9932751" y="1082200"/>
            <a:ext cx="1612475" cy="1970376"/>
          </a:xfrm>
          <a:prstGeom prst="rect">
            <a:avLst/>
          </a:prstGeom>
          <a:noFill/>
          <a:ln>
            <a:noFill/>
          </a:ln>
        </p:spPr>
      </p:pic>
      <p:pic>
        <p:nvPicPr>
          <p:cNvPr id="334" name="Google Shape;334;p22"/>
          <p:cNvPicPr preferRelativeResize="0"/>
          <p:nvPr/>
        </p:nvPicPr>
        <p:blipFill rotWithShape="1">
          <a:blip r:embed="rId5">
            <a:alphaModFix/>
          </a:blip>
          <a:srcRect/>
          <a:stretch/>
        </p:blipFill>
        <p:spPr>
          <a:xfrm>
            <a:off x="9816725" y="3906275"/>
            <a:ext cx="2249375" cy="2075848"/>
          </a:xfrm>
          <a:prstGeom prst="rect">
            <a:avLst/>
          </a:prstGeom>
          <a:noFill/>
          <a:ln>
            <a:noFill/>
          </a:ln>
          <a:effectLst>
            <a:outerShdw blurRad="57150" dist="19050" dir="5400000" algn="bl" rotWithShape="0">
              <a:srgbClr val="000000">
                <a:alpha val="49411"/>
              </a:srgbClr>
            </a:outerShdw>
          </a:effectLst>
        </p:spPr>
      </p:pic>
      <p:sp>
        <p:nvSpPr>
          <p:cNvPr id="335" name="Google Shape;335;p22"/>
          <p:cNvSpPr txBox="1"/>
          <p:nvPr/>
        </p:nvSpPr>
        <p:spPr>
          <a:xfrm>
            <a:off x="9470399" y="6090600"/>
            <a:ext cx="27216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Freepik, by macrovector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rgbClr val="0563C1"/>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https://www.freepik.com/free-vector/creative-people-flat-design-concept-with-human-hands-holding-brushes-drawing-little-persons-involved-art-music-dancing-vector-illustration_37421460.htm#fromView=search&amp;page=1&amp;position=3&amp;uuid=0d99e143-8f99-442d-ba97-4ed4e83f8ea4</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36" name="Google Shape;336;p22"/>
          <p:cNvSpPr txBox="1"/>
          <p:nvPr/>
        </p:nvSpPr>
        <p:spPr>
          <a:xfrm>
            <a:off x="9966900" y="3051613"/>
            <a:ext cx="17286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chemeClr val="hlink"/>
                </a:solidFill>
                <a:latin typeface="Arial"/>
                <a:ea typeface="Arial"/>
                <a:cs typeface="Arial"/>
                <a:sym typeface="Arial"/>
                <a:hlinkClick r:id="rId7"/>
              </a:rPr>
              <a:t>https://www.freepik.com/free-vector/passport-with-flight-tickets-white-background_24459631.htm#fromView=search&amp;page=1&amp;position=7&amp;uuid=1ecf90dc-5acd-42af-978b-3a79b3ede379</a:t>
            </a:r>
            <a:r>
              <a:rPr lang="en-US" sz="7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2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42" name="Google Shape;342;p23"/>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p23"/>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23"/>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l-GR" sz="3600" b="1" dirty="0" err="1" smtClean="0">
                <a:solidFill>
                  <a:schemeClr val="lt1"/>
                </a:solidFill>
                <a:latin typeface="Candara"/>
                <a:ea typeface="Candara"/>
                <a:cs typeface="Candara"/>
                <a:sym typeface="Candara"/>
              </a:rPr>
              <a:t>Διαδραστική</a:t>
            </a:r>
            <a:r>
              <a:rPr lang="el-GR" sz="3600" b="1" dirty="0" smtClean="0">
                <a:solidFill>
                  <a:schemeClr val="lt1"/>
                </a:solidFill>
                <a:latin typeface="Candara"/>
                <a:ea typeface="Candara"/>
                <a:cs typeface="Candara"/>
                <a:sym typeface="Candara"/>
              </a:rPr>
              <a:t> Δραστηριότητα 2: Ταινία</a:t>
            </a:r>
            <a:endParaRPr lang="en-US" sz="3600" b="1" dirty="0">
              <a:solidFill>
                <a:schemeClr val="lt1"/>
              </a:solidFill>
              <a:latin typeface="Candara"/>
              <a:ea typeface="Candara"/>
              <a:cs typeface="Candara"/>
              <a:sym typeface="Candara"/>
            </a:endParaRPr>
          </a:p>
        </p:txBody>
      </p:sp>
      <p:sp>
        <p:nvSpPr>
          <p:cNvPr id="345" name="Google Shape;345;p23"/>
          <p:cNvSpPr txBox="1"/>
          <p:nvPr/>
        </p:nvSpPr>
        <p:spPr>
          <a:xfrm>
            <a:off x="501625" y="1305350"/>
            <a:ext cx="7944600" cy="5155217"/>
          </a:xfrm>
          <a:prstGeom prst="rect">
            <a:avLst/>
          </a:prstGeom>
          <a:noFill/>
          <a:ln>
            <a:noFill/>
          </a:ln>
        </p:spPr>
        <p:txBody>
          <a:bodyPr spcFirstLastPara="1" wrap="square" lIns="91425" tIns="45700" rIns="91425" bIns="45700" anchor="t" anchorCtr="0">
            <a:spAutoFit/>
          </a:bodyPr>
          <a:lstStyle/>
          <a:p>
            <a:r>
              <a:rPr lang="el-GR" sz="1800" b="1" dirty="0" smtClean="0">
                <a:latin typeface="Candara" pitchFamily="34" charset="0"/>
              </a:rPr>
              <a:t>Παρακολούθηση ταινίας</a:t>
            </a:r>
            <a:endParaRPr lang="el-GR" sz="1800" dirty="0" smtClean="0">
              <a:latin typeface="Candara" pitchFamily="34" charset="0"/>
            </a:endParaRPr>
          </a:p>
          <a:p>
            <a:r>
              <a:rPr lang="el-GR" sz="1800" dirty="0" smtClean="0">
                <a:latin typeface="Candara" pitchFamily="34" charset="0"/>
              </a:rPr>
              <a:t>Πρόκειται για μια ήρεμη δραστηριότητα, η οποία μπορεί να φανεί ιδιαίτερα χρήσιμη για τη συζήτηση που θα ακολουθήσει. Περιλαμβάνει την παρακολούθηση μιας σύντομης ταινίας. Για την Ιταλία, η ταινία μπορεί να είναι το </a:t>
            </a:r>
            <a:r>
              <a:rPr lang="el-GR" sz="1800" b="1" dirty="0" smtClean="0">
                <a:latin typeface="Candara" pitchFamily="34" charset="0"/>
              </a:rPr>
              <a:t>«</a:t>
            </a:r>
            <a:r>
              <a:rPr lang="el-GR" sz="1800" b="1" dirty="0" err="1" smtClean="0">
                <a:latin typeface="Candara" pitchFamily="34" charset="0"/>
              </a:rPr>
              <a:t>Zoran</a:t>
            </a:r>
            <a:r>
              <a:rPr lang="el-GR" sz="1800" b="1" dirty="0" smtClean="0">
                <a:latin typeface="Candara" pitchFamily="34" charset="0"/>
              </a:rPr>
              <a:t>, </a:t>
            </a:r>
            <a:r>
              <a:rPr lang="el-GR" sz="1800" b="1" dirty="0" err="1" smtClean="0">
                <a:latin typeface="Candara" pitchFamily="34" charset="0"/>
              </a:rPr>
              <a:t>il</a:t>
            </a:r>
            <a:r>
              <a:rPr lang="el-GR" sz="1800" b="1" dirty="0" smtClean="0">
                <a:latin typeface="Candara" pitchFamily="34" charset="0"/>
              </a:rPr>
              <a:t> </a:t>
            </a:r>
            <a:r>
              <a:rPr lang="el-GR" sz="1800" b="1" dirty="0" err="1" smtClean="0">
                <a:latin typeface="Candara" pitchFamily="34" charset="0"/>
              </a:rPr>
              <a:t>mio</a:t>
            </a:r>
            <a:r>
              <a:rPr lang="el-GR" sz="1800" b="1" dirty="0" smtClean="0">
                <a:latin typeface="Candara" pitchFamily="34" charset="0"/>
              </a:rPr>
              <a:t> </a:t>
            </a:r>
            <a:r>
              <a:rPr lang="el-GR" sz="1800" b="1" dirty="0" err="1" smtClean="0">
                <a:latin typeface="Candara" pitchFamily="34" charset="0"/>
              </a:rPr>
              <a:t>nipote</a:t>
            </a:r>
            <a:r>
              <a:rPr lang="el-GR" sz="1800" b="1" dirty="0" smtClean="0">
                <a:latin typeface="Candara" pitchFamily="34" charset="0"/>
              </a:rPr>
              <a:t> </a:t>
            </a:r>
            <a:r>
              <a:rPr lang="el-GR" sz="1800" b="1" dirty="0" err="1" smtClean="0">
                <a:latin typeface="Candara" pitchFamily="34" charset="0"/>
              </a:rPr>
              <a:t>scemo</a:t>
            </a:r>
            <a:r>
              <a:rPr lang="el-GR" sz="1800" b="1" dirty="0" smtClean="0">
                <a:latin typeface="Candara" pitchFamily="34" charset="0"/>
              </a:rPr>
              <a:t>» / «</a:t>
            </a:r>
            <a:r>
              <a:rPr lang="el-GR" sz="1800" b="1" dirty="0" err="1" smtClean="0">
                <a:latin typeface="Candara" pitchFamily="34" charset="0"/>
              </a:rPr>
              <a:t>Zoran</a:t>
            </a:r>
            <a:r>
              <a:rPr lang="el-GR" sz="1800" b="1" dirty="0" smtClean="0">
                <a:latin typeface="Candara" pitchFamily="34" charset="0"/>
              </a:rPr>
              <a:t>, ο χαζός ανιψιός μου»</a:t>
            </a:r>
            <a:r>
              <a:rPr lang="el-GR" sz="1800" dirty="0" smtClean="0">
                <a:latin typeface="Candara" pitchFamily="34" charset="0"/>
              </a:rPr>
              <a:t>.</a:t>
            </a:r>
          </a:p>
          <a:p>
            <a:r>
              <a:rPr lang="el-GR" sz="1800" dirty="0" smtClean="0">
                <a:latin typeface="Candara" pitchFamily="34" charset="0"/>
              </a:rPr>
              <a:t>Η ταινία θα πρέπει να αναδεικνύει προβλήματα και ζητήματα διαπολιτισμικής ή </a:t>
            </a:r>
            <a:r>
              <a:rPr lang="el-GR" sz="1800" dirty="0" err="1" smtClean="0">
                <a:latin typeface="Candara" pitchFamily="34" charset="0"/>
              </a:rPr>
              <a:t>διαγενεακής</a:t>
            </a:r>
            <a:r>
              <a:rPr lang="el-GR" sz="1800" dirty="0" smtClean="0">
                <a:latin typeface="Candara" pitchFamily="34" charset="0"/>
              </a:rPr>
              <a:t> επικοινωνίας.</a:t>
            </a:r>
          </a:p>
          <a:p>
            <a:r>
              <a:rPr lang="el-GR" sz="1800" dirty="0" smtClean="0">
                <a:latin typeface="Candara" pitchFamily="34" charset="0"/>
              </a:rPr>
              <a:t>Μετά το βίντεο, θα ακολουθήσει συζήτηση πάνω στα βασικά θέματα.</a:t>
            </a:r>
          </a:p>
          <a:p>
            <a:r>
              <a:rPr lang="el-GR" sz="1800" dirty="0" smtClean="0">
                <a:latin typeface="Candara" pitchFamily="34" charset="0"/>
              </a:rPr>
              <a:t>Οι εκπαιδευτές θα ενθαρρύνουν τη συζήτηση, προσπαθώντας να συμπεριλάβουν όλους τους συμμετέχοντες και να συλλέξουν διαφορετικές οπτικές.</a:t>
            </a:r>
          </a:p>
          <a:p>
            <a:r>
              <a:rPr lang="el-GR" sz="1800" dirty="0" smtClean="0">
                <a:latin typeface="Candara" pitchFamily="34" charset="0"/>
              </a:rPr>
              <a:t>Ο/Η εκπαιδευτής/</a:t>
            </a:r>
            <a:r>
              <a:rPr lang="el-GR" sz="1800" dirty="0" err="1" smtClean="0">
                <a:latin typeface="Candara" pitchFamily="34" charset="0"/>
              </a:rPr>
              <a:t>τρια</a:t>
            </a:r>
            <a:r>
              <a:rPr lang="el-GR" sz="1800" dirty="0" smtClean="0">
                <a:latin typeface="Candara" pitchFamily="34" charset="0"/>
              </a:rPr>
              <a:t> μπορεί να χρησιμοποιήσει έναν πίνακα με μαρκαδόρους για να δημιουργήσει ένα διάγραμμα φυσαλίδων με τις απόψεις που θα συγκεντρωθούν.</a:t>
            </a:r>
          </a:p>
          <a:p>
            <a:endParaRPr lang="en-US" sz="1800" b="1" dirty="0" smtClean="0">
              <a:latin typeface="Candara" pitchFamily="34" charset="0"/>
            </a:endParaRPr>
          </a:p>
          <a:p>
            <a:r>
              <a:rPr lang="el-GR" sz="1800" u="sng" dirty="0" smtClean="0">
                <a:latin typeface="Candara" pitchFamily="34" charset="0"/>
                <a:ea typeface="Candara"/>
                <a:cs typeface="Candara"/>
                <a:sym typeface="Candara"/>
              </a:rPr>
              <a:t>Απαιτούμενα υλικά: </a:t>
            </a:r>
            <a:r>
              <a:rPr lang="el-GR" sz="1800" dirty="0" smtClean="0">
                <a:latin typeface="Candara" pitchFamily="34" charset="0"/>
              </a:rPr>
              <a:t>Προβολέας και οθόνη, πρόσβαση στο διαδίκτυο, </a:t>
            </a:r>
            <a:r>
              <a:rPr lang="el-GR" sz="1800" dirty="0" err="1" smtClean="0">
                <a:latin typeface="Candara" pitchFamily="34" charset="0"/>
              </a:rPr>
              <a:t>ασπροπίνακας</a:t>
            </a:r>
            <a:r>
              <a:rPr lang="el-GR" sz="1800" dirty="0" smtClean="0">
                <a:latin typeface="Candara" pitchFamily="34" charset="0"/>
              </a:rPr>
              <a:t> και μαρκαδόροι.</a:t>
            </a:r>
          </a:p>
          <a:p>
            <a:pPr marL="0" marR="0" lvl="0" indent="0" algn="just" rtl="0">
              <a:lnSpc>
                <a:spcPct val="100000"/>
              </a:lnSpc>
              <a:spcBef>
                <a:spcPts val="600"/>
              </a:spcBef>
              <a:spcAft>
                <a:spcPts val="0"/>
              </a:spcAft>
              <a:buClr>
                <a:srgbClr val="000000"/>
              </a:buClr>
              <a:buSzPts val="2000"/>
              <a:buFont typeface="Arial"/>
              <a:buNone/>
            </a:pPr>
            <a:endParaRPr sz="1800" b="0" i="0" u="none" strike="noStrike" cap="none" dirty="0">
              <a:solidFill>
                <a:srgbClr val="000000"/>
              </a:solidFill>
              <a:latin typeface="Candara" pitchFamily="34" charset="0"/>
              <a:ea typeface="Candara"/>
              <a:cs typeface="Candara"/>
              <a:sym typeface="Candara"/>
            </a:endParaRPr>
          </a:p>
        </p:txBody>
      </p:sp>
      <p:pic>
        <p:nvPicPr>
          <p:cNvPr id="346" name="Google Shape;346;p23"/>
          <p:cNvPicPr preferRelativeResize="0"/>
          <p:nvPr/>
        </p:nvPicPr>
        <p:blipFill rotWithShape="1">
          <a:blip r:embed="rId4">
            <a:alphaModFix/>
          </a:blip>
          <a:srcRect/>
          <a:stretch/>
        </p:blipFill>
        <p:spPr>
          <a:xfrm>
            <a:off x="8628725" y="1746350"/>
            <a:ext cx="3190200" cy="1993875"/>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52" name="Google Shape;352;p2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3" name="Google Shape;353;p2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24"/>
          <p:cNvSpPr txBox="1"/>
          <p:nvPr/>
        </p:nvSpPr>
        <p:spPr>
          <a:xfrm>
            <a:off x="0" y="89588"/>
            <a:ext cx="10911016" cy="461624"/>
          </a:xfrm>
          <a:prstGeom prst="rect">
            <a:avLst/>
          </a:prstGeom>
          <a:noFill/>
          <a:ln>
            <a:noFill/>
          </a:ln>
        </p:spPr>
        <p:txBody>
          <a:bodyPr spcFirstLastPara="1" wrap="square" lIns="91425" tIns="45700" rIns="91425" bIns="45700" anchor="t" anchorCtr="0">
            <a:spAutoFit/>
          </a:bodyPr>
          <a:lstStyle/>
          <a:p>
            <a:pPr marL="457200" lvl="1">
              <a:buSzPts val="3600"/>
            </a:pPr>
            <a:r>
              <a:rPr lang="el-GR" sz="2400" b="1" dirty="0" err="1" smtClean="0">
                <a:solidFill>
                  <a:schemeClr val="lt1"/>
                </a:solidFill>
                <a:latin typeface="Candara"/>
                <a:ea typeface="Candara"/>
                <a:cs typeface="Candara"/>
                <a:sym typeface="Candara"/>
              </a:rPr>
              <a:t>Διαδραστική</a:t>
            </a:r>
            <a:r>
              <a:rPr lang="el-GR" sz="2400" b="1" dirty="0" smtClean="0">
                <a:solidFill>
                  <a:schemeClr val="lt1"/>
                </a:solidFill>
                <a:latin typeface="Candara"/>
                <a:ea typeface="Candara"/>
                <a:cs typeface="Candara"/>
                <a:sym typeface="Candara"/>
              </a:rPr>
              <a:t> Δραστηριότητα 3: Παιχνίδι ρόλων — Μάντεψε την καταγωγή</a:t>
            </a:r>
            <a:endParaRPr lang="el-GR" sz="2400" b="1" dirty="0">
              <a:solidFill>
                <a:schemeClr val="lt1"/>
              </a:solidFill>
              <a:latin typeface="Candara"/>
              <a:ea typeface="Candara"/>
              <a:cs typeface="Candara"/>
              <a:sym typeface="Candara"/>
            </a:endParaRPr>
          </a:p>
        </p:txBody>
      </p:sp>
      <p:sp>
        <p:nvSpPr>
          <p:cNvPr id="355" name="Google Shape;355;p24"/>
          <p:cNvSpPr txBox="1"/>
          <p:nvPr/>
        </p:nvSpPr>
        <p:spPr>
          <a:xfrm>
            <a:off x="254391" y="980812"/>
            <a:ext cx="10911000" cy="5632271"/>
          </a:xfrm>
          <a:prstGeom prst="rect">
            <a:avLst/>
          </a:prstGeom>
          <a:noFill/>
          <a:ln>
            <a:noFill/>
          </a:ln>
        </p:spPr>
        <p:txBody>
          <a:bodyPr spcFirstLastPara="1" wrap="square" lIns="91425" tIns="45700" rIns="91425" bIns="45700" anchor="t" anchorCtr="0">
            <a:spAutoFit/>
          </a:bodyPr>
          <a:lstStyle/>
          <a:p>
            <a:r>
              <a:rPr lang="el-GR" sz="2000" b="1" dirty="0" smtClean="0">
                <a:latin typeface="Candara" pitchFamily="34" charset="0"/>
              </a:rPr>
              <a:t>Μάντεψε την καταγωγή</a:t>
            </a:r>
            <a:endParaRPr lang="el-GR" sz="2000" dirty="0" smtClean="0">
              <a:latin typeface="Candara" pitchFamily="34" charset="0"/>
            </a:endParaRPr>
          </a:p>
          <a:p>
            <a:r>
              <a:rPr lang="el-GR" sz="2000" dirty="0" smtClean="0">
                <a:latin typeface="Candara" pitchFamily="34" charset="0"/>
              </a:rPr>
              <a:t>Σε αυτή τη δραστηριότητα, η ομάδα χωρίζεται σε μικρές ομάδες των 4–5 ατόμων.</a:t>
            </a:r>
          </a:p>
          <a:p>
            <a:r>
              <a:rPr lang="el-GR" sz="2000" dirty="0" smtClean="0">
                <a:latin typeface="Candara" pitchFamily="34" charset="0"/>
              </a:rPr>
              <a:t>Η βασική προϋπόθεση είναι ότι κανείς δεν γνωρίζει τη γεωγραφική καταγωγή των άλλων.</a:t>
            </a:r>
          </a:p>
          <a:p>
            <a:r>
              <a:rPr lang="el-GR" sz="2000" dirty="0" smtClean="0">
                <a:latin typeface="Candara" pitchFamily="34" charset="0"/>
              </a:rPr>
              <a:t>Κάθε άτομο πρέπει να αφηγηθεί ένα περιστατικό από τη ζωή του, να περιγράψει ένα αντικείμενο ή ένα φαγητό που συνδέεται με στοιχεία της πολιτιστικής του κληρονομιάς. Για παράδειγμα: «Το πρωί πήγα να προσευχηθώ στο τζαμί…», «Στο μεσημεριανό φάγαμε ψωμί και </a:t>
            </a:r>
            <a:r>
              <a:rPr lang="el-GR" sz="2000" dirty="0" err="1" smtClean="0">
                <a:latin typeface="Candara" pitchFamily="34" charset="0"/>
              </a:rPr>
              <a:t>panelle</a:t>
            </a:r>
            <a:r>
              <a:rPr lang="el-GR" sz="2000" dirty="0" smtClean="0">
                <a:latin typeface="Candara" pitchFamily="34" charset="0"/>
              </a:rPr>
              <a:t>…». Οι υπόλοιποι πρέπει να μαντέψουν από πού προέρχεται.</a:t>
            </a:r>
          </a:p>
          <a:p>
            <a:r>
              <a:rPr lang="el-GR" sz="2000" u="sng" dirty="0" smtClean="0">
                <a:latin typeface="Candara" pitchFamily="34" charset="0"/>
              </a:rPr>
              <a:t>Απαιτούμενα υλικά</a:t>
            </a:r>
            <a:r>
              <a:rPr lang="el-GR" sz="2000" b="1" dirty="0" smtClean="0">
                <a:latin typeface="Candara" pitchFamily="34" charset="0"/>
              </a:rPr>
              <a:t>:</a:t>
            </a:r>
            <a:r>
              <a:rPr lang="el-GR" sz="2000" dirty="0" smtClean="0">
                <a:latin typeface="Candara" pitchFamily="34" charset="0"/>
              </a:rPr>
              <a:t> Προβολέας και οθόνη, πρόσβαση στο διαδίκτυο, </a:t>
            </a:r>
            <a:r>
              <a:rPr lang="el-GR" sz="2000" dirty="0" err="1" smtClean="0">
                <a:latin typeface="Candara" pitchFamily="34" charset="0"/>
              </a:rPr>
              <a:t>ασπροπίνακας</a:t>
            </a:r>
            <a:r>
              <a:rPr lang="el-GR" sz="2000" dirty="0" smtClean="0">
                <a:latin typeface="Candara" pitchFamily="34" charset="0"/>
              </a:rPr>
              <a:t> και μαρκαδόροι.</a:t>
            </a:r>
          </a:p>
          <a:p>
            <a:r>
              <a:rPr lang="el-GR" sz="2000" b="1" dirty="0" smtClean="0">
                <a:latin typeface="Candara" pitchFamily="34" charset="0"/>
              </a:rPr>
              <a:t>Εναλλακτική εκδοχή σε δύο ομάδες:</a:t>
            </a:r>
            <a:endParaRPr lang="el-GR" sz="2000" dirty="0" smtClean="0">
              <a:latin typeface="Candara" pitchFamily="34" charset="0"/>
            </a:endParaRPr>
          </a:p>
          <a:p>
            <a:r>
              <a:rPr lang="el-GR" sz="2000" b="1" dirty="0" smtClean="0">
                <a:latin typeface="Candara" pitchFamily="34" charset="0"/>
              </a:rPr>
              <a:t>1η ομάδα — Οικοδεσπότες:</a:t>
            </a:r>
            <a:r>
              <a:rPr lang="el-GR" sz="2000" dirty="0" smtClean="0">
                <a:latin typeface="Candara" pitchFamily="34" charset="0"/>
              </a:rPr>
              <a:t> παρουσιάζουν εικόνες έργων τέχνης ή πολιτιστικής κληρονομιάς από διαφορετικές χώρες, όπως το Κολοσσαίο, ο Πύργος του Άιφελ κ.λπ. Κάθε εικόνα ή ομάδα εικόνων συνδέεται με ένα ή περισσότερα άτομα της ομάδας που προέρχονται από τον συγκεκριμένο τόπο.</a:t>
            </a:r>
          </a:p>
          <a:p>
            <a:r>
              <a:rPr lang="el-GR" sz="2000" b="1" dirty="0" smtClean="0">
                <a:latin typeface="Candara" pitchFamily="34" charset="0"/>
              </a:rPr>
              <a:t>2η ομάδα — Ταξιδιώτες:</a:t>
            </a:r>
            <a:r>
              <a:rPr lang="el-GR" sz="2000" dirty="0" smtClean="0">
                <a:latin typeface="Candara" pitchFamily="34" charset="0"/>
              </a:rPr>
              <a:t> καλούνται να επιλέξουν ποια από αυτά τα μνημεία τους εντυπωσιάζει και ποιο θα ήθελαν να επισκεφθούν σε ένα μελλοντικό ταξίδι. Με βάση την εικόνα που επιλέχθηκε, το άτομο ή τα άτομα από την πρώτη ομάδα δίνουν πληροφορίες για τον τόπο και τη σχετική κληρονομιά.</a:t>
            </a:r>
            <a:endParaRPr lang="el-GR" sz="2000" dirty="0">
              <a:latin typeface="Candara" pitchFamily="34" charset="0"/>
            </a:endParaRPr>
          </a:p>
        </p:txBody>
      </p:sp>
      <p:pic>
        <p:nvPicPr>
          <p:cNvPr id="356" name="Google Shape;356;p24"/>
          <p:cNvPicPr preferRelativeResize="0"/>
          <p:nvPr/>
        </p:nvPicPr>
        <p:blipFill rotWithShape="1">
          <a:blip r:embed="rId4">
            <a:alphaModFix/>
          </a:blip>
          <a:srcRect/>
          <a:stretch/>
        </p:blipFill>
        <p:spPr>
          <a:xfrm>
            <a:off x="8805300" y="1731725"/>
            <a:ext cx="3007724" cy="1720100"/>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62" name="Google Shape;362;p2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3" name="Google Shape;363;p2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p25"/>
          <p:cNvSpPr txBox="1"/>
          <p:nvPr/>
        </p:nvSpPr>
        <p:spPr>
          <a:xfrm>
            <a:off x="0" y="89588"/>
            <a:ext cx="10911016" cy="430847"/>
          </a:xfrm>
          <a:prstGeom prst="rect">
            <a:avLst/>
          </a:prstGeom>
          <a:noFill/>
          <a:ln>
            <a:noFill/>
          </a:ln>
        </p:spPr>
        <p:txBody>
          <a:bodyPr spcFirstLastPara="1" wrap="square" lIns="91425" tIns="45700" rIns="91425" bIns="45700" anchor="t" anchorCtr="0">
            <a:spAutoFit/>
          </a:bodyPr>
          <a:lstStyle/>
          <a:p>
            <a:pPr marL="457200" lvl="1">
              <a:buSzPts val="2400"/>
            </a:pPr>
            <a:r>
              <a:rPr lang="el-GR" sz="2200" b="1" dirty="0" err="1" smtClean="0">
                <a:solidFill>
                  <a:schemeClr val="lt1"/>
                </a:solidFill>
                <a:latin typeface="Candara"/>
                <a:ea typeface="Candara"/>
                <a:cs typeface="Candara"/>
                <a:sym typeface="Candara"/>
              </a:rPr>
              <a:t>Διαδραστική</a:t>
            </a:r>
            <a:r>
              <a:rPr lang="el-GR" sz="2200" b="1" dirty="0" smtClean="0">
                <a:solidFill>
                  <a:schemeClr val="lt1"/>
                </a:solidFill>
                <a:latin typeface="Candara"/>
                <a:ea typeface="Candara"/>
                <a:cs typeface="Candara"/>
                <a:sym typeface="Candara"/>
              </a:rPr>
              <a:t> Δραστηριότητα 4: Παιχνίδι ρόλων — Πού θα θέλατε να ταξιδέψετε;</a:t>
            </a:r>
            <a:endParaRPr lang="en-US" sz="2200" b="1" dirty="0">
              <a:solidFill>
                <a:schemeClr val="lt1"/>
              </a:solidFill>
              <a:latin typeface="Candara"/>
              <a:ea typeface="Candara"/>
              <a:cs typeface="Candara"/>
              <a:sym typeface="Candara"/>
            </a:endParaRPr>
          </a:p>
        </p:txBody>
      </p:sp>
      <p:sp>
        <p:nvSpPr>
          <p:cNvPr id="365" name="Google Shape;365;p25"/>
          <p:cNvSpPr txBox="1"/>
          <p:nvPr/>
        </p:nvSpPr>
        <p:spPr>
          <a:xfrm>
            <a:off x="407368" y="1052736"/>
            <a:ext cx="10911000" cy="50936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ndara" pitchFamily="34" charset="0"/>
              <a:ea typeface="Candara"/>
              <a:cs typeface="Candara"/>
              <a:sym typeface="Candara"/>
            </a:endParaRPr>
          </a:p>
          <a:p>
            <a:r>
              <a:rPr lang="el-GR" sz="2000" b="1" dirty="0" smtClean="0">
                <a:latin typeface="Candara" pitchFamily="34" charset="0"/>
              </a:rPr>
              <a:t>Πού θα θέλατε να ταξιδέψετε;</a:t>
            </a:r>
            <a:endParaRPr lang="el-GR" sz="2000" dirty="0" smtClean="0">
              <a:latin typeface="Candara" pitchFamily="34" charset="0"/>
            </a:endParaRPr>
          </a:p>
          <a:p>
            <a:r>
              <a:rPr lang="el-GR" sz="2000" dirty="0" smtClean="0">
                <a:latin typeface="Candara" pitchFamily="34" charset="0"/>
              </a:rPr>
              <a:t>Σε αυτή τη δραστηριότητα, η ομάδα χωρίζεται σε δύο ομάδες: τους </a:t>
            </a:r>
            <a:r>
              <a:rPr lang="el-GR" sz="2000" b="1" dirty="0" smtClean="0">
                <a:latin typeface="Candara" pitchFamily="34" charset="0"/>
              </a:rPr>
              <a:t>οικοδεσπότες</a:t>
            </a:r>
            <a:r>
              <a:rPr lang="el-GR" sz="2000" dirty="0" smtClean="0">
                <a:latin typeface="Candara" pitchFamily="34" charset="0"/>
              </a:rPr>
              <a:t> και τους </a:t>
            </a:r>
            <a:r>
              <a:rPr lang="el-GR" sz="2000" b="1" dirty="0" smtClean="0">
                <a:latin typeface="Candara" pitchFamily="34" charset="0"/>
              </a:rPr>
              <a:t>ταξιδιώτες</a:t>
            </a:r>
            <a:r>
              <a:rPr lang="el-GR" sz="2000" dirty="0" smtClean="0">
                <a:latin typeface="Candara" pitchFamily="34" charset="0"/>
              </a:rPr>
              <a:t>.</a:t>
            </a:r>
          </a:p>
          <a:p>
            <a:r>
              <a:rPr lang="el-GR" sz="2000" dirty="0" smtClean="0">
                <a:latin typeface="Candara" pitchFamily="34" charset="0"/>
              </a:rPr>
              <a:t>Οι οικοδεσπότες παρουσιάζουν μια συλλογή 4–5 εικόνων, έργων τέχνης ή στοιχείων πολιτιστικής κληρονομιάς που αντιπροσωπεύουν τη χώρα τους, όπως το Κολοσσαίο, ο Πύργος του Άιφελ κ.λπ. Θα υπάρχουν περισσότερες από μία συλλογές εικόνων.</a:t>
            </a:r>
          </a:p>
          <a:p>
            <a:r>
              <a:rPr lang="el-GR" sz="2000" dirty="0" smtClean="0">
                <a:latin typeface="Candara" pitchFamily="34" charset="0"/>
              </a:rPr>
              <a:t>Οι ταξιδιώτες επιλέγουν, μέσα από τις εικόνες, ποια χώρα θα ήθελαν να επισκεφθούν στο επόμενο ταξίδι τους.</a:t>
            </a:r>
          </a:p>
          <a:p>
            <a:r>
              <a:rPr lang="el-GR" sz="2000" dirty="0" smtClean="0">
                <a:latin typeface="Candara" pitchFamily="34" charset="0"/>
              </a:rPr>
              <a:t>Με βάση την εικόνα που επέλεξαν, οι ταξιδιώτες «φιλοξενούνται» από τους οικοδεσπότες, οι οποίοι τους ξεναγούν νοητά στη χώρα τους, περιγράφοντας και παρουσιάζοντας τη φυσική και πολιτιστική της κληρονομιά.</a:t>
            </a:r>
          </a:p>
          <a:p>
            <a:r>
              <a:rPr lang="el-GR" sz="2000" b="1" dirty="0" smtClean="0">
                <a:latin typeface="Candara" pitchFamily="34" charset="0"/>
              </a:rPr>
              <a:t>Απαιτούμενα υλικά:</a:t>
            </a:r>
            <a:r>
              <a:rPr lang="el-GR" sz="2000" dirty="0" smtClean="0">
                <a:latin typeface="Candara" pitchFamily="34" charset="0"/>
              </a:rPr>
              <a:t> Προβολέας και οθόνη, πρόσβαση στο διαδίκτυο, </a:t>
            </a:r>
            <a:r>
              <a:rPr lang="el-GR" sz="2000" dirty="0" err="1" smtClean="0">
                <a:latin typeface="Candara" pitchFamily="34" charset="0"/>
              </a:rPr>
              <a:t>ασπροπίνακας</a:t>
            </a:r>
            <a:r>
              <a:rPr lang="el-GR" sz="2000" dirty="0" smtClean="0">
                <a:latin typeface="Candara" pitchFamily="34" charset="0"/>
              </a:rPr>
              <a:t> και μαρκαδόροι.</a:t>
            </a:r>
          </a:p>
          <a:p>
            <a:r>
              <a:rPr lang="el-GR" sz="2000" dirty="0" smtClean="0">
                <a:latin typeface="Candara" pitchFamily="34" charset="0"/>
              </a:rPr>
              <a:t>Η δραστηριότητα αυτή συνδέεται με το Μάθημα 2 και με τη δημιουργία του Ενοριακού Χάρτη.</a:t>
            </a: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dirty="0">
              <a:solidFill>
                <a:srgbClr val="000000"/>
              </a:solidFill>
              <a:latin typeface="Candara" pitchFamily="34" charset="0"/>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71" name="Google Shape;371;p2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2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p2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l-GR" sz="3600" b="1" dirty="0" smtClean="0">
                <a:solidFill>
                  <a:schemeClr val="lt1"/>
                </a:solidFill>
                <a:latin typeface="Candara"/>
                <a:ea typeface="Candara"/>
                <a:cs typeface="Candara"/>
                <a:sym typeface="Candara"/>
              </a:rPr>
              <a:t>Συζήτηση και </a:t>
            </a:r>
            <a:r>
              <a:rPr lang="el-GR" sz="3600" b="1" dirty="0" err="1" smtClean="0">
                <a:solidFill>
                  <a:schemeClr val="lt1"/>
                </a:solidFill>
                <a:latin typeface="Candara"/>
                <a:ea typeface="Candara"/>
                <a:cs typeface="Candara"/>
                <a:sym typeface="Candara"/>
              </a:rPr>
              <a:t>Αναστοχασμός</a:t>
            </a:r>
            <a:endParaRPr lang="en-US" sz="3600" b="1" dirty="0">
              <a:solidFill>
                <a:schemeClr val="lt1"/>
              </a:solidFill>
              <a:latin typeface="Candara"/>
              <a:ea typeface="Candara"/>
              <a:cs typeface="Candara"/>
              <a:sym typeface="Candara"/>
            </a:endParaRPr>
          </a:p>
        </p:txBody>
      </p:sp>
      <p:sp>
        <p:nvSpPr>
          <p:cNvPr id="374" name="Google Shape;374;p26"/>
          <p:cNvSpPr txBox="1"/>
          <p:nvPr/>
        </p:nvSpPr>
        <p:spPr>
          <a:xfrm>
            <a:off x="534386" y="735918"/>
            <a:ext cx="8717190" cy="5632271"/>
          </a:xfrm>
          <a:prstGeom prst="rect">
            <a:avLst/>
          </a:prstGeom>
          <a:noFill/>
          <a:ln>
            <a:noFill/>
          </a:ln>
        </p:spPr>
        <p:txBody>
          <a:bodyPr spcFirstLastPara="1" wrap="square" lIns="91425" tIns="45700" rIns="91425" bIns="45700" anchor="t" anchorCtr="0">
            <a:spAutoFit/>
          </a:bodyPr>
          <a:lstStyle/>
          <a:p>
            <a:r>
              <a:rPr lang="el-GR" sz="1800" b="1" dirty="0" smtClean="0">
                <a:latin typeface="Candara" pitchFamily="34" charset="0"/>
              </a:rPr>
              <a:t>Ερωτήσεις για ομαδική συζήτηση:</a:t>
            </a:r>
            <a:endParaRPr lang="en-US" sz="1800" b="1" dirty="0" smtClean="0">
              <a:latin typeface="Candara" pitchFamily="34" charset="0"/>
            </a:endParaRPr>
          </a:p>
          <a:p>
            <a:endParaRPr lang="el-GR" sz="1800" dirty="0" smtClean="0">
              <a:latin typeface="Candara" pitchFamily="34" charset="0"/>
            </a:endParaRPr>
          </a:p>
          <a:p>
            <a:pPr marL="342900" indent="-342900">
              <a:buFont typeface="+mj-lt"/>
              <a:buAutoNum type="arabicParenR"/>
            </a:pPr>
            <a:r>
              <a:rPr lang="el-GR" sz="1800" dirty="0" smtClean="0">
                <a:latin typeface="Candara" pitchFamily="34" charset="0"/>
              </a:rPr>
              <a:t>Έχετε αντιμετωπίσει ποτέ δυσκολίες στην επικοινωνία σε πολυπολιτισμικό, διαπολιτισμικό ή </a:t>
            </a:r>
            <a:r>
              <a:rPr lang="el-GR" sz="1800" dirty="0" err="1" smtClean="0">
                <a:latin typeface="Candara" pitchFamily="34" charset="0"/>
              </a:rPr>
              <a:t>διαπολιτιστικό</a:t>
            </a:r>
            <a:r>
              <a:rPr lang="el-GR" sz="1800" dirty="0" smtClean="0">
                <a:latin typeface="Candara" pitchFamily="34" charset="0"/>
              </a:rPr>
              <a:t> περιβάλλον; </a:t>
            </a:r>
          </a:p>
          <a:p>
            <a:pPr marL="342900" indent="-342900">
              <a:buFont typeface="+mj-lt"/>
              <a:buAutoNum type="arabicParenR"/>
            </a:pPr>
            <a:r>
              <a:rPr lang="el-GR" sz="1800" dirty="0" smtClean="0">
                <a:latin typeface="Candara" pitchFamily="34" charset="0"/>
              </a:rPr>
              <a:t>Ποια άλλα εμπόδια στην επικοινωνία θεωρείτε σημαντικά και γιατί; </a:t>
            </a:r>
          </a:p>
          <a:p>
            <a:pPr marL="342900" indent="-342900">
              <a:buFont typeface="+mj-lt"/>
              <a:buAutoNum type="arabicParenR"/>
            </a:pPr>
            <a:r>
              <a:rPr lang="el-GR" sz="1800" dirty="0" smtClean="0">
                <a:latin typeface="Candara" pitchFamily="34" charset="0"/>
              </a:rPr>
              <a:t>Πιστεύετε ότι οι σύγχρονες τεχνολογίες αποτελούν εμπόδιο ή ευκαιρία για την επικοινωνία; </a:t>
            </a:r>
          </a:p>
          <a:p>
            <a:pPr marL="342900" indent="-342900">
              <a:buFont typeface="+mj-lt"/>
              <a:buAutoNum type="arabicParenR"/>
            </a:pPr>
            <a:r>
              <a:rPr lang="el-GR" sz="1800" dirty="0" smtClean="0">
                <a:latin typeface="Candara" pitchFamily="34" charset="0"/>
              </a:rPr>
              <a:t>Ποιος τρόπος επικοινωνίας είναι πιο αποτελεσματικός για τη μετάδοση της πολιτιστικής και φυσικής κληρονομιάς; Προφορικός, οπτικός, μουσικός ή άλλος; </a:t>
            </a:r>
          </a:p>
          <a:p>
            <a:pPr marL="342900" indent="-342900">
              <a:buFont typeface="+mj-lt"/>
              <a:buAutoNum type="arabicParenR"/>
            </a:pPr>
            <a:r>
              <a:rPr lang="el-GR" sz="1800" dirty="0" smtClean="0">
                <a:latin typeface="Candara" pitchFamily="34" charset="0"/>
              </a:rPr>
              <a:t>Πιστεύετε ότι είναι δυνατή η επικοινωνία μεταξύ γενεών που απέχουν πολύ μεταξύ τους ηλικιακά ή εμπειρικά; </a:t>
            </a:r>
          </a:p>
          <a:p>
            <a:endParaRPr lang="en-US" sz="1800" b="1" dirty="0" smtClean="0">
              <a:latin typeface="Candara" pitchFamily="34" charset="0"/>
            </a:endParaRPr>
          </a:p>
          <a:p>
            <a:endParaRPr lang="en-US" sz="1800" b="1" dirty="0" smtClean="0">
              <a:latin typeface="Candara" pitchFamily="34" charset="0"/>
            </a:endParaRPr>
          </a:p>
          <a:p>
            <a:r>
              <a:rPr lang="el-GR" sz="1800" b="1" dirty="0" smtClean="0">
                <a:latin typeface="Candara" pitchFamily="34" charset="0"/>
              </a:rPr>
              <a:t>Συμπέρασμα:</a:t>
            </a:r>
            <a:endParaRPr lang="el-GR" sz="1800" dirty="0" smtClean="0">
              <a:latin typeface="Candara" pitchFamily="34" charset="0"/>
            </a:endParaRPr>
          </a:p>
          <a:p>
            <a:r>
              <a:rPr lang="el-GR" sz="1800" dirty="0" smtClean="0">
                <a:latin typeface="Candara" pitchFamily="34" charset="0"/>
              </a:rPr>
              <a:t>Η πορεία της επικοινωνίας είναι ένας δρόμος χωρίς τέλος. Η επικοινωνία χρειάζεται να αλλάζει και να προσαρμόζεται, ώστε να εκφράζει νέες έννοιες, ιδέες, συναισθήματα και συγκινήσεις που συνδέονται με τις νέες κοινωνίες.</a:t>
            </a:r>
          </a:p>
          <a:p>
            <a:r>
              <a:rPr lang="el-GR" sz="1800" dirty="0" smtClean="0">
                <a:latin typeface="Candara" pitchFamily="34" charset="0"/>
              </a:rPr>
              <a:t>Η πρόκληση είναι να μπορούμε να επικοινωνούμε την κληρονομιά του παρελθόντος, να διατηρούμε τις ταυτότητές μας και, ταυτόχρονα, να μην δημιουργούμε εμπόδια με διαφορετικούς πολιτισμούς.</a:t>
            </a:r>
            <a:endParaRPr lang="el-GR" sz="1800" dirty="0">
              <a:latin typeface="Candara" pitchFamily="34" charset="0"/>
            </a:endParaRPr>
          </a:p>
        </p:txBody>
      </p:sp>
      <p:pic>
        <p:nvPicPr>
          <p:cNvPr id="375" name="Google Shape;375;p26"/>
          <p:cNvPicPr preferRelativeResize="0"/>
          <p:nvPr/>
        </p:nvPicPr>
        <p:blipFill rotWithShape="1">
          <a:blip r:embed="rId4">
            <a:alphaModFix/>
          </a:blip>
          <a:srcRect/>
          <a:stretch/>
        </p:blipFill>
        <p:spPr>
          <a:xfrm>
            <a:off x="8931300" y="1348600"/>
            <a:ext cx="3137951" cy="2050084"/>
          </a:xfrm>
          <a:prstGeom prst="rect">
            <a:avLst/>
          </a:prstGeom>
          <a:noFill/>
          <a:ln>
            <a:noFill/>
          </a:ln>
          <a:effectLst>
            <a:outerShdw blurRad="57150" dist="19050" dir="5400000" algn="bl" rotWithShape="0">
              <a:srgbClr val="000000">
                <a:alpha val="49411"/>
              </a:srgbClr>
            </a:outerShdw>
          </a:effectLst>
        </p:spPr>
      </p:pic>
      <p:sp>
        <p:nvSpPr>
          <p:cNvPr id="376" name="Google Shape;376;p2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Source,Freepik, free image by pch.vector</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rgbClr val="0563C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https://www.freepik.com/free-vector/people-talking-arguing_9176206.htm#fromView=search&amp;page=1&amp;position=32&amp;uuid=9ec0301a-dddf-4d25-a241-a5349c9e3205</a:t>
            </a:r>
            <a:r>
              <a:rPr lang="en-US" sz="7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964</Words>
  <Application>Microsoft Office PowerPoint</Application>
  <PresentationFormat>Προσαρμογή</PresentationFormat>
  <Paragraphs>61</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6</cp:revision>
  <dcterms:created xsi:type="dcterms:W3CDTF">2024-06-10T15:48:53Z</dcterms:created>
  <dcterms:modified xsi:type="dcterms:W3CDTF">2026-05-11T15:13:25Z</dcterms:modified>
</cp:coreProperties>
</file>