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metadata" ContentType="application/binary"/>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notesSlides/notesSlide29.xml" ContentType="application/vnd.openxmlformats-officedocument.presentationml.notesSlid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notesSlides/notesSlide18.xml" ContentType="application/vnd.openxmlformats-officedocument.presentationml.notesSlide+xml"/>
  <Override PartName="/ppt/notesSlides/notesSlide27.xml" ContentType="application/vnd.openxmlformats-officedocument.presentationml.notesSlide+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Default Extension="fntdata" ContentType="application/x-fontdata"/>
  <Override PartName="/ppt/notesSlides/notesSlide16.xml" ContentType="application/vnd.openxmlformats-officedocument.presentationml.notesSlide+xml"/>
  <Override PartName="/ppt/notesSlides/notesSlide25.xml" ContentType="application/vnd.openxmlformats-officedocument.presentationml.notes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notesSlides/notesSlide14.xml" ContentType="application/vnd.openxmlformats-officedocument.presentationml.notesSlide+xml"/>
  <Override PartName="/ppt/notesSlides/notesSlide23.xml" ContentType="application/vnd.openxmlformats-officedocument.presentationml.notesSlide+xml"/>
  <Override PartName="/ppt/notesSlides/notesSlide9.xml" ContentType="application/vnd.openxmlformats-officedocument.presentationml.notesSlide+xml"/>
  <Override PartName="/ppt/notesSlides/notesSlide12.xml" ContentType="application/vnd.openxmlformats-officedocument.presentationml.notesSlide+xml"/>
  <Override PartName="/ppt/notesSlides/notesSlide21.xml" ContentType="application/vnd.openxmlformats-officedocument.presentationml.notesSlide+xml"/>
  <Override PartName="/ppt/notesSlides/notesSlide7.xml" ContentType="application/vnd.openxmlformats-officedocument.presentationml.notesSlide+xml"/>
  <Override PartName="/ppt/notesSlides/notesSlide10.xml" ContentType="application/vnd.openxmlformats-officedocument.presentationml.notes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3.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notesSlides/notesSlide19.xml" ContentType="application/vnd.openxmlformats-officedocument.presentationml.notesSlid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Layouts/slideLayout3.xml" ContentType="application/vnd.openxmlformats-officedocument.presentationml.slideLayout+xml"/>
  <Default Extension="jpeg" ContentType="image/jpeg"/>
  <Override PartName="/ppt/notesSlides/notesSlide17.xml" ContentType="application/vnd.openxmlformats-officedocument.presentationml.notesSlide+xml"/>
  <Override PartName="/ppt/notesSlides/notesSlide28.xml" ContentType="application/vnd.openxmlformats-officedocument.presentationml.notesSlide+xml"/>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Layouts/slideLayout1.xml" ContentType="application/vnd.openxmlformats-officedocument.presentationml.slideLayout+xml"/>
  <Override PartName="/ppt/notesSlides/notesSlide15.xml" ContentType="application/vnd.openxmlformats-officedocument.presentationml.notesSlide+xml"/>
  <Override PartName="/ppt/notesSlides/notesSlide24.xml" ContentType="application/vnd.openxmlformats-officedocument.presentationml.notesSlide+xml"/>
  <Override PartName="/ppt/notesSlides/notesSlide26.xml" ContentType="application/vnd.openxmlformats-officedocument.presentationml.notesSlide+xml"/>
  <Override PartName="/ppt/tags/tag1.xml" ContentType="application/vnd.openxmlformats-officedocument.presentationml.tags+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notesSlides/notesSlide13.xml" ContentType="application/vnd.openxmlformats-officedocument.presentationml.notesSlide+xml"/>
  <Override PartName="/ppt/notesSlides/notesSlide22.xml" ContentType="application/vnd.openxmlformats-officedocument.presentationml.notesSlide+xml"/>
  <Override PartName="/ppt/slideLayouts/slideLayout10.xml" ContentType="application/vnd.openxmlformats-officedocument.presentationml.slideLayout+xml"/>
  <Override PartName="/ppt/notesSlides/notesSlide8.xml" ContentType="application/vnd.openxmlformats-officedocument.presentationml.notesSlide+xml"/>
  <Override PartName="/ppt/notesSlides/notesSlide11.xml" ContentType="application/vnd.openxmlformats-officedocument.presentationml.notesSlide+xml"/>
  <Override PartName="/ppt/notesSlides/notesSlide20.xml" ContentType="application/vnd.openxmlformats-officedocument.presentationml.notesSlide+xml"/>
  <Override PartName="/ppt/notesSlides/notesSlide6.xml" ContentType="application/vnd.openxmlformats-officedocument.presentationml.notesSlide+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48" r:id="rId1"/>
  </p:sldMasterIdLst>
  <p:notesMasterIdLst>
    <p:notesMasterId r:id="rId31"/>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 id="283" r:id="rId29"/>
    <p:sldId id="284" r:id="rId30"/>
  </p:sldIdLst>
  <p:sldSz cx="12192000" cy="6858000"/>
  <p:notesSz cx="6858000" cy="9144000"/>
  <p:embeddedFontLst>
    <p:embeddedFont>
      <p:font typeface="Candara" pitchFamily="34" charset="0"/>
      <p:regular r:id="rId32"/>
      <p:bold r:id="rId33"/>
      <p:italic r:id="rId34"/>
      <p:boldItalic r:id="rId35"/>
    </p:embeddedFont>
    <p:embeddedFont>
      <p:font typeface="Calibri" pitchFamily="34" charset="0"/>
      <p:regular r:id="rId36"/>
      <p:bold r:id="rId37"/>
      <p:italic r:id="rId38"/>
      <p:boldItalic r:id="rId39"/>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GoogleSlidesCustomDataVersion2">
      <go:slidesCustomData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r:id="rId40" roundtripDataSignature="AMtx7mhoWyNVzj5SpPZyVV06Br0uSr3YMw=="/>
    </p:ext>
  </p:extLst>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106" d="100"/>
          <a:sy n="106" d="100"/>
        </p:scale>
        <p:origin x="-96" y="-132"/>
      </p:cViewPr>
      <p:guideLst>
        <p:guide orient="horz" pos="2160"/>
        <p:guide pos="384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font" Target="fonts/font8.fntdata"/><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font" Target="fonts/font3.fntdata"/><Relationship Id="rId42"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font" Target="fonts/font2.fntdata"/><Relationship Id="rId38" Type="http://schemas.openxmlformats.org/officeDocument/2006/relationships/font" Target="fonts/font7.fntdata"/><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font" Target="fonts/font1.fntdata"/><Relationship Id="rId37" Type="http://schemas.openxmlformats.org/officeDocument/2006/relationships/font" Target="fonts/font6.fntdata"/><Relationship Id="rId40" Type="http://customschemas.google.com/relationships/presentationmetadata" Target="metadata"/><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font" Target="fonts/font5.fntdata"/><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notesMaster" Target="notesMasters/notesMaster1.xml"/><Relationship Id="rId44"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font" Target="fonts/font4.fntdata"/><Relationship Id="rId43"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txBox="1">
            <a:spLocks noGrp="1"/>
          </p:cNvSpPr>
          <p:nvPr>
            <p:ph type="hdr" idx="2"/>
          </p:nvPr>
        </p:nvSpPr>
        <p:spPr>
          <a:xfrm>
            <a:off x="0" y="0"/>
            <a:ext cx="2971800" cy="458788"/>
          </a:xfrm>
          <a:prstGeom prst="rect">
            <a:avLst/>
          </a:prstGeom>
          <a:noFill/>
          <a:ln>
            <a:noFill/>
          </a:ln>
        </p:spPr>
        <p:txBody>
          <a:bodyPr spcFirstLastPara="1" wrap="square" lIns="91425" tIns="45700" rIns="91425" bIns="45700" anchor="t" anchorCtr="0">
            <a:noAutofit/>
          </a:bodyPr>
          <a:lstStyle>
            <a:lvl1pPr marR="0" lvl="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a:p>
        </p:txBody>
      </p:sp>
      <p:sp>
        <p:nvSpPr>
          <p:cNvPr id="4" name="Google Shape;4;n"/>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lvl1pPr marR="0" lvl="0" algn="r"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a:p>
        </p:txBody>
      </p:sp>
      <p:sp>
        <p:nvSpPr>
          <p:cNvPr id="5" name="Google Shape;5;n"/>
          <p:cNvSpPr>
            <a:spLocks noGrp="1" noRot="1" noChangeAspect="1"/>
          </p:cNvSpPr>
          <p:nvPr>
            <p:ph type="sldImg" idx="3"/>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 name="Google Shape;6;n"/>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lvl1pPr marL="457200" marR="0" lvl="0"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1pPr>
            <a:lvl2pPr marL="914400" marR="0" lvl="1"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2pPr>
            <a:lvl3pPr marL="1371600" marR="0" lvl="2"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3pPr>
            <a:lvl4pPr marL="1828800" marR="0" lvl="3"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4pPr>
            <a:lvl5pPr marL="2286000" marR="0" lvl="4"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5pPr>
            <a:lvl6pPr marL="2743200" marR="0" lvl="5"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6pPr>
            <a:lvl7pPr marL="3200400" marR="0" lvl="6"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7pPr>
            <a:lvl8pPr marL="3657600" marR="0" lvl="7"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8pPr>
            <a:lvl9pPr marL="4114800" marR="0" lvl="8"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9pPr>
          </a:lstStyle>
          <a:p>
            <a:endParaRPr/>
          </a:p>
        </p:txBody>
      </p:sp>
      <p:sp>
        <p:nvSpPr>
          <p:cNvPr id="7" name="Google Shape;7;n"/>
          <p:cNvSpPr txBox="1">
            <a:spLocks noGrp="1"/>
          </p:cNvSpPr>
          <p:nvPr>
            <p:ph type="ftr" idx="11"/>
          </p:nvPr>
        </p:nvSpPr>
        <p:spPr>
          <a:xfrm>
            <a:off x="0" y="8685213"/>
            <a:ext cx="2971800" cy="458787"/>
          </a:xfrm>
          <a:prstGeom prst="rect">
            <a:avLst/>
          </a:prstGeom>
          <a:noFill/>
          <a:ln>
            <a:noFill/>
          </a:ln>
        </p:spPr>
        <p:txBody>
          <a:bodyPr spcFirstLastPara="1" wrap="square" lIns="91425" tIns="45700" rIns="91425" bIns="45700" anchor="b" anchorCtr="0">
            <a:noAutofit/>
          </a:bodyPr>
          <a:lstStyle>
            <a:lvl1pPr marR="0" lvl="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a:p>
        </p:txBody>
      </p:sp>
      <p:sp>
        <p:nvSpPr>
          <p:cNvPr id="8" name="Google Shape;8;n"/>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lnSpc>
                <a:spcPct val="100000"/>
              </a:lnSpc>
              <a:spcBef>
                <a:spcPts val="0"/>
              </a:spcBef>
              <a:spcAft>
                <a:spcPts val="0"/>
              </a:spcAft>
              <a:buClr>
                <a:srgbClr val="000000"/>
              </a:buClr>
              <a:buSzPts val="1200"/>
              <a:buFont typeface="Arial"/>
              <a:buNone/>
            </a:pPr>
            <a:fld id="{00000000-1234-1234-1234-123412341234}" type="slidenum">
              <a:rPr lang="en-US" sz="1200" b="0" i="0" u="none" strike="noStrike" cap="none">
                <a:solidFill>
                  <a:schemeClr val="dk1"/>
                </a:solidFill>
                <a:latin typeface="Calibri"/>
                <a:ea typeface="Calibri"/>
                <a:cs typeface="Calibri"/>
                <a:sym typeface="Calibri"/>
              </a:rPr>
              <a:pPr marL="0" marR="0" lvl="0" indent="0" algn="r" rtl="0">
                <a:lnSpc>
                  <a:spcPct val="100000"/>
                </a:lnSpc>
                <a:spcBef>
                  <a:spcPts val="0"/>
                </a:spcBef>
                <a:spcAft>
                  <a:spcPts val="0"/>
                </a:spcAft>
                <a:buClr>
                  <a:srgbClr val="000000"/>
                </a:buClr>
                <a:buSzPts val="1200"/>
                <a:buFont typeface="Arial"/>
                <a:buNone/>
              </a:pPr>
              <a:t>‹#›</a:t>
            </a:fld>
            <a:endParaRPr sz="1200" b="0" i="0" u="none" strike="noStrike" cap="none">
              <a:solidFill>
                <a:schemeClr val="dk1"/>
              </a:solidFill>
              <a:latin typeface="Calibri"/>
              <a:ea typeface="Calibri"/>
              <a:cs typeface="Calibri"/>
              <a:sym typeface="Calibri"/>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4"/>
        <p:cNvGrpSpPr/>
        <p:nvPr/>
      </p:nvGrpSpPr>
      <p:grpSpPr>
        <a:xfrm>
          <a:off x="0" y="0"/>
          <a:ext cx="0" cy="0"/>
          <a:chOff x="0" y="0"/>
          <a:chExt cx="0" cy="0"/>
        </a:xfrm>
      </p:grpSpPr>
      <p:sp>
        <p:nvSpPr>
          <p:cNvPr id="85" name="Google Shape;85;p15: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400"/>
              <a:buNone/>
            </a:pPr>
            <a:endParaRPr/>
          </a:p>
        </p:txBody>
      </p:sp>
      <p:sp>
        <p:nvSpPr>
          <p:cNvPr id="86" name="Google Shape;86;p1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3"/>
        <p:cNvGrpSpPr/>
        <p:nvPr/>
      </p:nvGrpSpPr>
      <p:grpSpPr>
        <a:xfrm>
          <a:off x="0" y="0"/>
          <a:ext cx="0" cy="0"/>
          <a:chOff x="0" y="0"/>
          <a:chExt cx="0" cy="0"/>
        </a:xfrm>
      </p:grpSpPr>
      <p:sp>
        <p:nvSpPr>
          <p:cNvPr id="94" name="Google Shape;94;p2: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95" name="Google Shape;95;p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0"/>
        <p:cNvGrpSpPr/>
        <p:nvPr/>
      </p:nvGrpSpPr>
      <p:grpSpPr>
        <a:xfrm>
          <a:off x="0" y="0"/>
          <a:ext cx="0" cy="0"/>
          <a:chOff x="0" y="0"/>
          <a:chExt cx="0" cy="0"/>
        </a:xfrm>
      </p:grpSpPr>
      <p:sp>
        <p:nvSpPr>
          <p:cNvPr id="101" name="Google Shape;101;p3: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102" name="Google Shape;102;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0"/>
        <p:cNvGrpSpPr/>
        <p:nvPr/>
      </p:nvGrpSpPr>
      <p:grpSpPr>
        <a:xfrm>
          <a:off x="0" y="0"/>
          <a:ext cx="0" cy="0"/>
          <a:chOff x="0" y="0"/>
          <a:chExt cx="0" cy="0"/>
        </a:xfrm>
      </p:grpSpPr>
      <p:sp>
        <p:nvSpPr>
          <p:cNvPr id="111" name="Google Shape;111;g3198108f8f6_0_10: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112" name="Google Shape;112;g3198108f8f6_0_10: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8"/>
        <p:cNvGrpSpPr/>
        <p:nvPr/>
      </p:nvGrpSpPr>
      <p:grpSpPr>
        <a:xfrm>
          <a:off x="0" y="0"/>
          <a:ext cx="0" cy="0"/>
          <a:chOff x="0" y="0"/>
          <a:chExt cx="0" cy="0"/>
        </a:xfrm>
      </p:grpSpPr>
      <p:sp>
        <p:nvSpPr>
          <p:cNvPr id="119" name="Google Shape;119;g3198108f8f6_0_17: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120" name="Google Shape;120;g3198108f8f6_0_17: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8"/>
        <p:cNvGrpSpPr/>
        <p:nvPr/>
      </p:nvGrpSpPr>
      <p:grpSpPr>
        <a:xfrm>
          <a:off x="0" y="0"/>
          <a:ext cx="0" cy="0"/>
          <a:chOff x="0" y="0"/>
          <a:chExt cx="0" cy="0"/>
        </a:xfrm>
      </p:grpSpPr>
      <p:sp>
        <p:nvSpPr>
          <p:cNvPr id="129" name="Google Shape;129;p4: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130" name="Google Shape;130;p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7"/>
        <p:cNvGrpSpPr/>
        <p:nvPr/>
      </p:nvGrpSpPr>
      <p:grpSpPr>
        <a:xfrm>
          <a:off x="0" y="0"/>
          <a:ext cx="0" cy="0"/>
          <a:chOff x="0" y="0"/>
          <a:chExt cx="0" cy="0"/>
        </a:xfrm>
      </p:grpSpPr>
      <p:sp>
        <p:nvSpPr>
          <p:cNvPr id="138" name="Google Shape;138;p5: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139" name="Google Shape;139;p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6"/>
        <p:cNvGrpSpPr/>
        <p:nvPr/>
      </p:nvGrpSpPr>
      <p:grpSpPr>
        <a:xfrm>
          <a:off x="0" y="0"/>
          <a:ext cx="0" cy="0"/>
          <a:chOff x="0" y="0"/>
          <a:chExt cx="0" cy="0"/>
        </a:xfrm>
      </p:grpSpPr>
      <p:sp>
        <p:nvSpPr>
          <p:cNvPr id="147" name="Google Shape;147;p6: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148" name="Google Shape;148;p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5"/>
        <p:cNvGrpSpPr/>
        <p:nvPr/>
      </p:nvGrpSpPr>
      <p:grpSpPr>
        <a:xfrm>
          <a:off x="0" y="0"/>
          <a:ext cx="0" cy="0"/>
          <a:chOff x="0" y="0"/>
          <a:chExt cx="0" cy="0"/>
        </a:xfrm>
      </p:grpSpPr>
      <p:sp>
        <p:nvSpPr>
          <p:cNvPr id="156" name="Google Shape;156;p7: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157" name="Google Shape;157;p7: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5"/>
        <p:cNvGrpSpPr/>
        <p:nvPr/>
      </p:nvGrpSpPr>
      <p:grpSpPr>
        <a:xfrm>
          <a:off x="0" y="0"/>
          <a:ext cx="0" cy="0"/>
          <a:chOff x="0" y="0"/>
          <a:chExt cx="0" cy="0"/>
        </a:xfrm>
      </p:grpSpPr>
      <p:sp>
        <p:nvSpPr>
          <p:cNvPr id="166" name="Google Shape;166;p8: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167" name="Google Shape;167;p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5"/>
        <p:cNvGrpSpPr/>
        <p:nvPr/>
      </p:nvGrpSpPr>
      <p:grpSpPr>
        <a:xfrm>
          <a:off x="0" y="0"/>
          <a:ext cx="0" cy="0"/>
          <a:chOff x="0" y="0"/>
          <a:chExt cx="0" cy="0"/>
        </a:xfrm>
      </p:grpSpPr>
      <p:sp>
        <p:nvSpPr>
          <p:cNvPr id="176" name="Google Shape;176;p9: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177" name="Google Shape;177;p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3"/>
        <p:cNvGrpSpPr/>
        <p:nvPr/>
      </p:nvGrpSpPr>
      <p:grpSpPr>
        <a:xfrm>
          <a:off x="0" y="0"/>
          <a:ext cx="0" cy="0"/>
          <a:chOff x="0" y="0"/>
          <a:chExt cx="0" cy="0"/>
        </a:xfrm>
      </p:grpSpPr>
      <p:sp>
        <p:nvSpPr>
          <p:cNvPr id="194" name="Google Shape;194;p10: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195" name="Google Shape;195;p10: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3"/>
        <p:cNvGrpSpPr/>
        <p:nvPr/>
      </p:nvGrpSpPr>
      <p:grpSpPr>
        <a:xfrm>
          <a:off x="0" y="0"/>
          <a:ext cx="0" cy="0"/>
          <a:chOff x="0" y="0"/>
          <a:chExt cx="0" cy="0"/>
        </a:xfrm>
      </p:grpSpPr>
      <p:sp>
        <p:nvSpPr>
          <p:cNvPr id="204" name="Google Shape;204;p11: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205" name="Google Shape;205;p1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1"/>
        <p:cNvGrpSpPr/>
        <p:nvPr/>
      </p:nvGrpSpPr>
      <p:grpSpPr>
        <a:xfrm>
          <a:off x="0" y="0"/>
          <a:ext cx="0" cy="0"/>
          <a:chOff x="0" y="0"/>
          <a:chExt cx="0" cy="0"/>
        </a:xfrm>
      </p:grpSpPr>
      <p:sp>
        <p:nvSpPr>
          <p:cNvPr id="212" name="Google Shape;212;p12: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213" name="Google Shape;213;p1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1"/>
        <p:cNvGrpSpPr/>
        <p:nvPr/>
      </p:nvGrpSpPr>
      <p:grpSpPr>
        <a:xfrm>
          <a:off x="0" y="0"/>
          <a:ext cx="0" cy="0"/>
          <a:chOff x="0" y="0"/>
          <a:chExt cx="0" cy="0"/>
        </a:xfrm>
      </p:grpSpPr>
      <p:sp>
        <p:nvSpPr>
          <p:cNvPr id="222" name="Google Shape;222;p13: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223" name="Google Shape;223;p1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1"/>
        <p:cNvGrpSpPr/>
        <p:nvPr/>
      </p:nvGrpSpPr>
      <p:grpSpPr>
        <a:xfrm>
          <a:off x="0" y="0"/>
          <a:ext cx="0" cy="0"/>
          <a:chOff x="0" y="0"/>
          <a:chExt cx="0" cy="0"/>
        </a:xfrm>
      </p:grpSpPr>
      <p:sp>
        <p:nvSpPr>
          <p:cNvPr id="232" name="Google Shape;232;p14: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233" name="Google Shape;233;p1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3"/>
        <p:cNvGrpSpPr/>
        <p:nvPr/>
      </p:nvGrpSpPr>
      <p:grpSpPr>
        <a:xfrm>
          <a:off x="0" y="0"/>
          <a:ext cx="0" cy="0"/>
          <a:chOff x="0" y="0"/>
          <a:chExt cx="0" cy="0"/>
        </a:xfrm>
      </p:grpSpPr>
      <p:sp>
        <p:nvSpPr>
          <p:cNvPr id="244" name="Google Shape;244;p16: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245" name="Google Shape;245;p1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55"/>
        <p:cNvGrpSpPr/>
        <p:nvPr/>
      </p:nvGrpSpPr>
      <p:grpSpPr>
        <a:xfrm>
          <a:off x="0" y="0"/>
          <a:ext cx="0" cy="0"/>
          <a:chOff x="0" y="0"/>
          <a:chExt cx="0" cy="0"/>
        </a:xfrm>
      </p:grpSpPr>
      <p:sp>
        <p:nvSpPr>
          <p:cNvPr id="256" name="Google Shape;256;p17: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257" name="Google Shape;257;p17: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67"/>
        <p:cNvGrpSpPr/>
        <p:nvPr/>
      </p:nvGrpSpPr>
      <p:grpSpPr>
        <a:xfrm>
          <a:off x="0" y="0"/>
          <a:ext cx="0" cy="0"/>
          <a:chOff x="0" y="0"/>
          <a:chExt cx="0" cy="0"/>
        </a:xfrm>
      </p:grpSpPr>
      <p:sp>
        <p:nvSpPr>
          <p:cNvPr id="268" name="Google Shape;268;p18: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269" name="Google Shape;269;p1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79"/>
        <p:cNvGrpSpPr/>
        <p:nvPr/>
      </p:nvGrpSpPr>
      <p:grpSpPr>
        <a:xfrm>
          <a:off x="0" y="0"/>
          <a:ext cx="0" cy="0"/>
          <a:chOff x="0" y="0"/>
          <a:chExt cx="0" cy="0"/>
        </a:xfrm>
      </p:grpSpPr>
      <p:sp>
        <p:nvSpPr>
          <p:cNvPr id="280" name="Google Shape;280;p19: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281" name="Google Shape;281;p1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92"/>
        <p:cNvGrpSpPr/>
        <p:nvPr/>
      </p:nvGrpSpPr>
      <p:grpSpPr>
        <a:xfrm>
          <a:off x="0" y="0"/>
          <a:ext cx="0" cy="0"/>
          <a:chOff x="0" y="0"/>
          <a:chExt cx="0" cy="0"/>
        </a:xfrm>
      </p:grpSpPr>
      <p:sp>
        <p:nvSpPr>
          <p:cNvPr id="293" name="Google Shape;293;p20: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294" name="Google Shape;294;p20: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03"/>
        <p:cNvGrpSpPr/>
        <p:nvPr/>
      </p:nvGrpSpPr>
      <p:grpSpPr>
        <a:xfrm>
          <a:off x="0" y="0"/>
          <a:ext cx="0" cy="0"/>
          <a:chOff x="0" y="0"/>
          <a:chExt cx="0" cy="0"/>
        </a:xfrm>
      </p:grpSpPr>
      <p:sp>
        <p:nvSpPr>
          <p:cNvPr id="304" name="Google Shape;304;p21: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305" name="Google Shape;305;p2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13"/>
        <p:cNvGrpSpPr/>
        <p:nvPr/>
      </p:nvGrpSpPr>
      <p:grpSpPr>
        <a:xfrm>
          <a:off x="0" y="0"/>
          <a:ext cx="0" cy="0"/>
          <a:chOff x="0" y="0"/>
          <a:chExt cx="0" cy="0"/>
        </a:xfrm>
      </p:grpSpPr>
      <p:sp>
        <p:nvSpPr>
          <p:cNvPr id="314" name="Google Shape;314;g322e7c633f1_0_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315" name="Google Shape;315;g322e7c633f1_0_1: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316" name="Google Shape;316;g322e7c633f1_0_1:notes"/>
          <p:cNvSpPr txBox="1">
            <a:spLocks noGrp="1"/>
          </p:cNvSpPr>
          <p:nvPr>
            <p:ph type="sldNum" idx="12"/>
          </p:nvPr>
        </p:nvSpPr>
        <p:spPr>
          <a:xfrm>
            <a:off x="3884613" y="8685213"/>
            <a:ext cx="2971800" cy="458700"/>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Clr>
                <a:srgbClr val="000000"/>
              </a:buClr>
              <a:buSzPts val="1400"/>
              <a:buFont typeface="Arial"/>
              <a:buNone/>
            </a:pPr>
            <a:fld id="{00000000-1234-1234-1234-123412341234}" type="slidenum">
              <a:rPr lang="en-US"/>
              <a:pPr marL="0" lvl="0" indent="0" algn="r" rtl="0">
                <a:lnSpc>
                  <a:spcPct val="100000"/>
                </a:lnSpc>
                <a:spcBef>
                  <a:spcPts val="0"/>
                </a:spcBef>
                <a:spcAft>
                  <a:spcPts val="0"/>
                </a:spcAft>
                <a:buClr>
                  <a:srgbClr val="000000"/>
                </a:buClr>
                <a:buSzPts val="1400"/>
                <a:buFont typeface="Arial"/>
                <a:buNone/>
              </a:pPr>
              <a:t>23</a:t>
            </a:fld>
            <a:endParaRPr/>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24"/>
        <p:cNvGrpSpPr/>
        <p:nvPr/>
      </p:nvGrpSpPr>
      <p:grpSpPr>
        <a:xfrm>
          <a:off x="0" y="0"/>
          <a:ext cx="0" cy="0"/>
          <a:chOff x="0" y="0"/>
          <a:chExt cx="0" cy="0"/>
        </a:xfrm>
      </p:grpSpPr>
      <p:sp>
        <p:nvSpPr>
          <p:cNvPr id="325" name="Google Shape;325;p22: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326" name="Google Shape;326;p2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37"/>
        <p:cNvGrpSpPr/>
        <p:nvPr/>
      </p:nvGrpSpPr>
      <p:grpSpPr>
        <a:xfrm>
          <a:off x="0" y="0"/>
          <a:ext cx="0" cy="0"/>
          <a:chOff x="0" y="0"/>
          <a:chExt cx="0" cy="0"/>
        </a:xfrm>
      </p:grpSpPr>
      <p:sp>
        <p:nvSpPr>
          <p:cNvPr id="338" name="Google Shape;338;p23: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339" name="Google Shape;339;p2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47"/>
        <p:cNvGrpSpPr/>
        <p:nvPr/>
      </p:nvGrpSpPr>
      <p:grpSpPr>
        <a:xfrm>
          <a:off x="0" y="0"/>
          <a:ext cx="0" cy="0"/>
          <a:chOff x="0" y="0"/>
          <a:chExt cx="0" cy="0"/>
        </a:xfrm>
      </p:grpSpPr>
      <p:sp>
        <p:nvSpPr>
          <p:cNvPr id="348" name="Google Shape;348;p24: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349" name="Google Shape;349;p2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57"/>
        <p:cNvGrpSpPr/>
        <p:nvPr/>
      </p:nvGrpSpPr>
      <p:grpSpPr>
        <a:xfrm>
          <a:off x="0" y="0"/>
          <a:ext cx="0" cy="0"/>
          <a:chOff x="0" y="0"/>
          <a:chExt cx="0" cy="0"/>
        </a:xfrm>
      </p:grpSpPr>
      <p:sp>
        <p:nvSpPr>
          <p:cNvPr id="358" name="Google Shape;358;p25: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359" name="Google Shape;359;p2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66"/>
        <p:cNvGrpSpPr/>
        <p:nvPr/>
      </p:nvGrpSpPr>
      <p:grpSpPr>
        <a:xfrm>
          <a:off x="0" y="0"/>
          <a:ext cx="0" cy="0"/>
          <a:chOff x="0" y="0"/>
          <a:chExt cx="0" cy="0"/>
        </a:xfrm>
      </p:grpSpPr>
      <p:sp>
        <p:nvSpPr>
          <p:cNvPr id="367" name="Google Shape;367;p26: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368" name="Google Shape;368;p2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4">
          <a:extLst>
            <a:ext uri="{FF2B5EF4-FFF2-40B4-BE49-F238E27FC236}">
              <a16:creationId xmlns:a16="http://schemas.microsoft.com/office/drawing/2014/main" xmlns="" id="{7CE864AF-9100-B1E2-3CE1-A8F8264BAE83}"/>
            </a:ext>
          </a:extLst>
        </p:cNvPr>
        <p:cNvGrpSpPr/>
        <p:nvPr/>
      </p:nvGrpSpPr>
      <p:grpSpPr>
        <a:xfrm>
          <a:off x="0" y="0"/>
          <a:ext cx="0" cy="0"/>
          <a:chOff x="0" y="0"/>
          <a:chExt cx="0" cy="0"/>
        </a:xfrm>
      </p:grpSpPr>
      <p:sp>
        <p:nvSpPr>
          <p:cNvPr id="75" name="Google Shape;75;p5:notes">
            <a:extLst>
              <a:ext uri="{FF2B5EF4-FFF2-40B4-BE49-F238E27FC236}">
                <a16:creationId xmlns:a16="http://schemas.microsoft.com/office/drawing/2014/main" xmlns="" id="{E8E312FE-9819-45CA-287D-E609954F5821}"/>
              </a:ext>
            </a:extLst>
          </p:cNvPr>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76" name="Google Shape;76;p5:notes">
            <a:extLst>
              <a:ext uri="{FF2B5EF4-FFF2-40B4-BE49-F238E27FC236}">
                <a16:creationId xmlns:a16="http://schemas.microsoft.com/office/drawing/2014/main" xmlns="" id="{DDD2812F-56FD-D69C-07DB-C565E640668C}"/>
              </a:ext>
            </a:extLst>
          </p:cNvPr>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xmlns="" val="235278190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15"/>
        <p:cNvGrpSpPr/>
        <p:nvPr/>
      </p:nvGrpSpPr>
      <p:grpSpPr>
        <a:xfrm>
          <a:off x="0" y="0"/>
          <a:ext cx="0" cy="0"/>
          <a:chOff x="0" y="0"/>
          <a:chExt cx="0" cy="0"/>
        </a:xfrm>
      </p:grpSpPr>
      <p:sp>
        <p:nvSpPr>
          <p:cNvPr id="16" name="Google Shape;16;p28"/>
          <p:cNvSpPr txBox="1">
            <a:spLocks noGrp="1"/>
          </p:cNvSpPr>
          <p:nvPr>
            <p:ph type="ctrTitle"/>
          </p:nvPr>
        </p:nvSpPr>
        <p:spPr>
          <a:xfrm>
            <a:off x="1524000" y="1122363"/>
            <a:ext cx="9144000" cy="2387600"/>
          </a:xfrm>
          <a:prstGeom prst="rect">
            <a:avLst/>
          </a:prstGeom>
          <a:noFill/>
          <a:ln>
            <a:noFill/>
          </a:ln>
        </p:spPr>
        <p:txBody>
          <a:bodyPr spcFirstLastPara="1" wrap="square" lIns="91425" tIns="45700" rIns="91425" bIns="45700" anchor="b" anchorCtr="0">
            <a:normAutofit/>
          </a:bodyPr>
          <a:lstStyle>
            <a:lvl1pPr lvl="0" algn="ctr">
              <a:lnSpc>
                <a:spcPct val="90000"/>
              </a:lnSpc>
              <a:spcBef>
                <a:spcPts val="0"/>
              </a:spcBef>
              <a:spcAft>
                <a:spcPts val="0"/>
              </a:spcAft>
              <a:buClr>
                <a:schemeClr val="dk1"/>
              </a:buClr>
              <a:buSzPts val="6000"/>
              <a:buFont typeface="Calibri"/>
              <a:buNone/>
              <a:defRPr sz="60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7" name="Google Shape;17;p28"/>
          <p:cNvSpPr txBox="1">
            <a:spLocks noGrp="1"/>
          </p:cNvSpPr>
          <p:nvPr>
            <p:ph type="subTitle" idx="1"/>
          </p:nvPr>
        </p:nvSpPr>
        <p:spPr>
          <a:xfrm>
            <a:off x="1524000" y="3602038"/>
            <a:ext cx="9144000" cy="1655762"/>
          </a:xfrm>
          <a:prstGeom prst="rect">
            <a:avLst/>
          </a:prstGeom>
          <a:noFill/>
          <a:ln>
            <a:noFill/>
          </a:ln>
        </p:spPr>
        <p:txBody>
          <a:bodyPr spcFirstLastPara="1" wrap="square" lIns="91425" tIns="45700" rIns="91425" bIns="45700" anchor="t" anchorCtr="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a:endParaRPr/>
          </a:p>
        </p:txBody>
      </p:sp>
      <p:sp>
        <p:nvSpPr>
          <p:cNvPr id="18" name="Google Shape;18;p28"/>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9" name="Google Shape;19;p28"/>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0" name="Google Shape;20;p28"/>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pPr marL="0" lvl="0" indent="0" algn="r" rtl="0">
                <a:spcBef>
                  <a:spcPts val="0"/>
                </a:spcBef>
                <a:spcAft>
                  <a:spcPts val="0"/>
                </a:spcAft>
                <a:buNone/>
              </a:pPr>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wo Content" type="twoObj">
  <p:cSld name="TWO_OBJECTS">
    <p:spTree>
      <p:nvGrpSpPr>
        <p:cNvPr id="1" name="Shape 21"/>
        <p:cNvGrpSpPr/>
        <p:nvPr/>
      </p:nvGrpSpPr>
      <p:grpSpPr>
        <a:xfrm>
          <a:off x="0" y="0"/>
          <a:ext cx="0" cy="0"/>
          <a:chOff x="0" y="0"/>
          <a:chExt cx="0" cy="0"/>
        </a:xfrm>
      </p:grpSpPr>
      <p:sp>
        <p:nvSpPr>
          <p:cNvPr id="22" name="Google Shape;22;p29"/>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3" name="Google Shape;23;p29"/>
          <p:cNvSpPr txBox="1">
            <a:spLocks noGrp="1"/>
          </p:cNvSpPr>
          <p:nvPr>
            <p:ph type="body" idx="1"/>
          </p:nvPr>
        </p:nvSpPr>
        <p:spPr>
          <a:xfrm>
            <a:off x="838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24" name="Google Shape;24;p29"/>
          <p:cNvSpPr txBox="1">
            <a:spLocks noGrp="1"/>
          </p:cNvSpPr>
          <p:nvPr>
            <p:ph type="body" idx="2"/>
          </p:nvPr>
        </p:nvSpPr>
        <p:spPr>
          <a:xfrm>
            <a:off x="6172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25" name="Google Shape;25;p29"/>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6" name="Google Shape;26;p29"/>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7" name="Google Shape;27;p29"/>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pPr marL="0" lvl="0" indent="0" algn="r" rtl="0">
                <a:spcBef>
                  <a:spcPts val="0"/>
                </a:spcBef>
                <a:spcAft>
                  <a:spcPts val="0"/>
                </a:spcAft>
                <a:buNone/>
              </a:pPr>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and Content" type="obj">
  <p:cSld name="OBJECT">
    <p:spTree>
      <p:nvGrpSpPr>
        <p:cNvPr id="1" name="Shape 28"/>
        <p:cNvGrpSpPr/>
        <p:nvPr/>
      </p:nvGrpSpPr>
      <p:grpSpPr>
        <a:xfrm>
          <a:off x="0" y="0"/>
          <a:ext cx="0" cy="0"/>
          <a:chOff x="0" y="0"/>
          <a:chExt cx="0" cy="0"/>
        </a:xfrm>
      </p:grpSpPr>
      <p:sp>
        <p:nvSpPr>
          <p:cNvPr id="29" name="Google Shape;29;p30"/>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0" name="Google Shape;30;p30"/>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1" name="Google Shape;31;p30"/>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2" name="Google Shape;32;p30"/>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3" name="Google Shape;33;p30"/>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pPr marL="0" lvl="0" indent="0" algn="r" rtl="0">
                <a:spcBef>
                  <a:spcPts val="0"/>
                </a:spcBef>
                <a:spcAft>
                  <a:spcPts val="0"/>
                </a:spcAft>
                <a:buNone/>
              </a:pPr>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34"/>
        <p:cNvGrpSpPr/>
        <p:nvPr/>
      </p:nvGrpSpPr>
      <p:grpSpPr>
        <a:xfrm>
          <a:off x="0" y="0"/>
          <a:ext cx="0" cy="0"/>
          <a:chOff x="0" y="0"/>
          <a:chExt cx="0" cy="0"/>
        </a:xfrm>
      </p:grpSpPr>
      <p:sp>
        <p:nvSpPr>
          <p:cNvPr id="35" name="Google Shape;35;p31"/>
          <p:cNvSpPr txBox="1">
            <a:spLocks noGrp="1"/>
          </p:cNvSpPr>
          <p:nvPr>
            <p:ph type="title"/>
          </p:nvPr>
        </p:nvSpPr>
        <p:spPr>
          <a:xfrm>
            <a:off x="831850" y="1709738"/>
            <a:ext cx="10515600" cy="2852737"/>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6000"/>
              <a:buFont typeface="Calibri"/>
              <a:buNone/>
              <a:defRPr sz="60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6" name="Google Shape;36;p31"/>
          <p:cNvSpPr txBox="1">
            <a:spLocks noGrp="1"/>
          </p:cNvSpPr>
          <p:nvPr>
            <p:ph type="body" idx="1"/>
          </p:nvPr>
        </p:nvSpPr>
        <p:spPr>
          <a:xfrm>
            <a:off x="831850" y="4589463"/>
            <a:ext cx="10515600" cy="1500187"/>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rgbClr val="888888"/>
              </a:buClr>
              <a:buSzPts val="2400"/>
              <a:buNone/>
              <a:defRPr sz="2400">
                <a:solidFill>
                  <a:srgbClr val="888888"/>
                </a:solidFill>
              </a:defRPr>
            </a:lvl1pPr>
            <a:lvl2pPr marL="914400" lvl="1" indent="-228600" algn="l">
              <a:lnSpc>
                <a:spcPct val="90000"/>
              </a:lnSpc>
              <a:spcBef>
                <a:spcPts val="500"/>
              </a:spcBef>
              <a:spcAft>
                <a:spcPts val="0"/>
              </a:spcAft>
              <a:buClr>
                <a:srgbClr val="888888"/>
              </a:buClr>
              <a:buSzPts val="2000"/>
              <a:buNone/>
              <a:defRPr sz="2000">
                <a:solidFill>
                  <a:srgbClr val="888888"/>
                </a:solidFill>
              </a:defRPr>
            </a:lvl2pPr>
            <a:lvl3pPr marL="1371600" lvl="2" indent="-228600" algn="l">
              <a:lnSpc>
                <a:spcPct val="90000"/>
              </a:lnSpc>
              <a:spcBef>
                <a:spcPts val="500"/>
              </a:spcBef>
              <a:spcAft>
                <a:spcPts val="0"/>
              </a:spcAft>
              <a:buClr>
                <a:srgbClr val="888888"/>
              </a:buClr>
              <a:buSzPts val="1800"/>
              <a:buNone/>
              <a:defRPr sz="1800">
                <a:solidFill>
                  <a:srgbClr val="888888"/>
                </a:solidFill>
              </a:defRPr>
            </a:lvl3pPr>
            <a:lvl4pPr marL="1828800" lvl="3" indent="-228600" algn="l">
              <a:lnSpc>
                <a:spcPct val="90000"/>
              </a:lnSpc>
              <a:spcBef>
                <a:spcPts val="500"/>
              </a:spcBef>
              <a:spcAft>
                <a:spcPts val="0"/>
              </a:spcAft>
              <a:buClr>
                <a:srgbClr val="888888"/>
              </a:buClr>
              <a:buSzPts val="1600"/>
              <a:buNone/>
              <a:defRPr sz="1600">
                <a:solidFill>
                  <a:srgbClr val="888888"/>
                </a:solidFill>
              </a:defRPr>
            </a:lvl4pPr>
            <a:lvl5pPr marL="2286000" lvl="4" indent="-228600" algn="l">
              <a:lnSpc>
                <a:spcPct val="90000"/>
              </a:lnSpc>
              <a:spcBef>
                <a:spcPts val="500"/>
              </a:spcBef>
              <a:spcAft>
                <a:spcPts val="0"/>
              </a:spcAft>
              <a:buClr>
                <a:srgbClr val="888888"/>
              </a:buClr>
              <a:buSzPts val="1600"/>
              <a:buNone/>
              <a:defRPr sz="1600">
                <a:solidFill>
                  <a:srgbClr val="888888"/>
                </a:solidFill>
              </a:defRPr>
            </a:lvl5pPr>
            <a:lvl6pPr marL="2743200" lvl="5" indent="-228600" algn="l">
              <a:lnSpc>
                <a:spcPct val="90000"/>
              </a:lnSpc>
              <a:spcBef>
                <a:spcPts val="500"/>
              </a:spcBef>
              <a:spcAft>
                <a:spcPts val="0"/>
              </a:spcAft>
              <a:buClr>
                <a:srgbClr val="888888"/>
              </a:buClr>
              <a:buSzPts val="1600"/>
              <a:buNone/>
              <a:defRPr sz="1600">
                <a:solidFill>
                  <a:srgbClr val="888888"/>
                </a:solidFill>
              </a:defRPr>
            </a:lvl6pPr>
            <a:lvl7pPr marL="3200400" lvl="6" indent="-228600" algn="l">
              <a:lnSpc>
                <a:spcPct val="90000"/>
              </a:lnSpc>
              <a:spcBef>
                <a:spcPts val="500"/>
              </a:spcBef>
              <a:spcAft>
                <a:spcPts val="0"/>
              </a:spcAft>
              <a:buClr>
                <a:srgbClr val="888888"/>
              </a:buClr>
              <a:buSzPts val="1600"/>
              <a:buNone/>
              <a:defRPr sz="1600">
                <a:solidFill>
                  <a:srgbClr val="888888"/>
                </a:solidFill>
              </a:defRPr>
            </a:lvl7pPr>
            <a:lvl8pPr marL="3657600" lvl="7" indent="-228600" algn="l">
              <a:lnSpc>
                <a:spcPct val="90000"/>
              </a:lnSpc>
              <a:spcBef>
                <a:spcPts val="500"/>
              </a:spcBef>
              <a:spcAft>
                <a:spcPts val="0"/>
              </a:spcAft>
              <a:buClr>
                <a:srgbClr val="888888"/>
              </a:buClr>
              <a:buSzPts val="1600"/>
              <a:buNone/>
              <a:defRPr sz="1600">
                <a:solidFill>
                  <a:srgbClr val="888888"/>
                </a:solidFill>
              </a:defRPr>
            </a:lvl8pPr>
            <a:lvl9pPr marL="4114800" lvl="8" indent="-228600" algn="l">
              <a:lnSpc>
                <a:spcPct val="90000"/>
              </a:lnSpc>
              <a:spcBef>
                <a:spcPts val="500"/>
              </a:spcBef>
              <a:spcAft>
                <a:spcPts val="0"/>
              </a:spcAft>
              <a:buClr>
                <a:srgbClr val="888888"/>
              </a:buClr>
              <a:buSzPts val="1600"/>
              <a:buNone/>
              <a:defRPr sz="1600">
                <a:solidFill>
                  <a:srgbClr val="888888"/>
                </a:solidFill>
              </a:defRPr>
            </a:lvl9pPr>
          </a:lstStyle>
          <a:p>
            <a:endParaRPr/>
          </a:p>
        </p:txBody>
      </p:sp>
      <p:sp>
        <p:nvSpPr>
          <p:cNvPr id="37" name="Google Shape;37;p31"/>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8" name="Google Shape;38;p31"/>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9" name="Google Shape;39;p31"/>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pPr marL="0" lvl="0" indent="0" algn="r" rtl="0">
                <a:spcBef>
                  <a:spcPts val="0"/>
                </a:spcBef>
                <a:spcAft>
                  <a:spcPts val="0"/>
                </a:spcAft>
                <a:buNone/>
              </a:pPr>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Comparison" type="twoTxTwoObj">
  <p:cSld name="TWO_OBJECTS_WITH_TEXT">
    <p:spTree>
      <p:nvGrpSpPr>
        <p:cNvPr id="1" name="Shape 40"/>
        <p:cNvGrpSpPr/>
        <p:nvPr/>
      </p:nvGrpSpPr>
      <p:grpSpPr>
        <a:xfrm>
          <a:off x="0" y="0"/>
          <a:ext cx="0" cy="0"/>
          <a:chOff x="0" y="0"/>
          <a:chExt cx="0" cy="0"/>
        </a:xfrm>
      </p:grpSpPr>
      <p:sp>
        <p:nvSpPr>
          <p:cNvPr id="41" name="Google Shape;41;p32"/>
          <p:cNvSpPr txBox="1">
            <a:spLocks noGrp="1"/>
          </p:cNvSpPr>
          <p:nvPr>
            <p:ph type="title"/>
          </p:nvPr>
        </p:nvSpPr>
        <p:spPr>
          <a:xfrm>
            <a:off x="839788"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2" name="Google Shape;42;p32"/>
          <p:cNvSpPr txBox="1">
            <a:spLocks noGrp="1"/>
          </p:cNvSpPr>
          <p:nvPr>
            <p:ph type="body" idx="1"/>
          </p:nvPr>
        </p:nvSpPr>
        <p:spPr>
          <a:xfrm>
            <a:off x="839788" y="1681163"/>
            <a:ext cx="5157787"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43" name="Google Shape;43;p32"/>
          <p:cNvSpPr txBox="1">
            <a:spLocks noGrp="1"/>
          </p:cNvSpPr>
          <p:nvPr>
            <p:ph type="body" idx="2"/>
          </p:nvPr>
        </p:nvSpPr>
        <p:spPr>
          <a:xfrm>
            <a:off x="839788" y="2505075"/>
            <a:ext cx="5157787"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4" name="Google Shape;44;p32"/>
          <p:cNvSpPr txBox="1">
            <a:spLocks noGrp="1"/>
          </p:cNvSpPr>
          <p:nvPr>
            <p:ph type="body" idx="3"/>
          </p:nvPr>
        </p:nvSpPr>
        <p:spPr>
          <a:xfrm>
            <a:off x="6172200" y="1681163"/>
            <a:ext cx="5183188"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45" name="Google Shape;45;p32"/>
          <p:cNvSpPr txBox="1">
            <a:spLocks noGrp="1"/>
          </p:cNvSpPr>
          <p:nvPr>
            <p:ph type="body" idx="4"/>
          </p:nvPr>
        </p:nvSpPr>
        <p:spPr>
          <a:xfrm>
            <a:off x="6172200" y="2505075"/>
            <a:ext cx="5183188"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6" name="Google Shape;46;p32"/>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7" name="Google Shape;47;p32"/>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8" name="Google Shape;48;p32"/>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pPr marL="0" lvl="0" indent="0" algn="r" rtl="0">
                <a:spcBef>
                  <a:spcPts val="0"/>
                </a:spcBef>
                <a:spcAft>
                  <a:spcPts val="0"/>
                </a:spcAft>
                <a:buNone/>
              </a:pPr>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49"/>
        <p:cNvGrpSpPr/>
        <p:nvPr/>
      </p:nvGrpSpPr>
      <p:grpSpPr>
        <a:xfrm>
          <a:off x="0" y="0"/>
          <a:ext cx="0" cy="0"/>
          <a:chOff x="0" y="0"/>
          <a:chExt cx="0" cy="0"/>
        </a:xfrm>
      </p:grpSpPr>
      <p:sp>
        <p:nvSpPr>
          <p:cNvPr id="50" name="Google Shape;50;p33"/>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1" name="Google Shape;51;p33"/>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2" name="Google Shape;52;p33"/>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3" name="Google Shape;53;p33"/>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pPr marL="0" lvl="0" indent="0" algn="r" rtl="0">
                <a:spcBef>
                  <a:spcPts val="0"/>
                </a:spcBef>
                <a:spcAft>
                  <a:spcPts val="0"/>
                </a:spcAft>
                <a:buNone/>
              </a:pPr>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54"/>
        <p:cNvGrpSpPr/>
        <p:nvPr/>
      </p:nvGrpSpPr>
      <p:grpSpPr>
        <a:xfrm>
          <a:off x="0" y="0"/>
          <a:ext cx="0" cy="0"/>
          <a:chOff x="0" y="0"/>
          <a:chExt cx="0" cy="0"/>
        </a:xfrm>
      </p:grpSpPr>
      <p:sp>
        <p:nvSpPr>
          <p:cNvPr id="55" name="Google Shape;55;p34"/>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6" name="Google Shape;56;p34"/>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7" name="Google Shape;57;p34"/>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pPr marL="0" lvl="0" indent="0" algn="r" rtl="0">
                <a:spcBef>
                  <a:spcPts val="0"/>
                </a:spcBef>
                <a:spcAft>
                  <a:spcPts val="0"/>
                </a:spcAft>
                <a:buNone/>
              </a:pPr>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Content with Caption" type="objTx">
  <p:cSld name="OBJECT_WITH_CAPTION_TEXT">
    <p:spTree>
      <p:nvGrpSpPr>
        <p:cNvPr id="1" name="Shape 58"/>
        <p:cNvGrpSpPr/>
        <p:nvPr/>
      </p:nvGrpSpPr>
      <p:grpSpPr>
        <a:xfrm>
          <a:off x="0" y="0"/>
          <a:ext cx="0" cy="0"/>
          <a:chOff x="0" y="0"/>
          <a:chExt cx="0" cy="0"/>
        </a:xfrm>
      </p:grpSpPr>
      <p:sp>
        <p:nvSpPr>
          <p:cNvPr id="59" name="Google Shape;59;p35"/>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0" name="Google Shape;60;p35"/>
          <p:cNvSpPr txBox="1">
            <a:spLocks noGrp="1"/>
          </p:cNvSpPr>
          <p:nvPr>
            <p:ph type="body" idx="1"/>
          </p:nvPr>
        </p:nvSpPr>
        <p:spPr>
          <a:xfrm>
            <a:off x="5183188" y="987425"/>
            <a:ext cx="6172200" cy="4873625"/>
          </a:xfrm>
          <a:prstGeom prst="rect">
            <a:avLst/>
          </a:prstGeom>
          <a:noFill/>
          <a:ln>
            <a:noFill/>
          </a:ln>
        </p:spPr>
        <p:txBody>
          <a:bodyPr spcFirstLastPara="1" wrap="square" lIns="91425" tIns="45700" rIns="91425" bIns="45700" anchor="t" anchorCtr="0">
            <a:normAutofit/>
          </a:bodyPr>
          <a:lstStyle>
            <a:lvl1pPr marL="457200" lvl="0" indent="-431800" algn="l">
              <a:lnSpc>
                <a:spcPct val="90000"/>
              </a:lnSpc>
              <a:spcBef>
                <a:spcPts val="1000"/>
              </a:spcBef>
              <a:spcAft>
                <a:spcPts val="0"/>
              </a:spcAft>
              <a:buClr>
                <a:schemeClr val="dk1"/>
              </a:buClr>
              <a:buSzPts val="3200"/>
              <a:buChar char="•"/>
              <a:defRPr sz="3200"/>
            </a:lvl1pPr>
            <a:lvl2pPr marL="914400" lvl="1" indent="-406400" algn="l">
              <a:lnSpc>
                <a:spcPct val="90000"/>
              </a:lnSpc>
              <a:spcBef>
                <a:spcPts val="500"/>
              </a:spcBef>
              <a:spcAft>
                <a:spcPts val="0"/>
              </a:spcAft>
              <a:buClr>
                <a:schemeClr val="dk1"/>
              </a:buClr>
              <a:buSzPts val="2800"/>
              <a:buChar char="•"/>
              <a:defRPr sz="2800"/>
            </a:lvl2pPr>
            <a:lvl3pPr marL="1371600" lvl="2" indent="-381000" algn="l">
              <a:lnSpc>
                <a:spcPct val="90000"/>
              </a:lnSpc>
              <a:spcBef>
                <a:spcPts val="500"/>
              </a:spcBef>
              <a:spcAft>
                <a:spcPts val="0"/>
              </a:spcAft>
              <a:buClr>
                <a:schemeClr val="dk1"/>
              </a:buClr>
              <a:buSzPts val="2400"/>
              <a:buChar char="•"/>
              <a:defRPr sz="2400"/>
            </a:lvl3pPr>
            <a:lvl4pPr marL="1828800" lvl="3" indent="-355600" algn="l">
              <a:lnSpc>
                <a:spcPct val="90000"/>
              </a:lnSpc>
              <a:spcBef>
                <a:spcPts val="500"/>
              </a:spcBef>
              <a:spcAft>
                <a:spcPts val="0"/>
              </a:spcAft>
              <a:buClr>
                <a:schemeClr val="dk1"/>
              </a:buClr>
              <a:buSzPts val="2000"/>
              <a:buChar char="•"/>
              <a:defRPr sz="2000"/>
            </a:lvl4pPr>
            <a:lvl5pPr marL="2286000" lvl="4" indent="-355600" algn="l">
              <a:lnSpc>
                <a:spcPct val="90000"/>
              </a:lnSpc>
              <a:spcBef>
                <a:spcPts val="500"/>
              </a:spcBef>
              <a:spcAft>
                <a:spcPts val="0"/>
              </a:spcAft>
              <a:buClr>
                <a:schemeClr val="dk1"/>
              </a:buClr>
              <a:buSzPts val="2000"/>
              <a:buChar char="•"/>
              <a:defRPr sz="2000"/>
            </a:lvl5pPr>
            <a:lvl6pPr marL="2743200" lvl="5" indent="-355600" algn="l">
              <a:lnSpc>
                <a:spcPct val="90000"/>
              </a:lnSpc>
              <a:spcBef>
                <a:spcPts val="500"/>
              </a:spcBef>
              <a:spcAft>
                <a:spcPts val="0"/>
              </a:spcAft>
              <a:buClr>
                <a:schemeClr val="dk1"/>
              </a:buClr>
              <a:buSzPts val="2000"/>
              <a:buChar char="•"/>
              <a:defRPr sz="2000"/>
            </a:lvl6pPr>
            <a:lvl7pPr marL="3200400" lvl="6" indent="-355600" algn="l">
              <a:lnSpc>
                <a:spcPct val="90000"/>
              </a:lnSpc>
              <a:spcBef>
                <a:spcPts val="500"/>
              </a:spcBef>
              <a:spcAft>
                <a:spcPts val="0"/>
              </a:spcAft>
              <a:buClr>
                <a:schemeClr val="dk1"/>
              </a:buClr>
              <a:buSzPts val="2000"/>
              <a:buChar char="•"/>
              <a:defRPr sz="2000"/>
            </a:lvl7pPr>
            <a:lvl8pPr marL="3657600" lvl="7" indent="-355600" algn="l">
              <a:lnSpc>
                <a:spcPct val="90000"/>
              </a:lnSpc>
              <a:spcBef>
                <a:spcPts val="500"/>
              </a:spcBef>
              <a:spcAft>
                <a:spcPts val="0"/>
              </a:spcAft>
              <a:buClr>
                <a:schemeClr val="dk1"/>
              </a:buClr>
              <a:buSzPts val="2000"/>
              <a:buChar char="•"/>
              <a:defRPr sz="2000"/>
            </a:lvl8pPr>
            <a:lvl9pPr marL="4114800" lvl="8" indent="-355600" algn="l">
              <a:lnSpc>
                <a:spcPct val="90000"/>
              </a:lnSpc>
              <a:spcBef>
                <a:spcPts val="500"/>
              </a:spcBef>
              <a:spcAft>
                <a:spcPts val="0"/>
              </a:spcAft>
              <a:buClr>
                <a:schemeClr val="dk1"/>
              </a:buClr>
              <a:buSzPts val="2000"/>
              <a:buChar char="•"/>
              <a:defRPr sz="2000"/>
            </a:lvl9pPr>
          </a:lstStyle>
          <a:p>
            <a:endParaRPr/>
          </a:p>
        </p:txBody>
      </p:sp>
      <p:sp>
        <p:nvSpPr>
          <p:cNvPr id="61" name="Google Shape;61;p35"/>
          <p:cNvSpPr txBox="1">
            <a:spLocks noGrp="1"/>
          </p:cNvSpPr>
          <p:nvPr>
            <p:ph type="body" idx="2"/>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62" name="Google Shape;62;p35"/>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3" name="Google Shape;63;p35"/>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4" name="Google Shape;64;p35"/>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pPr marL="0" lvl="0" indent="0" algn="r" rtl="0">
                <a:spcBef>
                  <a:spcPts val="0"/>
                </a:spcBef>
                <a:spcAft>
                  <a:spcPts val="0"/>
                </a:spcAft>
                <a:buNone/>
              </a:pPr>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Picture with Caption" type="picTx">
  <p:cSld name="PICTURE_WITH_CAPTION_TEXT">
    <p:spTree>
      <p:nvGrpSpPr>
        <p:cNvPr id="1" name="Shape 65"/>
        <p:cNvGrpSpPr/>
        <p:nvPr/>
      </p:nvGrpSpPr>
      <p:grpSpPr>
        <a:xfrm>
          <a:off x="0" y="0"/>
          <a:ext cx="0" cy="0"/>
          <a:chOff x="0" y="0"/>
          <a:chExt cx="0" cy="0"/>
        </a:xfrm>
      </p:grpSpPr>
      <p:sp>
        <p:nvSpPr>
          <p:cNvPr id="66" name="Google Shape;66;p36"/>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7" name="Google Shape;67;p36"/>
          <p:cNvSpPr>
            <a:spLocks noGrp="1"/>
          </p:cNvSpPr>
          <p:nvPr>
            <p:ph type="pic" idx="2"/>
          </p:nvPr>
        </p:nvSpPr>
        <p:spPr>
          <a:xfrm>
            <a:off x="5183188" y="987425"/>
            <a:ext cx="6172200" cy="4873625"/>
          </a:xfrm>
          <a:prstGeom prst="rect">
            <a:avLst/>
          </a:prstGeom>
          <a:noFill/>
          <a:ln>
            <a:noFill/>
          </a:ln>
        </p:spPr>
      </p:sp>
      <p:sp>
        <p:nvSpPr>
          <p:cNvPr id="68" name="Google Shape;68;p36"/>
          <p:cNvSpPr txBox="1">
            <a:spLocks noGrp="1"/>
          </p:cNvSpPr>
          <p:nvPr>
            <p:ph type="body" idx="1"/>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69" name="Google Shape;69;p36"/>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0" name="Google Shape;70;p36"/>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1" name="Google Shape;71;p36"/>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pPr marL="0" lvl="0" indent="0" algn="r" rtl="0">
                <a:spcBef>
                  <a:spcPts val="0"/>
                </a:spcBef>
                <a:spcAft>
                  <a:spcPts val="0"/>
                </a:spcAft>
                <a:buNone/>
              </a:pPr>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Title and Vertical Text" type="vertTx">
  <p:cSld name="VERTICAL_TEXT">
    <p:spTree>
      <p:nvGrpSpPr>
        <p:cNvPr id="1" name="Shape 72"/>
        <p:cNvGrpSpPr/>
        <p:nvPr/>
      </p:nvGrpSpPr>
      <p:grpSpPr>
        <a:xfrm>
          <a:off x="0" y="0"/>
          <a:ext cx="0" cy="0"/>
          <a:chOff x="0" y="0"/>
          <a:chExt cx="0" cy="0"/>
        </a:xfrm>
      </p:grpSpPr>
      <p:sp>
        <p:nvSpPr>
          <p:cNvPr id="73" name="Google Shape;73;p37"/>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4" name="Google Shape;74;p37"/>
          <p:cNvSpPr txBox="1">
            <a:spLocks noGrp="1"/>
          </p:cNvSpPr>
          <p:nvPr>
            <p:ph type="body" idx="1"/>
          </p:nvPr>
        </p:nvSpPr>
        <p:spPr>
          <a:xfrm rot="5400000">
            <a:off x="3920331" y="-1256506"/>
            <a:ext cx="4351338" cy="105156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75" name="Google Shape;75;p37"/>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6" name="Google Shape;76;p37"/>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7" name="Google Shape;77;p37"/>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pPr marL="0" lvl="0" indent="0" algn="r" rtl="0">
                <a:spcBef>
                  <a:spcPts val="0"/>
                </a:spcBef>
                <a:spcAft>
                  <a:spcPts val="0"/>
                </a:spcAft>
                <a:buNone/>
              </a:pPr>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Vertical Title and Text" type="vertTitleAndTx">
  <p:cSld name="VERTICAL_TITLE_AND_VERTICAL_TEXT">
    <p:spTree>
      <p:nvGrpSpPr>
        <p:cNvPr id="1" name="Shape 78"/>
        <p:cNvGrpSpPr/>
        <p:nvPr/>
      </p:nvGrpSpPr>
      <p:grpSpPr>
        <a:xfrm>
          <a:off x="0" y="0"/>
          <a:ext cx="0" cy="0"/>
          <a:chOff x="0" y="0"/>
          <a:chExt cx="0" cy="0"/>
        </a:xfrm>
      </p:grpSpPr>
      <p:sp>
        <p:nvSpPr>
          <p:cNvPr id="79" name="Google Shape;79;p38"/>
          <p:cNvSpPr txBox="1">
            <a:spLocks noGrp="1"/>
          </p:cNvSpPr>
          <p:nvPr>
            <p:ph type="title"/>
          </p:nvPr>
        </p:nvSpPr>
        <p:spPr>
          <a:xfrm rot="5400000">
            <a:off x="7133431" y="1956594"/>
            <a:ext cx="5811838" cy="2628900"/>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80" name="Google Shape;80;p38"/>
          <p:cNvSpPr txBox="1">
            <a:spLocks noGrp="1"/>
          </p:cNvSpPr>
          <p:nvPr>
            <p:ph type="body" idx="1"/>
          </p:nvPr>
        </p:nvSpPr>
        <p:spPr>
          <a:xfrm rot="5400000">
            <a:off x="1799431" y="-596106"/>
            <a:ext cx="5811838" cy="77343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81" name="Google Shape;81;p38"/>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82" name="Google Shape;82;p38"/>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83" name="Google Shape;83;p38"/>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pPr marL="0" lvl="0" indent="0" algn="r" rtl="0">
                <a:spcBef>
                  <a:spcPts val="0"/>
                </a:spcBef>
                <a:spcAft>
                  <a:spcPts val="0"/>
                </a:spcAft>
                <a:buNone/>
              </a:pPr>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9"/>
        <p:cNvGrpSpPr/>
        <p:nvPr/>
      </p:nvGrpSpPr>
      <p:grpSpPr>
        <a:xfrm>
          <a:off x="0" y="0"/>
          <a:ext cx="0" cy="0"/>
          <a:chOff x="0" y="0"/>
          <a:chExt cx="0" cy="0"/>
        </a:xfrm>
      </p:grpSpPr>
      <p:sp>
        <p:nvSpPr>
          <p:cNvPr id="10" name="Google Shape;10;p27"/>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marR="0" lvl="0" algn="l" rtl="0">
              <a:lnSpc>
                <a:spcPct val="90000"/>
              </a:lnSpc>
              <a:spcBef>
                <a:spcPts val="0"/>
              </a:spcBef>
              <a:spcAft>
                <a:spcPts val="0"/>
              </a:spcAft>
              <a:buClr>
                <a:schemeClr val="dk1"/>
              </a:buClr>
              <a:buSzPts val="4400"/>
              <a:buFont typeface="Calibri"/>
              <a:buNone/>
              <a:defRPr sz="44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endParaRPr/>
          </a:p>
        </p:txBody>
      </p:sp>
      <p:sp>
        <p:nvSpPr>
          <p:cNvPr id="11" name="Google Shape;11;p27"/>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marR="0" lvl="0" indent="-406400" algn="l" rtl="0">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12" name="Google Shape;12;p27"/>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marR="0" lvl="0" algn="l" rtl="0">
              <a:lnSpc>
                <a:spcPct val="100000"/>
              </a:lnSpc>
              <a:spcBef>
                <a:spcPts val="0"/>
              </a:spcBef>
              <a:spcAft>
                <a:spcPts val="0"/>
              </a:spcAft>
              <a:buClr>
                <a:srgbClr val="000000"/>
              </a:buClr>
              <a:buSzPts val="1400"/>
              <a:buFont typeface="Arial"/>
              <a:buNone/>
              <a:defRPr sz="1200" b="0" i="0" u="none" strike="noStrike" cap="none">
                <a:solidFill>
                  <a:srgbClr val="888888"/>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a:p>
        </p:txBody>
      </p:sp>
      <p:sp>
        <p:nvSpPr>
          <p:cNvPr id="13" name="Google Shape;13;p27"/>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marR="0" lvl="0" algn="ctr" rtl="0">
              <a:lnSpc>
                <a:spcPct val="100000"/>
              </a:lnSpc>
              <a:spcBef>
                <a:spcPts val="0"/>
              </a:spcBef>
              <a:spcAft>
                <a:spcPts val="0"/>
              </a:spcAft>
              <a:buClr>
                <a:srgbClr val="000000"/>
              </a:buClr>
              <a:buSzPts val="1400"/>
              <a:buFont typeface="Arial"/>
              <a:buNone/>
              <a:defRPr sz="1200" b="0" i="0" u="none" strike="noStrike" cap="none">
                <a:solidFill>
                  <a:srgbClr val="888888"/>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a:p>
        </p:txBody>
      </p:sp>
      <p:sp>
        <p:nvSpPr>
          <p:cNvPr id="14" name="Google Shape;14;p27"/>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pPr marL="0" lvl="0" indent="0" algn="r" rtl="0">
                <a:spcBef>
                  <a:spcPts val="0"/>
                </a:spcBef>
                <a:spcAft>
                  <a:spcPts val="0"/>
                </a:spcAft>
                <a:buNone/>
              </a:pPr>
              <a:t>‹#›</a:t>
            </a:fld>
            <a:endParaRPr/>
          </a:p>
        </p:txBody>
      </p:sp>
    </p:spTree>
  </p:cSld>
  <p:clrMap bg1="lt1" tx1="dk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3.jpe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xml"/><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4.xml"/><Relationship Id="rId1" Type="http://schemas.openxmlformats.org/officeDocument/2006/relationships/slideLayout" Target="../slideLayouts/slideLayout1.xml"/><Relationship Id="rId4" Type="http://schemas.openxmlformats.org/officeDocument/2006/relationships/image" Target="../media/image5.jpeg"/></Relationships>
</file>

<file path=ppt/slides/_rels/slide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5.xml"/><Relationship Id="rId1" Type="http://schemas.openxmlformats.org/officeDocument/2006/relationships/slideLayout" Target="../slideLayouts/slideLayout1.xml"/><Relationship Id="rId4" Type="http://schemas.openxmlformats.org/officeDocument/2006/relationships/image" Target="../media/image6.jpeg"/></Relationships>
</file>

<file path=ppt/slides/_rels/slide6.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6.xml"/><Relationship Id="rId1" Type="http://schemas.openxmlformats.org/officeDocument/2006/relationships/slideLayout" Target="../slideLayouts/slideLayout2.xml"/><Relationship Id="rId4" Type="http://schemas.openxmlformats.org/officeDocument/2006/relationships/image" Target="../media/image1.png"/></Relationships>
</file>

<file path=ppt/slides/_rels/slide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7.xml"/><Relationship Id="rId1" Type="http://schemas.openxmlformats.org/officeDocument/2006/relationships/slideLayout" Target="../slideLayouts/slideLayout2.xml"/><Relationship Id="rId4" Type="http://schemas.openxmlformats.org/officeDocument/2006/relationships/image" Target="../media/image8.jpeg"/></Relationships>
</file>

<file path=ppt/slides/_rels/slide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9.xml"/><Relationship Id="rId1" Type="http://schemas.openxmlformats.org/officeDocument/2006/relationships/slideLayout" Target="../slideLayouts/slideLayout2.xml"/><Relationship Id="rId4" Type="http://schemas.openxmlformats.org/officeDocument/2006/relationships/image" Target="../media/image9.png"/></Relationships>
</file>

<file path=ppt/slides/_rels/slide1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0.xml"/><Relationship Id="rId1" Type="http://schemas.openxmlformats.org/officeDocument/2006/relationships/slideLayout" Target="../slideLayouts/slideLayout2.xml"/><Relationship Id="rId5" Type="http://schemas.openxmlformats.org/officeDocument/2006/relationships/image" Target="../media/image11.png"/><Relationship Id="rId4" Type="http://schemas.openxmlformats.org/officeDocument/2006/relationships/image" Target="../media/image10.jpeg"/></Relationships>
</file>

<file path=ppt/slides/_rels/slide1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png"/><Relationship Id="rId7" Type="http://schemas.openxmlformats.org/officeDocument/2006/relationships/image" Target="../media/image12.jpeg"/><Relationship Id="rId2" Type="http://schemas.openxmlformats.org/officeDocument/2006/relationships/notesSlide" Target="../notesSlides/notesSlide12.xml"/><Relationship Id="rId1" Type="http://schemas.openxmlformats.org/officeDocument/2006/relationships/slideLayout" Target="../slideLayouts/slideLayout2.xml"/><Relationship Id="rId6" Type="http://schemas.openxmlformats.org/officeDocument/2006/relationships/hyperlink" Target="https://www.skillsyouneed.com/num/graphs-charts.html" TargetMode="External"/><Relationship Id="rId5" Type="http://schemas.openxmlformats.org/officeDocument/2006/relationships/hyperlink" Target="https://www.skillsyouneed.com/ips/nonverbal-communication.html" TargetMode="External"/><Relationship Id="rId4" Type="http://schemas.openxmlformats.org/officeDocument/2006/relationships/hyperlink" Target="https://www.skillsyouneed.com/ips/verbal-communication.html" TargetMode="External"/></Relationships>
</file>

<file path=ppt/slides/_rels/slide1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3.xml"/><Relationship Id="rId1" Type="http://schemas.openxmlformats.org/officeDocument/2006/relationships/slideLayout" Target="../slideLayouts/slideLayout2.xml"/><Relationship Id="rId4" Type="http://schemas.openxmlformats.org/officeDocument/2006/relationships/image" Target="../media/image13.jpeg"/></Relationships>
</file>

<file path=ppt/slides/_rels/slide1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4.xml"/><Relationship Id="rId1" Type="http://schemas.openxmlformats.org/officeDocument/2006/relationships/slideLayout" Target="../slideLayouts/slideLayout2.xml"/><Relationship Id="rId4" Type="http://schemas.openxmlformats.org/officeDocument/2006/relationships/image" Target="../media/image14.jpeg"/></Relationships>
</file>

<file path=ppt/slides/_rels/slide1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5.xml"/><Relationship Id="rId1" Type="http://schemas.openxmlformats.org/officeDocument/2006/relationships/slideLayout" Target="../slideLayouts/slideLayout2.xml"/><Relationship Id="rId4" Type="http://schemas.openxmlformats.org/officeDocument/2006/relationships/image" Target="../media/image15.jpeg"/></Relationships>
</file>

<file path=ppt/slides/_rels/slide1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6.xml"/><Relationship Id="rId1" Type="http://schemas.openxmlformats.org/officeDocument/2006/relationships/slideLayout" Target="../slideLayouts/slideLayout2.xml"/><Relationship Id="rId6" Type="http://schemas.openxmlformats.org/officeDocument/2006/relationships/image" Target="../media/image18.jpeg"/><Relationship Id="rId5" Type="http://schemas.openxmlformats.org/officeDocument/2006/relationships/image" Target="../media/image17.jpeg"/><Relationship Id="rId4" Type="http://schemas.openxmlformats.org/officeDocument/2006/relationships/image" Target="../media/image16.jpeg"/></Relationships>
</file>

<file path=ppt/slides/_rels/slide1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7.xml"/><Relationship Id="rId1" Type="http://schemas.openxmlformats.org/officeDocument/2006/relationships/slideLayout" Target="../slideLayouts/slideLayout1.xml"/><Relationship Id="rId4" Type="http://schemas.openxmlformats.org/officeDocument/2006/relationships/image" Target="../media/image19.jpeg"/></Relationships>
</file>

<file path=ppt/slides/_rels/slide1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8.xml"/><Relationship Id="rId1" Type="http://schemas.openxmlformats.org/officeDocument/2006/relationships/slideLayout" Target="../slideLayouts/slideLayout1.xml"/><Relationship Id="rId4" Type="http://schemas.openxmlformats.org/officeDocument/2006/relationships/image" Target="../media/image20.png"/></Relationships>
</file>

<file path=ppt/slides/_rels/slide1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9.xml"/><Relationship Id="rId1" Type="http://schemas.openxmlformats.org/officeDocument/2006/relationships/slideLayout" Target="../slideLayouts/slideLayout1.xml"/><Relationship Id="rId6" Type="http://schemas.openxmlformats.org/officeDocument/2006/relationships/image" Target="../media/image23.jpeg"/><Relationship Id="rId5" Type="http://schemas.openxmlformats.org/officeDocument/2006/relationships/image" Target="../media/image22.jpeg"/><Relationship Id="rId4" Type="http://schemas.openxmlformats.org/officeDocument/2006/relationships/image" Target="../media/image21.jpeg"/></Relationships>
</file>

<file path=ppt/slides/_rels/slide2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0.xml"/><Relationship Id="rId1" Type="http://schemas.openxmlformats.org/officeDocument/2006/relationships/slideLayout" Target="../slideLayouts/slideLayout1.xml"/><Relationship Id="rId5" Type="http://schemas.openxmlformats.org/officeDocument/2006/relationships/image" Target="../media/image25.jpeg"/><Relationship Id="rId4" Type="http://schemas.openxmlformats.org/officeDocument/2006/relationships/image" Target="../media/image24.png"/></Relationships>
</file>

<file path=ppt/slides/_rels/slide2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1.xml"/><Relationship Id="rId1" Type="http://schemas.openxmlformats.org/officeDocument/2006/relationships/slideLayout" Target="../slideLayouts/slideLayout1.xml"/><Relationship Id="rId5" Type="http://schemas.openxmlformats.org/officeDocument/2006/relationships/image" Target="../media/image26.jpeg"/><Relationship Id="rId4" Type="http://schemas.openxmlformats.org/officeDocument/2006/relationships/hyperlink" Target="https://asnor.it/it-schede-588-studenti_stranieri_e_universita_un_progetto_europeo_per_favorire_la_comunicazione_interculturale" TargetMode="External"/></Relationships>
</file>

<file path=ppt/slides/_rels/slide2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2.xml"/><Relationship Id="rId1" Type="http://schemas.openxmlformats.org/officeDocument/2006/relationships/slideLayout" Target="../slideLayouts/slideLayout1.xml"/><Relationship Id="rId5" Type="http://schemas.openxmlformats.org/officeDocument/2006/relationships/image" Target="../media/image28.jpeg"/><Relationship Id="rId4" Type="http://schemas.openxmlformats.org/officeDocument/2006/relationships/image" Target="../media/image27.jpeg"/></Relationships>
</file>

<file path=ppt/slides/_rels/slide2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3.xml"/><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1.png"/><Relationship Id="rId7" Type="http://schemas.openxmlformats.org/officeDocument/2006/relationships/hyperlink" Target="https://www.freepik.com/free-vector/passport-with-flight-tickets-white-background_24459631.htm" TargetMode="External"/><Relationship Id="rId2" Type="http://schemas.openxmlformats.org/officeDocument/2006/relationships/notesSlide" Target="../notesSlides/notesSlide24.xml"/><Relationship Id="rId1" Type="http://schemas.openxmlformats.org/officeDocument/2006/relationships/slideLayout" Target="../slideLayouts/slideLayout1.xml"/><Relationship Id="rId6" Type="http://schemas.openxmlformats.org/officeDocument/2006/relationships/hyperlink" Target="https://www.freepik.com/free-vector/creative-people-flat-design-concept-with-human-hands-holding-brushes-drawing-little-persons-involved-art-music-dancing-vector-illustration_37421460.htm" TargetMode="External"/><Relationship Id="rId5" Type="http://schemas.openxmlformats.org/officeDocument/2006/relationships/image" Target="../media/image30.jpeg"/><Relationship Id="rId4" Type="http://schemas.openxmlformats.org/officeDocument/2006/relationships/image" Target="../media/image29.jpeg"/></Relationships>
</file>

<file path=ppt/slides/_rels/slide2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5.xml"/><Relationship Id="rId1" Type="http://schemas.openxmlformats.org/officeDocument/2006/relationships/slideLayout" Target="../slideLayouts/slideLayout1.xml"/><Relationship Id="rId4" Type="http://schemas.openxmlformats.org/officeDocument/2006/relationships/image" Target="../media/image31.jpeg"/></Relationships>
</file>

<file path=ppt/slides/_rels/slide2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6.xml"/><Relationship Id="rId1" Type="http://schemas.openxmlformats.org/officeDocument/2006/relationships/slideLayout" Target="../slideLayouts/slideLayout1.xml"/><Relationship Id="rId4" Type="http://schemas.openxmlformats.org/officeDocument/2006/relationships/image" Target="../media/image32.jpeg"/></Relationships>
</file>

<file path=ppt/slides/_rels/slide2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7.xml"/><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8.xml"/><Relationship Id="rId1" Type="http://schemas.openxmlformats.org/officeDocument/2006/relationships/slideLayout" Target="../slideLayouts/slideLayout1.xml"/><Relationship Id="rId5" Type="http://schemas.openxmlformats.org/officeDocument/2006/relationships/hyperlink" Target="https://www.freepik.com/free-vector/people-talking-arguing_9176206.htm" TargetMode="External"/><Relationship Id="rId4" Type="http://schemas.openxmlformats.org/officeDocument/2006/relationships/image" Target="../media/image33.jpeg"/></Relationships>
</file>

<file path=ppt/slides/_rels/slide29.xml.rels><?xml version="1.0" encoding="UTF-8" standalone="yes"?>
<Relationships xmlns="http://schemas.openxmlformats.org/package/2006/relationships"><Relationship Id="rId8" Type="http://schemas.openxmlformats.org/officeDocument/2006/relationships/image" Target="../media/image37.png"/><Relationship Id="rId13" Type="http://schemas.openxmlformats.org/officeDocument/2006/relationships/image" Target="../media/image3.jpeg"/><Relationship Id="rId3" Type="http://schemas.openxmlformats.org/officeDocument/2006/relationships/notesSlide" Target="../notesSlides/notesSlide29.xml"/><Relationship Id="rId7" Type="http://schemas.openxmlformats.org/officeDocument/2006/relationships/image" Target="../media/image36.png"/><Relationship Id="rId12" Type="http://schemas.openxmlformats.org/officeDocument/2006/relationships/image" Target="../media/image2.png"/><Relationship Id="rId2" Type="http://schemas.openxmlformats.org/officeDocument/2006/relationships/slideLayout" Target="../slideLayouts/slideLayout1.xml"/><Relationship Id="rId1" Type="http://schemas.openxmlformats.org/officeDocument/2006/relationships/tags" Target="../tags/tag1.xml"/><Relationship Id="rId6" Type="http://schemas.openxmlformats.org/officeDocument/2006/relationships/image" Target="../media/image35.png"/><Relationship Id="rId11" Type="http://schemas.openxmlformats.org/officeDocument/2006/relationships/image" Target="../media/image40.png"/><Relationship Id="rId5" Type="http://schemas.openxmlformats.org/officeDocument/2006/relationships/image" Target="../media/image34.png"/><Relationship Id="rId10" Type="http://schemas.openxmlformats.org/officeDocument/2006/relationships/image" Target="../media/image39.png"/><Relationship Id="rId4" Type="http://schemas.openxmlformats.org/officeDocument/2006/relationships/image" Target="../media/image1.png"/><Relationship Id="rId9" Type="http://schemas.openxmlformats.org/officeDocument/2006/relationships/image" Target="../media/image38.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87"/>
        <p:cNvGrpSpPr/>
        <p:nvPr/>
      </p:nvGrpSpPr>
      <p:grpSpPr>
        <a:xfrm>
          <a:off x="0" y="0"/>
          <a:ext cx="0" cy="0"/>
          <a:chOff x="0" y="0"/>
          <a:chExt cx="0" cy="0"/>
        </a:xfrm>
      </p:grpSpPr>
      <p:pic>
        <p:nvPicPr>
          <p:cNvPr id="88" name="Google Shape;88;p15" descr="A logo with a tree in the middle&#10;&#10;Description automatically generated"/>
          <p:cNvPicPr preferRelativeResize="0"/>
          <p:nvPr/>
        </p:nvPicPr>
        <p:blipFill rotWithShape="1">
          <a:blip r:embed="rId3">
            <a:alphaModFix/>
          </a:blip>
          <a:srcRect/>
          <a:stretch/>
        </p:blipFill>
        <p:spPr>
          <a:xfrm>
            <a:off x="5117361" y="401642"/>
            <a:ext cx="1614744" cy="1625941"/>
          </a:xfrm>
          <a:prstGeom prst="rect">
            <a:avLst/>
          </a:prstGeom>
          <a:noFill/>
          <a:ln>
            <a:noFill/>
          </a:ln>
        </p:spPr>
      </p:pic>
      <p:sp>
        <p:nvSpPr>
          <p:cNvPr id="89" name="Google Shape;89;p15"/>
          <p:cNvSpPr txBox="1"/>
          <p:nvPr/>
        </p:nvSpPr>
        <p:spPr>
          <a:xfrm>
            <a:off x="0" y="2708872"/>
            <a:ext cx="12191999" cy="1384954"/>
          </a:xfrm>
          <a:prstGeom prst="rect">
            <a:avLst/>
          </a:prstGeom>
          <a:solidFill>
            <a:srgbClr val="72BC59"/>
          </a:solidFill>
          <a:ln>
            <a:noFill/>
          </a:ln>
        </p:spPr>
        <p:txBody>
          <a:bodyPr spcFirstLastPara="1" wrap="square" lIns="91425" tIns="45700" rIns="91425" bIns="45700" anchor="t" anchorCtr="0">
            <a:spAutoFit/>
          </a:bodyPr>
          <a:lstStyle/>
          <a:p>
            <a:pPr lvl="0" algn="ctr">
              <a:buSzPts val="2800"/>
            </a:pPr>
            <a:r>
              <a:rPr lang="el-GR" sz="2800" b="1" dirty="0" smtClean="0">
                <a:solidFill>
                  <a:srgbClr val="FFFFFF"/>
                </a:solidFill>
                <a:latin typeface="Candara"/>
                <a:ea typeface="Candara"/>
                <a:cs typeface="Candara"/>
                <a:sym typeface="Candara"/>
              </a:rPr>
              <a:t>ΕΚΠΑΙΔΕΥΤΙΚΟ ΠΡΟΓΡΑΜΜΑ</a:t>
            </a:r>
            <a:endParaRPr lang="en-US" sz="2800" b="1" dirty="0" smtClean="0">
              <a:solidFill>
                <a:srgbClr val="FFFFFF"/>
              </a:solidFill>
              <a:latin typeface="Candara"/>
              <a:ea typeface="Candara"/>
              <a:cs typeface="Candara"/>
            </a:endParaRPr>
          </a:p>
          <a:p>
            <a:pPr marL="0" marR="0" lvl="0" indent="0" algn="ctr" rtl="0">
              <a:lnSpc>
                <a:spcPct val="100000"/>
              </a:lnSpc>
              <a:spcBef>
                <a:spcPts val="0"/>
              </a:spcBef>
              <a:spcAft>
                <a:spcPts val="0"/>
              </a:spcAft>
              <a:buClr>
                <a:srgbClr val="000000"/>
              </a:buClr>
              <a:buSzPts val="2800"/>
              <a:buFont typeface="Arial"/>
              <a:buNone/>
            </a:pPr>
            <a:endParaRPr lang="en-US" sz="2800" b="1" dirty="0" smtClean="0">
              <a:solidFill>
                <a:srgbClr val="FFFFFF"/>
              </a:solidFill>
              <a:latin typeface="Candara"/>
              <a:ea typeface="Candara"/>
              <a:cs typeface="Candara"/>
              <a:sym typeface="Candara"/>
            </a:endParaRPr>
          </a:p>
          <a:p>
            <a:pPr marL="809625" lvl="0" algn="ctr">
              <a:buSzPts val="2800"/>
            </a:pPr>
            <a:r>
              <a:rPr lang="el-GR" sz="2800" b="1" dirty="0" smtClean="0">
                <a:solidFill>
                  <a:srgbClr val="FFFFFF"/>
                </a:solidFill>
                <a:latin typeface="Candara"/>
                <a:ea typeface="Candara"/>
                <a:cs typeface="Candara"/>
                <a:sym typeface="Candara"/>
              </a:rPr>
              <a:t>ΜΑΘΗΣΙΑΚΗ </a:t>
            </a:r>
            <a:r>
              <a:rPr lang="el-GR" sz="2800" b="1" dirty="0" smtClean="0">
                <a:solidFill>
                  <a:srgbClr val="FFFFFF"/>
                </a:solidFill>
                <a:latin typeface="Candara"/>
                <a:ea typeface="Candara"/>
                <a:cs typeface="Candara"/>
                <a:sym typeface="Candara"/>
              </a:rPr>
              <a:t>ΕΝΟΤΗΤΑ 4: Διαπολιτισμική και </a:t>
            </a:r>
            <a:r>
              <a:rPr lang="el-GR" sz="2800" b="1" dirty="0" err="1" smtClean="0">
                <a:solidFill>
                  <a:srgbClr val="FFFFFF"/>
                </a:solidFill>
                <a:latin typeface="Candara"/>
                <a:ea typeface="Candara"/>
                <a:cs typeface="Candara"/>
                <a:sym typeface="Candara"/>
              </a:rPr>
              <a:t>Διαγενεακή</a:t>
            </a:r>
            <a:r>
              <a:rPr lang="el-GR" sz="2800" b="1" dirty="0" smtClean="0">
                <a:solidFill>
                  <a:srgbClr val="FFFFFF"/>
                </a:solidFill>
                <a:latin typeface="Candara"/>
                <a:ea typeface="Candara"/>
                <a:cs typeface="Candara"/>
                <a:sym typeface="Candara"/>
              </a:rPr>
              <a:t> </a:t>
            </a:r>
            <a:r>
              <a:rPr lang="el-GR" sz="2800" b="1" dirty="0" smtClean="0">
                <a:solidFill>
                  <a:srgbClr val="FFFFFF"/>
                </a:solidFill>
                <a:latin typeface="Candara"/>
                <a:ea typeface="Candara"/>
                <a:cs typeface="Candara"/>
                <a:sym typeface="Candara"/>
              </a:rPr>
              <a:t>Επικοινωνία</a:t>
            </a:r>
            <a:endParaRPr lang="en-US" sz="2800" b="1" dirty="0">
              <a:solidFill>
                <a:srgbClr val="FFFFFF"/>
              </a:solidFill>
              <a:latin typeface="Candara"/>
              <a:ea typeface="Candara"/>
              <a:cs typeface="Candara"/>
              <a:sym typeface="Calibri"/>
            </a:endParaRPr>
          </a:p>
        </p:txBody>
      </p:sp>
      <p:sp>
        <p:nvSpPr>
          <p:cNvPr id="90" name="Google Shape;90;p15"/>
          <p:cNvSpPr txBox="1"/>
          <p:nvPr/>
        </p:nvSpPr>
        <p:spPr>
          <a:xfrm>
            <a:off x="3048000" y="2141384"/>
            <a:ext cx="6096000" cy="338514"/>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1600"/>
              <a:buFont typeface="Arial"/>
              <a:buNone/>
            </a:pPr>
            <a:r>
              <a:rPr lang="en-US" sz="1600" b="1" i="0" u="none" strike="noStrike" cap="none">
                <a:solidFill>
                  <a:srgbClr val="7F7F7F"/>
                </a:solidFill>
                <a:latin typeface="Calibri"/>
                <a:ea typeface="Calibri"/>
                <a:cs typeface="Calibri"/>
                <a:sym typeface="Calibri"/>
              </a:rPr>
              <a:t>2023-1-EE01-KA220-ADU-000150753</a:t>
            </a:r>
            <a:endParaRPr sz="1400" b="0" i="0" u="none" strike="noStrike" cap="none">
              <a:solidFill>
                <a:schemeClr val="dk1"/>
              </a:solidFill>
              <a:latin typeface="Times New Roman"/>
              <a:ea typeface="Times New Roman"/>
              <a:cs typeface="Times New Roman"/>
              <a:sym typeface="Times New Roman"/>
            </a:endParaRPr>
          </a:p>
        </p:txBody>
      </p:sp>
      <p:pic>
        <p:nvPicPr>
          <p:cNvPr id="7" name="6 - Εικόνα" descr="cc-brand-1.png"/>
          <p:cNvPicPr>
            <a:picLocks noChangeAspect="1"/>
          </p:cNvPicPr>
          <p:nvPr/>
        </p:nvPicPr>
        <p:blipFill>
          <a:blip r:embed="rId4"/>
          <a:stretch>
            <a:fillRect/>
          </a:stretch>
        </p:blipFill>
        <p:spPr>
          <a:xfrm>
            <a:off x="10688715" y="6078746"/>
            <a:ext cx="1503285" cy="779254"/>
          </a:xfrm>
          <a:prstGeom prst="rect">
            <a:avLst/>
          </a:prstGeom>
        </p:spPr>
      </p:pic>
      <p:sp>
        <p:nvSpPr>
          <p:cNvPr id="8" name="Google Shape;87;p1">
            <a:extLst>
              <a:ext uri="{FF2B5EF4-FFF2-40B4-BE49-F238E27FC236}">
                <a16:creationId xmlns:a16="http://schemas.microsoft.com/office/drawing/2014/main" xmlns="" id="{9FFF2E58-2E28-BE29-B86E-1A0B409A2824}"/>
              </a:ext>
            </a:extLst>
          </p:cNvPr>
          <p:cNvSpPr txBox="1"/>
          <p:nvPr/>
        </p:nvSpPr>
        <p:spPr>
          <a:xfrm>
            <a:off x="2630158" y="6221372"/>
            <a:ext cx="8031924" cy="553957"/>
          </a:xfrm>
          <a:prstGeom prst="rect">
            <a:avLst/>
          </a:prstGeom>
          <a:noFill/>
          <a:ln>
            <a:noFill/>
          </a:ln>
        </p:spPr>
        <p:txBody>
          <a:bodyPr spcFirstLastPara="1" wrap="square" lIns="91425" tIns="45700" rIns="91425" bIns="45700" anchor="t" anchorCtr="0">
            <a:spAutoFit/>
          </a:bodyPr>
          <a:lstStyle/>
          <a:p>
            <a:pPr lvl="0" algn="just">
              <a:buSzPts val="1050"/>
            </a:pPr>
            <a:r>
              <a:rPr lang="el-GR" sz="1000" i="1" dirty="0" smtClean="0"/>
              <a:t>Με την επιχορήγηση της Ευρωπαϊκής Ένωσης. Ωστόσο, οι απόψεις και οι γνώμες που διατυπώνονται εκφράζουν αποκλειστικά τις απόψεις των συντακτών και δεν αντιπροσωπεύουν κατ’ ανάγκη τις απόψεις της Ευρωπαϊκής Ένωσης ή της Εθνικής Υπηρεσίας της Εσθονίας. Ούτε η Ευρωπαϊκή Ένωση ούτε η χορηγούσα αρχή μπορούν να θεωρηθούν υπεύθυνες γι’ αυτές</a:t>
            </a:r>
            <a:r>
              <a:rPr lang="en-GB" sz="1000" b="0" i="1" u="none" strike="noStrike" dirty="0" smtClean="0">
                <a:solidFill>
                  <a:srgbClr val="222222"/>
                </a:solidFill>
                <a:effectLst/>
                <a:latin typeface="Calibri" panose="020F0502020204030204" pitchFamily="34" charset="0"/>
              </a:rPr>
              <a:t>.</a:t>
            </a:r>
            <a:endParaRPr sz="1000" b="0" i="0" u="none" strike="noStrike" cap="none" dirty="0">
              <a:solidFill>
                <a:schemeClr val="dk1"/>
              </a:solidFill>
              <a:latin typeface="Times New Roman"/>
              <a:ea typeface="Times New Roman"/>
              <a:cs typeface="Times New Roman"/>
              <a:sym typeface="Times New Roman"/>
            </a:endParaRPr>
          </a:p>
        </p:txBody>
      </p:sp>
      <p:pic>
        <p:nvPicPr>
          <p:cNvPr id="9" name="Google Shape;88;p1" descr="Blue text on a black background&#10;&#10;Description automatically generated">
            <a:extLst>
              <a:ext uri="{FF2B5EF4-FFF2-40B4-BE49-F238E27FC236}">
                <a16:creationId xmlns:a16="http://schemas.microsoft.com/office/drawing/2014/main" xmlns="" id="{1A6FCB7D-DF7E-D91D-D207-871084954BEA}"/>
              </a:ext>
            </a:extLst>
          </p:cNvPr>
          <p:cNvPicPr preferRelativeResize="0"/>
          <p:nvPr/>
        </p:nvPicPr>
        <p:blipFill>
          <a:blip r:embed="rId5"/>
          <a:stretch>
            <a:fillRect/>
          </a:stretch>
        </p:blipFill>
        <p:spPr>
          <a:xfrm>
            <a:off x="311501" y="6252809"/>
            <a:ext cx="2127367" cy="402523"/>
          </a:xfrm>
          <a:prstGeom prst="rect">
            <a:avLst/>
          </a:prstGeom>
          <a:noFill/>
          <a:ln>
            <a:noFill/>
          </a:ln>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96"/>
        <p:cNvGrpSpPr/>
        <p:nvPr/>
      </p:nvGrpSpPr>
      <p:grpSpPr>
        <a:xfrm>
          <a:off x="0" y="0"/>
          <a:ext cx="0" cy="0"/>
          <a:chOff x="0" y="0"/>
          <a:chExt cx="0" cy="0"/>
        </a:xfrm>
      </p:grpSpPr>
      <p:pic>
        <p:nvPicPr>
          <p:cNvPr id="97" name="Google Shape;97;p2" descr="A logo with a tree in the middle&#10;&#10;Description automatically generated"/>
          <p:cNvPicPr preferRelativeResize="0"/>
          <p:nvPr/>
        </p:nvPicPr>
        <p:blipFill rotWithShape="1">
          <a:blip r:embed="rId3">
            <a:alphaModFix/>
          </a:blip>
          <a:srcRect/>
          <a:stretch/>
        </p:blipFill>
        <p:spPr>
          <a:xfrm>
            <a:off x="105509" y="6258460"/>
            <a:ext cx="509952" cy="509952"/>
          </a:xfrm>
          <a:prstGeom prst="rect">
            <a:avLst/>
          </a:prstGeom>
          <a:noFill/>
          <a:ln>
            <a:noFill/>
          </a:ln>
        </p:spPr>
      </p:pic>
      <p:sp>
        <p:nvSpPr>
          <p:cNvPr id="98" name="Google Shape;98;p2"/>
          <p:cNvSpPr/>
          <p:nvPr/>
        </p:nvSpPr>
        <p:spPr>
          <a:xfrm>
            <a:off x="738554" y="1590682"/>
            <a:ext cx="10876084" cy="2858225"/>
          </a:xfrm>
          <a:prstGeom prst="rect">
            <a:avLst/>
          </a:prstGeom>
          <a:solidFill>
            <a:srgbClr val="A99374"/>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99" name="Google Shape;99;p2"/>
          <p:cNvSpPr txBox="1"/>
          <p:nvPr/>
        </p:nvSpPr>
        <p:spPr>
          <a:xfrm>
            <a:off x="-79131" y="2074783"/>
            <a:ext cx="12192000" cy="1631175"/>
          </a:xfrm>
          <a:prstGeom prst="rect">
            <a:avLst/>
          </a:prstGeom>
          <a:noFill/>
          <a:ln>
            <a:noFill/>
          </a:ln>
        </p:spPr>
        <p:txBody>
          <a:bodyPr spcFirstLastPara="1" wrap="square" lIns="91425" tIns="45700" rIns="91425" bIns="45700" anchor="t" anchorCtr="0">
            <a:spAutoFit/>
          </a:bodyPr>
          <a:lstStyle/>
          <a:p>
            <a:pPr lvl="0" algn="ctr">
              <a:spcBef>
                <a:spcPts val="1200"/>
              </a:spcBef>
              <a:buSzPts val="4000"/>
            </a:pPr>
            <a:r>
              <a:rPr lang="el-GR" sz="4000" b="1" dirty="0" smtClean="0">
                <a:solidFill>
                  <a:srgbClr val="FFFFFF"/>
                </a:solidFill>
                <a:latin typeface="Candara"/>
                <a:ea typeface="Candara"/>
                <a:cs typeface="Candara"/>
                <a:sym typeface="Candara"/>
              </a:rPr>
              <a:t>Μάθημα </a:t>
            </a:r>
            <a:r>
              <a:rPr lang="el-GR" sz="4000" b="1" dirty="0" smtClean="0">
                <a:solidFill>
                  <a:srgbClr val="FFFFFF"/>
                </a:solidFill>
                <a:latin typeface="Candara"/>
                <a:ea typeface="Candara"/>
                <a:cs typeface="Candara"/>
                <a:sym typeface="Candara"/>
              </a:rPr>
              <a:t>1: </a:t>
            </a:r>
            <a:r>
              <a:rPr lang="el-GR" sz="4000" b="1" dirty="0" smtClean="0">
                <a:solidFill>
                  <a:srgbClr val="FFFFFF"/>
                </a:solidFill>
                <a:latin typeface="Candara"/>
                <a:ea typeface="Candara"/>
                <a:cs typeface="Candara"/>
                <a:sym typeface="Candara"/>
              </a:rPr>
              <a:t>Εισαγωγή</a:t>
            </a:r>
            <a:endParaRPr lang="en-US" sz="4000" b="1" dirty="0" smtClean="0">
              <a:solidFill>
                <a:srgbClr val="FFFFFF"/>
              </a:solidFill>
              <a:latin typeface="Candara"/>
              <a:ea typeface="Candara"/>
              <a:cs typeface="Candara"/>
              <a:sym typeface="Candara"/>
            </a:endParaRPr>
          </a:p>
          <a:p>
            <a:pPr marL="0" marR="0" lvl="0" indent="0" algn="ctr" rtl="0">
              <a:lnSpc>
                <a:spcPct val="100000"/>
              </a:lnSpc>
              <a:spcBef>
                <a:spcPts val="1200"/>
              </a:spcBef>
              <a:spcAft>
                <a:spcPts val="0"/>
              </a:spcAft>
              <a:buClr>
                <a:srgbClr val="000000"/>
              </a:buClr>
              <a:buSzPts val="4000"/>
              <a:buFont typeface="Arial"/>
              <a:buNone/>
            </a:pPr>
            <a:endParaRPr sz="4000" b="0" i="0" u="none" strike="noStrike" cap="none" dirty="0">
              <a:solidFill>
                <a:schemeClr val="dk1"/>
              </a:solidFill>
              <a:latin typeface="Times New Roman"/>
              <a:ea typeface="Times New Roman"/>
              <a:cs typeface="Times New Roman"/>
              <a:sym typeface="Times New Roman"/>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03"/>
        <p:cNvGrpSpPr/>
        <p:nvPr/>
      </p:nvGrpSpPr>
      <p:grpSpPr>
        <a:xfrm>
          <a:off x="0" y="0"/>
          <a:ext cx="0" cy="0"/>
          <a:chOff x="0" y="0"/>
          <a:chExt cx="0" cy="0"/>
        </a:xfrm>
      </p:grpSpPr>
      <p:pic>
        <p:nvPicPr>
          <p:cNvPr id="104" name="Google Shape;104;p3" descr="A logo with a tree in the middle&#10;&#10;Description automatically generated"/>
          <p:cNvPicPr preferRelativeResize="0"/>
          <p:nvPr/>
        </p:nvPicPr>
        <p:blipFill rotWithShape="1">
          <a:blip r:embed="rId3">
            <a:alphaModFix/>
          </a:blip>
          <a:srcRect/>
          <a:stretch/>
        </p:blipFill>
        <p:spPr>
          <a:xfrm>
            <a:off x="11271502" y="37286"/>
            <a:ext cx="689206" cy="689206"/>
          </a:xfrm>
          <a:prstGeom prst="rect">
            <a:avLst/>
          </a:prstGeom>
          <a:noFill/>
          <a:ln>
            <a:noFill/>
          </a:ln>
        </p:spPr>
      </p:pic>
      <p:sp>
        <p:nvSpPr>
          <p:cNvPr id="105" name="Google Shape;105;p3"/>
          <p:cNvSpPr/>
          <p:nvPr/>
        </p:nvSpPr>
        <p:spPr>
          <a:xfrm>
            <a:off x="392448" y="-1"/>
            <a:ext cx="10698811" cy="735919"/>
          </a:xfrm>
          <a:prstGeom prst="rect">
            <a:avLst/>
          </a:prstGeom>
          <a:solidFill>
            <a:srgbClr val="A99374"/>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106" name="Google Shape;106;p3"/>
          <p:cNvSpPr/>
          <p:nvPr/>
        </p:nvSpPr>
        <p:spPr>
          <a:xfrm>
            <a:off x="0" y="13929"/>
            <a:ext cx="10911016" cy="735919"/>
          </a:xfrm>
          <a:prstGeom prst="rect">
            <a:avLst/>
          </a:prstGeom>
          <a:solidFill>
            <a:srgbClr val="72BC59"/>
          </a:solidFill>
          <a:ln>
            <a:noFill/>
          </a:ln>
        </p:spPr>
        <p:txBody>
          <a:bodyPr spcFirstLastPara="1" wrap="square" lIns="91425" tIns="45700" rIns="91425" bIns="45700" anchor="ctr" anchorCtr="0">
            <a:noAutofit/>
          </a:bodyPr>
          <a:lstStyle/>
          <a:p>
            <a:pPr marL="0" marR="0" lvl="0" indent="0" algn="l" rtl="0">
              <a:lnSpc>
                <a:spcPct val="115000"/>
              </a:lnSpc>
              <a:spcBef>
                <a:spcPts val="0"/>
              </a:spcBef>
              <a:spcAft>
                <a:spcPts val="0"/>
              </a:spcAft>
              <a:buClr>
                <a:srgbClr val="000000"/>
              </a:buClr>
              <a:buSzPts val="1100"/>
              <a:buFont typeface="Arial"/>
              <a:buNone/>
            </a:pPr>
            <a:endParaRPr sz="3200" b="1" i="0" u="none" strike="noStrike" cap="none" dirty="0">
              <a:solidFill>
                <a:srgbClr val="FFFFFF"/>
              </a:solidFill>
              <a:latin typeface="Calibri"/>
              <a:ea typeface="Calibri"/>
              <a:cs typeface="Calibri"/>
              <a:sym typeface="Calibri"/>
            </a:endParaRPr>
          </a:p>
          <a:p>
            <a:pPr lvl="0">
              <a:lnSpc>
                <a:spcPct val="115000"/>
              </a:lnSpc>
              <a:buClr>
                <a:schemeClr val="dk1"/>
              </a:buClr>
              <a:buSzPts val="1100"/>
            </a:pPr>
            <a:r>
              <a:rPr lang="el-GR" sz="3200" b="1" dirty="0" smtClean="0">
                <a:solidFill>
                  <a:srgbClr val="FFFFFF"/>
                </a:solidFill>
                <a:latin typeface="Calibri"/>
                <a:ea typeface="Calibri"/>
                <a:cs typeface="Calibri"/>
                <a:sym typeface="Calibri"/>
              </a:rPr>
              <a:t>Διαπολιτισμική </a:t>
            </a:r>
            <a:r>
              <a:rPr lang="el-GR" sz="3200" b="1" dirty="0" smtClean="0">
                <a:solidFill>
                  <a:srgbClr val="FFFFFF"/>
                </a:solidFill>
                <a:latin typeface="Calibri"/>
                <a:ea typeface="Calibri"/>
                <a:cs typeface="Calibri"/>
                <a:sym typeface="Calibri"/>
              </a:rPr>
              <a:t>και </a:t>
            </a:r>
            <a:r>
              <a:rPr lang="el-GR" sz="3200" b="1" dirty="0" err="1" smtClean="0">
                <a:solidFill>
                  <a:srgbClr val="FFFFFF"/>
                </a:solidFill>
                <a:latin typeface="Calibri"/>
                <a:ea typeface="Calibri"/>
                <a:cs typeface="Calibri"/>
                <a:sym typeface="Calibri"/>
              </a:rPr>
              <a:t>Διαγενεακή</a:t>
            </a:r>
            <a:r>
              <a:rPr lang="el-GR" sz="3200" b="1" dirty="0" smtClean="0">
                <a:solidFill>
                  <a:srgbClr val="FFFFFF"/>
                </a:solidFill>
                <a:latin typeface="Calibri"/>
                <a:ea typeface="Calibri"/>
                <a:cs typeface="Calibri"/>
                <a:sym typeface="Calibri"/>
              </a:rPr>
              <a:t> </a:t>
            </a:r>
            <a:r>
              <a:rPr lang="el-GR" sz="3200" b="1" dirty="0" smtClean="0">
                <a:solidFill>
                  <a:srgbClr val="FFFFFF"/>
                </a:solidFill>
                <a:latin typeface="Calibri"/>
                <a:ea typeface="Calibri"/>
                <a:cs typeface="Calibri"/>
                <a:sym typeface="Calibri"/>
              </a:rPr>
              <a:t>Επικοινωνία</a:t>
            </a:r>
            <a:endParaRPr lang="en-US" sz="3200" b="1" dirty="0" smtClean="0">
              <a:solidFill>
                <a:srgbClr val="FFFFFF"/>
              </a:solidFill>
              <a:latin typeface="Calibri"/>
              <a:ea typeface="Calibri"/>
              <a:cs typeface="Calibri"/>
              <a:sym typeface="Calibri"/>
            </a:endParaRPr>
          </a:p>
          <a:p>
            <a:pPr marL="0" marR="0" lvl="0" indent="0" algn="l" rtl="0">
              <a:lnSpc>
                <a:spcPct val="100000"/>
              </a:lnSpc>
              <a:spcBef>
                <a:spcPts val="0"/>
              </a:spcBef>
              <a:spcAft>
                <a:spcPts val="0"/>
              </a:spcAft>
              <a:buClr>
                <a:srgbClr val="000000"/>
              </a:buClr>
              <a:buSzPts val="3200"/>
              <a:buFont typeface="Arial"/>
              <a:buNone/>
            </a:pPr>
            <a:endParaRPr sz="3200" b="1" i="0" u="none" strike="noStrike" cap="none" dirty="0">
              <a:solidFill>
                <a:schemeClr val="lt1"/>
              </a:solidFill>
              <a:latin typeface="Calibri"/>
              <a:ea typeface="Calibri"/>
              <a:cs typeface="Calibri"/>
              <a:sym typeface="Calibri"/>
            </a:endParaRPr>
          </a:p>
        </p:txBody>
      </p:sp>
      <p:sp>
        <p:nvSpPr>
          <p:cNvPr id="107" name="Google Shape;107;p3"/>
          <p:cNvSpPr txBox="1"/>
          <p:nvPr/>
        </p:nvSpPr>
        <p:spPr>
          <a:xfrm>
            <a:off x="262800" y="1635625"/>
            <a:ext cx="11666400" cy="5491730"/>
          </a:xfrm>
          <a:prstGeom prst="rect">
            <a:avLst/>
          </a:prstGeom>
          <a:noFill/>
          <a:ln>
            <a:noFill/>
          </a:ln>
        </p:spPr>
        <p:txBody>
          <a:bodyPr spcFirstLastPara="1" wrap="square" lIns="91425" tIns="91425" rIns="91425" bIns="91425" anchor="t" anchorCtr="0">
            <a:spAutoFit/>
          </a:bodyPr>
          <a:lstStyle/>
          <a:p>
            <a:pPr lvl="0" algn="ctr">
              <a:lnSpc>
                <a:spcPct val="90000"/>
              </a:lnSpc>
              <a:spcBef>
                <a:spcPts val="1000"/>
              </a:spcBef>
              <a:buSzPts val="2000"/>
            </a:pPr>
            <a:r>
              <a:rPr lang="el-GR" sz="2000" b="1" dirty="0" smtClean="0">
                <a:solidFill>
                  <a:srgbClr val="548235"/>
                </a:solidFill>
                <a:latin typeface="Candara"/>
                <a:ea typeface="Candara"/>
                <a:cs typeface="Candara"/>
                <a:sym typeface="Candara"/>
              </a:rPr>
              <a:t>Στόχος </a:t>
            </a:r>
            <a:r>
              <a:rPr lang="el-GR" sz="2000" b="1" dirty="0" smtClean="0">
                <a:solidFill>
                  <a:srgbClr val="548235"/>
                </a:solidFill>
                <a:latin typeface="Candara"/>
                <a:ea typeface="Candara"/>
                <a:cs typeface="Candara"/>
                <a:sym typeface="Candara"/>
              </a:rPr>
              <a:t>της </a:t>
            </a:r>
            <a:r>
              <a:rPr lang="el-GR" sz="2000" b="1" dirty="0" smtClean="0">
                <a:solidFill>
                  <a:srgbClr val="548235"/>
                </a:solidFill>
                <a:latin typeface="Candara"/>
                <a:ea typeface="Candara"/>
                <a:cs typeface="Candara"/>
                <a:sym typeface="Candara"/>
              </a:rPr>
              <a:t>Ενότητας</a:t>
            </a:r>
            <a:endParaRPr lang="en-US" sz="2000" b="1" dirty="0" smtClean="0">
              <a:solidFill>
                <a:srgbClr val="548235"/>
              </a:solidFill>
              <a:latin typeface="Candara"/>
              <a:ea typeface="Candara"/>
              <a:cs typeface="Candara"/>
              <a:sym typeface="Candara"/>
            </a:endParaRPr>
          </a:p>
          <a:p>
            <a:pPr algn="ctr">
              <a:lnSpc>
                <a:spcPct val="90000"/>
              </a:lnSpc>
              <a:spcBef>
                <a:spcPts val="1000"/>
              </a:spcBef>
              <a:buSzPts val="2000"/>
            </a:pPr>
            <a:r>
              <a:rPr lang="el-GR" sz="2000" dirty="0" smtClean="0">
                <a:solidFill>
                  <a:schemeClr val="dk1"/>
                </a:solidFill>
                <a:latin typeface="Candara"/>
                <a:ea typeface="Candara"/>
                <a:cs typeface="Candara"/>
                <a:sym typeface="Candara"/>
              </a:rPr>
              <a:t>Να </a:t>
            </a:r>
            <a:r>
              <a:rPr lang="el-GR" sz="2000" dirty="0" smtClean="0">
                <a:solidFill>
                  <a:schemeClr val="dk1"/>
                </a:solidFill>
                <a:latin typeface="Candara"/>
                <a:ea typeface="Candara"/>
                <a:cs typeface="Candara"/>
                <a:sym typeface="Candara"/>
              </a:rPr>
              <a:t>κατανοηθεί η αλληλεπίδραση ανάμεσα στη </a:t>
            </a:r>
            <a:r>
              <a:rPr lang="el-GR" sz="2000" dirty="0" err="1" smtClean="0">
                <a:solidFill>
                  <a:schemeClr val="dk1"/>
                </a:solidFill>
                <a:latin typeface="Candara"/>
                <a:ea typeface="Candara"/>
                <a:cs typeface="Candara"/>
                <a:sym typeface="Candara"/>
              </a:rPr>
              <a:t>διαγενεακή</a:t>
            </a:r>
            <a:r>
              <a:rPr lang="el-GR" sz="2000" dirty="0" smtClean="0">
                <a:solidFill>
                  <a:schemeClr val="dk1"/>
                </a:solidFill>
                <a:latin typeface="Candara"/>
                <a:ea typeface="Candara"/>
                <a:cs typeface="Candara"/>
                <a:sym typeface="Candara"/>
              </a:rPr>
              <a:t> και τη διαπολιτισμική επικοινωνία ως μέσο για μια κοινή και ευρεία προσέγγιση της πολιτιστικής και φυσικής κληρονομιάς.</a:t>
            </a:r>
          </a:p>
          <a:p>
            <a:pPr algn="ctr">
              <a:lnSpc>
                <a:spcPct val="90000"/>
              </a:lnSpc>
              <a:spcBef>
                <a:spcPts val="1000"/>
              </a:spcBef>
              <a:buSzPts val="2000"/>
            </a:pPr>
            <a:r>
              <a:rPr lang="el-GR" sz="2000" b="1" dirty="0" smtClean="0">
                <a:solidFill>
                  <a:srgbClr val="548235"/>
                </a:solidFill>
                <a:latin typeface="Candara"/>
                <a:ea typeface="Candara"/>
                <a:cs typeface="Candara"/>
                <a:sym typeface="Candara"/>
              </a:rPr>
              <a:t>Η Ενότητα 4 αποτελείται από 2 μαθήματα, συνολικής διάρκειας 5 ωρών:</a:t>
            </a:r>
          </a:p>
          <a:p>
            <a:endParaRPr lang="en-US" sz="2000" b="1" dirty="0" smtClean="0"/>
          </a:p>
          <a:p>
            <a:pPr>
              <a:lnSpc>
                <a:spcPct val="90000"/>
              </a:lnSpc>
              <a:spcBef>
                <a:spcPts val="1000"/>
              </a:spcBef>
              <a:buSzPts val="2000"/>
            </a:pPr>
            <a:r>
              <a:rPr lang="el-GR" sz="2000" b="1" dirty="0" smtClean="0">
                <a:solidFill>
                  <a:srgbClr val="548235"/>
                </a:solidFill>
                <a:latin typeface="Candara"/>
                <a:ea typeface="Candara"/>
                <a:cs typeface="Candara"/>
                <a:sym typeface="Candara"/>
              </a:rPr>
              <a:t>Μάθημα 1 - Η πολιτιστική αξία των διαφορών</a:t>
            </a:r>
          </a:p>
          <a:p>
            <a:pPr>
              <a:lnSpc>
                <a:spcPct val="90000"/>
              </a:lnSpc>
              <a:spcBef>
                <a:spcPts val="1000"/>
              </a:spcBef>
              <a:buSzPts val="2000"/>
            </a:pPr>
            <a:r>
              <a:rPr lang="el-GR" sz="2000" b="1" dirty="0" smtClean="0">
                <a:solidFill>
                  <a:srgbClr val="548235"/>
                </a:solidFill>
                <a:latin typeface="Candara"/>
                <a:ea typeface="Candara"/>
                <a:cs typeface="Candara"/>
                <a:sym typeface="Candara"/>
              </a:rPr>
              <a:t>Μάθημα 2 - Οι ενοριακοί χάρτες ως εργαλείο ανακάλυψης της πολιτιστικής και φυσικής κληρονομιάς μέσα από την ανάδειξη των διαφορών</a:t>
            </a:r>
          </a:p>
          <a:p>
            <a:pPr marL="0" marR="0" lvl="0" indent="0" algn="l" rtl="0">
              <a:lnSpc>
                <a:spcPct val="90000"/>
              </a:lnSpc>
              <a:spcBef>
                <a:spcPts val="1000"/>
              </a:spcBef>
              <a:spcAft>
                <a:spcPts val="0"/>
              </a:spcAft>
              <a:buClr>
                <a:srgbClr val="000000"/>
              </a:buClr>
              <a:buSzPts val="2000"/>
              <a:buFont typeface="Arial"/>
              <a:buNone/>
            </a:pPr>
            <a:endParaRPr sz="2000" b="1" i="0" u="none" strike="noStrike" cap="none" dirty="0">
              <a:solidFill>
                <a:srgbClr val="548235"/>
              </a:solidFill>
              <a:latin typeface="Candara"/>
              <a:ea typeface="Candara"/>
              <a:cs typeface="Candara"/>
              <a:sym typeface="Candara"/>
            </a:endParaRPr>
          </a:p>
          <a:p>
            <a:pPr algn="ctr">
              <a:lnSpc>
                <a:spcPct val="90000"/>
              </a:lnSpc>
              <a:spcBef>
                <a:spcPts val="1000"/>
              </a:spcBef>
              <a:buSzPts val="2000"/>
            </a:pPr>
            <a:r>
              <a:rPr lang="el-GR" sz="2000" b="1" dirty="0" smtClean="0">
                <a:solidFill>
                  <a:schemeClr val="dk1"/>
                </a:solidFill>
                <a:latin typeface="Candara"/>
                <a:ea typeface="Candara"/>
                <a:cs typeface="Candara"/>
                <a:sym typeface="Candara"/>
              </a:rPr>
              <a:t>Η </a:t>
            </a:r>
            <a:r>
              <a:rPr lang="el-GR" sz="2000" b="1" dirty="0" smtClean="0">
                <a:solidFill>
                  <a:schemeClr val="dk1"/>
                </a:solidFill>
                <a:latin typeface="Candara"/>
                <a:ea typeface="Candara"/>
                <a:cs typeface="Candara"/>
                <a:sym typeface="Candara"/>
              </a:rPr>
              <a:t>ενότητα περιλαμβάνει:</a:t>
            </a:r>
          </a:p>
          <a:p>
            <a:r>
              <a:rPr lang="el-GR" sz="2000" b="1" dirty="0" smtClean="0">
                <a:solidFill>
                  <a:schemeClr val="dk1"/>
                </a:solidFill>
                <a:latin typeface="Candara"/>
                <a:ea typeface="Candara"/>
                <a:cs typeface="Candara"/>
                <a:sym typeface="Candara"/>
              </a:rPr>
              <a:t>διδασκαλία / διαλέξεις </a:t>
            </a:r>
          </a:p>
          <a:p>
            <a:r>
              <a:rPr lang="el-GR" sz="2000" b="1" dirty="0" smtClean="0">
                <a:solidFill>
                  <a:schemeClr val="dk1"/>
                </a:solidFill>
                <a:latin typeface="Candara"/>
                <a:ea typeface="Candara"/>
                <a:cs typeface="Candara"/>
                <a:sym typeface="Candara"/>
              </a:rPr>
              <a:t>ομαδική εργασία </a:t>
            </a:r>
          </a:p>
          <a:p>
            <a:r>
              <a:rPr lang="el-GR" sz="2000" b="1" dirty="0" smtClean="0">
                <a:solidFill>
                  <a:schemeClr val="dk1"/>
                </a:solidFill>
                <a:latin typeface="Candara"/>
                <a:ea typeface="Candara"/>
                <a:cs typeface="Candara"/>
                <a:sym typeface="Candara"/>
              </a:rPr>
              <a:t>ασκήσεις / πρακτικές δραστηριότητες </a:t>
            </a:r>
          </a:p>
          <a:p>
            <a:r>
              <a:rPr lang="el-GR" sz="2000" b="1" dirty="0" smtClean="0">
                <a:solidFill>
                  <a:schemeClr val="dk1"/>
                </a:solidFill>
                <a:latin typeface="Candara"/>
                <a:ea typeface="Candara"/>
                <a:cs typeface="Candara"/>
                <a:sym typeface="Candara"/>
              </a:rPr>
              <a:t>εκπαιδευτικές επισκέψεις</a:t>
            </a:r>
          </a:p>
          <a:p>
            <a:pPr marL="12700" marR="0" lvl="0" indent="0" algn="ctr" rtl="0">
              <a:lnSpc>
                <a:spcPct val="90000"/>
              </a:lnSpc>
              <a:spcBef>
                <a:spcPts val="1000"/>
              </a:spcBef>
              <a:spcAft>
                <a:spcPts val="0"/>
              </a:spcAft>
              <a:buClr>
                <a:srgbClr val="000000"/>
              </a:buClr>
              <a:buSzPts val="1800"/>
              <a:buFont typeface="Arial"/>
              <a:buNone/>
            </a:pPr>
            <a:r>
              <a:rPr lang="en-US" sz="1800" b="0" i="0" u="none" strike="noStrike" cap="none" dirty="0" smtClean="0">
                <a:solidFill>
                  <a:schemeClr val="dk1"/>
                </a:solidFill>
                <a:latin typeface="Arial"/>
                <a:ea typeface="Arial"/>
                <a:cs typeface="Arial"/>
                <a:sym typeface="Arial"/>
              </a:rPr>
              <a:t>•</a:t>
            </a:r>
            <a:endParaRPr sz="2000" b="1" i="0" u="none" strike="noStrike" cap="none" dirty="0">
              <a:solidFill>
                <a:schemeClr val="dk1"/>
              </a:solidFill>
              <a:latin typeface="Candara"/>
              <a:ea typeface="Candara"/>
              <a:cs typeface="Candara"/>
              <a:sym typeface="Candara"/>
            </a:endParaRPr>
          </a:p>
        </p:txBody>
      </p:sp>
      <p:pic>
        <p:nvPicPr>
          <p:cNvPr id="108" name="Google Shape;108;p3"/>
          <p:cNvPicPr preferRelativeResize="0"/>
          <p:nvPr/>
        </p:nvPicPr>
        <p:blipFill rotWithShape="1">
          <a:blip r:embed="rId4">
            <a:alphaModFix/>
          </a:blip>
          <a:srcRect/>
          <a:stretch/>
        </p:blipFill>
        <p:spPr>
          <a:xfrm>
            <a:off x="9048328" y="4869160"/>
            <a:ext cx="2729157" cy="1772816"/>
          </a:xfrm>
          <a:prstGeom prst="rect">
            <a:avLst/>
          </a:prstGeom>
          <a:noFill/>
          <a:ln>
            <a:noFill/>
          </a:ln>
        </p:spPr>
      </p:pic>
      <p:sp>
        <p:nvSpPr>
          <p:cNvPr id="109" name="Google Shape;109;p3"/>
          <p:cNvSpPr txBox="1"/>
          <p:nvPr/>
        </p:nvSpPr>
        <p:spPr>
          <a:xfrm>
            <a:off x="392450" y="946450"/>
            <a:ext cx="3803100" cy="645275"/>
          </a:xfrm>
          <a:prstGeom prst="rect">
            <a:avLst/>
          </a:prstGeom>
          <a:noFill/>
          <a:ln>
            <a:noFill/>
          </a:ln>
        </p:spPr>
        <p:txBody>
          <a:bodyPr spcFirstLastPara="1" wrap="square" lIns="91425" tIns="91425" rIns="91425" bIns="91425" anchor="t" anchorCtr="0">
            <a:spAutoFit/>
          </a:bodyPr>
          <a:lstStyle/>
          <a:p>
            <a:pPr lvl="0" algn="ctr">
              <a:lnSpc>
                <a:spcPct val="90000"/>
              </a:lnSpc>
              <a:spcBef>
                <a:spcPts val="1000"/>
              </a:spcBef>
              <a:buSzPts val="2400"/>
            </a:pPr>
            <a:r>
              <a:rPr lang="el-GR" sz="2400" b="1" dirty="0" smtClean="0">
                <a:solidFill>
                  <a:srgbClr val="548235"/>
                </a:solidFill>
                <a:latin typeface="Candara"/>
                <a:ea typeface="Candara"/>
                <a:cs typeface="Candara"/>
                <a:sym typeface="Candara"/>
              </a:rPr>
              <a:t>Εισαγωγή </a:t>
            </a:r>
            <a:r>
              <a:rPr lang="el-GR" sz="2400" b="1" dirty="0" smtClean="0">
                <a:solidFill>
                  <a:srgbClr val="548235"/>
                </a:solidFill>
                <a:latin typeface="Candara"/>
                <a:ea typeface="Candara"/>
                <a:cs typeface="Candara"/>
                <a:sym typeface="Candara"/>
              </a:rPr>
              <a:t>στην Ενότητα </a:t>
            </a:r>
            <a:r>
              <a:rPr lang="el-GR" sz="2400" b="1" dirty="0" smtClean="0">
                <a:solidFill>
                  <a:srgbClr val="548235"/>
                </a:solidFill>
                <a:latin typeface="Candara"/>
                <a:ea typeface="Candara"/>
                <a:cs typeface="Candara"/>
                <a:sym typeface="Candara"/>
              </a:rPr>
              <a:t>4</a:t>
            </a:r>
            <a:endParaRPr lang="en-US" sz="2400" b="1" dirty="0">
              <a:solidFill>
                <a:srgbClr val="548235"/>
              </a:solidFill>
              <a:latin typeface="Candara"/>
              <a:ea typeface="Candara"/>
              <a:cs typeface="Candara"/>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113"/>
        <p:cNvGrpSpPr/>
        <p:nvPr/>
      </p:nvGrpSpPr>
      <p:grpSpPr>
        <a:xfrm>
          <a:off x="0" y="0"/>
          <a:ext cx="0" cy="0"/>
          <a:chOff x="0" y="0"/>
          <a:chExt cx="0" cy="0"/>
        </a:xfrm>
      </p:grpSpPr>
      <p:pic>
        <p:nvPicPr>
          <p:cNvPr id="114" name="Google Shape;114;g3198108f8f6_0_10" descr="A logo with a tree in the middle&#10;&#10;Description automatically generated"/>
          <p:cNvPicPr preferRelativeResize="0"/>
          <p:nvPr/>
        </p:nvPicPr>
        <p:blipFill rotWithShape="1">
          <a:blip r:embed="rId3">
            <a:alphaModFix/>
          </a:blip>
          <a:srcRect/>
          <a:stretch/>
        </p:blipFill>
        <p:spPr>
          <a:xfrm>
            <a:off x="105509" y="6258460"/>
            <a:ext cx="509951" cy="509951"/>
          </a:xfrm>
          <a:prstGeom prst="rect">
            <a:avLst/>
          </a:prstGeom>
          <a:noFill/>
          <a:ln>
            <a:noFill/>
          </a:ln>
        </p:spPr>
      </p:pic>
      <p:sp>
        <p:nvSpPr>
          <p:cNvPr id="115" name="Google Shape;115;g3198108f8f6_0_10"/>
          <p:cNvSpPr/>
          <p:nvPr/>
        </p:nvSpPr>
        <p:spPr>
          <a:xfrm>
            <a:off x="738554" y="1590682"/>
            <a:ext cx="10876200" cy="2858100"/>
          </a:xfrm>
          <a:prstGeom prst="rect">
            <a:avLst/>
          </a:prstGeom>
          <a:solidFill>
            <a:srgbClr val="A99374"/>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116" name="Google Shape;116;g3198108f8f6_0_10"/>
          <p:cNvSpPr txBox="1"/>
          <p:nvPr/>
        </p:nvSpPr>
        <p:spPr>
          <a:xfrm>
            <a:off x="-79131" y="2074783"/>
            <a:ext cx="12192000" cy="2431394"/>
          </a:xfrm>
          <a:prstGeom prst="rect">
            <a:avLst/>
          </a:prstGeom>
          <a:noFill/>
          <a:ln>
            <a:noFill/>
          </a:ln>
        </p:spPr>
        <p:txBody>
          <a:bodyPr spcFirstLastPara="1" wrap="square" lIns="91425" tIns="45700" rIns="91425" bIns="45700" anchor="t" anchorCtr="0">
            <a:spAutoFit/>
          </a:bodyPr>
          <a:lstStyle/>
          <a:p>
            <a:pPr algn="ctr">
              <a:buSzPts val="3600"/>
            </a:pPr>
            <a:r>
              <a:rPr lang="el-GR" sz="2200" b="1" dirty="0" smtClean="0">
                <a:solidFill>
                  <a:srgbClr val="FFFFFF"/>
                </a:solidFill>
                <a:latin typeface="Candara"/>
                <a:ea typeface="Candara"/>
                <a:cs typeface="Candara"/>
                <a:sym typeface="Candara"/>
              </a:rPr>
              <a:t>ΜΑΘΗΣΙΑΚΗ </a:t>
            </a:r>
            <a:r>
              <a:rPr lang="el-GR" sz="2200" b="1" dirty="0" smtClean="0">
                <a:solidFill>
                  <a:srgbClr val="FFFFFF"/>
                </a:solidFill>
                <a:latin typeface="Candara"/>
                <a:ea typeface="Candara"/>
                <a:cs typeface="Candara"/>
                <a:sym typeface="Candara"/>
              </a:rPr>
              <a:t>ΕΝΟΤΗΤΑ 4: Διαπολιτισμική και </a:t>
            </a:r>
            <a:r>
              <a:rPr lang="el-GR" sz="2200" b="1" dirty="0" err="1" smtClean="0">
                <a:solidFill>
                  <a:srgbClr val="FFFFFF"/>
                </a:solidFill>
                <a:latin typeface="Candara"/>
                <a:ea typeface="Candara"/>
                <a:cs typeface="Candara"/>
                <a:sym typeface="Candara"/>
              </a:rPr>
              <a:t>Διαγενεακή</a:t>
            </a:r>
            <a:r>
              <a:rPr lang="el-GR" sz="2200" b="1" dirty="0" smtClean="0">
                <a:solidFill>
                  <a:srgbClr val="FFFFFF"/>
                </a:solidFill>
                <a:latin typeface="Candara"/>
                <a:ea typeface="Candara"/>
                <a:cs typeface="Candara"/>
                <a:sym typeface="Candara"/>
              </a:rPr>
              <a:t> </a:t>
            </a:r>
            <a:r>
              <a:rPr lang="el-GR" sz="2200" b="1" dirty="0" smtClean="0">
                <a:solidFill>
                  <a:srgbClr val="FFFFFF"/>
                </a:solidFill>
                <a:latin typeface="Candara"/>
                <a:ea typeface="Candara"/>
                <a:cs typeface="Candara"/>
                <a:sym typeface="Candara"/>
              </a:rPr>
              <a:t>Επικοινωνία</a:t>
            </a:r>
            <a:endParaRPr lang="en-US" sz="2200" b="1" dirty="0" smtClean="0">
              <a:solidFill>
                <a:srgbClr val="FFFFFF"/>
              </a:solidFill>
              <a:latin typeface="Candara"/>
              <a:ea typeface="Candara"/>
              <a:cs typeface="Candara"/>
              <a:sym typeface="Candara"/>
            </a:endParaRPr>
          </a:p>
          <a:p>
            <a:pPr algn="ctr">
              <a:buSzPts val="3600"/>
            </a:pPr>
            <a:endParaRPr lang="en-US" sz="2200" b="1" dirty="0" smtClean="0">
              <a:solidFill>
                <a:srgbClr val="FFFFFF"/>
              </a:solidFill>
              <a:latin typeface="Candara"/>
              <a:ea typeface="Candara"/>
              <a:cs typeface="Candara"/>
              <a:sym typeface="Candara"/>
            </a:endParaRPr>
          </a:p>
          <a:p>
            <a:pPr algn="ctr">
              <a:buSzPts val="3600"/>
            </a:pPr>
            <a:endParaRPr lang="en-US" sz="2200" b="1" dirty="0" smtClean="0">
              <a:solidFill>
                <a:srgbClr val="FFFFFF"/>
              </a:solidFill>
              <a:latin typeface="Candara"/>
              <a:ea typeface="Candara"/>
              <a:cs typeface="Candara"/>
              <a:sym typeface="Candara"/>
            </a:endParaRPr>
          </a:p>
          <a:p>
            <a:pPr algn="ctr">
              <a:buSzPts val="3600"/>
            </a:pPr>
            <a:r>
              <a:rPr lang="el-GR" sz="2200" b="1" dirty="0" smtClean="0">
                <a:solidFill>
                  <a:srgbClr val="FFFFFF"/>
                </a:solidFill>
                <a:latin typeface="Candara"/>
                <a:ea typeface="Candara"/>
                <a:cs typeface="Candara"/>
                <a:sym typeface="Candara"/>
              </a:rPr>
              <a:t>ΜΑΘΗΜΑ </a:t>
            </a:r>
            <a:r>
              <a:rPr lang="el-GR" sz="2200" b="1" dirty="0" smtClean="0">
                <a:solidFill>
                  <a:srgbClr val="FFFFFF"/>
                </a:solidFill>
                <a:latin typeface="Candara"/>
                <a:ea typeface="Candara"/>
                <a:cs typeface="Candara"/>
                <a:sym typeface="Candara"/>
              </a:rPr>
              <a:t>1: Η πολιτιστική αξία των </a:t>
            </a:r>
            <a:r>
              <a:rPr lang="el-GR" sz="2200" b="1" dirty="0" smtClean="0">
                <a:solidFill>
                  <a:srgbClr val="FFFFFF"/>
                </a:solidFill>
                <a:latin typeface="Candara"/>
                <a:ea typeface="Candara"/>
                <a:cs typeface="Candara"/>
                <a:sym typeface="Candara"/>
              </a:rPr>
              <a:t>διαφορών</a:t>
            </a:r>
            <a:endParaRPr lang="en-US" sz="2200" b="1" dirty="0" smtClean="0">
              <a:solidFill>
                <a:srgbClr val="FFFFFF"/>
              </a:solidFill>
              <a:latin typeface="Candara"/>
              <a:ea typeface="Candara"/>
              <a:cs typeface="Candara"/>
              <a:sym typeface="Calibri"/>
            </a:endParaRPr>
          </a:p>
          <a:p>
            <a:pPr marL="0" marR="0" lvl="0" indent="0" algn="ctr" rtl="0">
              <a:lnSpc>
                <a:spcPct val="100000"/>
              </a:lnSpc>
              <a:spcBef>
                <a:spcPts val="1200"/>
              </a:spcBef>
              <a:spcAft>
                <a:spcPts val="0"/>
              </a:spcAft>
              <a:buClr>
                <a:srgbClr val="000000"/>
              </a:buClr>
              <a:buSzPts val="1600"/>
              <a:buFont typeface="Arial"/>
              <a:buNone/>
            </a:pPr>
            <a:r>
              <a:rPr lang="en-US" sz="2200" b="1" i="0" u="none" strike="noStrike" cap="none" dirty="0" smtClean="0">
                <a:solidFill>
                  <a:srgbClr val="FFFFFF"/>
                </a:solidFill>
                <a:latin typeface="Candara"/>
                <a:ea typeface="Candara"/>
                <a:cs typeface="Candara"/>
                <a:sym typeface="Candara"/>
              </a:rPr>
              <a:t> </a:t>
            </a:r>
            <a:endParaRPr sz="2200" b="0" i="0" u="none" strike="noStrike" cap="none" dirty="0">
              <a:solidFill>
                <a:srgbClr val="000000"/>
              </a:solidFill>
              <a:latin typeface="Arial"/>
              <a:ea typeface="Arial"/>
              <a:cs typeface="Arial"/>
              <a:sym typeface="Arial"/>
            </a:endParaRPr>
          </a:p>
          <a:p>
            <a:pPr marL="0" marR="0" lvl="0" indent="0" algn="ctr" rtl="0">
              <a:lnSpc>
                <a:spcPct val="100000"/>
              </a:lnSpc>
              <a:spcBef>
                <a:spcPts val="1200"/>
              </a:spcBef>
              <a:spcAft>
                <a:spcPts val="0"/>
              </a:spcAft>
              <a:buClr>
                <a:srgbClr val="000000"/>
              </a:buClr>
              <a:buSzPts val="2800"/>
              <a:buFont typeface="Arial"/>
              <a:buNone/>
            </a:pPr>
            <a:endParaRPr sz="2200" b="0" i="0" u="none" strike="noStrike" cap="none" dirty="0">
              <a:solidFill>
                <a:schemeClr val="dk1"/>
              </a:solidFill>
              <a:latin typeface="Times New Roman"/>
              <a:ea typeface="Times New Roman"/>
              <a:cs typeface="Times New Roman"/>
              <a:sym typeface="Times New Roman"/>
            </a:endParaRPr>
          </a:p>
        </p:txBody>
      </p:sp>
      <p:pic>
        <p:nvPicPr>
          <p:cNvPr id="117" name="Google Shape;117;g3198108f8f6_0_10"/>
          <p:cNvPicPr preferRelativeResize="0"/>
          <p:nvPr/>
        </p:nvPicPr>
        <p:blipFill rotWithShape="1">
          <a:blip r:embed="rId4">
            <a:alphaModFix/>
          </a:blip>
          <a:srcRect/>
          <a:stretch/>
        </p:blipFill>
        <p:spPr>
          <a:xfrm>
            <a:off x="9064101" y="6095033"/>
            <a:ext cx="2428641" cy="569358"/>
          </a:xfrm>
          <a:prstGeom prst="rect">
            <a:avLst/>
          </a:prstGeom>
          <a:noFill/>
          <a:ln>
            <a:noFill/>
          </a:ln>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121"/>
        <p:cNvGrpSpPr/>
        <p:nvPr/>
      </p:nvGrpSpPr>
      <p:grpSpPr>
        <a:xfrm>
          <a:off x="0" y="0"/>
          <a:ext cx="0" cy="0"/>
          <a:chOff x="0" y="0"/>
          <a:chExt cx="0" cy="0"/>
        </a:xfrm>
      </p:grpSpPr>
      <p:pic>
        <p:nvPicPr>
          <p:cNvPr id="122" name="Google Shape;122;g3198108f8f6_0_17" descr="A logo with a tree in the middle&#10;&#10;Description automatically generated"/>
          <p:cNvPicPr preferRelativeResize="0"/>
          <p:nvPr/>
        </p:nvPicPr>
        <p:blipFill rotWithShape="1">
          <a:blip r:embed="rId3">
            <a:alphaModFix/>
          </a:blip>
          <a:srcRect/>
          <a:stretch/>
        </p:blipFill>
        <p:spPr>
          <a:xfrm>
            <a:off x="11271502" y="37286"/>
            <a:ext cx="689206" cy="689206"/>
          </a:xfrm>
          <a:prstGeom prst="rect">
            <a:avLst/>
          </a:prstGeom>
          <a:noFill/>
          <a:ln>
            <a:noFill/>
          </a:ln>
        </p:spPr>
      </p:pic>
      <p:sp>
        <p:nvSpPr>
          <p:cNvPr id="123" name="Google Shape;123;g3198108f8f6_0_17"/>
          <p:cNvSpPr/>
          <p:nvPr/>
        </p:nvSpPr>
        <p:spPr>
          <a:xfrm>
            <a:off x="392448" y="-1"/>
            <a:ext cx="10698900" cy="735900"/>
          </a:xfrm>
          <a:prstGeom prst="rect">
            <a:avLst/>
          </a:prstGeom>
          <a:solidFill>
            <a:srgbClr val="A99374"/>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124" name="Google Shape;124;g3198108f8f6_0_17"/>
          <p:cNvSpPr/>
          <p:nvPr/>
        </p:nvSpPr>
        <p:spPr>
          <a:xfrm>
            <a:off x="0" y="3043"/>
            <a:ext cx="10911000" cy="735900"/>
          </a:xfrm>
          <a:prstGeom prst="rect">
            <a:avLst/>
          </a:prstGeom>
          <a:solidFill>
            <a:srgbClr val="72BC59"/>
          </a:solidFill>
          <a:ln>
            <a:noFill/>
          </a:ln>
        </p:spPr>
        <p:txBody>
          <a:bodyPr spcFirstLastPara="1" wrap="square" lIns="91425" tIns="45700" rIns="91425" bIns="45700" anchor="ctr" anchorCtr="0">
            <a:noAutofit/>
          </a:bodyPr>
          <a:lstStyle/>
          <a:p>
            <a:pPr lvl="0">
              <a:buSzPts val="3200"/>
            </a:pPr>
            <a:r>
              <a:rPr lang="el-GR" sz="3200" b="1" dirty="0" smtClean="0">
                <a:solidFill>
                  <a:schemeClr val="lt1"/>
                </a:solidFill>
                <a:latin typeface="Calibri"/>
                <a:ea typeface="Calibri"/>
                <a:cs typeface="Calibri"/>
                <a:sym typeface="Calibri"/>
              </a:rPr>
              <a:t>Η </a:t>
            </a:r>
            <a:r>
              <a:rPr lang="el-GR" sz="3200" b="1" dirty="0" smtClean="0">
                <a:solidFill>
                  <a:schemeClr val="lt1"/>
                </a:solidFill>
                <a:latin typeface="Calibri"/>
                <a:ea typeface="Calibri"/>
                <a:cs typeface="Calibri"/>
                <a:sym typeface="Calibri"/>
              </a:rPr>
              <a:t>πολιτιστική αξία των </a:t>
            </a:r>
            <a:r>
              <a:rPr lang="el-GR" sz="3200" b="1" dirty="0" smtClean="0">
                <a:solidFill>
                  <a:schemeClr val="lt1"/>
                </a:solidFill>
                <a:latin typeface="Calibri"/>
                <a:ea typeface="Calibri"/>
                <a:cs typeface="Calibri"/>
                <a:sym typeface="Calibri"/>
              </a:rPr>
              <a:t>διαφορών</a:t>
            </a:r>
            <a:endParaRPr lang="en-US" sz="3200" b="1" dirty="0">
              <a:solidFill>
                <a:schemeClr val="lt1"/>
              </a:solidFill>
              <a:latin typeface="Calibri"/>
              <a:ea typeface="Calibri"/>
              <a:cs typeface="Calibri"/>
              <a:sym typeface="Calibri"/>
            </a:endParaRPr>
          </a:p>
        </p:txBody>
      </p:sp>
      <p:sp>
        <p:nvSpPr>
          <p:cNvPr id="125" name="Google Shape;125;g3198108f8f6_0_17"/>
          <p:cNvSpPr txBox="1"/>
          <p:nvPr/>
        </p:nvSpPr>
        <p:spPr>
          <a:xfrm>
            <a:off x="484054" y="1608653"/>
            <a:ext cx="6242700" cy="5262939"/>
          </a:xfrm>
          <a:prstGeom prst="rect">
            <a:avLst/>
          </a:prstGeom>
          <a:noFill/>
          <a:ln>
            <a:noFill/>
          </a:ln>
        </p:spPr>
        <p:txBody>
          <a:bodyPr spcFirstLastPara="1" wrap="square" lIns="91425" tIns="45700" rIns="91425" bIns="45700" anchor="t" anchorCtr="0">
            <a:spAutoFit/>
          </a:bodyPr>
          <a:lstStyle/>
          <a:p>
            <a:pPr>
              <a:buSzPts val="2100"/>
            </a:pPr>
            <a:r>
              <a:rPr lang="el-GR" sz="2100" dirty="0" smtClean="0">
                <a:latin typeface="Candara"/>
                <a:ea typeface="Candara"/>
                <a:cs typeface="Candara"/>
                <a:sym typeface="Candara"/>
              </a:rPr>
              <a:t>Το </a:t>
            </a:r>
            <a:r>
              <a:rPr lang="el-GR" sz="2100" dirty="0" smtClean="0">
                <a:latin typeface="Candara"/>
                <a:ea typeface="Candara"/>
                <a:cs typeface="Candara"/>
                <a:sym typeface="Candara"/>
              </a:rPr>
              <a:t>Μάθημα 1 θα εξετάσει 4 ιδιαίτερα σημαντικά θέματα</a:t>
            </a:r>
            <a:r>
              <a:rPr lang="el-GR" sz="2100" dirty="0" smtClean="0">
                <a:latin typeface="Candara"/>
                <a:ea typeface="Candara"/>
                <a:cs typeface="Candara"/>
                <a:sym typeface="Candara"/>
              </a:rPr>
              <a:t>:</a:t>
            </a:r>
            <a:endParaRPr lang="en-US" sz="2100" dirty="0" smtClean="0">
              <a:latin typeface="Candara"/>
              <a:ea typeface="Candara"/>
              <a:cs typeface="Candara"/>
            </a:endParaRPr>
          </a:p>
          <a:p>
            <a:pPr marL="0" marR="0" lvl="0" indent="0" algn="l" rtl="0">
              <a:lnSpc>
                <a:spcPct val="100000"/>
              </a:lnSpc>
              <a:spcBef>
                <a:spcPts val="0"/>
              </a:spcBef>
              <a:spcAft>
                <a:spcPts val="0"/>
              </a:spcAft>
              <a:buClr>
                <a:srgbClr val="000000"/>
              </a:buClr>
              <a:buSzPts val="2100"/>
              <a:buFont typeface="Arial"/>
              <a:buNone/>
            </a:pPr>
            <a:endParaRPr sz="2100" b="0" i="0" u="none" strike="noStrike" cap="none" dirty="0">
              <a:solidFill>
                <a:srgbClr val="000000"/>
              </a:solidFill>
              <a:latin typeface="Candara"/>
              <a:ea typeface="Candara"/>
              <a:cs typeface="Candara"/>
              <a:sym typeface="Candara"/>
            </a:endParaRPr>
          </a:p>
          <a:p>
            <a:pPr marL="342900" marR="0" lvl="0" indent="-342900" algn="just" rtl="0">
              <a:lnSpc>
                <a:spcPct val="100000"/>
              </a:lnSpc>
              <a:spcBef>
                <a:spcPts val="0"/>
              </a:spcBef>
              <a:spcAft>
                <a:spcPts val="0"/>
              </a:spcAft>
              <a:buClr>
                <a:srgbClr val="000000"/>
              </a:buClr>
              <a:buSzPts val="2100"/>
              <a:buFont typeface="Calibri"/>
              <a:buAutoNum type="arabicParenR"/>
            </a:pPr>
            <a:r>
              <a:rPr lang="el-GR" sz="2100" b="1" dirty="0" smtClean="0">
                <a:latin typeface="Candara"/>
                <a:ea typeface="Candara"/>
                <a:cs typeface="Candara"/>
                <a:sym typeface="Candara"/>
              </a:rPr>
              <a:t>Επικοινωνία</a:t>
            </a:r>
            <a:r>
              <a:rPr lang="el-GR" sz="2100" b="1" dirty="0" smtClean="0">
                <a:latin typeface="Candara"/>
                <a:ea typeface="Candara"/>
                <a:cs typeface="Candara"/>
                <a:sym typeface="Candara"/>
              </a:rPr>
              <a:t>: </a:t>
            </a:r>
            <a:r>
              <a:rPr lang="el-GR" sz="2100" dirty="0" smtClean="0">
                <a:latin typeface="Candara"/>
                <a:ea typeface="Candara"/>
                <a:cs typeface="Candara"/>
                <a:sym typeface="Candara"/>
              </a:rPr>
              <a:t>Ορισμός της έννοιας της επικοινωνίας και των διαφορετικών κωδίκων και διαδικασιών επικοινωνίας. </a:t>
            </a:r>
            <a:endParaRPr lang="en-US" sz="2100" dirty="0" smtClean="0">
              <a:latin typeface="Candara"/>
              <a:ea typeface="Candara"/>
              <a:cs typeface="Candara"/>
              <a:sym typeface="Candara"/>
            </a:endParaRPr>
          </a:p>
          <a:p>
            <a:pPr marL="342900" marR="0" lvl="0" indent="-342900" algn="just" rtl="0">
              <a:lnSpc>
                <a:spcPct val="100000"/>
              </a:lnSpc>
              <a:spcBef>
                <a:spcPts val="0"/>
              </a:spcBef>
              <a:spcAft>
                <a:spcPts val="0"/>
              </a:spcAft>
              <a:buClr>
                <a:srgbClr val="000000"/>
              </a:buClr>
              <a:buSzPts val="2100"/>
              <a:buFont typeface="Calibri"/>
              <a:buAutoNum type="arabicParenR"/>
            </a:pPr>
            <a:r>
              <a:rPr lang="el-GR" sz="2100" b="1" dirty="0" err="1" smtClean="0">
                <a:latin typeface="Candara"/>
                <a:ea typeface="Candara"/>
                <a:cs typeface="Candara"/>
                <a:sym typeface="Candara"/>
              </a:rPr>
              <a:t>Διαγενεακή</a:t>
            </a:r>
            <a:r>
              <a:rPr lang="el-GR" sz="2100" b="1" dirty="0" smtClean="0">
                <a:latin typeface="Candara"/>
                <a:ea typeface="Candara"/>
                <a:cs typeface="Candara"/>
                <a:sym typeface="Candara"/>
              </a:rPr>
              <a:t> επικοινωνία: </a:t>
            </a:r>
            <a:r>
              <a:rPr lang="el-GR" sz="2100" dirty="0" smtClean="0">
                <a:latin typeface="Candara"/>
                <a:ea typeface="Candara"/>
                <a:cs typeface="Candara"/>
                <a:sym typeface="Candara"/>
              </a:rPr>
              <a:t>Ορισμός και βασικά ζητήματα. </a:t>
            </a:r>
            <a:endParaRPr lang="en-US" sz="2100" dirty="0" smtClean="0">
              <a:latin typeface="Candara"/>
              <a:ea typeface="Candara"/>
              <a:cs typeface="Candara"/>
              <a:sym typeface="Candara"/>
            </a:endParaRPr>
          </a:p>
          <a:p>
            <a:pPr marL="342900" marR="0" lvl="0" indent="-342900" algn="just" rtl="0">
              <a:lnSpc>
                <a:spcPct val="100000"/>
              </a:lnSpc>
              <a:spcBef>
                <a:spcPts val="0"/>
              </a:spcBef>
              <a:spcAft>
                <a:spcPts val="0"/>
              </a:spcAft>
              <a:buClr>
                <a:srgbClr val="000000"/>
              </a:buClr>
              <a:buSzPts val="2100"/>
              <a:buFont typeface="Calibri"/>
              <a:buAutoNum type="arabicParenR"/>
            </a:pPr>
            <a:r>
              <a:rPr lang="el-GR" sz="2100" b="1" dirty="0" smtClean="0">
                <a:latin typeface="Candara"/>
                <a:ea typeface="Candara"/>
                <a:cs typeface="Candara"/>
                <a:sym typeface="Candara"/>
              </a:rPr>
              <a:t>Διαπολιτισμική, πολυπολιτισμική και </a:t>
            </a:r>
            <a:r>
              <a:rPr lang="el-GR" sz="2100" b="1" dirty="0" err="1" smtClean="0">
                <a:latin typeface="Candara"/>
                <a:ea typeface="Candara"/>
                <a:cs typeface="Candara"/>
                <a:sym typeface="Candara"/>
              </a:rPr>
              <a:t>διαπολιτιστική</a:t>
            </a:r>
            <a:r>
              <a:rPr lang="el-GR" sz="2100" b="1" dirty="0" smtClean="0">
                <a:latin typeface="Candara"/>
                <a:ea typeface="Candara"/>
                <a:cs typeface="Candara"/>
                <a:sym typeface="Candara"/>
              </a:rPr>
              <a:t> επικοινωνία:</a:t>
            </a:r>
            <a:r>
              <a:rPr lang="el-GR" sz="2100" dirty="0" smtClean="0">
                <a:latin typeface="Candara"/>
                <a:ea typeface="Candara"/>
                <a:cs typeface="Candara"/>
                <a:sym typeface="Candara"/>
              </a:rPr>
              <a:t> Διαφορές και βασικά ζητήματα. </a:t>
            </a:r>
            <a:endParaRPr lang="en-US" sz="2100" dirty="0" smtClean="0">
              <a:latin typeface="Candara"/>
              <a:ea typeface="Candara"/>
              <a:cs typeface="Candara"/>
              <a:sym typeface="Candara"/>
            </a:endParaRPr>
          </a:p>
          <a:p>
            <a:pPr marL="342900" marR="0" lvl="0" indent="-342900" algn="just" rtl="0">
              <a:lnSpc>
                <a:spcPct val="100000"/>
              </a:lnSpc>
              <a:spcBef>
                <a:spcPts val="0"/>
              </a:spcBef>
              <a:spcAft>
                <a:spcPts val="0"/>
              </a:spcAft>
              <a:buClr>
                <a:srgbClr val="000000"/>
              </a:buClr>
              <a:buSzPts val="2100"/>
              <a:buFont typeface="Calibri"/>
              <a:buAutoNum type="arabicParenR"/>
            </a:pPr>
            <a:r>
              <a:rPr lang="el-GR" sz="2100" b="1" dirty="0" smtClean="0">
                <a:latin typeface="Candara"/>
                <a:ea typeface="Candara"/>
                <a:cs typeface="Candara"/>
                <a:sym typeface="Candara"/>
              </a:rPr>
              <a:t>Επικοινωνία και κληρονομιά: </a:t>
            </a:r>
            <a:r>
              <a:rPr lang="el-GR" sz="2100" dirty="0" smtClean="0">
                <a:latin typeface="Candara"/>
                <a:ea typeface="Candara"/>
                <a:cs typeface="Candara"/>
                <a:sym typeface="Candara"/>
              </a:rPr>
              <a:t>Ανάδειξη του ρόλου της </a:t>
            </a:r>
            <a:r>
              <a:rPr lang="el-GR" sz="2100" dirty="0" err="1" smtClean="0">
                <a:latin typeface="Candara"/>
                <a:ea typeface="Candara"/>
                <a:cs typeface="Candara"/>
                <a:sym typeface="Candara"/>
              </a:rPr>
              <a:t>διαγενεακής</a:t>
            </a:r>
            <a:r>
              <a:rPr lang="el-GR" sz="2100" dirty="0" smtClean="0">
                <a:latin typeface="Candara"/>
                <a:ea typeface="Candara"/>
                <a:cs typeface="Candara"/>
                <a:sym typeface="Candara"/>
              </a:rPr>
              <a:t> και διαπολιτισμικής επικοινωνίας στην ενίσχυση της πολιτιστικής και φυσικής κληρονομιάς</a:t>
            </a:r>
            <a:r>
              <a:rPr lang="el-GR" sz="2100" dirty="0" smtClean="0">
                <a:latin typeface="Candara"/>
                <a:ea typeface="Candara"/>
                <a:cs typeface="Candara"/>
                <a:sym typeface="Candara"/>
              </a:rPr>
              <a:t>.</a:t>
            </a:r>
            <a:endParaRPr lang="en-US" sz="2100" dirty="0" smtClean="0">
              <a:latin typeface="Candara"/>
              <a:ea typeface="Candara"/>
              <a:cs typeface="Candara"/>
              <a:sym typeface="Candara"/>
            </a:endParaRPr>
          </a:p>
          <a:p>
            <a:pPr marL="0" marR="0" lvl="0" indent="0" algn="l" rtl="0">
              <a:lnSpc>
                <a:spcPct val="100000"/>
              </a:lnSpc>
              <a:spcBef>
                <a:spcPts val="0"/>
              </a:spcBef>
              <a:spcAft>
                <a:spcPts val="0"/>
              </a:spcAft>
              <a:buClr>
                <a:srgbClr val="000000"/>
              </a:buClr>
              <a:buSzPts val="2100"/>
              <a:buFont typeface="Arial"/>
              <a:buNone/>
            </a:pPr>
            <a:endParaRPr sz="2100" b="0" i="0" u="none" strike="noStrike" cap="none" dirty="0">
              <a:solidFill>
                <a:srgbClr val="3F3F3F"/>
              </a:solidFill>
              <a:latin typeface="Candara"/>
              <a:ea typeface="Candara"/>
              <a:cs typeface="Candara"/>
              <a:sym typeface="Candara"/>
            </a:endParaRPr>
          </a:p>
        </p:txBody>
      </p:sp>
      <p:pic>
        <p:nvPicPr>
          <p:cNvPr id="126" name="Google Shape;126;g3198108f8f6_0_17" descr="Culture of Two-Way Communication"/>
          <p:cNvPicPr preferRelativeResize="0"/>
          <p:nvPr/>
        </p:nvPicPr>
        <p:blipFill rotWithShape="1">
          <a:blip r:embed="rId4">
            <a:alphaModFix/>
          </a:blip>
          <a:srcRect/>
          <a:stretch/>
        </p:blipFill>
        <p:spPr>
          <a:xfrm>
            <a:off x="6915808" y="3510455"/>
            <a:ext cx="4267200" cy="2543503"/>
          </a:xfrm>
          <a:prstGeom prst="rect">
            <a:avLst/>
          </a:prstGeom>
          <a:noFill/>
          <a:ln>
            <a:noFill/>
          </a:ln>
        </p:spPr>
      </p:pic>
      <p:sp>
        <p:nvSpPr>
          <p:cNvPr id="127" name="Google Shape;127;g3198108f8f6_0_17"/>
          <p:cNvSpPr txBox="1"/>
          <p:nvPr/>
        </p:nvSpPr>
        <p:spPr>
          <a:xfrm>
            <a:off x="484053" y="918849"/>
            <a:ext cx="6098100" cy="430847"/>
          </a:xfrm>
          <a:prstGeom prst="rect">
            <a:avLst/>
          </a:prstGeom>
          <a:noFill/>
          <a:ln>
            <a:noFill/>
          </a:ln>
        </p:spPr>
        <p:txBody>
          <a:bodyPr spcFirstLastPara="1" wrap="square" lIns="91425" tIns="45700" rIns="91425" bIns="45700" anchor="t" anchorCtr="0">
            <a:spAutoFit/>
          </a:bodyPr>
          <a:lstStyle/>
          <a:p>
            <a:pPr lvl="0">
              <a:buSzPts val="2200"/>
            </a:pPr>
            <a:r>
              <a:rPr lang="el-GR" sz="2200" b="1" dirty="0" smtClean="0">
                <a:solidFill>
                  <a:srgbClr val="A99374"/>
                </a:solidFill>
                <a:latin typeface="Candara"/>
                <a:ea typeface="Candara"/>
                <a:cs typeface="Candara"/>
                <a:sym typeface="Candara"/>
              </a:rPr>
              <a:t>Θεωρητικά </a:t>
            </a:r>
            <a:r>
              <a:rPr lang="el-GR" sz="2200" b="1" dirty="0" smtClean="0">
                <a:solidFill>
                  <a:srgbClr val="A99374"/>
                </a:solidFill>
                <a:latin typeface="Candara"/>
                <a:ea typeface="Candara"/>
                <a:cs typeface="Candara"/>
                <a:sym typeface="Candara"/>
              </a:rPr>
              <a:t>θέματα: </a:t>
            </a:r>
            <a:endParaRPr lang="en-US" sz="2200" b="1" dirty="0">
              <a:solidFill>
                <a:srgbClr val="A99374"/>
              </a:solidFill>
              <a:latin typeface="Candara"/>
              <a:ea typeface="Candara"/>
              <a:cs typeface="Candara"/>
              <a:sym typeface="Candara"/>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131"/>
        <p:cNvGrpSpPr/>
        <p:nvPr/>
      </p:nvGrpSpPr>
      <p:grpSpPr>
        <a:xfrm>
          <a:off x="0" y="0"/>
          <a:ext cx="0" cy="0"/>
          <a:chOff x="0" y="0"/>
          <a:chExt cx="0" cy="0"/>
        </a:xfrm>
      </p:grpSpPr>
      <p:sp>
        <p:nvSpPr>
          <p:cNvPr id="132" name="Google Shape;132;p4"/>
          <p:cNvSpPr txBox="1">
            <a:spLocks noGrp="1"/>
          </p:cNvSpPr>
          <p:nvPr>
            <p:ph type="body" idx="1"/>
          </p:nvPr>
        </p:nvSpPr>
        <p:spPr>
          <a:xfrm>
            <a:off x="838200" y="2284413"/>
            <a:ext cx="5181600" cy="3317601"/>
          </a:xfrm>
          <a:prstGeom prst="rect">
            <a:avLst/>
          </a:prstGeom>
          <a:noFill/>
          <a:ln>
            <a:noFill/>
          </a:ln>
        </p:spPr>
        <p:txBody>
          <a:bodyPr spcFirstLastPara="1" wrap="square" lIns="91425" tIns="45700" rIns="91425" bIns="45700" anchor="t" anchorCtr="0">
            <a:noAutofit/>
          </a:bodyPr>
          <a:lstStyle/>
          <a:p>
            <a:pPr marL="0" lvl="0" indent="0">
              <a:lnSpc>
                <a:spcPct val="70000"/>
              </a:lnSpc>
              <a:spcBef>
                <a:spcPts val="0"/>
              </a:spcBef>
              <a:buSzPts val="2220"/>
              <a:buNone/>
            </a:pPr>
            <a:r>
              <a:rPr lang="el-GR" sz="2420" b="1" dirty="0" smtClean="0">
                <a:latin typeface="Candara"/>
                <a:ea typeface="Candara"/>
                <a:cs typeface="Candara"/>
                <a:sym typeface="Candara"/>
              </a:rPr>
              <a:t>Κατανόηση:</a:t>
            </a:r>
            <a:endParaRPr lang="en-US" sz="2420" b="1" dirty="0" smtClean="0">
              <a:latin typeface="Candara"/>
              <a:ea typeface="Candara"/>
              <a:cs typeface="Candara"/>
              <a:sym typeface="Candara"/>
            </a:endParaRPr>
          </a:p>
          <a:p>
            <a:pPr marL="0" indent="0">
              <a:lnSpc>
                <a:spcPct val="70000"/>
              </a:lnSpc>
              <a:buSzPts val="2220"/>
              <a:buNone/>
            </a:pPr>
            <a:r>
              <a:rPr lang="el-GR" sz="2420" dirty="0" smtClean="0">
                <a:latin typeface="Candara"/>
                <a:ea typeface="Candara"/>
                <a:cs typeface="Candara"/>
                <a:sym typeface="Candara"/>
              </a:rPr>
              <a:t>Τι </a:t>
            </a:r>
            <a:r>
              <a:rPr lang="el-GR" sz="2420" dirty="0" smtClean="0">
                <a:latin typeface="Candara"/>
                <a:ea typeface="Candara"/>
                <a:cs typeface="Candara"/>
                <a:sym typeface="Candara"/>
              </a:rPr>
              <a:t>είναι η επικοινωνία;</a:t>
            </a:r>
          </a:p>
          <a:p>
            <a:pPr marL="0" indent="0">
              <a:lnSpc>
                <a:spcPct val="70000"/>
              </a:lnSpc>
              <a:buSzPts val="2220"/>
              <a:buNone/>
            </a:pPr>
            <a:r>
              <a:rPr lang="el-GR" sz="2420" dirty="0" smtClean="0">
                <a:latin typeface="Candara"/>
                <a:ea typeface="Candara"/>
                <a:cs typeface="Candara"/>
                <a:sym typeface="Candara"/>
              </a:rPr>
              <a:t>Γιατί είναι σημαντική:</a:t>
            </a:r>
          </a:p>
          <a:p>
            <a:pPr marL="0" indent="0">
              <a:lnSpc>
                <a:spcPct val="70000"/>
              </a:lnSpc>
              <a:buSzPts val="2220"/>
            </a:pPr>
            <a:r>
              <a:rPr lang="el-GR" sz="2420" dirty="0" smtClean="0">
                <a:latin typeface="Candara"/>
                <a:ea typeface="Candara"/>
                <a:cs typeface="Candara"/>
                <a:sym typeface="Candara"/>
              </a:rPr>
              <a:t>στην προσωπική, κοινωνική και επαγγελματική ζωή; </a:t>
            </a:r>
          </a:p>
          <a:p>
            <a:pPr marL="0" indent="0">
              <a:lnSpc>
                <a:spcPct val="70000"/>
              </a:lnSpc>
              <a:buSzPts val="2220"/>
            </a:pPr>
            <a:r>
              <a:rPr lang="el-GR" sz="2420" dirty="0" smtClean="0">
                <a:latin typeface="Candara"/>
                <a:ea typeface="Candara"/>
                <a:cs typeface="Candara"/>
                <a:sym typeface="Candara"/>
              </a:rPr>
              <a:t>στον τομέα του τουρισμού; </a:t>
            </a:r>
          </a:p>
          <a:p>
            <a:pPr marL="0" indent="0">
              <a:lnSpc>
                <a:spcPct val="70000"/>
              </a:lnSpc>
              <a:buSzPts val="2220"/>
              <a:buNone/>
            </a:pPr>
            <a:r>
              <a:rPr lang="el-GR" sz="2420" dirty="0" smtClean="0">
                <a:latin typeface="Candara"/>
                <a:ea typeface="Candara"/>
                <a:cs typeface="Candara"/>
                <a:sym typeface="Candara"/>
              </a:rPr>
              <a:t>Ποια είναι η διαδικασία της επικοινωνίας;</a:t>
            </a:r>
          </a:p>
          <a:p>
            <a:pPr marL="0" lvl="0" indent="0" algn="l" rtl="0">
              <a:lnSpc>
                <a:spcPct val="70000"/>
              </a:lnSpc>
              <a:spcBef>
                <a:spcPts val="1000"/>
              </a:spcBef>
              <a:spcAft>
                <a:spcPts val="0"/>
              </a:spcAft>
              <a:buClr>
                <a:schemeClr val="dk1"/>
              </a:buClr>
              <a:buSzPts val="2220"/>
              <a:buFont typeface="Arial"/>
              <a:buNone/>
            </a:pPr>
            <a:endParaRPr sz="2420" b="1" dirty="0">
              <a:solidFill>
                <a:srgbClr val="148FB3"/>
              </a:solidFill>
            </a:endParaRPr>
          </a:p>
          <a:p>
            <a:pPr marL="0" lvl="0" indent="0" algn="l" rtl="0">
              <a:lnSpc>
                <a:spcPct val="70000"/>
              </a:lnSpc>
              <a:spcBef>
                <a:spcPts val="1000"/>
              </a:spcBef>
              <a:spcAft>
                <a:spcPts val="0"/>
              </a:spcAft>
              <a:buClr>
                <a:schemeClr val="dk1"/>
              </a:buClr>
              <a:buSzPts val="2220"/>
              <a:buFont typeface="Arial"/>
              <a:buNone/>
            </a:pPr>
            <a:endParaRPr sz="2420" dirty="0">
              <a:solidFill>
                <a:srgbClr val="148FB3"/>
              </a:solidFill>
            </a:endParaRPr>
          </a:p>
        </p:txBody>
      </p:sp>
      <p:pic>
        <p:nvPicPr>
          <p:cNvPr id="133" name="Google Shape;133;p4"/>
          <p:cNvPicPr preferRelativeResize="0">
            <a:picLocks noGrp="1"/>
          </p:cNvPicPr>
          <p:nvPr>
            <p:ph type="body" idx="2"/>
          </p:nvPr>
        </p:nvPicPr>
        <p:blipFill rotWithShape="1">
          <a:blip r:embed="rId3">
            <a:alphaModFix/>
          </a:blip>
          <a:srcRect/>
          <a:stretch/>
        </p:blipFill>
        <p:spPr>
          <a:xfrm>
            <a:off x="6173585" y="2274325"/>
            <a:ext cx="5178829" cy="3453938"/>
          </a:xfrm>
          <a:prstGeom prst="rect">
            <a:avLst/>
          </a:prstGeom>
          <a:noFill/>
          <a:ln>
            <a:noFill/>
          </a:ln>
        </p:spPr>
      </p:pic>
      <p:sp>
        <p:nvSpPr>
          <p:cNvPr id="134" name="Google Shape;134;p4"/>
          <p:cNvSpPr txBox="1"/>
          <p:nvPr/>
        </p:nvSpPr>
        <p:spPr>
          <a:xfrm>
            <a:off x="0" y="80161"/>
            <a:ext cx="9646508" cy="646331"/>
          </a:xfrm>
          <a:prstGeom prst="rect">
            <a:avLst/>
          </a:prstGeom>
          <a:noFill/>
          <a:ln>
            <a:noFill/>
          </a:ln>
        </p:spPr>
        <p:txBody>
          <a:bodyPr spcFirstLastPara="1" wrap="square" lIns="91425" tIns="45700" rIns="91425" bIns="45700" anchor="t" anchorCtr="0">
            <a:spAutoFit/>
          </a:bodyPr>
          <a:lstStyle/>
          <a:p>
            <a:pPr marL="457200" marR="0" lvl="1" indent="0" algn="l" rtl="0">
              <a:lnSpc>
                <a:spcPct val="100000"/>
              </a:lnSpc>
              <a:spcBef>
                <a:spcPts val="0"/>
              </a:spcBef>
              <a:spcAft>
                <a:spcPts val="0"/>
              </a:spcAft>
              <a:buClr>
                <a:srgbClr val="000000"/>
              </a:buClr>
              <a:buSzPts val="3600"/>
              <a:buFont typeface="Arial"/>
              <a:buNone/>
            </a:pPr>
            <a:r>
              <a:rPr lang="en-US" sz="3600" b="1" i="0" u="none" strike="noStrike" cap="none">
                <a:solidFill>
                  <a:srgbClr val="FFFFFF"/>
                </a:solidFill>
                <a:latin typeface="Candara"/>
                <a:ea typeface="Candara"/>
                <a:cs typeface="Candara"/>
                <a:sym typeface="Candara"/>
              </a:rPr>
              <a:t>TITLE…</a:t>
            </a:r>
            <a:endParaRPr sz="3600" b="0" i="0" u="none" strike="noStrike" cap="none">
              <a:solidFill>
                <a:schemeClr val="dk1"/>
              </a:solidFill>
              <a:latin typeface="Times New Roman"/>
              <a:ea typeface="Times New Roman"/>
              <a:cs typeface="Times New Roman"/>
              <a:sym typeface="Times New Roman"/>
            </a:endParaRPr>
          </a:p>
        </p:txBody>
      </p:sp>
      <p:sp>
        <p:nvSpPr>
          <p:cNvPr id="135" name="Google Shape;135;p4"/>
          <p:cNvSpPr/>
          <p:nvPr/>
        </p:nvSpPr>
        <p:spPr>
          <a:xfrm>
            <a:off x="0" y="-28279"/>
            <a:ext cx="10911016" cy="735919"/>
          </a:xfrm>
          <a:prstGeom prst="rect">
            <a:avLst/>
          </a:prstGeom>
          <a:solidFill>
            <a:srgbClr val="72BC59"/>
          </a:solidFill>
          <a:ln>
            <a:noFill/>
          </a:ln>
        </p:spPr>
        <p:txBody>
          <a:bodyPr spcFirstLastPara="1" wrap="square" lIns="91425" tIns="45700" rIns="91425" bIns="45700" anchor="ctr" anchorCtr="0">
            <a:noAutofit/>
          </a:bodyPr>
          <a:lstStyle/>
          <a:p>
            <a:pPr lvl="0">
              <a:buSzPts val="3600"/>
            </a:pPr>
            <a:r>
              <a:rPr lang="el-GR" sz="3600" b="1" dirty="0" smtClean="0">
                <a:solidFill>
                  <a:schemeClr val="lt1"/>
                </a:solidFill>
                <a:latin typeface="Candara"/>
                <a:ea typeface="Candara"/>
                <a:cs typeface="Candara"/>
                <a:sym typeface="Candara"/>
              </a:rPr>
              <a:t>Επικοινωνία</a:t>
            </a:r>
            <a:endParaRPr lang="en-US" sz="3600" b="1" dirty="0">
              <a:solidFill>
                <a:schemeClr val="lt1"/>
              </a:solidFill>
              <a:latin typeface="Candara"/>
              <a:ea typeface="Candara"/>
              <a:cs typeface="Candara"/>
            </a:endParaRPr>
          </a:p>
        </p:txBody>
      </p:sp>
      <p:pic>
        <p:nvPicPr>
          <p:cNvPr id="136" name="Google Shape;136;p4" descr="A logo with a tree in the middle&#10;&#10;Description automatically generated"/>
          <p:cNvPicPr preferRelativeResize="0"/>
          <p:nvPr/>
        </p:nvPicPr>
        <p:blipFill rotWithShape="1">
          <a:blip r:embed="rId4">
            <a:alphaModFix/>
          </a:blip>
          <a:srcRect/>
          <a:stretch/>
        </p:blipFill>
        <p:spPr>
          <a:xfrm>
            <a:off x="11271502" y="37286"/>
            <a:ext cx="689206" cy="689206"/>
          </a:xfrm>
          <a:prstGeom prst="rect">
            <a:avLst/>
          </a:prstGeom>
          <a:noFill/>
          <a:ln>
            <a:noFill/>
          </a:ln>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140"/>
        <p:cNvGrpSpPr/>
        <p:nvPr/>
      </p:nvGrpSpPr>
      <p:grpSpPr>
        <a:xfrm>
          <a:off x="0" y="0"/>
          <a:ext cx="0" cy="0"/>
          <a:chOff x="0" y="0"/>
          <a:chExt cx="0" cy="0"/>
        </a:xfrm>
      </p:grpSpPr>
      <p:sp>
        <p:nvSpPr>
          <p:cNvPr id="141" name="Google Shape;141;p5"/>
          <p:cNvSpPr txBox="1"/>
          <p:nvPr/>
        </p:nvSpPr>
        <p:spPr>
          <a:xfrm>
            <a:off x="0" y="80161"/>
            <a:ext cx="9646508" cy="646331"/>
          </a:xfrm>
          <a:prstGeom prst="rect">
            <a:avLst/>
          </a:prstGeom>
          <a:noFill/>
          <a:ln>
            <a:noFill/>
          </a:ln>
        </p:spPr>
        <p:txBody>
          <a:bodyPr spcFirstLastPara="1" wrap="square" lIns="91425" tIns="45700" rIns="91425" bIns="45700" anchor="t" anchorCtr="0">
            <a:spAutoFit/>
          </a:bodyPr>
          <a:lstStyle/>
          <a:p>
            <a:pPr marL="457200" marR="0" lvl="1" indent="0" algn="l" rtl="0">
              <a:lnSpc>
                <a:spcPct val="100000"/>
              </a:lnSpc>
              <a:spcBef>
                <a:spcPts val="0"/>
              </a:spcBef>
              <a:spcAft>
                <a:spcPts val="0"/>
              </a:spcAft>
              <a:buClr>
                <a:srgbClr val="000000"/>
              </a:buClr>
              <a:buSzPts val="3600"/>
              <a:buFont typeface="Arial"/>
              <a:buNone/>
            </a:pPr>
            <a:r>
              <a:rPr lang="en-US" sz="3600" b="1" i="0" u="none" strike="noStrike" cap="none">
                <a:solidFill>
                  <a:srgbClr val="FFFFFF"/>
                </a:solidFill>
                <a:latin typeface="Candara"/>
                <a:ea typeface="Candara"/>
                <a:cs typeface="Candara"/>
                <a:sym typeface="Candara"/>
              </a:rPr>
              <a:t>TITLE…</a:t>
            </a:r>
            <a:endParaRPr sz="3600" b="0" i="0" u="none" strike="noStrike" cap="none">
              <a:solidFill>
                <a:schemeClr val="dk1"/>
              </a:solidFill>
              <a:latin typeface="Times New Roman"/>
              <a:ea typeface="Times New Roman"/>
              <a:cs typeface="Times New Roman"/>
              <a:sym typeface="Times New Roman"/>
            </a:endParaRPr>
          </a:p>
        </p:txBody>
      </p:sp>
      <p:sp>
        <p:nvSpPr>
          <p:cNvPr id="142" name="Google Shape;142;p5"/>
          <p:cNvSpPr/>
          <p:nvPr/>
        </p:nvSpPr>
        <p:spPr>
          <a:xfrm>
            <a:off x="-1" y="-28279"/>
            <a:ext cx="10911016" cy="735919"/>
          </a:xfrm>
          <a:prstGeom prst="rect">
            <a:avLst/>
          </a:prstGeom>
          <a:solidFill>
            <a:srgbClr val="72BC59"/>
          </a:solidFill>
          <a:ln>
            <a:noFill/>
          </a:ln>
        </p:spPr>
        <p:txBody>
          <a:bodyPr spcFirstLastPara="1" wrap="square" lIns="91425" tIns="45700" rIns="91425" bIns="45700" anchor="ctr" anchorCtr="0">
            <a:noAutofit/>
          </a:bodyPr>
          <a:lstStyle/>
          <a:p>
            <a:pPr lvl="0">
              <a:buSzPts val="3600"/>
            </a:pPr>
            <a:r>
              <a:rPr lang="el-GR" sz="3600" b="1" dirty="0" smtClean="0">
                <a:solidFill>
                  <a:schemeClr val="lt1"/>
                </a:solidFill>
                <a:latin typeface="Candara"/>
                <a:ea typeface="Candara"/>
                <a:cs typeface="Candara"/>
                <a:sym typeface="Candara"/>
              </a:rPr>
              <a:t>Επικοινωνία</a:t>
            </a:r>
            <a:endParaRPr lang="en-US" sz="3600" b="1" dirty="0">
              <a:solidFill>
                <a:schemeClr val="lt1"/>
              </a:solidFill>
              <a:latin typeface="Candara"/>
              <a:ea typeface="Candara"/>
              <a:cs typeface="Candara"/>
            </a:endParaRPr>
          </a:p>
        </p:txBody>
      </p:sp>
      <p:pic>
        <p:nvPicPr>
          <p:cNvPr id="143" name="Google Shape;143;p5" descr="A logo with a tree in the middle&#10;&#10;Description automatically generated"/>
          <p:cNvPicPr preferRelativeResize="0"/>
          <p:nvPr/>
        </p:nvPicPr>
        <p:blipFill rotWithShape="1">
          <a:blip r:embed="rId3">
            <a:alphaModFix/>
          </a:blip>
          <a:srcRect/>
          <a:stretch/>
        </p:blipFill>
        <p:spPr>
          <a:xfrm>
            <a:off x="11271502" y="37286"/>
            <a:ext cx="689206" cy="689206"/>
          </a:xfrm>
          <a:prstGeom prst="rect">
            <a:avLst/>
          </a:prstGeom>
          <a:noFill/>
          <a:ln>
            <a:noFill/>
          </a:ln>
        </p:spPr>
      </p:pic>
      <p:sp>
        <p:nvSpPr>
          <p:cNvPr id="144" name="Google Shape;144;p5"/>
          <p:cNvSpPr txBox="1"/>
          <p:nvPr/>
        </p:nvSpPr>
        <p:spPr>
          <a:xfrm>
            <a:off x="946683" y="1570410"/>
            <a:ext cx="4854900" cy="2677616"/>
          </a:xfrm>
          <a:prstGeom prst="rect">
            <a:avLst/>
          </a:prstGeom>
          <a:noFill/>
          <a:ln>
            <a:noFill/>
          </a:ln>
        </p:spPr>
        <p:txBody>
          <a:bodyPr spcFirstLastPara="1" wrap="square" lIns="91425" tIns="45700" rIns="91425" bIns="45700" anchor="t" anchorCtr="0">
            <a:spAutoFit/>
          </a:bodyPr>
          <a:lstStyle/>
          <a:p>
            <a:pPr lvl="0" algn="just">
              <a:buClr>
                <a:schemeClr val="dk1"/>
              </a:buClr>
              <a:buSzPts val="2400"/>
            </a:pPr>
            <a:r>
              <a:rPr lang="el-GR" sz="2400" b="1" i="0" u="none" strike="noStrike" cap="none" dirty="0" smtClean="0">
                <a:solidFill>
                  <a:schemeClr val="dk1"/>
                </a:solidFill>
                <a:latin typeface="Candara"/>
                <a:ea typeface="Candara"/>
                <a:cs typeface="Candara"/>
                <a:sym typeface="Candara"/>
              </a:rPr>
              <a:t>Επικοινωνία</a:t>
            </a:r>
            <a:r>
              <a:rPr lang="en-US" sz="2400" b="1" i="0" u="none" strike="noStrike" cap="none" dirty="0" smtClean="0">
                <a:solidFill>
                  <a:schemeClr val="dk1"/>
                </a:solidFill>
                <a:latin typeface="Candara"/>
                <a:ea typeface="Candara"/>
                <a:cs typeface="Candara"/>
                <a:sym typeface="Candara"/>
              </a:rPr>
              <a:t>: </a:t>
            </a:r>
            <a:r>
              <a:rPr lang="el-GR" sz="2400" dirty="0" smtClean="0">
                <a:solidFill>
                  <a:schemeClr val="dk1"/>
                </a:solidFill>
                <a:latin typeface="Candara"/>
                <a:ea typeface="Candara"/>
                <a:cs typeface="Candara"/>
                <a:sym typeface="Candara"/>
              </a:rPr>
              <a:t>Η επικοινωνία είναι η πράξη μεταφοράς πληροφοριών από ένα σημείο σε ένα άλλο. </a:t>
            </a:r>
            <a:r>
              <a:rPr lang="el-GR" sz="2400" dirty="0" smtClean="0">
                <a:solidFill>
                  <a:schemeClr val="dk1"/>
                </a:solidFill>
                <a:latin typeface="Candara"/>
                <a:ea typeface="Candara"/>
                <a:cs typeface="Candara"/>
                <a:sym typeface="Candara"/>
              </a:rPr>
              <a:t>Είναι η μετάδοση νοήματος από ένα άτομο σε ένα άλλο ή σε πολλά άτομα, είτε λεκτικά είτε μη λεκτικά</a:t>
            </a:r>
            <a:r>
              <a:rPr lang="el-GR" sz="2400" dirty="0" smtClean="0">
                <a:solidFill>
                  <a:schemeClr val="dk1"/>
                </a:solidFill>
                <a:latin typeface="Candara"/>
                <a:ea typeface="Candara"/>
                <a:cs typeface="Candara"/>
                <a:sym typeface="Candara"/>
              </a:rPr>
              <a:t>.</a:t>
            </a:r>
            <a:endParaRPr lang="en-US" sz="2400" dirty="0">
              <a:solidFill>
                <a:schemeClr val="dk1"/>
              </a:solidFill>
              <a:latin typeface="Candara"/>
              <a:ea typeface="Candara"/>
              <a:cs typeface="Candara"/>
              <a:sym typeface="Candara"/>
            </a:endParaRPr>
          </a:p>
        </p:txBody>
      </p:sp>
      <p:pic>
        <p:nvPicPr>
          <p:cNvPr id="145" name="Google Shape;145;p5" descr="Types of communication explained with ..."/>
          <p:cNvPicPr preferRelativeResize="0"/>
          <p:nvPr/>
        </p:nvPicPr>
        <p:blipFill rotWithShape="1">
          <a:blip r:embed="rId4">
            <a:alphaModFix/>
          </a:blip>
          <a:srcRect/>
          <a:stretch/>
        </p:blipFill>
        <p:spPr>
          <a:xfrm>
            <a:off x="6096000" y="3661108"/>
            <a:ext cx="4942114" cy="2966357"/>
          </a:xfrm>
          <a:prstGeom prst="rect">
            <a:avLst/>
          </a:prstGeom>
          <a:noFill/>
          <a:ln>
            <a:noFill/>
          </a:ln>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149"/>
        <p:cNvGrpSpPr/>
        <p:nvPr/>
      </p:nvGrpSpPr>
      <p:grpSpPr>
        <a:xfrm>
          <a:off x="0" y="0"/>
          <a:ext cx="0" cy="0"/>
          <a:chOff x="0" y="0"/>
          <a:chExt cx="0" cy="0"/>
        </a:xfrm>
      </p:grpSpPr>
      <p:sp>
        <p:nvSpPr>
          <p:cNvPr id="150" name="Google Shape;150;p6"/>
          <p:cNvSpPr txBox="1"/>
          <p:nvPr/>
        </p:nvSpPr>
        <p:spPr>
          <a:xfrm>
            <a:off x="0" y="80161"/>
            <a:ext cx="9646508" cy="646331"/>
          </a:xfrm>
          <a:prstGeom prst="rect">
            <a:avLst/>
          </a:prstGeom>
          <a:noFill/>
          <a:ln>
            <a:noFill/>
          </a:ln>
        </p:spPr>
        <p:txBody>
          <a:bodyPr spcFirstLastPara="1" wrap="square" lIns="91425" tIns="45700" rIns="91425" bIns="45700" anchor="t" anchorCtr="0">
            <a:spAutoFit/>
          </a:bodyPr>
          <a:lstStyle/>
          <a:p>
            <a:pPr marL="457200" marR="0" lvl="1" indent="0" algn="l" rtl="0">
              <a:lnSpc>
                <a:spcPct val="100000"/>
              </a:lnSpc>
              <a:spcBef>
                <a:spcPts val="0"/>
              </a:spcBef>
              <a:spcAft>
                <a:spcPts val="0"/>
              </a:spcAft>
              <a:buClr>
                <a:srgbClr val="000000"/>
              </a:buClr>
              <a:buSzPts val="3600"/>
              <a:buFont typeface="Arial"/>
              <a:buNone/>
            </a:pPr>
            <a:r>
              <a:rPr lang="en-US" sz="3600" b="1" i="0" u="none" strike="noStrike" cap="none">
                <a:solidFill>
                  <a:srgbClr val="FFFFFF"/>
                </a:solidFill>
                <a:latin typeface="Candara"/>
                <a:ea typeface="Candara"/>
                <a:cs typeface="Candara"/>
                <a:sym typeface="Candara"/>
              </a:rPr>
              <a:t>TITLE…</a:t>
            </a:r>
            <a:endParaRPr sz="3600" b="0" i="0" u="none" strike="noStrike" cap="none">
              <a:solidFill>
                <a:schemeClr val="dk1"/>
              </a:solidFill>
              <a:latin typeface="Times New Roman"/>
              <a:ea typeface="Times New Roman"/>
              <a:cs typeface="Times New Roman"/>
              <a:sym typeface="Times New Roman"/>
            </a:endParaRPr>
          </a:p>
        </p:txBody>
      </p:sp>
      <p:sp>
        <p:nvSpPr>
          <p:cNvPr id="151" name="Google Shape;151;p6"/>
          <p:cNvSpPr/>
          <p:nvPr/>
        </p:nvSpPr>
        <p:spPr>
          <a:xfrm>
            <a:off x="0" y="0"/>
            <a:ext cx="10911016" cy="735919"/>
          </a:xfrm>
          <a:prstGeom prst="rect">
            <a:avLst/>
          </a:prstGeom>
          <a:solidFill>
            <a:srgbClr val="72BC59"/>
          </a:solidFill>
          <a:ln>
            <a:noFill/>
          </a:ln>
        </p:spPr>
        <p:txBody>
          <a:bodyPr spcFirstLastPara="1" wrap="square" lIns="91425" tIns="45700" rIns="91425" bIns="45700" anchor="ctr" anchorCtr="0">
            <a:noAutofit/>
          </a:bodyPr>
          <a:lstStyle/>
          <a:p>
            <a:pPr lvl="0">
              <a:buSzPts val="3600"/>
            </a:pPr>
            <a:r>
              <a:rPr lang="el-GR" sz="3600" b="1" dirty="0" smtClean="0">
                <a:solidFill>
                  <a:schemeClr val="lt1"/>
                </a:solidFill>
                <a:latin typeface="Candara"/>
                <a:ea typeface="Candara"/>
                <a:cs typeface="Candara"/>
                <a:sym typeface="Candara"/>
              </a:rPr>
              <a:t>Επικοινωνία</a:t>
            </a:r>
            <a:endParaRPr lang="en-US" sz="3600" b="1" dirty="0">
              <a:solidFill>
                <a:schemeClr val="lt1"/>
              </a:solidFill>
              <a:latin typeface="Candara"/>
              <a:ea typeface="Candara"/>
              <a:cs typeface="Candara"/>
            </a:endParaRPr>
          </a:p>
        </p:txBody>
      </p:sp>
      <p:pic>
        <p:nvPicPr>
          <p:cNvPr id="152" name="Google Shape;152;p6" descr="A logo with a tree in the middle&#10;&#10;Description automatically generated"/>
          <p:cNvPicPr preferRelativeResize="0"/>
          <p:nvPr/>
        </p:nvPicPr>
        <p:blipFill rotWithShape="1">
          <a:blip r:embed="rId3">
            <a:alphaModFix/>
          </a:blip>
          <a:srcRect/>
          <a:stretch/>
        </p:blipFill>
        <p:spPr>
          <a:xfrm>
            <a:off x="11271502" y="37286"/>
            <a:ext cx="689206" cy="689206"/>
          </a:xfrm>
          <a:prstGeom prst="rect">
            <a:avLst/>
          </a:prstGeom>
          <a:noFill/>
          <a:ln>
            <a:noFill/>
          </a:ln>
        </p:spPr>
      </p:pic>
      <p:sp>
        <p:nvSpPr>
          <p:cNvPr id="153" name="Google Shape;153;p6"/>
          <p:cNvSpPr txBox="1">
            <a:spLocks noGrp="1"/>
          </p:cNvSpPr>
          <p:nvPr>
            <p:ph type="body" idx="1"/>
          </p:nvPr>
        </p:nvSpPr>
        <p:spPr>
          <a:xfrm>
            <a:off x="398475" y="1788350"/>
            <a:ext cx="10955400" cy="4351200"/>
          </a:xfrm>
          <a:prstGeom prst="rect">
            <a:avLst/>
          </a:prstGeom>
          <a:noFill/>
          <a:ln>
            <a:noFill/>
          </a:ln>
        </p:spPr>
        <p:txBody>
          <a:bodyPr spcFirstLastPara="1" wrap="square" lIns="91425" tIns="45700" rIns="91425" bIns="45700" anchor="t" anchorCtr="0">
            <a:normAutofit fontScale="92500" lnSpcReduction="20000"/>
          </a:bodyPr>
          <a:lstStyle/>
          <a:p>
            <a:pPr marL="0" lvl="0" indent="0" algn="just">
              <a:spcBef>
                <a:spcPts val="0"/>
              </a:spcBef>
              <a:buSzPts val="2400"/>
              <a:buNone/>
            </a:pPr>
            <a:r>
              <a:rPr lang="el-GR" sz="2400" dirty="0" smtClean="0"/>
              <a:t>Η επικοινωνία είναι μια κυκλική διαδικασία και το αποτέλεσμά της είναι πάντα μια αλλαγή στα μέρη που συμμετέχουν στη διαδικασία. Τα βασικά στοιχεία που χαρακτηρίζουν την επικοινωνία ως κυκλικό σύστημα είναι</a:t>
            </a:r>
            <a:r>
              <a:rPr lang="el-GR" sz="2400" dirty="0" smtClean="0"/>
              <a:t>:</a:t>
            </a:r>
            <a:endParaRPr dirty="0"/>
          </a:p>
          <a:p>
            <a:pPr marL="228600" lvl="0" indent="-228600" algn="just">
              <a:buSzPts val="2400"/>
            </a:pPr>
            <a:r>
              <a:rPr lang="el-GR" sz="2200" dirty="0" smtClean="0">
                <a:latin typeface="Candara"/>
                <a:ea typeface="Candara"/>
                <a:cs typeface="Candara"/>
                <a:sym typeface="Candara"/>
              </a:rPr>
              <a:t>ΜΗΝΥΜΑ</a:t>
            </a:r>
            <a:r>
              <a:rPr lang="el-GR" sz="2400" dirty="0" smtClean="0">
                <a:latin typeface="Candara"/>
                <a:ea typeface="Candara"/>
                <a:cs typeface="Candara"/>
                <a:sym typeface="Candara"/>
              </a:rPr>
              <a:t>: </a:t>
            </a:r>
            <a:r>
              <a:rPr lang="el-GR" sz="2400" dirty="0" smtClean="0">
                <a:latin typeface="Candara"/>
                <a:ea typeface="Candara"/>
                <a:cs typeface="Candara"/>
                <a:sym typeface="Candara"/>
              </a:rPr>
              <a:t>Τα νοήματα, δηλαδή το περιεχόμενο και η σχέση, που αποστέλλονται στον συνομιλητή. </a:t>
            </a:r>
            <a:endParaRPr lang="en-US" sz="2400" dirty="0" smtClean="0">
              <a:latin typeface="Candara"/>
              <a:ea typeface="Candara"/>
              <a:cs typeface="Candara"/>
              <a:sym typeface="Candara"/>
            </a:endParaRPr>
          </a:p>
          <a:p>
            <a:pPr marL="228600" lvl="0" indent="-228600" algn="just">
              <a:buSzPts val="2400"/>
            </a:pPr>
            <a:r>
              <a:rPr lang="el-GR" sz="2400" dirty="0" smtClean="0">
                <a:latin typeface="Candara"/>
                <a:ea typeface="Candara"/>
                <a:cs typeface="Candara"/>
                <a:sym typeface="Candara"/>
              </a:rPr>
              <a:t>ΚΩΔΙΚΑΣ: </a:t>
            </a:r>
            <a:r>
              <a:rPr lang="el-GR" sz="2400" dirty="0" smtClean="0">
                <a:latin typeface="Candara"/>
                <a:ea typeface="Candara"/>
                <a:cs typeface="Candara"/>
                <a:sym typeface="Candara"/>
              </a:rPr>
              <a:t>Γλώσσες, σημεία και σύμβολα που χρησιμοποιούνται κατά την επικοινωνιακή ανταλλαγή. </a:t>
            </a:r>
            <a:endParaRPr lang="en-US" sz="2400" dirty="0" smtClean="0">
              <a:latin typeface="Candara"/>
              <a:ea typeface="Candara"/>
              <a:cs typeface="Candara"/>
              <a:sym typeface="Candara"/>
            </a:endParaRPr>
          </a:p>
          <a:p>
            <a:pPr marL="228600" lvl="0" indent="-228600" algn="just">
              <a:buSzPts val="2400"/>
            </a:pPr>
            <a:r>
              <a:rPr lang="el-GR" sz="2400" dirty="0" smtClean="0">
                <a:latin typeface="Candara"/>
                <a:ea typeface="Candara"/>
                <a:cs typeface="Candara"/>
                <a:sym typeface="Candara"/>
              </a:rPr>
              <a:t>ΑΠΟΚΩΔΙΚΟΠΟΙΗΣΗ: </a:t>
            </a:r>
            <a:r>
              <a:rPr lang="el-GR" sz="2400" dirty="0" smtClean="0">
                <a:latin typeface="Candara"/>
                <a:ea typeface="Candara"/>
                <a:cs typeface="Candara"/>
                <a:sym typeface="Candara"/>
              </a:rPr>
              <a:t>Διαδικασία απόδοσης νοήματος σε σημεία, σύμβολα και γλώσσες, ώστε να γίνουν κατανοητά τα νοήματα που </a:t>
            </a:r>
            <a:r>
              <a:rPr lang="el-GR" sz="2400" dirty="0" err="1" smtClean="0">
                <a:latin typeface="Candara"/>
                <a:ea typeface="Candara"/>
                <a:cs typeface="Candara"/>
                <a:sym typeface="Candara"/>
              </a:rPr>
              <a:t>επικοινωνούνται</a:t>
            </a:r>
            <a:r>
              <a:rPr lang="el-GR" sz="2400" dirty="0" smtClean="0">
                <a:latin typeface="Candara"/>
                <a:ea typeface="Candara"/>
                <a:cs typeface="Candara"/>
                <a:sym typeface="Candara"/>
              </a:rPr>
              <a:t>. </a:t>
            </a:r>
            <a:endParaRPr lang="en-US" sz="2400" dirty="0" smtClean="0">
              <a:latin typeface="Candara"/>
              <a:ea typeface="Candara"/>
              <a:cs typeface="Candara"/>
              <a:sym typeface="Candara"/>
            </a:endParaRPr>
          </a:p>
          <a:p>
            <a:pPr marL="228600" lvl="0" indent="-228600" algn="just">
              <a:buSzPts val="2400"/>
            </a:pPr>
            <a:r>
              <a:rPr lang="el-GR" sz="2400" dirty="0" smtClean="0">
                <a:latin typeface="Candara"/>
                <a:ea typeface="Candara"/>
                <a:cs typeface="Candara"/>
                <a:sym typeface="Candara"/>
              </a:rPr>
              <a:t>ΚΑΝΑΛΙ: </a:t>
            </a:r>
            <a:r>
              <a:rPr lang="el-GR" sz="2400" dirty="0" smtClean="0">
                <a:latin typeface="Candara"/>
                <a:ea typeface="Candara"/>
                <a:cs typeface="Candara"/>
                <a:sym typeface="Candara"/>
              </a:rPr>
              <a:t>Το μέσο μέσα από το οποίο περνά το μήνυμα. </a:t>
            </a:r>
            <a:endParaRPr lang="en-US" sz="2400" dirty="0" smtClean="0">
              <a:latin typeface="Candara"/>
              <a:ea typeface="Candara"/>
              <a:cs typeface="Candara"/>
              <a:sym typeface="Candara"/>
            </a:endParaRPr>
          </a:p>
          <a:p>
            <a:pPr marL="228600" lvl="0" indent="-228600" algn="just">
              <a:buSzPts val="2400"/>
            </a:pPr>
            <a:r>
              <a:rPr lang="el-GR" sz="2400" dirty="0" smtClean="0">
                <a:latin typeface="Candara"/>
                <a:ea typeface="Candara"/>
                <a:cs typeface="Candara"/>
                <a:sym typeface="Candara"/>
              </a:rPr>
              <a:t>ΑΝΑΤΡΟΦΟΔΟΤΗΣΗ: </a:t>
            </a:r>
            <a:r>
              <a:rPr lang="el-GR" sz="2400" dirty="0" smtClean="0">
                <a:latin typeface="Candara"/>
                <a:ea typeface="Candara"/>
                <a:cs typeface="Candara"/>
                <a:sym typeface="Candara"/>
              </a:rPr>
              <a:t>Πληροφορία που επιστρέφει στον αποστολέα. </a:t>
            </a:r>
            <a:endParaRPr lang="en-US" sz="2400" dirty="0" smtClean="0">
              <a:latin typeface="Candara"/>
              <a:ea typeface="Candara"/>
              <a:cs typeface="Candara"/>
              <a:sym typeface="Candara"/>
            </a:endParaRPr>
          </a:p>
          <a:p>
            <a:pPr marL="228600" lvl="0" indent="-228600" algn="just">
              <a:buSzPts val="2400"/>
            </a:pPr>
            <a:r>
              <a:rPr lang="el-GR" sz="2400" dirty="0" smtClean="0">
                <a:latin typeface="Candara"/>
                <a:ea typeface="Candara"/>
                <a:cs typeface="Candara"/>
                <a:sym typeface="Candara"/>
              </a:rPr>
              <a:t>ΠΛΑΙΣΙΟ: </a:t>
            </a:r>
            <a:r>
              <a:rPr lang="el-GR" sz="2400" dirty="0" smtClean="0">
                <a:latin typeface="Candara"/>
                <a:ea typeface="Candara"/>
                <a:cs typeface="Candara"/>
                <a:sym typeface="Candara"/>
              </a:rPr>
              <a:t>Το περιβάλλον στο οποίο πραγματοποιείται η επικοινωνιακή </a:t>
            </a:r>
            <a:r>
              <a:rPr lang="el-GR" sz="2400" dirty="0" smtClean="0">
                <a:latin typeface="Candara"/>
                <a:ea typeface="Candara"/>
                <a:cs typeface="Candara"/>
                <a:sym typeface="Candara"/>
              </a:rPr>
              <a:t>ανταλλαγή.</a:t>
            </a:r>
            <a:endParaRPr lang="en-US" sz="2400" dirty="0" smtClean="0">
              <a:latin typeface="Candara"/>
              <a:ea typeface="Candara"/>
              <a:cs typeface="Candara"/>
              <a:sym typeface="Candara"/>
            </a:endParaRPr>
          </a:p>
          <a:p>
            <a:pPr marL="228600" lvl="0" indent="-228600" algn="just">
              <a:buSzPts val="2400"/>
            </a:pPr>
            <a:r>
              <a:rPr lang="el-GR" sz="2400" dirty="0" smtClean="0">
                <a:latin typeface="Candara"/>
                <a:ea typeface="Candara"/>
                <a:cs typeface="Candara"/>
                <a:sym typeface="Candara"/>
              </a:rPr>
              <a:t>ΠΑΡΕΜΒΟΛΕΣ: </a:t>
            </a:r>
            <a:r>
              <a:rPr lang="el-GR" sz="2400" dirty="0" smtClean="0">
                <a:latin typeface="Candara"/>
                <a:ea typeface="Candara"/>
                <a:cs typeface="Candara"/>
                <a:sym typeface="Candara"/>
              </a:rPr>
              <a:t>Πληροφορίες ή στοιχεία που δεν είναι συνεπή με το μήνυμα</a:t>
            </a:r>
            <a:r>
              <a:rPr lang="el-GR" sz="2400" dirty="0" smtClean="0">
                <a:latin typeface="Candara"/>
                <a:ea typeface="Candara"/>
                <a:cs typeface="Candara"/>
                <a:sym typeface="Candara"/>
              </a:rPr>
              <a:t>.</a:t>
            </a:r>
            <a:endParaRPr lang="en-US" sz="2400" dirty="0">
              <a:latin typeface="Candara"/>
              <a:ea typeface="Candara"/>
              <a:cs typeface="Candara"/>
              <a:sym typeface="Candara"/>
            </a:endParaRPr>
          </a:p>
        </p:txBody>
      </p:sp>
      <p:sp>
        <p:nvSpPr>
          <p:cNvPr id="154" name="Google Shape;154;p6"/>
          <p:cNvSpPr txBox="1">
            <a:spLocks noGrp="1"/>
          </p:cNvSpPr>
          <p:nvPr>
            <p:ph type="title"/>
          </p:nvPr>
        </p:nvSpPr>
        <p:spPr>
          <a:xfrm>
            <a:off x="838200" y="1052420"/>
            <a:ext cx="10515600" cy="735919"/>
          </a:xfrm>
          <a:prstGeom prst="rect">
            <a:avLst/>
          </a:prstGeom>
          <a:noFill/>
          <a:ln>
            <a:noFill/>
          </a:ln>
        </p:spPr>
        <p:txBody>
          <a:bodyPr spcFirstLastPara="1" wrap="square" lIns="91425" tIns="45700" rIns="91425" bIns="45700" anchor="t" anchorCtr="0">
            <a:normAutofit/>
          </a:bodyPr>
          <a:lstStyle/>
          <a:p>
            <a:pPr lvl="0">
              <a:buSzPts val="2800"/>
            </a:pPr>
            <a:r>
              <a:rPr lang="el-GR" sz="2800" dirty="0" smtClean="0">
                <a:latin typeface="Candara"/>
                <a:ea typeface="Candara"/>
                <a:cs typeface="Candara"/>
                <a:sym typeface="Candara"/>
              </a:rPr>
              <a:t>Στοιχεία </a:t>
            </a:r>
            <a:r>
              <a:rPr lang="el-GR" sz="2800" dirty="0" smtClean="0">
                <a:latin typeface="Candara"/>
                <a:ea typeface="Candara"/>
                <a:cs typeface="Candara"/>
                <a:sym typeface="Candara"/>
              </a:rPr>
              <a:t>της κυκλικής </a:t>
            </a:r>
            <a:r>
              <a:rPr lang="el-GR" sz="2800" dirty="0" smtClean="0">
                <a:latin typeface="Candara"/>
                <a:ea typeface="Candara"/>
                <a:cs typeface="Candara"/>
                <a:sym typeface="Candara"/>
              </a:rPr>
              <a:t>επικοινωνίας</a:t>
            </a:r>
            <a:endParaRPr lang="en-US" sz="2800" dirty="0">
              <a:latin typeface="Candara"/>
              <a:ea typeface="Candara"/>
              <a:cs typeface="Candara"/>
              <a:sym typeface="Candara"/>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158"/>
        <p:cNvGrpSpPr/>
        <p:nvPr/>
      </p:nvGrpSpPr>
      <p:grpSpPr>
        <a:xfrm>
          <a:off x="0" y="0"/>
          <a:ext cx="0" cy="0"/>
          <a:chOff x="0" y="0"/>
          <a:chExt cx="0" cy="0"/>
        </a:xfrm>
      </p:grpSpPr>
      <p:sp>
        <p:nvSpPr>
          <p:cNvPr id="159" name="Google Shape;159;p7"/>
          <p:cNvSpPr txBox="1"/>
          <p:nvPr/>
        </p:nvSpPr>
        <p:spPr>
          <a:xfrm>
            <a:off x="0" y="80161"/>
            <a:ext cx="9646508" cy="646331"/>
          </a:xfrm>
          <a:prstGeom prst="rect">
            <a:avLst/>
          </a:prstGeom>
          <a:noFill/>
          <a:ln>
            <a:noFill/>
          </a:ln>
        </p:spPr>
        <p:txBody>
          <a:bodyPr spcFirstLastPara="1" wrap="square" lIns="91425" tIns="45700" rIns="91425" bIns="45700" anchor="t" anchorCtr="0">
            <a:spAutoFit/>
          </a:bodyPr>
          <a:lstStyle/>
          <a:p>
            <a:pPr marL="457200" marR="0" lvl="1" indent="0" algn="l" rtl="0">
              <a:lnSpc>
                <a:spcPct val="100000"/>
              </a:lnSpc>
              <a:spcBef>
                <a:spcPts val="0"/>
              </a:spcBef>
              <a:spcAft>
                <a:spcPts val="0"/>
              </a:spcAft>
              <a:buClr>
                <a:srgbClr val="000000"/>
              </a:buClr>
              <a:buSzPts val="3600"/>
              <a:buFont typeface="Arial"/>
              <a:buNone/>
            </a:pPr>
            <a:r>
              <a:rPr lang="en-US" sz="3600" b="1" i="0" u="none" strike="noStrike" cap="none">
                <a:solidFill>
                  <a:srgbClr val="FFFFFF"/>
                </a:solidFill>
                <a:latin typeface="Candara"/>
                <a:ea typeface="Candara"/>
                <a:cs typeface="Candara"/>
                <a:sym typeface="Candara"/>
              </a:rPr>
              <a:t>TITLE…</a:t>
            </a:r>
            <a:endParaRPr sz="3600" b="0" i="0" u="none" strike="noStrike" cap="none">
              <a:solidFill>
                <a:schemeClr val="dk1"/>
              </a:solidFill>
              <a:latin typeface="Times New Roman"/>
              <a:ea typeface="Times New Roman"/>
              <a:cs typeface="Times New Roman"/>
              <a:sym typeface="Times New Roman"/>
            </a:endParaRPr>
          </a:p>
        </p:txBody>
      </p:sp>
      <p:sp>
        <p:nvSpPr>
          <p:cNvPr id="160" name="Google Shape;160;p7"/>
          <p:cNvSpPr/>
          <p:nvPr/>
        </p:nvSpPr>
        <p:spPr>
          <a:xfrm>
            <a:off x="0" y="-28279"/>
            <a:ext cx="10911016" cy="735919"/>
          </a:xfrm>
          <a:prstGeom prst="rect">
            <a:avLst/>
          </a:prstGeom>
          <a:solidFill>
            <a:srgbClr val="72BC59"/>
          </a:solidFill>
          <a:ln>
            <a:noFill/>
          </a:ln>
        </p:spPr>
        <p:txBody>
          <a:bodyPr spcFirstLastPara="1" wrap="square" lIns="91425" tIns="45700" rIns="91425" bIns="45700" anchor="ctr" anchorCtr="0">
            <a:noAutofit/>
          </a:bodyPr>
          <a:lstStyle/>
          <a:p>
            <a:pPr lvl="0">
              <a:buSzPts val="3600"/>
            </a:pPr>
            <a:r>
              <a:rPr lang="el-GR" sz="3600" b="1" dirty="0" smtClean="0">
                <a:solidFill>
                  <a:schemeClr val="lt1"/>
                </a:solidFill>
                <a:latin typeface="Candara"/>
                <a:ea typeface="Candara"/>
                <a:cs typeface="Candara"/>
                <a:sym typeface="Candara"/>
              </a:rPr>
              <a:t>Επικοινωνία</a:t>
            </a:r>
            <a:endParaRPr lang="en-US" sz="3600" b="1" dirty="0">
              <a:solidFill>
                <a:schemeClr val="lt1"/>
              </a:solidFill>
              <a:latin typeface="Candara"/>
              <a:ea typeface="Candara"/>
              <a:cs typeface="Candara"/>
            </a:endParaRPr>
          </a:p>
        </p:txBody>
      </p:sp>
      <p:pic>
        <p:nvPicPr>
          <p:cNvPr id="161" name="Google Shape;161;p7" descr="A logo with a tree in the middle&#10;&#10;Description automatically generated"/>
          <p:cNvPicPr preferRelativeResize="0"/>
          <p:nvPr/>
        </p:nvPicPr>
        <p:blipFill rotWithShape="1">
          <a:blip r:embed="rId3">
            <a:alphaModFix/>
          </a:blip>
          <a:srcRect/>
          <a:stretch/>
        </p:blipFill>
        <p:spPr>
          <a:xfrm>
            <a:off x="11271502" y="37286"/>
            <a:ext cx="689206" cy="689206"/>
          </a:xfrm>
          <a:prstGeom prst="rect">
            <a:avLst/>
          </a:prstGeom>
          <a:noFill/>
          <a:ln>
            <a:noFill/>
          </a:ln>
        </p:spPr>
      </p:pic>
      <p:sp>
        <p:nvSpPr>
          <p:cNvPr id="162" name="Google Shape;162;p7"/>
          <p:cNvSpPr txBox="1"/>
          <p:nvPr/>
        </p:nvSpPr>
        <p:spPr>
          <a:xfrm>
            <a:off x="830036" y="1162735"/>
            <a:ext cx="6188528" cy="707846"/>
          </a:xfrm>
          <a:prstGeom prst="rect">
            <a:avLst/>
          </a:prstGeom>
          <a:noFill/>
          <a:ln>
            <a:noFill/>
          </a:ln>
        </p:spPr>
        <p:txBody>
          <a:bodyPr spcFirstLastPara="1" wrap="square" lIns="91425" tIns="45700" rIns="91425" bIns="45700" anchor="t" anchorCtr="0">
            <a:spAutoFit/>
          </a:bodyPr>
          <a:lstStyle/>
          <a:p>
            <a:pPr lvl="0">
              <a:buSzPts val="2000"/>
            </a:pPr>
            <a:r>
              <a:rPr lang="el-GR" sz="2000" b="1" dirty="0" smtClean="0">
                <a:solidFill>
                  <a:schemeClr val="dk1"/>
                </a:solidFill>
                <a:latin typeface="Candara"/>
                <a:ea typeface="Candara"/>
                <a:cs typeface="Candara"/>
                <a:sym typeface="Candara"/>
              </a:rPr>
              <a:t>Πώς </a:t>
            </a:r>
            <a:r>
              <a:rPr lang="el-GR" sz="2000" b="1" dirty="0" smtClean="0">
                <a:solidFill>
                  <a:schemeClr val="dk1"/>
                </a:solidFill>
                <a:latin typeface="Candara"/>
                <a:ea typeface="Candara"/>
                <a:cs typeface="Candara"/>
                <a:sym typeface="Candara"/>
              </a:rPr>
              <a:t>λειτουργεί η επικοινωνία;</a:t>
            </a:r>
            <a:r>
              <a:rPr lang="en-US" sz="2000" b="1" i="0" u="none" strike="noStrike" cap="none" dirty="0">
                <a:solidFill>
                  <a:schemeClr val="dk1"/>
                </a:solidFill>
                <a:latin typeface="Candara"/>
                <a:ea typeface="Candara"/>
                <a:cs typeface="Candara"/>
                <a:sym typeface="Candara"/>
              </a:rPr>
              <a:t/>
            </a:r>
            <a:br>
              <a:rPr lang="en-US" sz="2000" b="1" i="0" u="none" strike="noStrike" cap="none" dirty="0">
                <a:solidFill>
                  <a:schemeClr val="dk1"/>
                </a:solidFill>
                <a:latin typeface="Candara"/>
                <a:ea typeface="Candara"/>
                <a:cs typeface="Candara"/>
                <a:sym typeface="Candara"/>
              </a:rPr>
            </a:br>
            <a:endParaRPr sz="2000" b="1" i="0" u="none" strike="noStrike" cap="none" dirty="0">
              <a:solidFill>
                <a:schemeClr val="dk1"/>
              </a:solidFill>
              <a:latin typeface="Candara"/>
              <a:ea typeface="Candara"/>
              <a:cs typeface="Candara"/>
              <a:sym typeface="Candara"/>
            </a:endParaRPr>
          </a:p>
        </p:txBody>
      </p:sp>
      <p:pic>
        <p:nvPicPr>
          <p:cNvPr id="163" name="Google Shape;163;p7" descr="The Communication Process"/>
          <p:cNvPicPr preferRelativeResize="0"/>
          <p:nvPr/>
        </p:nvPicPr>
        <p:blipFill rotWithShape="1">
          <a:blip r:embed="rId4">
            <a:alphaModFix/>
          </a:blip>
          <a:srcRect/>
          <a:stretch/>
        </p:blipFill>
        <p:spPr>
          <a:xfrm>
            <a:off x="1318606" y="1834153"/>
            <a:ext cx="8918470" cy="2749550"/>
          </a:xfrm>
          <a:prstGeom prst="rect">
            <a:avLst/>
          </a:prstGeom>
          <a:noFill/>
          <a:ln>
            <a:noFill/>
          </a:ln>
        </p:spPr>
      </p:pic>
      <p:sp>
        <p:nvSpPr>
          <p:cNvPr id="164" name="Google Shape;164;p7"/>
          <p:cNvSpPr txBox="1"/>
          <p:nvPr/>
        </p:nvSpPr>
        <p:spPr>
          <a:xfrm>
            <a:off x="830025" y="4811150"/>
            <a:ext cx="10080900" cy="1554231"/>
          </a:xfrm>
          <a:prstGeom prst="rect">
            <a:avLst/>
          </a:prstGeom>
          <a:noFill/>
          <a:ln>
            <a:noFill/>
          </a:ln>
        </p:spPr>
        <p:txBody>
          <a:bodyPr spcFirstLastPara="1" wrap="square" lIns="91425" tIns="45700" rIns="91425" bIns="45700" anchor="t" anchorCtr="0">
            <a:spAutoFit/>
          </a:bodyPr>
          <a:lstStyle/>
          <a:p>
            <a:pPr algn="just">
              <a:buClr>
                <a:schemeClr val="dk1"/>
              </a:buClr>
              <a:buSzPts val="1800"/>
            </a:pPr>
            <a:r>
              <a:rPr lang="el-GR" sz="1900" dirty="0" smtClean="0">
                <a:solidFill>
                  <a:schemeClr val="dk1"/>
                </a:solidFill>
                <a:latin typeface="Candara"/>
                <a:ea typeface="Candara"/>
                <a:cs typeface="Candara"/>
                <a:sym typeface="Candara"/>
              </a:rPr>
              <a:t>Ένα </a:t>
            </a:r>
            <a:r>
              <a:rPr lang="el-GR" sz="1900" dirty="0" smtClean="0">
                <a:solidFill>
                  <a:schemeClr val="dk1"/>
                </a:solidFill>
                <a:latin typeface="Candara"/>
                <a:ea typeface="Candara"/>
                <a:cs typeface="Candara"/>
                <a:sym typeface="Candara"/>
              </a:rPr>
              <a:t>μήνυμα ή μια επικοινωνία αποστέλλεται από τον </a:t>
            </a:r>
            <a:r>
              <a:rPr lang="el-GR" sz="1900" u="sng" dirty="0" smtClean="0">
                <a:solidFill>
                  <a:schemeClr val="dk1"/>
                </a:solidFill>
                <a:latin typeface="Candara"/>
                <a:ea typeface="Candara"/>
                <a:cs typeface="Candara"/>
                <a:sym typeface="Candara"/>
              </a:rPr>
              <a:t>αποστολέα</a:t>
            </a:r>
            <a:r>
              <a:rPr lang="el-GR" sz="1900" dirty="0" smtClean="0">
                <a:solidFill>
                  <a:schemeClr val="dk1"/>
                </a:solidFill>
                <a:latin typeface="Candara"/>
                <a:ea typeface="Candara"/>
                <a:cs typeface="Candara"/>
                <a:sym typeface="Candara"/>
              </a:rPr>
              <a:t> μέσω ενός επικοινωνιακού καναλιού προς έναν </a:t>
            </a:r>
            <a:r>
              <a:rPr lang="el-GR" sz="1900" u="sng" dirty="0" smtClean="0">
                <a:solidFill>
                  <a:schemeClr val="dk1"/>
                </a:solidFill>
                <a:latin typeface="Candara"/>
                <a:ea typeface="Candara"/>
                <a:cs typeface="Candara"/>
                <a:sym typeface="Candara"/>
              </a:rPr>
              <a:t>παραλήπτη</a:t>
            </a:r>
            <a:r>
              <a:rPr lang="el-GR" sz="1900" dirty="0" smtClean="0">
                <a:solidFill>
                  <a:schemeClr val="dk1"/>
                </a:solidFill>
                <a:latin typeface="Candara"/>
                <a:ea typeface="Candara"/>
                <a:cs typeface="Candara"/>
                <a:sym typeface="Candara"/>
              </a:rPr>
              <a:t> ή προς πολλούς παραλήπτες.</a:t>
            </a:r>
            <a:endParaRPr lang="el-GR" sz="1900" dirty="0" smtClean="0">
              <a:solidFill>
                <a:schemeClr val="dk1"/>
              </a:solidFill>
              <a:latin typeface="Candara"/>
              <a:ea typeface="Candara"/>
              <a:cs typeface="Candara"/>
              <a:sym typeface="Candara"/>
            </a:endParaRPr>
          </a:p>
          <a:p>
            <a:pPr algn="just">
              <a:buClr>
                <a:schemeClr val="dk1"/>
              </a:buClr>
              <a:buSzPts val="1800"/>
            </a:pPr>
            <a:r>
              <a:rPr lang="el-GR" sz="1900" dirty="0" smtClean="0">
                <a:solidFill>
                  <a:schemeClr val="dk1"/>
                </a:solidFill>
                <a:latin typeface="Candara"/>
                <a:ea typeface="Candara"/>
                <a:cs typeface="Candara"/>
                <a:sym typeface="Candara"/>
              </a:rPr>
              <a:t>Ο αποστολέας πρέπει να κωδικοποιήσει το μήνυμα, δηλαδή την πληροφορία που μεταφέρεται, σε μορφή κατάλληλη για το κανάλι επικοινωνίας. Στη συνέχεια, ο παραλήπτης ή οι παραλήπτες αποκωδικοποιούν το μήνυμα, ώστε να κατανοήσουν το νόημά του.</a:t>
            </a:r>
            <a:endParaRPr lang="el-GR" sz="1900" dirty="0">
              <a:solidFill>
                <a:schemeClr val="dk1"/>
              </a:solidFill>
              <a:latin typeface="Candara"/>
              <a:ea typeface="Candara"/>
              <a:cs typeface="Candara"/>
              <a:sym typeface="Candara"/>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168"/>
        <p:cNvGrpSpPr/>
        <p:nvPr/>
      </p:nvGrpSpPr>
      <p:grpSpPr>
        <a:xfrm>
          <a:off x="0" y="0"/>
          <a:ext cx="0" cy="0"/>
          <a:chOff x="0" y="0"/>
          <a:chExt cx="0" cy="0"/>
        </a:xfrm>
      </p:grpSpPr>
      <p:sp>
        <p:nvSpPr>
          <p:cNvPr id="169" name="Google Shape;169;p8"/>
          <p:cNvSpPr txBox="1"/>
          <p:nvPr/>
        </p:nvSpPr>
        <p:spPr>
          <a:xfrm>
            <a:off x="0" y="80161"/>
            <a:ext cx="9646508" cy="646331"/>
          </a:xfrm>
          <a:prstGeom prst="rect">
            <a:avLst/>
          </a:prstGeom>
          <a:noFill/>
          <a:ln>
            <a:noFill/>
          </a:ln>
        </p:spPr>
        <p:txBody>
          <a:bodyPr spcFirstLastPara="1" wrap="square" lIns="91425" tIns="45700" rIns="91425" bIns="45700" anchor="t" anchorCtr="0">
            <a:spAutoFit/>
          </a:bodyPr>
          <a:lstStyle/>
          <a:p>
            <a:pPr marL="457200" marR="0" lvl="1" indent="0" algn="l" rtl="0">
              <a:lnSpc>
                <a:spcPct val="100000"/>
              </a:lnSpc>
              <a:spcBef>
                <a:spcPts val="0"/>
              </a:spcBef>
              <a:spcAft>
                <a:spcPts val="0"/>
              </a:spcAft>
              <a:buClr>
                <a:srgbClr val="000000"/>
              </a:buClr>
              <a:buSzPts val="3600"/>
              <a:buFont typeface="Arial"/>
              <a:buNone/>
            </a:pPr>
            <a:r>
              <a:rPr lang="en-US" sz="3600" b="1" i="0" u="none" strike="noStrike" cap="none">
                <a:solidFill>
                  <a:srgbClr val="FFFFFF"/>
                </a:solidFill>
                <a:latin typeface="Candara"/>
                <a:ea typeface="Candara"/>
                <a:cs typeface="Candara"/>
                <a:sym typeface="Candara"/>
              </a:rPr>
              <a:t>TITLE…</a:t>
            </a:r>
            <a:endParaRPr sz="3600" b="0" i="0" u="none" strike="noStrike" cap="none">
              <a:solidFill>
                <a:schemeClr val="dk1"/>
              </a:solidFill>
              <a:latin typeface="Times New Roman"/>
              <a:ea typeface="Times New Roman"/>
              <a:cs typeface="Times New Roman"/>
              <a:sym typeface="Times New Roman"/>
            </a:endParaRPr>
          </a:p>
        </p:txBody>
      </p:sp>
      <p:sp>
        <p:nvSpPr>
          <p:cNvPr id="170" name="Google Shape;170;p8"/>
          <p:cNvSpPr/>
          <p:nvPr/>
        </p:nvSpPr>
        <p:spPr>
          <a:xfrm>
            <a:off x="289995" y="104711"/>
            <a:ext cx="10911016" cy="735919"/>
          </a:xfrm>
          <a:prstGeom prst="rect">
            <a:avLst/>
          </a:prstGeom>
          <a:solidFill>
            <a:srgbClr val="72BC59"/>
          </a:solidFill>
          <a:ln>
            <a:noFill/>
          </a:ln>
        </p:spPr>
        <p:txBody>
          <a:bodyPr spcFirstLastPara="1" wrap="square" lIns="91425" tIns="45700" rIns="91425" bIns="45700" anchor="ctr" anchorCtr="0">
            <a:noAutofit/>
          </a:bodyPr>
          <a:lstStyle/>
          <a:p>
            <a:pPr lvl="0">
              <a:buSzPts val="3600"/>
            </a:pPr>
            <a:r>
              <a:rPr lang="el-GR" sz="3600" b="1" dirty="0" smtClean="0">
                <a:solidFill>
                  <a:schemeClr val="lt1"/>
                </a:solidFill>
                <a:latin typeface="Candara"/>
                <a:ea typeface="Candara"/>
                <a:cs typeface="Candara"/>
                <a:sym typeface="Candara"/>
              </a:rPr>
              <a:t>Επικοινωνία</a:t>
            </a:r>
            <a:r>
              <a:rPr lang="el-GR" sz="3600" b="1" dirty="0" smtClean="0">
                <a:solidFill>
                  <a:schemeClr val="lt1"/>
                </a:solidFill>
                <a:latin typeface="Candara"/>
                <a:ea typeface="Candara"/>
                <a:cs typeface="Candara"/>
                <a:sym typeface="Candara"/>
              </a:rPr>
              <a:t>: περιεχόμενο και </a:t>
            </a:r>
            <a:r>
              <a:rPr lang="el-GR" sz="3600" b="1" dirty="0" smtClean="0">
                <a:solidFill>
                  <a:schemeClr val="lt1"/>
                </a:solidFill>
                <a:latin typeface="Candara"/>
                <a:ea typeface="Candara"/>
                <a:cs typeface="Candara"/>
                <a:sym typeface="Candara"/>
              </a:rPr>
              <a:t>σχέση</a:t>
            </a:r>
            <a:endParaRPr lang="en-US" sz="3600" b="1" dirty="0">
              <a:solidFill>
                <a:schemeClr val="lt1"/>
              </a:solidFill>
              <a:latin typeface="Candara"/>
              <a:ea typeface="Candara"/>
              <a:cs typeface="Candara"/>
              <a:sym typeface="Candara"/>
            </a:endParaRPr>
          </a:p>
        </p:txBody>
      </p:sp>
      <p:pic>
        <p:nvPicPr>
          <p:cNvPr id="171" name="Google Shape;171;p8" descr="A logo with a tree in the middle&#10;&#10;Description automatically generated"/>
          <p:cNvPicPr preferRelativeResize="0"/>
          <p:nvPr/>
        </p:nvPicPr>
        <p:blipFill rotWithShape="1">
          <a:blip r:embed="rId3">
            <a:alphaModFix/>
          </a:blip>
          <a:srcRect/>
          <a:stretch/>
        </p:blipFill>
        <p:spPr>
          <a:xfrm>
            <a:off x="11271502" y="37286"/>
            <a:ext cx="689206" cy="689206"/>
          </a:xfrm>
          <a:prstGeom prst="rect">
            <a:avLst/>
          </a:prstGeom>
          <a:noFill/>
          <a:ln>
            <a:noFill/>
          </a:ln>
        </p:spPr>
      </p:pic>
      <p:sp>
        <p:nvSpPr>
          <p:cNvPr id="172" name="Google Shape;172;p8"/>
          <p:cNvSpPr txBox="1">
            <a:spLocks noGrp="1"/>
          </p:cNvSpPr>
          <p:nvPr>
            <p:ph type="body" idx="1"/>
          </p:nvPr>
        </p:nvSpPr>
        <p:spPr>
          <a:xfrm>
            <a:off x="979715" y="1414463"/>
            <a:ext cx="10515600" cy="2369262"/>
          </a:xfrm>
          <a:prstGeom prst="rect">
            <a:avLst/>
          </a:prstGeom>
          <a:noFill/>
          <a:ln>
            <a:noFill/>
          </a:ln>
        </p:spPr>
        <p:txBody>
          <a:bodyPr spcFirstLastPara="1" wrap="square" lIns="91425" tIns="45700" rIns="91425" bIns="45700" anchor="t" anchorCtr="0">
            <a:normAutofit/>
          </a:bodyPr>
          <a:lstStyle/>
          <a:p>
            <a:pPr marL="0" lvl="0" indent="0" algn="just" rtl="0">
              <a:lnSpc>
                <a:spcPct val="90000"/>
              </a:lnSpc>
              <a:spcBef>
                <a:spcPts val="0"/>
              </a:spcBef>
              <a:spcAft>
                <a:spcPts val="0"/>
              </a:spcAft>
              <a:buClr>
                <a:schemeClr val="dk1"/>
              </a:buClr>
              <a:buSzPts val="2400"/>
              <a:buFont typeface="Arial"/>
              <a:buNone/>
            </a:pPr>
            <a:endParaRPr sz="2600" dirty="0">
              <a:solidFill>
                <a:srgbClr val="0070C0"/>
              </a:solidFill>
            </a:endParaRPr>
          </a:p>
          <a:p>
            <a:pPr marL="228600" indent="-228600" algn="just">
              <a:buSzPts val="2200"/>
            </a:pPr>
            <a:r>
              <a:rPr lang="el-GR" sz="2200" dirty="0" smtClean="0">
                <a:latin typeface="Candara"/>
                <a:ea typeface="Candara"/>
                <a:cs typeface="Candara"/>
                <a:sym typeface="Candara"/>
              </a:rPr>
              <a:t>Η μεταφορά ενός μηνύματος ενεργοποιεί την ανταλλαγή πληροφοριακού περιεχομένου και, ταυτόχρονα, ξεκινά μια σχέση μεταξύ των ανθρώπων. </a:t>
            </a:r>
          </a:p>
          <a:p>
            <a:pPr marL="228600" indent="-228600" algn="just">
              <a:buSzPts val="2200"/>
            </a:pPr>
            <a:r>
              <a:rPr lang="el-GR" sz="2200" dirty="0" smtClean="0">
                <a:latin typeface="Candara"/>
                <a:ea typeface="Candara"/>
                <a:cs typeface="Candara"/>
                <a:sym typeface="Candara"/>
              </a:rPr>
              <a:t>Το περιεχόμενο και η σχέση επηρεάζουν το ένα το άλλο και καθορίζουν την επίτευξη του σκοπού και των στόχων της επικοινωνίας. </a:t>
            </a:r>
            <a:endParaRPr lang="el-GR" sz="2200" dirty="0" smtClean="0">
              <a:latin typeface="Candara"/>
              <a:ea typeface="Candara"/>
              <a:cs typeface="Candara"/>
              <a:sym typeface="Candara"/>
            </a:endParaRPr>
          </a:p>
        </p:txBody>
      </p:sp>
      <p:pic>
        <p:nvPicPr>
          <p:cNvPr id="173" name="Google Shape;173;p8" descr="Minimizing Communication Tool Overload ..."/>
          <p:cNvPicPr preferRelativeResize="0"/>
          <p:nvPr/>
        </p:nvPicPr>
        <p:blipFill rotWithShape="1">
          <a:blip r:embed="rId4">
            <a:alphaModFix/>
          </a:blip>
          <a:srcRect/>
          <a:stretch/>
        </p:blipFill>
        <p:spPr>
          <a:xfrm>
            <a:off x="1685924" y="3576639"/>
            <a:ext cx="2581275" cy="2369262"/>
          </a:xfrm>
          <a:prstGeom prst="rect">
            <a:avLst/>
          </a:prstGeom>
          <a:noFill/>
          <a:ln>
            <a:noFill/>
          </a:ln>
        </p:spPr>
      </p:pic>
      <p:pic>
        <p:nvPicPr>
          <p:cNvPr id="174" name="Google Shape;174;p8" descr="communication channels ..."/>
          <p:cNvPicPr preferRelativeResize="0"/>
          <p:nvPr/>
        </p:nvPicPr>
        <p:blipFill rotWithShape="1">
          <a:blip r:embed="rId5">
            <a:alphaModFix/>
          </a:blip>
          <a:srcRect/>
          <a:stretch/>
        </p:blipFill>
        <p:spPr>
          <a:xfrm>
            <a:off x="6180083" y="3920359"/>
            <a:ext cx="3751207" cy="1849819"/>
          </a:xfrm>
          <a:prstGeom prst="rect">
            <a:avLst/>
          </a:prstGeom>
          <a:noFill/>
          <a:ln>
            <a:noFill/>
          </a:ln>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178"/>
        <p:cNvGrpSpPr/>
        <p:nvPr/>
      </p:nvGrpSpPr>
      <p:grpSpPr>
        <a:xfrm>
          <a:off x="0" y="0"/>
          <a:ext cx="0" cy="0"/>
          <a:chOff x="0" y="0"/>
          <a:chExt cx="0" cy="0"/>
        </a:xfrm>
      </p:grpSpPr>
      <p:sp>
        <p:nvSpPr>
          <p:cNvPr id="179" name="Google Shape;179;p9"/>
          <p:cNvSpPr txBox="1"/>
          <p:nvPr/>
        </p:nvSpPr>
        <p:spPr>
          <a:xfrm>
            <a:off x="0" y="80161"/>
            <a:ext cx="9646508" cy="646331"/>
          </a:xfrm>
          <a:prstGeom prst="rect">
            <a:avLst/>
          </a:prstGeom>
          <a:noFill/>
          <a:ln>
            <a:noFill/>
          </a:ln>
        </p:spPr>
        <p:txBody>
          <a:bodyPr spcFirstLastPara="1" wrap="square" lIns="91425" tIns="45700" rIns="91425" bIns="45700" anchor="t" anchorCtr="0">
            <a:spAutoFit/>
          </a:bodyPr>
          <a:lstStyle/>
          <a:p>
            <a:pPr marL="457200" marR="0" lvl="1" indent="0" algn="l" rtl="0">
              <a:lnSpc>
                <a:spcPct val="100000"/>
              </a:lnSpc>
              <a:spcBef>
                <a:spcPts val="0"/>
              </a:spcBef>
              <a:spcAft>
                <a:spcPts val="0"/>
              </a:spcAft>
              <a:buClr>
                <a:srgbClr val="000000"/>
              </a:buClr>
              <a:buSzPts val="3600"/>
              <a:buFont typeface="Arial"/>
              <a:buNone/>
            </a:pPr>
            <a:r>
              <a:rPr lang="en-US" sz="3600" b="1" i="0" u="none" strike="noStrike" cap="none">
                <a:solidFill>
                  <a:srgbClr val="FFFFFF"/>
                </a:solidFill>
                <a:latin typeface="Candara"/>
                <a:ea typeface="Candara"/>
                <a:cs typeface="Candara"/>
                <a:sym typeface="Candara"/>
              </a:rPr>
              <a:t>TITLE…</a:t>
            </a:r>
            <a:endParaRPr sz="3600" b="0" i="0" u="none" strike="noStrike" cap="none">
              <a:solidFill>
                <a:schemeClr val="dk1"/>
              </a:solidFill>
              <a:latin typeface="Times New Roman"/>
              <a:ea typeface="Times New Roman"/>
              <a:cs typeface="Times New Roman"/>
              <a:sym typeface="Times New Roman"/>
            </a:endParaRPr>
          </a:p>
        </p:txBody>
      </p:sp>
      <p:sp>
        <p:nvSpPr>
          <p:cNvPr id="180" name="Google Shape;180;p9"/>
          <p:cNvSpPr/>
          <p:nvPr/>
        </p:nvSpPr>
        <p:spPr>
          <a:xfrm>
            <a:off x="0" y="-28279"/>
            <a:ext cx="10911016" cy="735919"/>
          </a:xfrm>
          <a:prstGeom prst="rect">
            <a:avLst/>
          </a:prstGeom>
          <a:solidFill>
            <a:srgbClr val="72BC59"/>
          </a:solidFill>
          <a:ln>
            <a:noFill/>
          </a:ln>
        </p:spPr>
        <p:txBody>
          <a:bodyPr spcFirstLastPara="1" wrap="square" lIns="91425" tIns="45700" rIns="91425" bIns="45700" anchor="ctr" anchorCtr="0">
            <a:noAutofit/>
          </a:bodyPr>
          <a:lstStyle/>
          <a:p>
            <a:pPr lvl="0">
              <a:buSzPts val="3600"/>
            </a:pPr>
            <a:r>
              <a:rPr lang="el-GR" sz="3600" b="1" dirty="0" smtClean="0">
                <a:solidFill>
                  <a:schemeClr val="lt1"/>
                </a:solidFill>
                <a:latin typeface="Candara"/>
                <a:ea typeface="Candara"/>
                <a:cs typeface="Candara"/>
                <a:sym typeface="Candara"/>
              </a:rPr>
              <a:t>Επικοινωνία</a:t>
            </a:r>
            <a:endParaRPr lang="en-US" sz="3600" b="1" dirty="0">
              <a:solidFill>
                <a:schemeClr val="lt1"/>
              </a:solidFill>
              <a:latin typeface="Candara"/>
              <a:ea typeface="Candara"/>
              <a:cs typeface="Candara"/>
            </a:endParaRPr>
          </a:p>
        </p:txBody>
      </p:sp>
      <p:pic>
        <p:nvPicPr>
          <p:cNvPr id="181" name="Google Shape;181;p9" descr="A logo with a tree in the middle&#10;&#10;Description automatically generated"/>
          <p:cNvPicPr preferRelativeResize="0"/>
          <p:nvPr/>
        </p:nvPicPr>
        <p:blipFill rotWithShape="1">
          <a:blip r:embed="rId3">
            <a:alphaModFix/>
          </a:blip>
          <a:srcRect/>
          <a:stretch/>
        </p:blipFill>
        <p:spPr>
          <a:xfrm>
            <a:off x="11271502" y="37286"/>
            <a:ext cx="689206" cy="689206"/>
          </a:xfrm>
          <a:prstGeom prst="rect">
            <a:avLst/>
          </a:prstGeom>
          <a:noFill/>
          <a:ln>
            <a:noFill/>
          </a:ln>
        </p:spPr>
      </p:pic>
      <p:sp>
        <p:nvSpPr>
          <p:cNvPr id="182" name="Google Shape;182;p9"/>
          <p:cNvSpPr txBox="1">
            <a:spLocks noGrp="1"/>
          </p:cNvSpPr>
          <p:nvPr>
            <p:ph type="title"/>
          </p:nvPr>
        </p:nvSpPr>
        <p:spPr>
          <a:xfrm>
            <a:off x="838200" y="1287463"/>
            <a:ext cx="10515600" cy="735919"/>
          </a:xfrm>
          <a:prstGeom prst="rect">
            <a:avLst/>
          </a:prstGeom>
          <a:noFill/>
          <a:ln>
            <a:noFill/>
          </a:ln>
        </p:spPr>
        <p:txBody>
          <a:bodyPr spcFirstLastPara="1" wrap="square" lIns="91425" tIns="45700" rIns="91425" bIns="45700" anchor="t" anchorCtr="0">
            <a:normAutofit/>
          </a:bodyPr>
          <a:lstStyle/>
          <a:p>
            <a:pPr lvl="0">
              <a:buSzPct val="100000"/>
            </a:pPr>
            <a:r>
              <a:rPr lang="el-GR" sz="2400" dirty="0" smtClean="0">
                <a:latin typeface="Candara"/>
                <a:ea typeface="Candara"/>
                <a:cs typeface="Candara"/>
                <a:sym typeface="Candara"/>
              </a:rPr>
              <a:t>Δεν </a:t>
            </a:r>
            <a:r>
              <a:rPr lang="el-GR" sz="2400" dirty="0" smtClean="0">
                <a:latin typeface="Candara"/>
                <a:ea typeface="Candara"/>
                <a:cs typeface="Candara"/>
                <a:sym typeface="Candara"/>
              </a:rPr>
              <a:t>φτάνουν όλα όσα </a:t>
            </a:r>
            <a:r>
              <a:rPr lang="el-GR" sz="2400" dirty="0" err="1" smtClean="0">
                <a:latin typeface="Candara"/>
                <a:ea typeface="Candara"/>
                <a:cs typeface="Candara"/>
                <a:sym typeface="Candara"/>
              </a:rPr>
              <a:t>επικοινωνούνται</a:t>
            </a:r>
            <a:r>
              <a:rPr lang="el-GR" sz="2400" dirty="0" smtClean="0">
                <a:latin typeface="Candara"/>
                <a:ea typeface="Candara"/>
                <a:cs typeface="Candara"/>
                <a:sym typeface="Candara"/>
              </a:rPr>
              <a:t> στον παραλήπτη</a:t>
            </a:r>
            <a:r>
              <a:rPr lang="el-GR" sz="2400" dirty="0" smtClean="0">
                <a:latin typeface="Candara"/>
                <a:ea typeface="Candara"/>
                <a:cs typeface="Candara"/>
                <a:sym typeface="Candara"/>
              </a:rPr>
              <a:t>:</a:t>
            </a:r>
            <a:endParaRPr lang="en-US" sz="2400" dirty="0">
              <a:latin typeface="Candara"/>
              <a:ea typeface="Candara"/>
              <a:cs typeface="Candara"/>
              <a:sym typeface="Candara"/>
            </a:endParaRPr>
          </a:p>
        </p:txBody>
      </p:sp>
      <p:sp>
        <p:nvSpPr>
          <p:cNvPr id="183" name="Google Shape;183;p9"/>
          <p:cNvSpPr/>
          <p:nvPr/>
        </p:nvSpPr>
        <p:spPr>
          <a:xfrm>
            <a:off x="501475" y="2096249"/>
            <a:ext cx="1538400" cy="1905000"/>
          </a:xfrm>
          <a:prstGeom prst="roundRect">
            <a:avLst>
              <a:gd name="adj" fmla="val 16667"/>
            </a:avLst>
          </a:prstGeom>
          <a:solidFill>
            <a:schemeClr val="accent2"/>
          </a:solidFill>
          <a:ln w="127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lvl="0" algn="ctr">
              <a:lnSpc>
                <a:spcPct val="85000"/>
              </a:lnSpc>
              <a:buSzPts val="1800"/>
            </a:pPr>
            <a:r>
              <a:rPr lang="el-GR" sz="1800" b="1" dirty="0" smtClean="0">
                <a:solidFill>
                  <a:schemeClr val="lt1"/>
                </a:solidFill>
                <a:latin typeface="Calibri"/>
                <a:ea typeface="Calibri"/>
                <a:cs typeface="Calibri"/>
                <a:sym typeface="Calibri"/>
              </a:rPr>
              <a:t>Εσείς </a:t>
            </a:r>
            <a:r>
              <a:rPr lang="el-GR" sz="1800" b="1" dirty="0" smtClean="0">
                <a:solidFill>
                  <a:schemeClr val="lt1"/>
                </a:solidFill>
                <a:latin typeface="Calibri"/>
                <a:ea typeface="Calibri"/>
                <a:cs typeface="Calibri"/>
                <a:sym typeface="Calibri"/>
              </a:rPr>
              <a:t>εννοείτε: </a:t>
            </a:r>
            <a:r>
              <a:rPr lang="el-GR" sz="1800" b="1" dirty="0" smtClean="0">
                <a:solidFill>
                  <a:schemeClr val="lt1"/>
                </a:solidFill>
                <a:latin typeface="Calibri"/>
                <a:ea typeface="Calibri"/>
                <a:cs typeface="Calibri"/>
                <a:sym typeface="Calibri"/>
              </a:rPr>
              <a:t>100</a:t>
            </a:r>
            <a:endParaRPr lang="en-US" sz="1800" b="1" dirty="0">
              <a:solidFill>
                <a:schemeClr val="lt1"/>
              </a:solidFill>
              <a:latin typeface="Calibri"/>
              <a:ea typeface="Calibri"/>
              <a:cs typeface="Calibri"/>
            </a:endParaRPr>
          </a:p>
        </p:txBody>
      </p:sp>
      <p:sp>
        <p:nvSpPr>
          <p:cNvPr id="184" name="Google Shape;184;p9"/>
          <p:cNvSpPr/>
          <p:nvPr/>
        </p:nvSpPr>
        <p:spPr>
          <a:xfrm>
            <a:off x="2193908" y="2667740"/>
            <a:ext cx="461400" cy="761700"/>
          </a:xfrm>
          <a:prstGeom prst="rightArrow">
            <a:avLst>
              <a:gd name="adj1" fmla="val 50000"/>
              <a:gd name="adj2" fmla="val 50000"/>
            </a:avLst>
          </a:prstGeom>
          <a:solidFill>
            <a:schemeClr val="accent2"/>
          </a:solidFill>
          <a:ln>
            <a:noFill/>
          </a:ln>
        </p:spPr>
        <p:txBody>
          <a:bodyPr spcFirstLastPara="1" wrap="square" lIns="91425" tIns="45700" rIns="91425" bIns="45700" anchor="ctr" anchorCtr="0">
            <a:noAutofit/>
          </a:bodyPr>
          <a:lstStyle/>
          <a:p>
            <a:pPr marL="0" marR="0" lvl="0" indent="0" algn="ctr" rtl="0">
              <a:lnSpc>
                <a:spcPct val="85000"/>
              </a:lnSpc>
              <a:spcBef>
                <a:spcPts val="0"/>
              </a:spcBef>
              <a:spcAft>
                <a:spcPts val="0"/>
              </a:spcAft>
              <a:buClr>
                <a:srgbClr val="000000"/>
              </a:buClr>
              <a:buSzPts val="1800"/>
              <a:buFont typeface="Arial"/>
              <a:buNone/>
            </a:pPr>
            <a:endParaRPr sz="1800" b="1" i="0" u="none" strike="noStrike" cap="none">
              <a:solidFill>
                <a:schemeClr val="lt1"/>
              </a:solidFill>
              <a:latin typeface="Calibri"/>
              <a:ea typeface="Calibri"/>
              <a:cs typeface="Calibri"/>
              <a:sym typeface="Calibri"/>
            </a:endParaRPr>
          </a:p>
        </p:txBody>
      </p:sp>
      <p:sp>
        <p:nvSpPr>
          <p:cNvPr id="185" name="Google Shape;185;p9"/>
          <p:cNvSpPr/>
          <p:nvPr/>
        </p:nvSpPr>
        <p:spPr>
          <a:xfrm>
            <a:off x="2809338" y="2096249"/>
            <a:ext cx="1538400" cy="1905000"/>
          </a:xfrm>
          <a:prstGeom prst="roundRect">
            <a:avLst>
              <a:gd name="adj" fmla="val 16667"/>
            </a:avLst>
          </a:prstGeom>
          <a:solidFill>
            <a:schemeClr val="accent3"/>
          </a:solidFill>
          <a:ln w="127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algn="ctr">
              <a:lnSpc>
                <a:spcPct val="85000"/>
              </a:lnSpc>
              <a:buSzPts val="1800"/>
            </a:pPr>
            <a:r>
              <a:rPr lang="el-GR" sz="1800" b="1" dirty="0" smtClean="0">
                <a:solidFill>
                  <a:schemeClr val="lt1"/>
                </a:solidFill>
                <a:latin typeface="Calibri"/>
                <a:ea typeface="Calibri"/>
                <a:cs typeface="Calibri"/>
                <a:sym typeface="Calibri"/>
              </a:rPr>
              <a:t>Στην </a:t>
            </a:r>
            <a:r>
              <a:rPr lang="el-GR" sz="1800" b="1" dirty="0" smtClean="0">
                <a:solidFill>
                  <a:schemeClr val="lt1"/>
                </a:solidFill>
                <a:latin typeface="Calibri"/>
                <a:ea typeface="Calibri"/>
                <a:cs typeface="Calibri"/>
                <a:sym typeface="Calibri"/>
              </a:rPr>
              <a:t>πραγματικότητα λέτε: </a:t>
            </a:r>
            <a:r>
              <a:rPr lang="el-GR" sz="1800" b="1" dirty="0" smtClean="0">
                <a:solidFill>
                  <a:schemeClr val="lt1"/>
                </a:solidFill>
                <a:latin typeface="Calibri"/>
                <a:ea typeface="Calibri"/>
                <a:cs typeface="Calibri"/>
                <a:sym typeface="Calibri"/>
              </a:rPr>
              <a:t>80</a:t>
            </a:r>
            <a:endParaRPr lang="el-GR" sz="1800" b="1" dirty="0">
              <a:solidFill>
                <a:schemeClr val="lt1"/>
              </a:solidFill>
              <a:latin typeface="Calibri"/>
              <a:ea typeface="Calibri"/>
              <a:cs typeface="Calibri"/>
            </a:endParaRPr>
          </a:p>
        </p:txBody>
      </p:sp>
      <p:sp>
        <p:nvSpPr>
          <p:cNvPr id="186" name="Google Shape;186;p9"/>
          <p:cNvSpPr/>
          <p:nvPr/>
        </p:nvSpPr>
        <p:spPr>
          <a:xfrm>
            <a:off x="4501770" y="2667740"/>
            <a:ext cx="461400" cy="761700"/>
          </a:xfrm>
          <a:prstGeom prst="rightArrow">
            <a:avLst>
              <a:gd name="adj1" fmla="val 50000"/>
              <a:gd name="adj2" fmla="val 50000"/>
            </a:avLst>
          </a:prstGeom>
          <a:solidFill>
            <a:schemeClr val="accent3"/>
          </a:solidFill>
          <a:ln>
            <a:noFill/>
          </a:ln>
        </p:spPr>
        <p:txBody>
          <a:bodyPr spcFirstLastPara="1" wrap="square" lIns="91425" tIns="45700" rIns="91425" bIns="45700" anchor="ctr" anchorCtr="0">
            <a:noAutofit/>
          </a:bodyPr>
          <a:lstStyle/>
          <a:p>
            <a:pPr marL="0" marR="0" lvl="0" indent="0" algn="ctr" rtl="0">
              <a:lnSpc>
                <a:spcPct val="85000"/>
              </a:lnSpc>
              <a:spcBef>
                <a:spcPts val="0"/>
              </a:spcBef>
              <a:spcAft>
                <a:spcPts val="0"/>
              </a:spcAft>
              <a:buClr>
                <a:srgbClr val="000000"/>
              </a:buClr>
              <a:buSzPts val="1800"/>
              <a:buFont typeface="Arial"/>
              <a:buNone/>
            </a:pPr>
            <a:endParaRPr sz="1800" b="1" i="0" u="none" strike="noStrike" cap="none">
              <a:solidFill>
                <a:schemeClr val="lt1"/>
              </a:solidFill>
              <a:latin typeface="Calibri"/>
              <a:ea typeface="Calibri"/>
              <a:cs typeface="Calibri"/>
              <a:sym typeface="Calibri"/>
            </a:endParaRPr>
          </a:p>
        </p:txBody>
      </p:sp>
      <p:sp>
        <p:nvSpPr>
          <p:cNvPr id="187" name="Google Shape;187;p9"/>
          <p:cNvSpPr/>
          <p:nvPr/>
        </p:nvSpPr>
        <p:spPr>
          <a:xfrm>
            <a:off x="5117200" y="2096249"/>
            <a:ext cx="1538400" cy="1905000"/>
          </a:xfrm>
          <a:prstGeom prst="roundRect">
            <a:avLst>
              <a:gd name="adj" fmla="val 16667"/>
            </a:avLst>
          </a:prstGeom>
          <a:solidFill>
            <a:schemeClr val="accent2"/>
          </a:solidFill>
          <a:ln w="127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lvl="0" algn="ctr">
              <a:lnSpc>
                <a:spcPct val="85000"/>
              </a:lnSpc>
              <a:buSzPts val="1800"/>
            </a:pPr>
            <a:r>
              <a:rPr lang="el-GR" sz="1800" b="1" dirty="0" smtClean="0">
                <a:solidFill>
                  <a:schemeClr val="lt1"/>
                </a:solidFill>
                <a:latin typeface="Calibri"/>
                <a:ea typeface="Calibri"/>
                <a:cs typeface="Calibri"/>
                <a:sym typeface="Calibri"/>
              </a:rPr>
              <a:t>Ο </a:t>
            </a:r>
            <a:r>
              <a:rPr lang="el-GR" sz="1800" b="1" dirty="0" smtClean="0">
                <a:solidFill>
                  <a:schemeClr val="lt1"/>
                </a:solidFill>
                <a:latin typeface="Calibri"/>
                <a:ea typeface="Calibri"/>
                <a:cs typeface="Calibri"/>
                <a:sym typeface="Calibri"/>
              </a:rPr>
              <a:t>παραλήπτης ακούει: </a:t>
            </a:r>
            <a:r>
              <a:rPr lang="el-GR" sz="1800" b="1" dirty="0" smtClean="0">
                <a:solidFill>
                  <a:schemeClr val="lt1"/>
                </a:solidFill>
                <a:latin typeface="Calibri"/>
                <a:ea typeface="Calibri"/>
                <a:cs typeface="Calibri"/>
                <a:sym typeface="Calibri"/>
              </a:rPr>
              <a:t>50</a:t>
            </a:r>
            <a:endParaRPr lang="en-US" sz="1800" b="1" dirty="0">
              <a:solidFill>
                <a:schemeClr val="lt1"/>
              </a:solidFill>
              <a:latin typeface="Calibri"/>
              <a:ea typeface="Calibri"/>
              <a:cs typeface="Calibri"/>
            </a:endParaRPr>
          </a:p>
        </p:txBody>
      </p:sp>
      <p:sp>
        <p:nvSpPr>
          <p:cNvPr id="188" name="Google Shape;188;p9"/>
          <p:cNvSpPr/>
          <p:nvPr/>
        </p:nvSpPr>
        <p:spPr>
          <a:xfrm>
            <a:off x="6809633" y="2667740"/>
            <a:ext cx="461400" cy="761700"/>
          </a:xfrm>
          <a:prstGeom prst="rightArrow">
            <a:avLst>
              <a:gd name="adj1" fmla="val 50000"/>
              <a:gd name="adj2" fmla="val 50000"/>
            </a:avLst>
          </a:prstGeom>
          <a:solidFill>
            <a:schemeClr val="accent2"/>
          </a:solidFill>
          <a:ln>
            <a:noFill/>
          </a:ln>
        </p:spPr>
        <p:txBody>
          <a:bodyPr spcFirstLastPara="1" wrap="square" lIns="91425" tIns="45700" rIns="91425" bIns="45700" anchor="ctr" anchorCtr="0">
            <a:noAutofit/>
          </a:bodyPr>
          <a:lstStyle/>
          <a:p>
            <a:pPr marL="0" marR="0" lvl="0" indent="0" algn="ctr" rtl="0">
              <a:lnSpc>
                <a:spcPct val="85000"/>
              </a:lnSpc>
              <a:spcBef>
                <a:spcPts val="0"/>
              </a:spcBef>
              <a:spcAft>
                <a:spcPts val="0"/>
              </a:spcAft>
              <a:buClr>
                <a:srgbClr val="000000"/>
              </a:buClr>
              <a:buSzPts val="1800"/>
              <a:buFont typeface="Arial"/>
              <a:buNone/>
            </a:pPr>
            <a:endParaRPr sz="1800" b="1" i="0" u="none" strike="noStrike" cap="none">
              <a:solidFill>
                <a:schemeClr val="lt1"/>
              </a:solidFill>
              <a:latin typeface="Calibri"/>
              <a:ea typeface="Calibri"/>
              <a:cs typeface="Calibri"/>
              <a:sym typeface="Calibri"/>
            </a:endParaRPr>
          </a:p>
        </p:txBody>
      </p:sp>
      <p:sp>
        <p:nvSpPr>
          <p:cNvPr id="189" name="Google Shape;189;p9"/>
          <p:cNvSpPr/>
          <p:nvPr/>
        </p:nvSpPr>
        <p:spPr>
          <a:xfrm>
            <a:off x="7425063" y="2096249"/>
            <a:ext cx="1538400" cy="1905000"/>
          </a:xfrm>
          <a:prstGeom prst="roundRect">
            <a:avLst>
              <a:gd name="adj" fmla="val 16667"/>
            </a:avLst>
          </a:prstGeom>
          <a:solidFill>
            <a:schemeClr val="accent3"/>
          </a:solidFill>
          <a:ln w="127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algn="ctr">
              <a:lnSpc>
                <a:spcPct val="85000"/>
              </a:lnSpc>
              <a:buSzPts val="1800"/>
            </a:pPr>
            <a:r>
              <a:rPr lang="el-GR" sz="1800" b="1" dirty="0" smtClean="0">
                <a:solidFill>
                  <a:schemeClr val="lt1"/>
                </a:solidFill>
                <a:latin typeface="Calibri"/>
                <a:ea typeface="Calibri"/>
                <a:cs typeface="Calibri"/>
                <a:sym typeface="Calibri"/>
              </a:rPr>
              <a:t>Καταλαβαίνει</a:t>
            </a:r>
            <a:r>
              <a:rPr lang="el-GR" sz="1800" b="1" dirty="0" smtClean="0">
                <a:solidFill>
                  <a:schemeClr val="lt1"/>
                </a:solidFill>
                <a:latin typeface="Calibri"/>
                <a:ea typeface="Calibri"/>
                <a:cs typeface="Calibri"/>
                <a:sym typeface="Calibri"/>
              </a:rPr>
              <a:t>: </a:t>
            </a:r>
            <a:r>
              <a:rPr lang="el-GR" sz="1800" b="1" dirty="0" smtClean="0">
                <a:solidFill>
                  <a:schemeClr val="lt1"/>
                </a:solidFill>
                <a:latin typeface="Calibri"/>
                <a:ea typeface="Calibri"/>
                <a:cs typeface="Calibri"/>
                <a:sym typeface="Calibri"/>
              </a:rPr>
              <a:t>30</a:t>
            </a:r>
            <a:endParaRPr lang="en-US" sz="1800" b="1" dirty="0">
              <a:solidFill>
                <a:schemeClr val="lt1"/>
              </a:solidFill>
              <a:latin typeface="Calibri"/>
              <a:ea typeface="Calibri"/>
              <a:cs typeface="Calibri"/>
            </a:endParaRPr>
          </a:p>
        </p:txBody>
      </p:sp>
      <p:sp>
        <p:nvSpPr>
          <p:cNvPr id="190" name="Google Shape;190;p9"/>
          <p:cNvSpPr/>
          <p:nvPr/>
        </p:nvSpPr>
        <p:spPr>
          <a:xfrm>
            <a:off x="9117496" y="2667740"/>
            <a:ext cx="461400" cy="761700"/>
          </a:xfrm>
          <a:prstGeom prst="rightArrow">
            <a:avLst>
              <a:gd name="adj1" fmla="val 50000"/>
              <a:gd name="adj2" fmla="val 50000"/>
            </a:avLst>
          </a:prstGeom>
          <a:solidFill>
            <a:schemeClr val="accent3"/>
          </a:solidFill>
          <a:ln>
            <a:noFill/>
          </a:ln>
        </p:spPr>
        <p:txBody>
          <a:bodyPr spcFirstLastPara="1" wrap="square" lIns="91425" tIns="45700" rIns="91425" bIns="45700" anchor="ctr" anchorCtr="0">
            <a:noAutofit/>
          </a:bodyPr>
          <a:lstStyle/>
          <a:p>
            <a:pPr marL="0" marR="0" lvl="0" indent="0" algn="ctr" rtl="0">
              <a:lnSpc>
                <a:spcPct val="85000"/>
              </a:lnSpc>
              <a:spcBef>
                <a:spcPts val="0"/>
              </a:spcBef>
              <a:spcAft>
                <a:spcPts val="0"/>
              </a:spcAft>
              <a:buClr>
                <a:srgbClr val="000000"/>
              </a:buClr>
              <a:buSzPts val="1800"/>
              <a:buFont typeface="Arial"/>
              <a:buNone/>
            </a:pPr>
            <a:endParaRPr sz="1800" b="1" i="0" u="none" strike="noStrike" cap="none">
              <a:solidFill>
                <a:schemeClr val="lt1"/>
              </a:solidFill>
              <a:latin typeface="Calibri"/>
              <a:ea typeface="Calibri"/>
              <a:cs typeface="Calibri"/>
              <a:sym typeface="Calibri"/>
            </a:endParaRPr>
          </a:p>
        </p:txBody>
      </p:sp>
      <p:sp>
        <p:nvSpPr>
          <p:cNvPr id="191" name="Google Shape;191;p9"/>
          <p:cNvSpPr/>
          <p:nvPr/>
        </p:nvSpPr>
        <p:spPr>
          <a:xfrm>
            <a:off x="9732925" y="2096249"/>
            <a:ext cx="1538400" cy="1905000"/>
          </a:xfrm>
          <a:prstGeom prst="roundRect">
            <a:avLst>
              <a:gd name="adj" fmla="val 16667"/>
            </a:avLst>
          </a:prstGeom>
          <a:solidFill>
            <a:schemeClr val="accent2"/>
          </a:solidFill>
          <a:ln w="127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lvl="0" algn="ctr">
              <a:lnSpc>
                <a:spcPct val="85000"/>
              </a:lnSpc>
              <a:buSzPts val="1800"/>
            </a:pPr>
            <a:r>
              <a:rPr lang="el-GR" sz="1800" b="1" dirty="0" smtClean="0">
                <a:solidFill>
                  <a:schemeClr val="lt1"/>
                </a:solidFill>
                <a:latin typeface="Calibri"/>
                <a:ea typeface="Calibri"/>
                <a:cs typeface="Calibri"/>
                <a:sym typeface="Calibri"/>
              </a:rPr>
              <a:t>Θυμάται</a:t>
            </a:r>
            <a:r>
              <a:rPr lang="el-GR" sz="1800" b="1" dirty="0" smtClean="0">
                <a:solidFill>
                  <a:schemeClr val="lt1"/>
                </a:solidFill>
                <a:latin typeface="Calibri"/>
                <a:ea typeface="Calibri"/>
                <a:cs typeface="Calibri"/>
                <a:sym typeface="Calibri"/>
              </a:rPr>
              <a:t>: </a:t>
            </a:r>
            <a:r>
              <a:rPr lang="el-GR" sz="1800" b="1" dirty="0" smtClean="0">
                <a:solidFill>
                  <a:schemeClr val="lt1"/>
                </a:solidFill>
                <a:latin typeface="Calibri"/>
                <a:ea typeface="Calibri"/>
                <a:cs typeface="Calibri"/>
                <a:sym typeface="Calibri"/>
              </a:rPr>
              <a:t>20</a:t>
            </a:r>
            <a:endParaRPr lang="en-US" sz="1800" b="1" dirty="0">
              <a:solidFill>
                <a:schemeClr val="lt1"/>
              </a:solidFill>
              <a:latin typeface="Calibri"/>
              <a:ea typeface="Calibri"/>
              <a:cs typeface="Calibri"/>
            </a:endParaRPr>
          </a:p>
        </p:txBody>
      </p:sp>
      <p:sp>
        <p:nvSpPr>
          <p:cNvPr id="192" name="Google Shape;192;p9"/>
          <p:cNvSpPr txBox="1"/>
          <p:nvPr/>
        </p:nvSpPr>
        <p:spPr>
          <a:xfrm>
            <a:off x="903700" y="4489775"/>
            <a:ext cx="10249200" cy="1184899"/>
          </a:xfrm>
          <a:prstGeom prst="rect">
            <a:avLst/>
          </a:prstGeom>
          <a:noFill/>
          <a:ln>
            <a:noFill/>
          </a:ln>
        </p:spPr>
        <p:txBody>
          <a:bodyPr spcFirstLastPara="1" wrap="square" lIns="91425" tIns="45700" rIns="91425" bIns="45700" anchor="t" anchorCtr="0">
            <a:spAutoFit/>
          </a:bodyPr>
          <a:lstStyle/>
          <a:p>
            <a:pPr lvl="0" algn="ctr">
              <a:buSzPts val="2300"/>
            </a:pPr>
            <a:r>
              <a:rPr lang="el-GR" sz="2300" dirty="0" smtClean="0">
                <a:solidFill>
                  <a:schemeClr val="dk1"/>
                </a:solidFill>
                <a:latin typeface="Candara"/>
                <a:ea typeface="Candara"/>
                <a:cs typeface="Candara"/>
                <a:sym typeface="Candara"/>
              </a:rPr>
              <a:t>Οι </a:t>
            </a:r>
            <a:r>
              <a:rPr lang="el-GR" sz="2300" dirty="0" smtClean="0">
                <a:solidFill>
                  <a:schemeClr val="dk1"/>
                </a:solidFill>
                <a:latin typeface="Candara"/>
                <a:ea typeface="Candara"/>
                <a:cs typeface="Candara"/>
                <a:sym typeface="Candara"/>
              </a:rPr>
              <a:t>παρεξηγήσεις μπορούν να εμφανιστούν σε οποιοδήποτε στάδιο της διαδικασίας </a:t>
            </a:r>
            <a:r>
              <a:rPr lang="el-GR" sz="2300" dirty="0" smtClean="0">
                <a:solidFill>
                  <a:schemeClr val="dk1"/>
                </a:solidFill>
                <a:latin typeface="Candara"/>
                <a:ea typeface="Candara"/>
                <a:cs typeface="Candara"/>
                <a:sym typeface="Candara"/>
              </a:rPr>
              <a:t>επικοινωνίας</a:t>
            </a:r>
            <a:r>
              <a:rPr lang="en-US" sz="2300" dirty="0" smtClean="0">
                <a:solidFill>
                  <a:schemeClr val="dk1"/>
                </a:solidFill>
                <a:latin typeface="Candara"/>
                <a:ea typeface="Candara"/>
                <a:cs typeface="Candara"/>
                <a:sym typeface="Candara"/>
              </a:rPr>
              <a:t>!</a:t>
            </a:r>
            <a:r>
              <a:rPr lang="en-US" sz="2300" b="0" i="0" u="none" strike="noStrike" cap="none" dirty="0">
                <a:solidFill>
                  <a:schemeClr val="dk1"/>
                </a:solidFill>
                <a:latin typeface="Candara"/>
                <a:ea typeface="Candara"/>
                <a:cs typeface="Candara"/>
                <a:sym typeface="Candara"/>
              </a:rPr>
              <a:t/>
            </a:r>
            <a:br>
              <a:rPr lang="en-US" sz="2300" b="0" i="0" u="none" strike="noStrike" cap="none" dirty="0">
                <a:solidFill>
                  <a:schemeClr val="dk1"/>
                </a:solidFill>
                <a:latin typeface="Candara"/>
                <a:ea typeface="Candara"/>
                <a:cs typeface="Candara"/>
                <a:sym typeface="Candara"/>
              </a:rPr>
            </a:br>
            <a:endParaRPr sz="2300" b="0" i="0" u="none" strike="noStrike" cap="none" dirty="0">
              <a:solidFill>
                <a:schemeClr val="dk1"/>
              </a:solidFill>
              <a:latin typeface="Candara"/>
              <a:ea typeface="Candara"/>
              <a:cs typeface="Candara"/>
              <a:sym typeface="Candara"/>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196"/>
        <p:cNvGrpSpPr/>
        <p:nvPr/>
      </p:nvGrpSpPr>
      <p:grpSpPr>
        <a:xfrm>
          <a:off x="0" y="0"/>
          <a:ext cx="0" cy="0"/>
          <a:chOff x="0" y="0"/>
          <a:chExt cx="0" cy="0"/>
        </a:xfrm>
      </p:grpSpPr>
      <p:sp>
        <p:nvSpPr>
          <p:cNvPr id="197" name="Google Shape;197;p10"/>
          <p:cNvSpPr txBox="1"/>
          <p:nvPr/>
        </p:nvSpPr>
        <p:spPr>
          <a:xfrm>
            <a:off x="0" y="80161"/>
            <a:ext cx="9646508" cy="646331"/>
          </a:xfrm>
          <a:prstGeom prst="rect">
            <a:avLst/>
          </a:prstGeom>
          <a:noFill/>
          <a:ln>
            <a:noFill/>
          </a:ln>
        </p:spPr>
        <p:txBody>
          <a:bodyPr spcFirstLastPara="1" wrap="square" lIns="91425" tIns="45700" rIns="91425" bIns="45700" anchor="t" anchorCtr="0">
            <a:spAutoFit/>
          </a:bodyPr>
          <a:lstStyle/>
          <a:p>
            <a:pPr marL="457200" marR="0" lvl="1" indent="0" algn="l" rtl="0">
              <a:lnSpc>
                <a:spcPct val="100000"/>
              </a:lnSpc>
              <a:spcBef>
                <a:spcPts val="0"/>
              </a:spcBef>
              <a:spcAft>
                <a:spcPts val="0"/>
              </a:spcAft>
              <a:buClr>
                <a:srgbClr val="000000"/>
              </a:buClr>
              <a:buSzPts val="3600"/>
              <a:buFont typeface="Arial"/>
              <a:buNone/>
            </a:pPr>
            <a:r>
              <a:rPr lang="en-US" sz="3600" b="1" i="0" u="none" strike="noStrike" cap="none">
                <a:solidFill>
                  <a:srgbClr val="FFFFFF"/>
                </a:solidFill>
                <a:latin typeface="Candara"/>
                <a:ea typeface="Candara"/>
                <a:cs typeface="Candara"/>
                <a:sym typeface="Candara"/>
              </a:rPr>
              <a:t>TITLE…</a:t>
            </a:r>
            <a:endParaRPr sz="3600" b="0" i="0" u="none" strike="noStrike" cap="none">
              <a:solidFill>
                <a:schemeClr val="dk1"/>
              </a:solidFill>
              <a:latin typeface="Times New Roman"/>
              <a:ea typeface="Times New Roman"/>
              <a:cs typeface="Times New Roman"/>
              <a:sym typeface="Times New Roman"/>
            </a:endParaRPr>
          </a:p>
        </p:txBody>
      </p:sp>
      <p:sp>
        <p:nvSpPr>
          <p:cNvPr id="198" name="Google Shape;198;p10"/>
          <p:cNvSpPr/>
          <p:nvPr/>
        </p:nvSpPr>
        <p:spPr>
          <a:xfrm>
            <a:off x="0" y="-28279"/>
            <a:ext cx="10911016" cy="735919"/>
          </a:xfrm>
          <a:prstGeom prst="rect">
            <a:avLst/>
          </a:prstGeom>
          <a:solidFill>
            <a:srgbClr val="72BC59"/>
          </a:solidFill>
          <a:ln>
            <a:noFill/>
          </a:ln>
        </p:spPr>
        <p:txBody>
          <a:bodyPr spcFirstLastPara="1" wrap="square" lIns="91425" tIns="45700" rIns="91425" bIns="45700" anchor="ctr" anchorCtr="0">
            <a:noAutofit/>
          </a:bodyPr>
          <a:lstStyle/>
          <a:p>
            <a:pPr lvl="0">
              <a:buSzPts val="3600"/>
            </a:pPr>
            <a:r>
              <a:rPr lang="el-GR" sz="3600" b="1" dirty="0" smtClean="0">
                <a:solidFill>
                  <a:schemeClr val="lt1"/>
                </a:solidFill>
                <a:latin typeface="Candara"/>
                <a:ea typeface="Candara"/>
                <a:cs typeface="Candara"/>
                <a:sym typeface="Candara"/>
              </a:rPr>
              <a:t>Επικοινωνία</a:t>
            </a:r>
            <a:endParaRPr lang="en-US" sz="3600" b="1" dirty="0">
              <a:solidFill>
                <a:schemeClr val="lt1"/>
              </a:solidFill>
              <a:latin typeface="Candara"/>
              <a:ea typeface="Candara"/>
              <a:cs typeface="Candara"/>
            </a:endParaRPr>
          </a:p>
        </p:txBody>
      </p:sp>
      <p:pic>
        <p:nvPicPr>
          <p:cNvPr id="199" name="Google Shape;199;p10" descr="A logo with a tree in the middle&#10;&#10;Description automatically generated"/>
          <p:cNvPicPr preferRelativeResize="0"/>
          <p:nvPr/>
        </p:nvPicPr>
        <p:blipFill rotWithShape="1">
          <a:blip r:embed="rId3">
            <a:alphaModFix/>
          </a:blip>
          <a:srcRect/>
          <a:stretch/>
        </p:blipFill>
        <p:spPr>
          <a:xfrm>
            <a:off x="11271502" y="37286"/>
            <a:ext cx="689206" cy="689206"/>
          </a:xfrm>
          <a:prstGeom prst="rect">
            <a:avLst/>
          </a:prstGeom>
          <a:noFill/>
          <a:ln>
            <a:noFill/>
          </a:ln>
        </p:spPr>
      </p:pic>
      <p:sp>
        <p:nvSpPr>
          <p:cNvPr id="200" name="Google Shape;200;p10"/>
          <p:cNvSpPr txBox="1">
            <a:spLocks noGrp="1"/>
          </p:cNvSpPr>
          <p:nvPr>
            <p:ph type="title"/>
          </p:nvPr>
        </p:nvSpPr>
        <p:spPr>
          <a:xfrm>
            <a:off x="838200" y="942069"/>
            <a:ext cx="10515600" cy="962932"/>
          </a:xfrm>
          <a:prstGeom prst="rect">
            <a:avLst/>
          </a:prstGeom>
          <a:noFill/>
          <a:ln>
            <a:noFill/>
          </a:ln>
        </p:spPr>
        <p:txBody>
          <a:bodyPr spcFirstLastPara="1" wrap="square" lIns="91425" tIns="45700" rIns="91425" bIns="45700" anchor="t" anchorCtr="0">
            <a:normAutofit/>
          </a:bodyPr>
          <a:lstStyle/>
          <a:p>
            <a:pPr lvl="0">
              <a:buSzPts val="4400"/>
            </a:pPr>
            <a:r>
              <a:rPr lang="el-GR" dirty="0" smtClean="0">
                <a:latin typeface="Candara"/>
                <a:ea typeface="Candara"/>
                <a:cs typeface="Candara"/>
                <a:sym typeface="Candara"/>
              </a:rPr>
              <a:t>Κατηγορίες επικοινωνίας</a:t>
            </a:r>
            <a:endParaRPr lang="en-US" dirty="0">
              <a:latin typeface="Candara"/>
              <a:ea typeface="Candara"/>
              <a:cs typeface="Candara"/>
              <a:sym typeface="Candara"/>
            </a:endParaRPr>
          </a:p>
        </p:txBody>
      </p:sp>
      <p:sp>
        <p:nvSpPr>
          <p:cNvPr id="201" name="Google Shape;201;p10"/>
          <p:cNvSpPr txBox="1">
            <a:spLocks noGrp="1"/>
          </p:cNvSpPr>
          <p:nvPr>
            <p:ph type="body" idx="1"/>
          </p:nvPr>
        </p:nvSpPr>
        <p:spPr>
          <a:xfrm>
            <a:off x="839416" y="1844824"/>
            <a:ext cx="6973500" cy="3870300"/>
          </a:xfrm>
          <a:prstGeom prst="rect">
            <a:avLst/>
          </a:prstGeom>
          <a:noFill/>
          <a:ln>
            <a:noFill/>
          </a:ln>
        </p:spPr>
        <p:txBody>
          <a:bodyPr spcFirstLastPara="1" wrap="square" lIns="91425" tIns="45700" rIns="91425" bIns="45700" anchor="t" anchorCtr="0">
            <a:noAutofit/>
          </a:bodyPr>
          <a:lstStyle/>
          <a:p>
            <a:pPr marL="228600" lvl="0" indent="-228600" algn="just" rtl="0">
              <a:lnSpc>
                <a:spcPct val="80000"/>
              </a:lnSpc>
              <a:spcBef>
                <a:spcPts val="0"/>
              </a:spcBef>
              <a:spcAft>
                <a:spcPts val="0"/>
              </a:spcAft>
              <a:buClr>
                <a:schemeClr val="dk1"/>
              </a:buClr>
              <a:buSzPts val="2500"/>
              <a:buChar char="•"/>
            </a:pPr>
            <a:r>
              <a:rPr lang="el-GR" sz="2500" dirty="0" smtClean="0">
                <a:latin typeface="Candara"/>
                <a:ea typeface="Candara"/>
                <a:cs typeface="Candara"/>
                <a:sym typeface="Candara"/>
              </a:rPr>
              <a:t>Προφορική </a:t>
            </a:r>
            <a:r>
              <a:rPr lang="el-GR" sz="2500" dirty="0" smtClean="0">
                <a:latin typeface="Candara"/>
                <a:ea typeface="Candara"/>
                <a:cs typeface="Candara"/>
                <a:sym typeface="Candara"/>
              </a:rPr>
              <a:t>ή </a:t>
            </a:r>
            <a:r>
              <a:rPr lang="el-GR" sz="2500" u="sng" dirty="0" smtClean="0">
                <a:solidFill>
                  <a:schemeClr val="hlink"/>
                </a:solidFill>
                <a:latin typeface="Candara"/>
                <a:ea typeface="Candara"/>
                <a:cs typeface="Candara"/>
                <a:sym typeface="Candara"/>
                <a:hlinkClick r:id="rId4"/>
              </a:rPr>
              <a:t>λεκτική επικοινωνία:</a:t>
            </a:r>
            <a:r>
              <a:rPr lang="el-GR" sz="2400" dirty="0" smtClean="0"/>
              <a:t> επικοινωνία πρόσωπο με πρόσωπο, τηλέφωνο, ραδιόφωνο ή τηλεόραση και άλλα μέσα. </a:t>
            </a:r>
            <a:endParaRPr lang="en-US" sz="2400" dirty="0" smtClean="0"/>
          </a:p>
          <a:p>
            <a:pPr marL="228600" lvl="0" indent="-228600" algn="just" rtl="0">
              <a:lnSpc>
                <a:spcPct val="80000"/>
              </a:lnSpc>
              <a:spcBef>
                <a:spcPts val="0"/>
              </a:spcBef>
              <a:spcAft>
                <a:spcPts val="0"/>
              </a:spcAft>
              <a:buClr>
                <a:schemeClr val="dk1"/>
              </a:buClr>
              <a:buSzPts val="2500"/>
              <a:buChar char="•"/>
            </a:pPr>
            <a:r>
              <a:rPr lang="el-GR" sz="2500" u="sng" dirty="0" smtClean="0">
                <a:solidFill>
                  <a:schemeClr val="hlink"/>
                </a:solidFill>
                <a:latin typeface="Candara"/>
                <a:ea typeface="Candara"/>
                <a:cs typeface="Candara"/>
                <a:sym typeface="Candara"/>
                <a:hlinkClick r:id="rId5"/>
              </a:rPr>
              <a:t>Μη </a:t>
            </a:r>
            <a:r>
              <a:rPr lang="el-GR" sz="2500" u="sng" dirty="0" smtClean="0">
                <a:solidFill>
                  <a:schemeClr val="hlink"/>
                </a:solidFill>
                <a:latin typeface="Candara"/>
                <a:ea typeface="Candara"/>
                <a:cs typeface="Candara"/>
                <a:sym typeface="Candara"/>
                <a:hlinkClick r:id="rId5"/>
              </a:rPr>
              <a:t>λεκτική επικοινωνία</a:t>
            </a:r>
            <a:r>
              <a:rPr lang="el-GR" sz="2400" b="1" dirty="0" smtClean="0"/>
              <a:t>:</a:t>
            </a:r>
            <a:r>
              <a:rPr lang="el-GR" sz="2400" dirty="0" smtClean="0"/>
              <a:t> γλώσσα του σώματος, χειρονομίες, τρόπος ντυσίματος ή συμπεριφοράς — ακόμη και η μυρωδιά μας. </a:t>
            </a:r>
            <a:endParaRPr lang="en-US" sz="2400" dirty="0" smtClean="0"/>
          </a:p>
          <a:p>
            <a:pPr marL="228600" lvl="0" indent="-228600" algn="just" rtl="0">
              <a:lnSpc>
                <a:spcPct val="80000"/>
              </a:lnSpc>
              <a:spcBef>
                <a:spcPts val="0"/>
              </a:spcBef>
              <a:spcAft>
                <a:spcPts val="0"/>
              </a:spcAft>
              <a:buClr>
                <a:schemeClr val="dk1"/>
              </a:buClr>
              <a:buSzPts val="2500"/>
              <a:buChar char="•"/>
            </a:pPr>
            <a:r>
              <a:rPr lang="el-GR" sz="2500" u="sng" dirty="0" smtClean="0">
                <a:solidFill>
                  <a:schemeClr val="hlink"/>
                </a:solidFill>
                <a:latin typeface="Candara"/>
                <a:ea typeface="Candara"/>
                <a:cs typeface="Candara"/>
                <a:sym typeface="Candara"/>
                <a:hlinkClick r:id="rId5"/>
              </a:rPr>
              <a:t>Γραπτή </a:t>
            </a:r>
            <a:r>
              <a:rPr lang="el-GR" sz="2500" u="sng" dirty="0" smtClean="0">
                <a:solidFill>
                  <a:schemeClr val="hlink"/>
                </a:solidFill>
                <a:latin typeface="Candara"/>
                <a:ea typeface="Candara"/>
                <a:cs typeface="Candara"/>
                <a:sym typeface="Candara"/>
                <a:hlinkClick r:id="rId5"/>
              </a:rPr>
              <a:t>επικοινωνία: </a:t>
            </a:r>
            <a:r>
              <a:rPr lang="el-GR" sz="2400" dirty="0" smtClean="0"/>
              <a:t>επιστολές, e-</a:t>
            </a:r>
            <a:r>
              <a:rPr lang="el-GR" sz="2400" dirty="0" err="1" smtClean="0"/>
              <a:t>mail</a:t>
            </a:r>
            <a:r>
              <a:rPr lang="el-GR" sz="2400" dirty="0" smtClean="0"/>
              <a:t>, βιβλία, περιοδικά, διαδίκτυο ή άλλα </a:t>
            </a:r>
            <a:r>
              <a:rPr lang="el-GR" sz="2400" dirty="0" smtClean="0"/>
              <a:t>μέσα.</a:t>
            </a:r>
            <a:endParaRPr lang="en-US" sz="2400" dirty="0" smtClean="0"/>
          </a:p>
          <a:p>
            <a:pPr marL="228600" lvl="0" indent="-228600" algn="just" rtl="0">
              <a:lnSpc>
                <a:spcPct val="80000"/>
              </a:lnSpc>
              <a:spcBef>
                <a:spcPts val="0"/>
              </a:spcBef>
              <a:spcAft>
                <a:spcPts val="0"/>
              </a:spcAft>
              <a:buClr>
                <a:schemeClr val="dk1"/>
              </a:buClr>
              <a:buSzPts val="2500"/>
              <a:buChar char="•"/>
            </a:pPr>
            <a:r>
              <a:rPr lang="el-GR" sz="2500" u="sng" dirty="0" err="1" smtClean="0">
                <a:solidFill>
                  <a:schemeClr val="hlink"/>
                </a:solidFill>
                <a:latin typeface="Candara"/>
                <a:ea typeface="Candara"/>
                <a:cs typeface="Candara"/>
                <a:sym typeface="Candara"/>
                <a:hlinkClick r:id="rId5"/>
              </a:rPr>
              <a:t>Οπτικοποιήσεις</a:t>
            </a:r>
            <a:r>
              <a:rPr lang="el-GR" sz="2500" u="sng" dirty="0" smtClean="0">
                <a:solidFill>
                  <a:schemeClr val="hlink"/>
                </a:solidFill>
                <a:latin typeface="Candara"/>
                <a:ea typeface="Candara"/>
                <a:cs typeface="Candara"/>
                <a:sym typeface="Candara"/>
                <a:hlinkClick r:id="rId5"/>
              </a:rPr>
              <a:t>:</a:t>
            </a:r>
            <a:r>
              <a:rPr lang="el-GR" sz="2400" dirty="0" smtClean="0"/>
              <a:t> </a:t>
            </a:r>
            <a:r>
              <a:rPr lang="el-GR" sz="2500" u="sng" dirty="0" smtClean="0">
                <a:solidFill>
                  <a:schemeClr val="hlink"/>
                </a:solidFill>
                <a:latin typeface="Candara"/>
                <a:ea typeface="Candara"/>
                <a:cs typeface="Candara"/>
                <a:sym typeface="Candara"/>
                <a:hlinkClick r:id="rId5"/>
              </a:rPr>
              <a:t>γραφήματα και διαγράμματα</a:t>
            </a:r>
            <a:r>
              <a:rPr lang="el-GR" sz="2400" dirty="0" smtClean="0"/>
              <a:t>, χάρτες, λογότυπα και άλλες οπτικές αναπαραστάσεις μπορούν να μεταφέρουν μηνύματα.</a:t>
            </a:r>
            <a:r>
              <a:rPr lang="en-US" sz="2500" u="sng" dirty="0" smtClean="0">
                <a:solidFill>
                  <a:schemeClr val="hlink"/>
                </a:solidFill>
                <a:latin typeface="Candara"/>
                <a:ea typeface="Candara"/>
                <a:cs typeface="Candara"/>
                <a:sym typeface="Candara"/>
                <a:hlinkClick r:id="rId6"/>
              </a:rPr>
              <a:t> </a:t>
            </a:r>
            <a:endParaRPr lang="en-US" sz="2500" dirty="0" smtClean="0">
              <a:latin typeface="Candara"/>
              <a:ea typeface="Candara"/>
              <a:cs typeface="Candara"/>
              <a:sym typeface="Candara"/>
            </a:endParaRPr>
          </a:p>
          <a:p>
            <a:pPr marL="228600" lvl="0" indent="-228600" algn="just" rtl="0">
              <a:lnSpc>
                <a:spcPct val="80000"/>
              </a:lnSpc>
              <a:spcBef>
                <a:spcPts val="1000"/>
              </a:spcBef>
              <a:spcAft>
                <a:spcPts val="0"/>
              </a:spcAft>
              <a:buClr>
                <a:schemeClr val="dk1"/>
              </a:buClr>
              <a:buSzPts val="2500"/>
              <a:buChar char="•"/>
            </a:pPr>
            <a:endParaRPr sz="2900" dirty="0"/>
          </a:p>
          <a:p>
            <a:pPr marL="228600" lvl="0" indent="-87629" algn="just" rtl="0">
              <a:lnSpc>
                <a:spcPct val="80000"/>
              </a:lnSpc>
              <a:spcBef>
                <a:spcPts val="1000"/>
              </a:spcBef>
              <a:spcAft>
                <a:spcPts val="0"/>
              </a:spcAft>
              <a:buClr>
                <a:schemeClr val="dk1"/>
              </a:buClr>
              <a:buSzPts val="2400"/>
              <a:buNone/>
            </a:pPr>
            <a:endParaRPr sz="2500" dirty="0">
              <a:solidFill>
                <a:srgbClr val="148FB3"/>
              </a:solidFill>
            </a:endParaRPr>
          </a:p>
          <a:p>
            <a:pPr marL="0" lvl="0" indent="0" algn="just" rtl="0">
              <a:lnSpc>
                <a:spcPct val="80000"/>
              </a:lnSpc>
              <a:spcBef>
                <a:spcPts val="1000"/>
              </a:spcBef>
              <a:spcAft>
                <a:spcPts val="0"/>
              </a:spcAft>
              <a:buClr>
                <a:schemeClr val="dk1"/>
              </a:buClr>
              <a:buSzPts val="2400"/>
              <a:buFont typeface="Arial"/>
              <a:buNone/>
            </a:pPr>
            <a:endParaRPr sz="2500" dirty="0">
              <a:solidFill>
                <a:srgbClr val="148FB3"/>
              </a:solidFill>
            </a:endParaRPr>
          </a:p>
        </p:txBody>
      </p:sp>
      <p:pic>
        <p:nvPicPr>
          <p:cNvPr id="202" name="Google Shape;202;p10" descr="Comunicazione non verbale - Upbility.it"/>
          <p:cNvPicPr preferRelativeResize="0"/>
          <p:nvPr/>
        </p:nvPicPr>
        <p:blipFill rotWithShape="1">
          <a:blip r:embed="rId7">
            <a:alphaModFix/>
          </a:blip>
          <a:srcRect/>
          <a:stretch/>
        </p:blipFill>
        <p:spPr>
          <a:xfrm>
            <a:off x="7767145" y="2031763"/>
            <a:ext cx="3391457" cy="2921237"/>
          </a:xfrm>
          <a:prstGeom prst="rect">
            <a:avLst/>
          </a:prstGeom>
          <a:noFill/>
          <a:ln>
            <a:noFill/>
          </a:ln>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06"/>
        <p:cNvGrpSpPr/>
        <p:nvPr/>
      </p:nvGrpSpPr>
      <p:grpSpPr>
        <a:xfrm>
          <a:off x="0" y="0"/>
          <a:ext cx="0" cy="0"/>
          <a:chOff x="0" y="0"/>
          <a:chExt cx="0" cy="0"/>
        </a:xfrm>
      </p:grpSpPr>
      <p:sp>
        <p:nvSpPr>
          <p:cNvPr id="207" name="Google Shape;207;p11"/>
          <p:cNvSpPr txBox="1"/>
          <p:nvPr/>
        </p:nvSpPr>
        <p:spPr>
          <a:xfrm>
            <a:off x="0" y="80161"/>
            <a:ext cx="9646508" cy="646331"/>
          </a:xfrm>
          <a:prstGeom prst="rect">
            <a:avLst/>
          </a:prstGeom>
          <a:noFill/>
          <a:ln>
            <a:noFill/>
          </a:ln>
        </p:spPr>
        <p:txBody>
          <a:bodyPr spcFirstLastPara="1" wrap="square" lIns="91425" tIns="45700" rIns="91425" bIns="45700" anchor="t" anchorCtr="0">
            <a:spAutoFit/>
          </a:bodyPr>
          <a:lstStyle/>
          <a:p>
            <a:pPr marL="457200" marR="0" lvl="1" indent="0" algn="l" rtl="0">
              <a:lnSpc>
                <a:spcPct val="100000"/>
              </a:lnSpc>
              <a:spcBef>
                <a:spcPts val="0"/>
              </a:spcBef>
              <a:spcAft>
                <a:spcPts val="0"/>
              </a:spcAft>
              <a:buClr>
                <a:srgbClr val="000000"/>
              </a:buClr>
              <a:buSzPts val="3600"/>
              <a:buFont typeface="Arial"/>
              <a:buNone/>
            </a:pPr>
            <a:r>
              <a:rPr lang="en-US" sz="3600" b="1" i="0" u="none" strike="noStrike" cap="none">
                <a:solidFill>
                  <a:srgbClr val="FFFFFF"/>
                </a:solidFill>
                <a:latin typeface="Candara"/>
                <a:ea typeface="Candara"/>
                <a:cs typeface="Candara"/>
                <a:sym typeface="Candara"/>
              </a:rPr>
              <a:t>TITLE…</a:t>
            </a:r>
            <a:endParaRPr sz="3600" b="0" i="0" u="none" strike="noStrike" cap="none">
              <a:solidFill>
                <a:schemeClr val="dk1"/>
              </a:solidFill>
              <a:latin typeface="Times New Roman"/>
              <a:ea typeface="Times New Roman"/>
              <a:cs typeface="Times New Roman"/>
              <a:sym typeface="Times New Roman"/>
            </a:endParaRPr>
          </a:p>
        </p:txBody>
      </p:sp>
      <p:sp>
        <p:nvSpPr>
          <p:cNvPr id="208" name="Google Shape;208;p11"/>
          <p:cNvSpPr/>
          <p:nvPr/>
        </p:nvSpPr>
        <p:spPr>
          <a:xfrm>
            <a:off x="0" y="-28279"/>
            <a:ext cx="10911016" cy="735919"/>
          </a:xfrm>
          <a:prstGeom prst="rect">
            <a:avLst/>
          </a:prstGeom>
          <a:solidFill>
            <a:srgbClr val="72BC59"/>
          </a:solidFill>
          <a:ln>
            <a:noFill/>
          </a:ln>
        </p:spPr>
        <p:txBody>
          <a:bodyPr spcFirstLastPara="1" wrap="square" lIns="91425" tIns="45700" rIns="91425" bIns="45700" anchor="ctr" anchorCtr="0">
            <a:noAutofit/>
          </a:bodyPr>
          <a:lstStyle/>
          <a:p>
            <a:pPr lvl="0">
              <a:buSzPts val="3600"/>
            </a:pPr>
            <a:r>
              <a:rPr lang="el-GR" sz="3600" b="1" dirty="0" smtClean="0">
                <a:solidFill>
                  <a:schemeClr val="lt1"/>
                </a:solidFill>
                <a:latin typeface="Candara"/>
                <a:ea typeface="Candara"/>
                <a:cs typeface="Candara"/>
                <a:sym typeface="Candara"/>
              </a:rPr>
              <a:t>Επικοινωνία</a:t>
            </a:r>
            <a:endParaRPr lang="en-US" sz="3600" b="1" dirty="0">
              <a:solidFill>
                <a:schemeClr val="lt1"/>
              </a:solidFill>
              <a:latin typeface="Candara"/>
              <a:ea typeface="Candara"/>
              <a:cs typeface="Candara"/>
            </a:endParaRPr>
          </a:p>
        </p:txBody>
      </p:sp>
      <p:pic>
        <p:nvPicPr>
          <p:cNvPr id="209" name="Google Shape;209;p11" descr="A logo with a tree in the middle&#10;&#10;Description automatically generated"/>
          <p:cNvPicPr preferRelativeResize="0"/>
          <p:nvPr/>
        </p:nvPicPr>
        <p:blipFill rotWithShape="1">
          <a:blip r:embed="rId3">
            <a:alphaModFix/>
          </a:blip>
          <a:srcRect/>
          <a:stretch/>
        </p:blipFill>
        <p:spPr>
          <a:xfrm>
            <a:off x="11271502" y="37286"/>
            <a:ext cx="689206" cy="689206"/>
          </a:xfrm>
          <a:prstGeom prst="rect">
            <a:avLst/>
          </a:prstGeom>
          <a:noFill/>
          <a:ln>
            <a:noFill/>
          </a:ln>
        </p:spPr>
      </p:pic>
      <p:pic>
        <p:nvPicPr>
          <p:cNvPr id="210" name="Google Shape;210;p11" descr="Three Types of Communication"/>
          <p:cNvPicPr preferRelativeResize="0">
            <a:picLocks noGrp="1"/>
          </p:cNvPicPr>
          <p:nvPr>
            <p:ph type="body" idx="1"/>
          </p:nvPr>
        </p:nvPicPr>
        <p:blipFill rotWithShape="1">
          <a:blip r:embed="rId4">
            <a:alphaModFix/>
          </a:blip>
          <a:srcRect/>
          <a:stretch/>
        </p:blipFill>
        <p:spPr>
          <a:xfrm>
            <a:off x="838200" y="1306273"/>
            <a:ext cx="9850800" cy="4994400"/>
          </a:xfrm>
          <a:prstGeom prst="rect">
            <a:avLst/>
          </a:prstGeom>
          <a:noFill/>
          <a:ln>
            <a:noFill/>
          </a:ln>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14"/>
        <p:cNvGrpSpPr/>
        <p:nvPr/>
      </p:nvGrpSpPr>
      <p:grpSpPr>
        <a:xfrm>
          <a:off x="0" y="0"/>
          <a:ext cx="0" cy="0"/>
          <a:chOff x="0" y="0"/>
          <a:chExt cx="0" cy="0"/>
        </a:xfrm>
      </p:grpSpPr>
      <p:sp>
        <p:nvSpPr>
          <p:cNvPr id="215" name="Google Shape;215;p12"/>
          <p:cNvSpPr txBox="1"/>
          <p:nvPr/>
        </p:nvSpPr>
        <p:spPr>
          <a:xfrm>
            <a:off x="0" y="80161"/>
            <a:ext cx="9646508" cy="646331"/>
          </a:xfrm>
          <a:prstGeom prst="rect">
            <a:avLst/>
          </a:prstGeom>
          <a:noFill/>
          <a:ln>
            <a:noFill/>
          </a:ln>
        </p:spPr>
        <p:txBody>
          <a:bodyPr spcFirstLastPara="1" wrap="square" lIns="91425" tIns="45700" rIns="91425" bIns="45700" anchor="t" anchorCtr="0">
            <a:spAutoFit/>
          </a:bodyPr>
          <a:lstStyle/>
          <a:p>
            <a:pPr marL="457200" marR="0" lvl="1" indent="0" algn="l" rtl="0">
              <a:lnSpc>
                <a:spcPct val="100000"/>
              </a:lnSpc>
              <a:spcBef>
                <a:spcPts val="0"/>
              </a:spcBef>
              <a:spcAft>
                <a:spcPts val="0"/>
              </a:spcAft>
              <a:buClr>
                <a:srgbClr val="000000"/>
              </a:buClr>
              <a:buSzPts val="3600"/>
              <a:buFont typeface="Arial"/>
              <a:buNone/>
            </a:pPr>
            <a:r>
              <a:rPr lang="en-US" sz="3600" b="1" i="0" u="none" strike="noStrike" cap="none">
                <a:solidFill>
                  <a:srgbClr val="FFFFFF"/>
                </a:solidFill>
                <a:latin typeface="Candara"/>
                <a:ea typeface="Candara"/>
                <a:cs typeface="Candara"/>
                <a:sym typeface="Candara"/>
              </a:rPr>
              <a:t>TITLE…</a:t>
            </a:r>
            <a:endParaRPr sz="3600" b="0" i="0" u="none" strike="noStrike" cap="none">
              <a:solidFill>
                <a:schemeClr val="dk1"/>
              </a:solidFill>
              <a:latin typeface="Times New Roman"/>
              <a:ea typeface="Times New Roman"/>
              <a:cs typeface="Times New Roman"/>
              <a:sym typeface="Times New Roman"/>
            </a:endParaRPr>
          </a:p>
        </p:txBody>
      </p:sp>
      <p:sp>
        <p:nvSpPr>
          <p:cNvPr id="216" name="Google Shape;216;p12"/>
          <p:cNvSpPr/>
          <p:nvPr/>
        </p:nvSpPr>
        <p:spPr>
          <a:xfrm>
            <a:off x="289995" y="104711"/>
            <a:ext cx="10911016" cy="735919"/>
          </a:xfrm>
          <a:prstGeom prst="rect">
            <a:avLst/>
          </a:prstGeom>
          <a:solidFill>
            <a:srgbClr val="72BC59"/>
          </a:solidFill>
          <a:ln>
            <a:noFill/>
          </a:ln>
        </p:spPr>
        <p:txBody>
          <a:bodyPr spcFirstLastPara="1" wrap="square" lIns="91425" tIns="45700" rIns="91425" bIns="45700" anchor="ctr" anchorCtr="0">
            <a:noAutofit/>
          </a:bodyPr>
          <a:lstStyle/>
          <a:p>
            <a:pPr lvl="0">
              <a:buSzPts val="3600"/>
            </a:pPr>
            <a:r>
              <a:rPr lang="el-GR" sz="3600" b="1" dirty="0" smtClean="0">
                <a:solidFill>
                  <a:schemeClr val="lt1"/>
                </a:solidFill>
                <a:latin typeface="Candara"/>
                <a:ea typeface="Candara"/>
                <a:cs typeface="Candara"/>
                <a:sym typeface="Candara"/>
              </a:rPr>
              <a:t>Επικοινωνία: περιεχόμενο και σχέση</a:t>
            </a:r>
            <a:endParaRPr lang="en-US" sz="3600" b="1" dirty="0">
              <a:solidFill>
                <a:schemeClr val="lt1"/>
              </a:solidFill>
              <a:latin typeface="Candara"/>
              <a:ea typeface="Candara"/>
              <a:cs typeface="Candara"/>
              <a:sym typeface="Candara"/>
            </a:endParaRPr>
          </a:p>
        </p:txBody>
      </p:sp>
      <p:pic>
        <p:nvPicPr>
          <p:cNvPr id="217" name="Google Shape;217;p12" descr="A logo with a tree in the middle&#10;&#10;Description automatically generated"/>
          <p:cNvPicPr preferRelativeResize="0"/>
          <p:nvPr/>
        </p:nvPicPr>
        <p:blipFill rotWithShape="1">
          <a:blip r:embed="rId3">
            <a:alphaModFix/>
          </a:blip>
          <a:srcRect/>
          <a:stretch/>
        </p:blipFill>
        <p:spPr>
          <a:xfrm>
            <a:off x="11271502" y="37286"/>
            <a:ext cx="689206" cy="689206"/>
          </a:xfrm>
          <a:prstGeom prst="rect">
            <a:avLst/>
          </a:prstGeom>
          <a:noFill/>
          <a:ln>
            <a:noFill/>
          </a:ln>
        </p:spPr>
      </p:pic>
      <p:sp>
        <p:nvSpPr>
          <p:cNvPr id="218" name="Google Shape;218;p12"/>
          <p:cNvSpPr txBox="1">
            <a:spLocks noGrp="1"/>
          </p:cNvSpPr>
          <p:nvPr>
            <p:ph type="title"/>
          </p:nvPr>
        </p:nvSpPr>
        <p:spPr>
          <a:xfrm>
            <a:off x="568325" y="1093788"/>
            <a:ext cx="10515600" cy="684212"/>
          </a:xfrm>
          <a:prstGeom prst="rect">
            <a:avLst/>
          </a:prstGeom>
          <a:noFill/>
          <a:ln>
            <a:noFill/>
          </a:ln>
        </p:spPr>
        <p:txBody>
          <a:bodyPr spcFirstLastPara="1" wrap="square" lIns="91425" tIns="45700" rIns="91425" bIns="45700" anchor="t" anchorCtr="0">
            <a:normAutofit fontScale="90000"/>
          </a:bodyPr>
          <a:lstStyle/>
          <a:p>
            <a:pPr lvl="0">
              <a:buSzPct val="100000"/>
            </a:pPr>
            <a:r>
              <a:rPr lang="el-GR" b="1" dirty="0" smtClean="0"/>
              <a:t>Στόχοι </a:t>
            </a:r>
            <a:r>
              <a:rPr lang="el-GR" b="1" dirty="0" smtClean="0"/>
              <a:t>της επικοινωνίας</a:t>
            </a:r>
            <a:endParaRPr b="1" dirty="0"/>
          </a:p>
        </p:txBody>
      </p:sp>
      <p:sp>
        <p:nvSpPr>
          <p:cNvPr id="219" name="Google Shape;219;p12"/>
          <p:cNvSpPr txBox="1">
            <a:spLocks noGrp="1"/>
          </p:cNvSpPr>
          <p:nvPr>
            <p:ph type="body" idx="1"/>
          </p:nvPr>
        </p:nvSpPr>
        <p:spPr>
          <a:xfrm>
            <a:off x="461975" y="2646378"/>
            <a:ext cx="5511900" cy="3060600"/>
          </a:xfrm>
          <a:prstGeom prst="rect">
            <a:avLst/>
          </a:prstGeom>
          <a:noFill/>
          <a:ln>
            <a:noFill/>
          </a:ln>
        </p:spPr>
        <p:txBody>
          <a:bodyPr spcFirstLastPara="1" wrap="square" lIns="91425" tIns="45700" rIns="91425" bIns="45700" anchor="t" anchorCtr="0">
            <a:noAutofit/>
          </a:bodyPr>
          <a:lstStyle/>
          <a:p>
            <a:pPr marL="0" indent="0" algn="just">
              <a:spcBef>
                <a:spcPts val="0"/>
              </a:spcBef>
              <a:buSzPts val="2400"/>
              <a:buNone/>
            </a:pPr>
            <a:r>
              <a:rPr lang="el-GR" sz="2700" dirty="0" smtClean="0"/>
              <a:t>Ο </a:t>
            </a:r>
            <a:r>
              <a:rPr lang="el-GR" sz="2700" dirty="0" smtClean="0"/>
              <a:t>καθορισμός του στόχου σας είναι το πρώτο βήμα στη διαδικασία της επικοινωνίας.</a:t>
            </a:r>
            <a:endParaRPr lang="el-GR" sz="2700" dirty="0" smtClean="0"/>
          </a:p>
          <a:p>
            <a:pPr marL="0" indent="0" algn="just">
              <a:spcBef>
                <a:spcPts val="0"/>
              </a:spcBef>
              <a:buSzPts val="2400"/>
              <a:buNone/>
            </a:pPr>
            <a:r>
              <a:rPr lang="el-GR" sz="2700" dirty="0" smtClean="0"/>
              <a:t>Πριν αναρωτηθείτε τι θα πείτε, είναι σημαντικό να γνωρίζετε:</a:t>
            </a:r>
          </a:p>
          <a:p>
            <a:r>
              <a:rPr lang="el-GR" sz="3200" b="1" dirty="0" smtClean="0"/>
              <a:t>ΤΙ ΘΕΛΩ ΝΑ ΠΕΤΥΧΩ;</a:t>
            </a:r>
            <a:endParaRPr lang="el-GR" sz="3200" dirty="0" smtClean="0"/>
          </a:p>
          <a:p>
            <a:pPr marL="0" lvl="0" indent="0" algn="just" rtl="0">
              <a:lnSpc>
                <a:spcPct val="90000"/>
              </a:lnSpc>
              <a:spcBef>
                <a:spcPts val="0"/>
              </a:spcBef>
              <a:spcAft>
                <a:spcPts val="0"/>
              </a:spcAft>
              <a:buClr>
                <a:schemeClr val="dk1"/>
              </a:buClr>
              <a:buSzPts val="2400"/>
              <a:buFont typeface="Arial"/>
              <a:buNone/>
            </a:pPr>
            <a:endParaRPr sz="3100" dirty="0"/>
          </a:p>
          <a:p>
            <a:pPr marL="0" lvl="0" indent="0" algn="just" rtl="0">
              <a:lnSpc>
                <a:spcPct val="90000"/>
              </a:lnSpc>
              <a:spcBef>
                <a:spcPts val="1000"/>
              </a:spcBef>
              <a:spcAft>
                <a:spcPts val="0"/>
              </a:spcAft>
              <a:buClr>
                <a:schemeClr val="dk1"/>
              </a:buClr>
              <a:buSzPts val="2400"/>
              <a:buFont typeface="Arial"/>
              <a:buNone/>
            </a:pPr>
            <a:r>
              <a:rPr lang="en-US" sz="2700" dirty="0">
                <a:solidFill>
                  <a:srgbClr val="767171"/>
                </a:solidFill>
              </a:rPr>
              <a:t/>
            </a:r>
            <a:br>
              <a:rPr lang="en-US" sz="2700" dirty="0">
                <a:solidFill>
                  <a:srgbClr val="767171"/>
                </a:solidFill>
              </a:rPr>
            </a:br>
            <a:endParaRPr sz="2700" dirty="0"/>
          </a:p>
        </p:txBody>
      </p:sp>
      <p:pic>
        <p:nvPicPr>
          <p:cNvPr id="220" name="Google Shape;220;p12"/>
          <p:cNvPicPr preferRelativeResize="0"/>
          <p:nvPr/>
        </p:nvPicPr>
        <p:blipFill rotWithShape="1">
          <a:blip r:embed="rId4">
            <a:alphaModFix/>
          </a:blip>
          <a:srcRect/>
          <a:stretch/>
        </p:blipFill>
        <p:spPr>
          <a:xfrm>
            <a:off x="5973763" y="1906588"/>
            <a:ext cx="5511800" cy="3800475"/>
          </a:xfrm>
          <a:prstGeom prst="rect">
            <a:avLst/>
          </a:prstGeom>
          <a:noFill/>
          <a:ln>
            <a:noFill/>
          </a:ln>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24"/>
        <p:cNvGrpSpPr/>
        <p:nvPr/>
      </p:nvGrpSpPr>
      <p:grpSpPr>
        <a:xfrm>
          <a:off x="0" y="0"/>
          <a:ext cx="0" cy="0"/>
          <a:chOff x="0" y="0"/>
          <a:chExt cx="0" cy="0"/>
        </a:xfrm>
      </p:grpSpPr>
      <p:sp>
        <p:nvSpPr>
          <p:cNvPr id="225" name="Google Shape;225;p13"/>
          <p:cNvSpPr txBox="1"/>
          <p:nvPr/>
        </p:nvSpPr>
        <p:spPr>
          <a:xfrm>
            <a:off x="0" y="80161"/>
            <a:ext cx="9646508" cy="646331"/>
          </a:xfrm>
          <a:prstGeom prst="rect">
            <a:avLst/>
          </a:prstGeom>
          <a:noFill/>
          <a:ln>
            <a:noFill/>
          </a:ln>
        </p:spPr>
        <p:txBody>
          <a:bodyPr spcFirstLastPara="1" wrap="square" lIns="91425" tIns="45700" rIns="91425" bIns="45700" anchor="t" anchorCtr="0">
            <a:spAutoFit/>
          </a:bodyPr>
          <a:lstStyle/>
          <a:p>
            <a:pPr marL="457200" marR="0" lvl="1" indent="0" algn="l" rtl="0">
              <a:lnSpc>
                <a:spcPct val="100000"/>
              </a:lnSpc>
              <a:spcBef>
                <a:spcPts val="0"/>
              </a:spcBef>
              <a:spcAft>
                <a:spcPts val="0"/>
              </a:spcAft>
              <a:buClr>
                <a:srgbClr val="000000"/>
              </a:buClr>
              <a:buSzPts val="3600"/>
              <a:buFont typeface="Arial"/>
              <a:buNone/>
            </a:pPr>
            <a:r>
              <a:rPr lang="en-US" sz="3600" b="1" i="0" u="none" strike="noStrike" cap="none">
                <a:solidFill>
                  <a:srgbClr val="FFFFFF"/>
                </a:solidFill>
                <a:latin typeface="Candara"/>
                <a:ea typeface="Candara"/>
                <a:cs typeface="Candara"/>
                <a:sym typeface="Candara"/>
              </a:rPr>
              <a:t>TITLE…</a:t>
            </a:r>
            <a:endParaRPr sz="3600" b="0" i="0" u="none" strike="noStrike" cap="none">
              <a:solidFill>
                <a:schemeClr val="dk1"/>
              </a:solidFill>
              <a:latin typeface="Times New Roman"/>
              <a:ea typeface="Times New Roman"/>
              <a:cs typeface="Times New Roman"/>
              <a:sym typeface="Times New Roman"/>
            </a:endParaRPr>
          </a:p>
        </p:txBody>
      </p:sp>
      <p:sp>
        <p:nvSpPr>
          <p:cNvPr id="226" name="Google Shape;226;p13"/>
          <p:cNvSpPr/>
          <p:nvPr/>
        </p:nvSpPr>
        <p:spPr>
          <a:xfrm>
            <a:off x="289995" y="104711"/>
            <a:ext cx="10911016" cy="735919"/>
          </a:xfrm>
          <a:prstGeom prst="rect">
            <a:avLst/>
          </a:prstGeom>
          <a:solidFill>
            <a:srgbClr val="72BC59"/>
          </a:solidFill>
          <a:ln>
            <a:noFill/>
          </a:ln>
        </p:spPr>
        <p:txBody>
          <a:bodyPr spcFirstLastPara="1" wrap="square" lIns="91425" tIns="45700" rIns="91425" bIns="45700" anchor="ctr" anchorCtr="0">
            <a:noAutofit/>
          </a:bodyPr>
          <a:lstStyle/>
          <a:p>
            <a:pPr lvl="0">
              <a:buSzPts val="3600"/>
            </a:pPr>
            <a:r>
              <a:rPr lang="el-GR" sz="3600" b="1" dirty="0" smtClean="0">
                <a:solidFill>
                  <a:schemeClr val="lt1"/>
                </a:solidFill>
                <a:latin typeface="Candara"/>
                <a:ea typeface="Candara"/>
                <a:cs typeface="Candara"/>
                <a:sym typeface="Candara"/>
              </a:rPr>
              <a:t>Επικοινωνία: περιεχόμενο και σχέση</a:t>
            </a:r>
            <a:endParaRPr lang="en-US" sz="3600" b="1" dirty="0">
              <a:solidFill>
                <a:schemeClr val="lt1"/>
              </a:solidFill>
              <a:latin typeface="Candara"/>
              <a:ea typeface="Candara"/>
              <a:cs typeface="Candara"/>
              <a:sym typeface="Candara"/>
            </a:endParaRPr>
          </a:p>
        </p:txBody>
      </p:sp>
      <p:pic>
        <p:nvPicPr>
          <p:cNvPr id="227" name="Google Shape;227;p13" descr="A logo with a tree in the middle&#10;&#10;Description automatically generated"/>
          <p:cNvPicPr preferRelativeResize="0"/>
          <p:nvPr/>
        </p:nvPicPr>
        <p:blipFill rotWithShape="1">
          <a:blip r:embed="rId3">
            <a:alphaModFix/>
          </a:blip>
          <a:srcRect/>
          <a:stretch/>
        </p:blipFill>
        <p:spPr>
          <a:xfrm>
            <a:off x="11271502" y="37286"/>
            <a:ext cx="689206" cy="689206"/>
          </a:xfrm>
          <a:prstGeom prst="rect">
            <a:avLst/>
          </a:prstGeom>
          <a:noFill/>
          <a:ln>
            <a:noFill/>
          </a:ln>
        </p:spPr>
      </p:pic>
      <p:sp>
        <p:nvSpPr>
          <p:cNvPr id="228" name="Google Shape;228;p13"/>
          <p:cNvSpPr txBox="1">
            <a:spLocks noGrp="1"/>
          </p:cNvSpPr>
          <p:nvPr>
            <p:ph type="title"/>
          </p:nvPr>
        </p:nvSpPr>
        <p:spPr>
          <a:xfrm>
            <a:off x="838200" y="1287463"/>
            <a:ext cx="10515600" cy="746125"/>
          </a:xfrm>
          <a:prstGeom prst="rect">
            <a:avLst/>
          </a:prstGeom>
          <a:noFill/>
          <a:ln>
            <a:noFill/>
          </a:ln>
        </p:spPr>
        <p:txBody>
          <a:bodyPr spcFirstLastPara="1" wrap="square" lIns="91425" tIns="45700" rIns="91425" bIns="45700" anchor="t" anchorCtr="0">
            <a:normAutofit/>
          </a:bodyPr>
          <a:lstStyle/>
          <a:p>
            <a:pPr lvl="0">
              <a:buSzPts val="2400"/>
            </a:pPr>
            <a:r>
              <a:rPr lang="el-GR" sz="2800" b="1" dirty="0" smtClean="0"/>
              <a:t>Στόχοι της επικοινωνίας</a:t>
            </a:r>
            <a:endParaRPr sz="4800" b="1" dirty="0"/>
          </a:p>
        </p:txBody>
      </p:sp>
      <p:sp>
        <p:nvSpPr>
          <p:cNvPr id="229" name="Google Shape;229;p13"/>
          <p:cNvSpPr txBox="1">
            <a:spLocks noGrp="1"/>
          </p:cNvSpPr>
          <p:nvPr>
            <p:ph type="body" idx="1"/>
          </p:nvPr>
        </p:nvSpPr>
        <p:spPr>
          <a:xfrm>
            <a:off x="838200" y="2147888"/>
            <a:ext cx="10515600" cy="4029075"/>
          </a:xfrm>
          <a:prstGeom prst="rect">
            <a:avLst/>
          </a:prstGeom>
          <a:noFill/>
          <a:ln>
            <a:noFill/>
          </a:ln>
        </p:spPr>
        <p:txBody>
          <a:bodyPr spcFirstLastPara="1" wrap="square" lIns="91425" tIns="45700" rIns="91425" bIns="45700" anchor="t" anchorCtr="0">
            <a:normAutofit/>
          </a:bodyPr>
          <a:lstStyle/>
          <a:p>
            <a:pPr marL="228600" lvl="0" indent="-228600" algn="just" rtl="0">
              <a:lnSpc>
                <a:spcPct val="90000"/>
              </a:lnSpc>
              <a:spcBef>
                <a:spcPts val="0"/>
              </a:spcBef>
              <a:spcAft>
                <a:spcPts val="0"/>
              </a:spcAft>
              <a:buClr>
                <a:schemeClr val="dk1"/>
              </a:buClr>
              <a:buSzPts val="2400"/>
              <a:buChar char="•"/>
            </a:pPr>
            <a:r>
              <a:rPr lang="el-GR" sz="2400" dirty="0" smtClean="0">
                <a:latin typeface="Candara"/>
                <a:ea typeface="Candara"/>
                <a:cs typeface="Candara"/>
                <a:sym typeface="Candara"/>
              </a:rPr>
              <a:t>Ο </a:t>
            </a:r>
            <a:r>
              <a:rPr lang="el-GR" sz="2400" dirty="0" smtClean="0">
                <a:latin typeface="Candara"/>
                <a:ea typeface="Candara"/>
                <a:cs typeface="Candara"/>
                <a:sym typeface="Candara"/>
              </a:rPr>
              <a:t>στόχος της επικοινωνίας είναι η έκφραση του αποτελέσματος που θέλετε να πετύχετε μέσα από την αλληλεπίδραση. </a:t>
            </a:r>
            <a:endParaRPr lang="el-GR" sz="2400" dirty="0" smtClean="0">
              <a:latin typeface="Candara"/>
              <a:ea typeface="Candara"/>
              <a:cs typeface="Candara"/>
              <a:sym typeface="Candara"/>
            </a:endParaRPr>
          </a:p>
          <a:p>
            <a:r>
              <a:rPr lang="el-GR" sz="2400" dirty="0" smtClean="0">
                <a:latin typeface="Candara"/>
                <a:ea typeface="Candara"/>
                <a:cs typeface="Candara"/>
                <a:sym typeface="Candara"/>
              </a:rPr>
              <a:t>Ο στόχος πρέπει να είναι: </a:t>
            </a:r>
          </a:p>
          <a:p>
            <a:r>
              <a:rPr lang="el-GR" sz="2400" b="1" dirty="0" smtClean="0"/>
              <a:t>S – Συγκεκριμένος</a:t>
            </a:r>
            <a:r>
              <a:rPr lang="el-GR" sz="2400" dirty="0" smtClean="0"/>
              <a:t/>
            </a:r>
            <a:br>
              <a:rPr lang="el-GR" sz="2400" dirty="0" smtClean="0"/>
            </a:br>
            <a:r>
              <a:rPr lang="el-GR" sz="2400" b="1" dirty="0" smtClean="0"/>
              <a:t>M – Μετρήσιμος</a:t>
            </a:r>
            <a:r>
              <a:rPr lang="el-GR" sz="2400" dirty="0" smtClean="0"/>
              <a:t/>
            </a:r>
            <a:br>
              <a:rPr lang="el-GR" sz="2400" dirty="0" smtClean="0"/>
            </a:br>
            <a:r>
              <a:rPr lang="el-GR" sz="2400" b="1" dirty="0" smtClean="0"/>
              <a:t>A – Εφικτός</a:t>
            </a:r>
            <a:r>
              <a:rPr lang="el-GR" sz="2400" dirty="0" smtClean="0"/>
              <a:t/>
            </a:r>
            <a:br>
              <a:rPr lang="el-GR" sz="2400" dirty="0" smtClean="0"/>
            </a:br>
            <a:r>
              <a:rPr lang="el-GR" sz="2400" b="1" dirty="0" smtClean="0"/>
              <a:t>R – Ρεαλιστικός</a:t>
            </a:r>
            <a:r>
              <a:rPr lang="el-GR" sz="2400" dirty="0" smtClean="0"/>
              <a:t/>
            </a:r>
            <a:br>
              <a:rPr lang="el-GR" sz="2400" dirty="0" smtClean="0"/>
            </a:br>
            <a:r>
              <a:rPr lang="el-GR" sz="2400" b="1" dirty="0" smtClean="0"/>
              <a:t>T – Χρονικά προσδιορισμένος</a:t>
            </a:r>
            <a:endParaRPr lang="el-GR" sz="2400" dirty="0"/>
          </a:p>
        </p:txBody>
      </p:sp>
      <p:pic>
        <p:nvPicPr>
          <p:cNvPr id="230" name="Google Shape;230;p13" descr="Keep your Home Care Team Engaged by Setting SMART Goals"/>
          <p:cNvPicPr preferRelativeResize="0"/>
          <p:nvPr/>
        </p:nvPicPr>
        <p:blipFill rotWithShape="1">
          <a:blip r:embed="rId4">
            <a:alphaModFix/>
          </a:blip>
          <a:srcRect/>
          <a:stretch/>
        </p:blipFill>
        <p:spPr>
          <a:xfrm>
            <a:off x="5519936" y="3140968"/>
            <a:ext cx="5999466" cy="2790652"/>
          </a:xfrm>
          <a:prstGeom prst="rect">
            <a:avLst/>
          </a:prstGeom>
          <a:noFill/>
          <a:ln>
            <a:noFill/>
          </a:ln>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34"/>
        <p:cNvGrpSpPr/>
        <p:nvPr/>
      </p:nvGrpSpPr>
      <p:grpSpPr>
        <a:xfrm>
          <a:off x="0" y="0"/>
          <a:ext cx="0" cy="0"/>
          <a:chOff x="0" y="0"/>
          <a:chExt cx="0" cy="0"/>
        </a:xfrm>
      </p:grpSpPr>
      <p:sp>
        <p:nvSpPr>
          <p:cNvPr id="235" name="Google Shape;235;p14"/>
          <p:cNvSpPr txBox="1"/>
          <p:nvPr/>
        </p:nvSpPr>
        <p:spPr>
          <a:xfrm>
            <a:off x="0" y="70734"/>
            <a:ext cx="9646508" cy="646331"/>
          </a:xfrm>
          <a:prstGeom prst="rect">
            <a:avLst/>
          </a:prstGeom>
          <a:noFill/>
          <a:ln>
            <a:noFill/>
          </a:ln>
        </p:spPr>
        <p:txBody>
          <a:bodyPr spcFirstLastPara="1" wrap="square" lIns="91425" tIns="45700" rIns="91425" bIns="45700" anchor="t" anchorCtr="0">
            <a:spAutoFit/>
          </a:bodyPr>
          <a:lstStyle/>
          <a:p>
            <a:pPr marL="457200" marR="0" lvl="1" indent="0" algn="l" rtl="0">
              <a:lnSpc>
                <a:spcPct val="100000"/>
              </a:lnSpc>
              <a:spcBef>
                <a:spcPts val="0"/>
              </a:spcBef>
              <a:spcAft>
                <a:spcPts val="0"/>
              </a:spcAft>
              <a:buClr>
                <a:srgbClr val="000000"/>
              </a:buClr>
              <a:buSzPts val="3600"/>
              <a:buFont typeface="Arial"/>
              <a:buNone/>
            </a:pPr>
            <a:r>
              <a:rPr lang="en-US" sz="3600" b="1" i="0" u="none" strike="noStrike" cap="none">
                <a:solidFill>
                  <a:srgbClr val="FFFFFF"/>
                </a:solidFill>
                <a:latin typeface="Candara"/>
                <a:ea typeface="Candara"/>
                <a:cs typeface="Candara"/>
                <a:sym typeface="Candara"/>
              </a:rPr>
              <a:t>TITLE…</a:t>
            </a:r>
            <a:endParaRPr sz="3600" b="0" i="0" u="none" strike="noStrike" cap="none">
              <a:solidFill>
                <a:schemeClr val="dk1"/>
              </a:solidFill>
              <a:latin typeface="Times New Roman"/>
              <a:ea typeface="Times New Roman"/>
              <a:cs typeface="Times New Roman"/>
              <a:sym typeface="Times New Roman"/>
            </a:endParaRPr>
          </a:p>
        </p:txBody>
      </p:sp>
      <p:sp>
        <p:nvSpPr>
          <p:cNvPr id="236" name="Google Shape;236;p14"/>
          <p:cNvSpPr/>
          <p:nvPr/>
        </p:nvSpPr>
        <p:spPr>
          <a:xfrm>
            <a:off x="289995" y="99769"/>
            <a:ext cx="10911016" cy="735919"/>
          </a:xfrm>
          <a:prstGeom prst="rect">
            <a:avLst/>
          </a:prstGeom>
          <a:solidFill>
            <a:srgbClr val="72BC59"/>
          </a:solidFill>
          <a:ln>
            <a:noFill/>
          </a:ln>
        </p:spPr>
        <p:txBody>
          <a:bodyPr spcFirstLastPara="1" wrap="square" lIns="91425" tIns="45700" rIns="91425" bIns="45700" anchor="ctr" anchorCtr="0">
            <a:noAutofit/>
          </a:bodyPr>
          <a:lstStyle/>
          <a:p>
            <a:pPr lvl="0">
              <a:buSzPts val="3600"/>
            </a:pPr>
            <a:r>
              <a:rPr lang="el-GR" sz="3600" b="1" dirty="0" smtClean="0">
                <a:solidFill>
                  <a:schemeClr val="lt1"/>
                </a:solidFill>
                <a:latin typeface="Candara"/>
                <a:ea typeface="Candara"/>
                <a:cs typeface="Candara"/>
                <a:sym typeface="Candara"/>
              </a:rPr>
              <a:t>Επικοινωνία: περιεχόμενο και σχέση</a:t>
            </a:r>
            <a:endParaRPr lang="en-US" sz="3600" b="1" dirty="0">
              <a:solidFill>
                <a:schemeClr val="lt1"/>
              </a:solidFill>
              <a:latin typeface="Candara"/>
              <a:ea typeface="Candara"/>
              <a:cs typeface="Candara"/>
              <a:sym typeface="Candara"/>
            </a:endParaRPr>
          </a:p>
        </p:txBody>
      </p:sp>
      <p:pic>
        <p:nvPicPr>
          <p:cNvPr id="237" name="Google Shape;237;p14" descr="A logo with a tree in the middle&#10;&#10;Description automatically generated"/>
          <p:cNvPicPr preferRelativeResize="0"/>
          <p:nvPr/>
        </p:nvPicPr>
        <p:blipFill rotWithShape="1">
          <a:blip r:embed="rId3">
            <a:alphaModFix/>
          </a:blip>
          <a:srcRect/>
          <a:stretch/>
        </p:blipFill>
        <p:spPr>
          <a:xfrm>
            <a:off x="11271502" y="37286"/>
            <a:ext cx="689206" cy="689206"/>
          </a:xfrm>
          <a:prstGeom prst="rect">
            <a:avLst/>
          </a:prstGeom>
          <a:noFill/>
          <a:ln>
            <a:noFill/>
          </a:ln>
        </p:spPr>
      </p:pic>
      <p:sp>
        <p:nvSpPr>
          <p:cNvPr id="238" name="Google Shape;238;p14"/>
          <p:cNvSpPr txBox="1">
            <a:spLocks noGrp="1"/>
          </p:cNvSpPr>
          <p:nvPr>
            <p:ph type="title"/>
          </p:nvPr>
        </p:nvSpPr>
        <p:spPr>
          <a:xfrm>
            <a:off x="496888" y="1120775"/>
            <a:ext cx="10515600" cy="746125"/>
          </a:xfrm>
          <a:prstGeom prst="rect">
            <a:avLst/>
          </a:prstGeom>
          <a:noFill/>
          <a:ln>
            <a:noFill/>
          </a:ln>
        </p:spPr>
        <p:txBody>
          <a:bodyPr spcFirstLastPara="1" wrap="square" lIns="91425" tIns="45700" rIns="91425" bIns="45700" anchor="t" anchorCtr="0">
            <a:normAutofit/>
          </a:bodyPr>
          <a:lstStyle/>
          <a:p>
            <a:pPr lvl="0">
              <a:buSzPts val="3200"/>
            </a:pPr>
            <a:r>
              <a:rPr lang="el-GR" sz="3200" b="1" dirty="0" smtClean="0">
                <a:latin typeface="Candara"/>
                <a:ea typeface="Candara"/>
                <a:cs typeface="Candara"/>
                <a:sym typeface="Candara"/>
              </a:rPr>
              <a:t>Συνήθη </a:t>
            </a:r>
            <a:r>
              <a:rPr lang="el-GR" sz="3200" b="1" dirty="0" smtClean="0">
                <a:latin typeface="Candara"/>
                <a:ea typeface="Candara"/>
                <a:cs typeface="Candara"/>
                <a:sym typeface="Candara"/>
              </a:rPr>
              <a:t>εμπόδια στην αποτελεσματική </a:t>
            </a:r>
            <a:r>
              <a:rPr lang="el-GR" sz="3200" b="1" dirty="0" smtClean="0">
                <a:latin typeface="Candara"/>
                <a:ea typeface="Candara"/>
                <a:cs typeface="Candara"/>
                <a:sym typeface="Candara"/>
              </a:rPr>
              <a:t>επικοινωνία</a:t>
            </a:r>
            <a:endParaRPr lang="en-US" sz="3200" b="1" dirty="0">
              <a:latin typeface="Candara"/>
              <a:ea typeface="Candara"/>
              <a:cs typeface="Candara"/>
              <a:sym typeface="Candara"/>
            </a:endParaRPr>
          </a:p>
        </p:txBody>
      </p:sp>
      <p:sp>
        <p:nvSpPr>
          <p:cNvPr id="239" name="Google Shape;239;p14"/>
          <p:cNvSpPr txBox="1">
            <a:spLocks noGrp="1"/>
          </p:cNvSpPr>
          <p:nvPr>
            <p:ph type="body" idx="1"/>
          </p:nvPr>
        </p:nvSpPr>
        <p:spPr>
          <a:xfrm>
            <a:off x="685411" y="1917399"/>
            <a:ext cx="10515600" cy="3023202"/>
          </a:xfrm>
          <a:prstGeom prst="rect">
            <a:avLst/>
          </a:prstGeom>
          <a:noFill/>
          <a:ln>
            <a:noFill/>
          </a:ln>
        </p:spPr>
        <p:txBody>
          <a:bodyPr spcFirstLastPara="1" wrap="square" lIns="91425" tIns="45700" rIns="91425" bIns="45700" anchor="t" anchorCtr="0">
            <a:normAutofit fontScale="92500" lnSpcReduction="10000"/>
          </a:bodyPr>
          <a:lstStyle/>
          <a:p>
            <a:pPr marL="228600" lvl="0" indent="-228600">
              <a:buSzPts val="2000"/>
            </a:pPr>
            <a:r>
              <a:rPr lang="el-GR" sz="2100" b="1" dirty="0" smtClean="0">
                <a:latin typeface="Candara"/>
                <a:ea typeface="Candara"/>
                <a:cs typeface="Candara"/>
                <a:sym typeface="Candara"/>
              </a:rPr>
              <a:t>Χρήση </a:t>
            </a:r>
            <a:r>
              <a:rPr lang="el-GR" sz="2100" b="1" dirty="0" smtClean="0">
                <a:latin typeface="Candara"/>
                <a:ea typeface="Candara"/>
                <a:cs typeface="Candara"/>
                <a:sym typeface="Candara"/>
              </a:rPr>
              <a:t>εξειδικευμένης ορολογίας</a:t>
            </a:r>
            <a:r>
              <a:rPr lang="el-GR" sz="2100" dirty="0" smtClean="0">
                <a:latin typeface="Candara"/>
                <a:ea typeface="Candara"/>
                <a:cs typeface="Candara"/>
                <a:sym typeface="Candara"/>
              </a:rPr>
              <a:t>: Υπερβολικά περίπλοκοι, άγνωστοι ή/και τεχνικοί όροι.</a:t>
            </a:r>
            <a:endParaRPr lang="en-US" sz="2100" dirty="0" smtClean="0">
              <a:latin typeface="Candara"/>
              <a:ea typeface="Candara"/>
              <a:cs typeface="Candara"/>
              <a:sym typeface="Candara"/>
            </a:endParaRPr>
          </a:p>
          <a:p>
            <a:pPr marL="228600" lvl="0" indent="-228600">
              <a:buSzPts val="2000"/>
            </a:pPr>
            <a:r>
              <a:rPr lang="el-GR" sz="2100" b="1" dirty="0" smtClean="0">
                <a:latin typeface="Candara"/>
                <a:ea typeface="Candara"/>
                <a:cs typeface="Candara"/>
                <a:sym typeface="Candara"/>
              </a:rPr>
              <a:t>Συναισθηματικά εμπόδια και ταμπού</a:t>
            </a:r>
            <a:r>
              <a:rPr lang="el-GR" sz="2100" dirty="0" smtClean="0">
                <a:latin typeface="Candara"/>
                <a:ea typeface="Candara"/>
                <a:cs typeface="Candara"/>
                <a:sym typeface="Candara"/>
              </a:rPr>
              <a:t>: Ορισμένοι άνθρωποι δυσκολεύονται να εκφράσουν τα συναισθήματά τους, ενώ ορισμένα θέματα μπορεί να θεωρούνται «απαγορευμένα» ή ταμπού. Τέτοια δύσκολα θέματα μπορεί να περιλαμβάνουν, χωρίς να περιορίζονται σε αυτά, την πολιτική, τη θρησκεία, τις αναπηρίες — νοητικές και σωματικές — τη σεξουαλικότητα και το φύλο, τον ρατσισμό και οποιαδήποτε άποψη μπορεί να θεωρηθεί μη δημοφιλής. </a:t>
            </a:r>
            <a:endParaRPr lang="en-US" sz="2100" dirty="0" smtClean="0">
              <a:latin typeface="Candara"/>
              <a:ea typeface="Candara"/>
              <a:cs typeface="Candara"/>
              <a:sym typeface="Candara"/>
            </a:endParaRPr>
          </a:p>
          <a:p>
            <a:pPr marL="228600" lvl="0" indent="-228600">
              <a:buSzPts val="2000"/>
            </a:pPr>
            <a:r>
              <a:rPr lang="el-GR" sz="2100" b="1" dirty="0" smtClean="0">
                <a:latin typeface="Candara"/>
                <a:ea typeface="Candara"/>
                <a:cs typeface="Candara"/>
                <a:sym typeface="Candara"/>
              </a:rPr>
              <a:t>Έλλειψη προσοχής, αδιαφορία, περισπασμοί ή μη σχετικότητα του θέματος για τον παραλήπτη. </a:t>
            </a:r>
            <a:endParaRPr lang="en-US" sz="2100" b="1" dirty="0" smtClean="0">
              <a:latin typeface="Candara"/>
              <a:ea typeface="Candara"/>
              <a:cs typeface="Candara"/>
              <a:sym typeface="Candara"/>
            </a:endParaRPr>
          </a:p>
          <a:p>
            <a:pPr marL="228600" indent="-228600">
              <a:buSzPts val="2000"/>
            </a:pPr>
            <a:r>
              <a:rPr lang="el-GR" sz="2100" b="1" dirty="0" smtClean="0">
                <a:latin typeface="Candara"/>
                <a:ea typeface="Candara"/>
                <a:cs typeface="Candara"/>
                <a:sym typeface="Candara"/>
              </a:rPr>
              <a:t>Διαφορές στην αντίληψη και στην οπτική γωνία. </a:t>
            </a:r>
            <a:endParaRPr lang="en-US" sz="2100" b="1" dirty="0" smtClean="0">
              <a:latin typeface="Candara"/>
              <a:ea typeface="Candara"/>
              <a:cs typeface="Candara"/>
              <a:sym typeface="Candara"/>
            </a:endParaRPr>
          </a:p>
          <a:p>
            <a:pPr marL="228600" lvl="0" indent="-228600">
              <a:buSzPts val="2000"/>
            </a:pPr>
            <a:r>
              <a:rPr lang="el-GR" sz="2100" b="1" dirty="0" smtClean="0">
                <a:latin typeface="Candara"/>
                <a:ea typeface="Candara"/>
                <a:cs typeface="Candara"/>
                <a:sym typeface="Candara"/>
              </a:rPr>
              <a:t>Σωματικές αναπηρίες, όπως προβλήματα ακοής ή δυσκολίες στην ομιλία.</a:t>
            </a:r>
            <a:endParaRPr lang="en-US" sz="2100" b="1" dirty="0" smtClean="0">
              <a:latin typeface="Candara"/>
              <a:ea typeface="Candara"/>
              <a:cs typeface="Candara"/>
              <a:sym typeface="Candara"/>
            </a:endParaRPr>
          </a:p>
        </p:txBody>
      </p:sp>
      <p:pic>
        <p:nvPicPr>
          <p:cNvPr id="240" name="Google Shape;240;p14" descr="Communication: Taking it to a deeper ..."/>
          <p:cNvPicPr preferRelativeResize="0"/>
          <p:nvPr/>
        </p:nvPicPr>
        <p:blipFill rotWithShape="1">
          <a:blip r:embed="rId4">
            <a:alphaModFix/>
          </a:blip>
          <a:srcRect/>
          <a:stretch/>
        </p:blipFill>
        <p:spPr>
          <a:xfrm>
            <a:off x="8174895" y="5039913"/>
            <a:ext cx="2943225" cy="1552575"/>
          </a:xfrm>
          <a:prstGeom prst="rect">
            <a:avLst/>
          </a:prstGeom>
          <a:noFill/>
          <a:ln>
            <a:noFill/>
          </a:ln>
        </p:spPr>
      </p:pic>
      <p:pic>
        <p:nvPicPr>
          <p:cNvPr id="241" name="Google Shape;241;p14" descr="Good Communication Skills"/>
          <p:cNvPicPr preferRelativeResize="0"/>
          <p:nvPr/>
        </p:nvPicPr>
        <p:blipFill rotWithShape="1">
          <a:blip r:embed="rId5">
            <a:alphaModFix/>
          </a:blip>
          <a:srcRect/>
          <a:stretch/>
        </p:blipFill>
        <p:spPr>
          <a:xfrm>
            <a:off x="4393325" y="5039913"/>
            <a:ext cx="2783374" cy="1476502"/>
          </a:xfrm>
          <a:prstGeom prst="rect">
            <a:avLst/>
          </a:prstGeom>
          <a:noFill/>
          <a:ln>
            <a:noFill/>
          </a:ln>
        </p:spPr>
      </p:pic>
      <p:pic>
        <p:nvPicPr>
          <p:cNvPr id="242" name="Google Shape;242;p14" descr="Communication Skills for Leaders are ..."/>
          <p:cNvPicPr preferRelativeResize="0"/>
          <p:nvPr/>
        </p:nvPicPr>
        <p:blipFill rotWithShape="1">
          <a:blip r:embed="rId6">
            <a:alphaModFix/>
          </a:blip>
          <a:srcRect/>
          <a:stretch/>
        </p:blipFill>
        <p:spPr>
          <a:xfrm>
            <a:off x="990989" y="4944663"/>
            <a:ext cx="2619375" cy="1647826"/>
          </a:xfrm>
          <a:prstGeom prst="rect">
            <a:avLst/>
          </a:prstGeom>
          <a:noFill/>
          <a:ln>
            <a:noFill/>
          </a:ln>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246"/>
        <p:cNvGrpSpPr/>
        <p:nvPr/>
      </p:nvGrpSpPr>
      <p:grpSpPr>
        <a:xfrm>
          <a:off x="0" y="0"/>
          <a:ext cx="0" cy="0"/>
          <a:chOff x="0" y="0"/>
          <a:chExt cx="0" cy="0"/>
        </a:xfrm>
      </p:grpSpPr>
      <p:pic>
        <p:nvPicPr>
          <p:cNvPr id="247" name="Google Shape;247;p16" descr="A logo with a tree in the middle&#10;&#10;Description automatically generated"/>
          <p:cNvPicPr preferRelativeResize="0"/>
          <p:nvPr/>
        </p:nvPicPr>
        <p:blipFill rotWithShape="1">
          <a:blip r:embed="rId3">
            <a:alphaModFix/>
          </a:blip>
          <a:srcRect/>
          <a:stretch/>
        </p:blipFill>
        <p:spPr>
          <a:xfrm>
            <a:off x="11271502" y="46712"/>
            <a:ext cx="689206" cy="689206"/>
          </a:xfrm>
          <a:prstGeom prst="rect">
            <a:avLst/>
          </a:prstGeom>
          <a:noFill/>
          <a:ln>
            <a:noFill/>
          </a:ln>
        </p:spPr>
      </p:pic>
      <p:sp>
        <p:nvSpPr>
          <p:cNvPr id="248" name="Google Shape;248;p16"/>
          <p:cNvSpPr/>
          <p:nvPr/>
        </p:nvSpPr>
        <p:spPr>
          <a:xfrm>
            <a:off x="360486" y="-1"/>
            <a:ext cx="10698811" cy="735919"/>
          </a:xfrm>
          <a:prstGeom prst="rect">
            <a:avLst/>
          </a:prstGeom>
          <a:solidFill>
            <a:srgbClr val="A99374"/>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249" name="Google Shape;249;p16"/>
          <p:cNvSpPr/>
          <p:nvPr/>
        </p:nvSpPr>
        <p:spPr>
          <a:xfrm>
            <a:off x="0" y="0"/>
            <a:ext cx="10911016" cy="735919"/>
          </a:xfrm>
          <a:prstGeom prst="rect">
            <a:avLst/>
          </a:prstGeom>
          <a:solidFill>
            <a:srgbClr val="72BC59"/>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250" name="Google Shape;250;p16"/>
          <p:cNvSpPr txBox="1"/>
          <p:nvPr/>
        </p:nvSpPr>
        <p:spPr>
          <a:xfrm>
            <a:off x="0" y="89588"/>
            <a:ext cx="9646508" cy="646331"/>
          </a:xfrm>
          <a:prstGeom prst="rect">
            <a:avLst/>
          </a:prstGeom>
          <a:noFill/>
          <a:ln>
            <a:noFill/>
          </a:ln>
        </p:spPr>
        <p:txBody>
          <a:bodyPr spcFirstLastPara="1" wrap="square" lIns="91425" tIns="45700" rIns="91425" bIns="45700" anchor="t" anchorCtr="0">
            <a:spAutoFit/>
          </a:bodyPr>
          <a:lstStyle/>
          <a:p>
            <a:pPr marL="457200" lvl="1">
              <a:buSzPts val="3600"/>
            </a:pPr>
            <a:r>
              <a:rPr lang="en-US" sz="3600" b="1" i="0" u="none" strike="noStrike" cap="none" dirty="0" smtClean="0">
                <a:solidFill>
                  <a:srgbClr val="FFFFFF"/>
                </a:solidFill>
                <a:latin typeface="Candara"/>
                <a:ea typeface="Candara"/>
                <a:cs typeface="Candara"/>
                <a:sym typeface="Candara"/>
              </a:rPr>
              <a:t> </a:t>
            </a:r>
            <a:r>
              <a:rPr lang="el-GR" sz="3600" b="1" dirty="0" err="1" smtClean="0">
                <a:solidFill>
                  <a:srgbClr val="FFFFFF"/>
                </a:solidFill>
                <a:latin typeface="Candara"/>
                <a:ea typeface="Candara"/>
                <a:cs typeface="Candara"/>
                <a:sym typeface="Candara"/>
              </a:rPr>
              <a:t>Διαγενεακή</a:t>
            </a:r>
            <a:r>
              <a:rPr lang="el-GR" sz="3600" b="1" dirty="0" smtClean="0">
                <a:solidFill>
                  <a:srgbClr val="FFFFFF"/>
                </a:solidFill>
                <a:latin typeface="Candara"/>
                <a:ea typeface="Candara"/>
                <a:cs typeface="Candara"/>
                <a:sym typeface="Candara"/>
              </a:rPr>
              <a:t> </a:t>
            </a:r>
            <a:r>
              <a:rPr lang="el-GR" sz="3600" b="1" dirty="0" smtClean="0">
                <a:solidFill>
                  <a:srgbClr val="FFFFFF"/>
                </a:solidFill>
                <a:latin typeface="Candara"/>
                <a:ea typeface="Candara"/>
                <a:cs typeface="Candara"/>
                <a:sym typeface="Candara"/>
              </a:rPr>
              <a:t>επικοινωνία</a:t>
            </a:r>
            <a:endParaRPr lang="en-US" sz="3600" b="1" dirty="0">
              <a:solidFill>
                <a:srgbClr val="FFFFFF"/>
              </a:solidFill>
              <a:latin typeface="Candara"/>
              <a:ea typeface="Candara"/>
              <a:cs typeface="Candara"/>
              <a:sym typeface="Times New Roman"/>
            </a:endParaRPr>
          </a:p>
        </p:txBody>
      </p:sp>
      <p:sp>
        <p:nvSpPr>
          <p:cNvPr id="251" name="Google Shape;251;p16"/>
          <p:cNvSpPr txBox="1"/>
          <p:nvPr/>
        </p:nvSpPr>
        <p:spPr>
          <a:xfrm>
            <a:off x="623392" y="1052736"/>
            <a:ext cx="10134300" cy="4401164"/>
          </a:xfrm>
          <a:prstGeom prst="rect">
            <a:avLst/>
          </a:prstGeom>
          <a:noFill/>
          <a:ln>
            <a:noFill/>
          </a:ln>
        </p:spPr>
        <p:txBody>
          <a:bodyPr spcFirstLastPara="1" wrap="square" lIns="91425" tIns="45700" rIns="91425" bIns="45700" anchor="t" anchorCtr="0">
            <a:spAutoFit/>
          </a:bodyPr>
          <a:lstStyle/>
          <a:p>
            <a:r>
              <a:rPr lang="el-GR" sz="2000" dirty="0" smtClean="0">
                <a:solidFill>
                  <a:schemeClr val="dk1"/>
                </a:solidFill>
                <a:latin typeface="Candara"/>
                <a:ea typeface="Candara"/>
                <a:cs typeface="Candara"/>
                <a:sym typeface="Candara"/>
              </a:rPr>
              <a:t>Η </a:t>
            </a:r>
            <a:r>
              <a:rPr lang="el-GR" sz="2000" b="1" dirty="0" err="1" smtClean="0">
                <a:solidFill>
                  <a:schemeClr val="dk1"/>
                </a:solidFill>
                <a:latin typeface="Candara"/>
                <a:ea typeface="Candara"/>
                <a:cs typeface="Candara"/>
                <a:sym typeface="Candara"/>
              </a:rPr>
              <a:t>διαγενεακή</a:t>
            </a:r>
            <a:r>
              <a:rPr lang="el-GR" sz="2000" b="1" dirty="0" smtClean="0">
                <a:solidFill>
                  <a:schemeClr val="dk1"/>
                </a:solidFill>
                <a:latin typeface="Candara"/>
                <a:ea typeface="Candara"/>
                <a:cs typeface="Candara"/>
                <a:sym typeface="Candara"/>
              </a:rPr>
              <a:t> επικοινωνία </a:t>
            </a:r>
            <a:r>
              <a:rPr lang="el-GR" sz="2000" dirty="0" smtClean="0">
                <a:solidFill>
                  <a:schemeClr val="dk1"/>
                </a:solidFill>
                <a:latin typeface="Candara"/>
                <a:ea typeface="Candara"/>
                <a:cs typeface="Candara"/>
                <a:sym typeface="Candara"/>
              </a:rPr>
              <a:t>αναφέρεται στη σύνδεση μεταξύ ατόμων διαφορετικών ηλικιακών ομάδων, δηλαδή διαφορετικών γενεών, με στόχο την προώθηση της αμοιβαίας κατανόησης και της ανταλλαγής γνώσεων.</a:t>
            </a:r>
          </a:p>
          <a:p>
            <a:r>
              <a:rPr lang="el-GR" sz="2000" dirty="0" smtClean="0">
                <a:solidFill>
                  <a:schemeClr val="dk1"/>
                </a:solidFill>
                <a:latin typeface="Candara"/>
                <a:ea typeface="Candara"/>
                <a:cs typeface="Candara"/>
                <a:sym typeface="Candara"/>
              </a:rPr>
              <a:t>Ως γενιά νοείται μια ομάδα ατόμων της ίδιας ηλικιακής ομάδας ή </a:t>
            </a:r>
            <a:r>
              <a:rPr lang="el-GR" sz="2000" dirty="0" err="1" smtClean="0">
                <a:solidFill>
                  <a:schemeClr val="dk1"/>
                </a:solidFill>
                <a:latin typeface="Candara"/>
                <a:ea typeface="Candara"/>
                <a:cs typeface="Candara"/>
                <a:sym typeface="Candara"/>
              </a:rPr>
              <a:t>κοόρτης</a:t>
            </a:r>
            <a:r>
              <a:rPr lang="el-GR" sz="2000" dirty="0" smtClean="0">
                <a:solidFill>
                  <a:schemeClr val="dk1"/>
                </a:solidFill>
                <a:latin typeface="Candara"/>
                <a:ea typeface="Candara"/>
                <a:cs typeface="Candara"/>
                <a:sym typeface="Candara"/>
              </a:rPr>
              <a:t>.</a:t>
            </a:r>
          </a:p>
          <a:p>
            <a:endParaRPr lang="en-US" sz="2000" dirty="0" smtClean="0">
              <a:solidFill>
                <a:schemeClr val="dk1"/>
              </a:solidFill>
              <a:latin typeface="Candara"/>
              <a:ea typeface="Candara"/>
              <a:cs typeface="Candara"/>
              <a:sym typeface="Candara"/>
            </a:endParaRPr>
          </a:p>
          <a:p>
            <a:r>
              <a:rPr lang="el-GR" sz="2000" dirty="0" smtClean="0">
                <a:solidFill>
                  <a:schemeClr val="dk1"/>
                </a:solidFill>
                <a:latin typeface="Candara"/>
                <a:ea typeface="Candara"/>
                <a:cs typeface="Candara"/>
                <a:sym typeface="Candara"/>
              </a:rPr>
              <a:t>Μια </a:t>
            </a:r>
            <a:r>
              <a:rPr lang="el-GR" sz="2000" dirty="0" smtClean="0">
                <a:solidFill>
                  <a:schemeClr val="dk1"/>
                </a:solidFill>
                <a:latin typeface="Candara"/>
                <a:ea typeface="Candara"/>
                <a:cs typeface="Candara"/>
                <a:sym typeface="Candara"/>
              </a:rPr>
              <a:t>γενιά δεν συνδέεται μόνο με την ηλικία, αλλά και με το πολιτιστικό περιβάλλον, τις τεχνολογικές γνώσεις και τις επικοινωνιακές συνήθειες. </a:t>
            </a:r>
            <a:r>
              <a:rPr lang="el-GR" sz="2000" dirty="0" smtClean="0">
                <a:solidFill>
                  <a:schemeClr val="dk1"/>
                </a:solidFill>
                <a:latin typeface="Candara"/>
                <a:ea typeface="Candara"/>
                <a:cs typeface="Candara"/>
                <a:sym typeface="Candara"/>
              </a:rPr>
              <a:t>Τα στοιχεία αυτά μπορεί να παρουσιάζουν μικρές ή μεγάλες διαφορές, οι οποίες συχνά οδηγούν σε αντίθετες στάσεις ή αντιλήψεις.</a:t>
            </a:r>
          </a:p>
          <a:p>
            <a:endParaRPr lang="en-US" sz="2000" dirty="0" smtClean="0">
              <a:solidFill>
                <a:schemeClr val="dk1"/>
              </a:solidFill>
              <a:latin typeface="Candara"/>
              <a:ea typeface="Candara"/>
              <a:cs typeface="Candara"/>
              <a:sym typeface="Candara"/>
            </a:endParaRPr>
          </a:p>
          <a:p>
            <a:r>
              <a:rPr lang="el-GR" sz="2000" dirty="0" smtClean="0">
                <a:solidFill>
                  <a:schemeClr val="dk1"/>
                </a:solidFill>
                <a:latin typeface="Candara"/>
                <a:ea typeface="Candara"/>
                <a:cs typeface="Candara"/>
                <a:sym typeface="Candara"/>
              </a:rPr>
              <a:t>Οι </a:t>
            </a:r>
            <a:r>
              <a:rPr lang="el-GR" sz="2000" dirty="0" smtClean="0">
                <a:solidFill>
                  <a:schemeClr val="dk1"/>
                </a:solidFill>
                <a:latin typeface="Candara"/>
                <a:ea typeface="Candara"/>
                <a:cs typeface="Candara"/>
                <a:sym typeface="Candara"/>
              </a:rPr>
              <a:t>διαφορές μεταξύ των γενεών οφείλονται σε σημαντικά γεγονότα, εξελίξεις, μεταβολές και αλλαγές στις αξίες ή στα κοινωνικά πρότυπα.</a:t>
            </a:r>
            <a:endParaRPr lang="el-GR" sz="2000" dirty="0" smtClean="0">
              <a:solidFill>
                <a:schemeClr val="dk1"/>
              </a:solidFill>
              <a:latin typeface="Candara"/>
              <a:ea typeface="Candara"/>
              <a:cs typeface="Candara"/>
              <a:sym typeface="Candara"/>
            </a:endParaRPr>
          </a:p>
          <a:p>
            <a:r>
              <a:rPr lang="el-GR" sz="2000" dirty="0" smtClean="0">
                <a:solidFill>
                  <a:schemeClr val="dk1"/>
                </a:solidFill>
                <a:latin typeface="Candara"/>
                <a:ea typeface="Candara"/>
                <a:cs typeface="Candara"/>
                <a:sym typeface="Candara"/>
              </a:rPr>
              <a:t>Αυτές οι διαφορές επηρεάζουν έντονα τους τρόπους επικοινωνίας.</a:t>
            </a:r>
          </a:p>
          <a:p>
            <a:pPr marL="0" marR="0" lvl="0" indent="0" algn="just" rtl="0">
              <a:lnSpc>
                <a:spcPct val="100000"/>
              </a:lnSpc>
              <a:spcBef>
                <a:spcPts val="0"/>
              </a:spcBef>
              <a:spcAft>
                <a:spcPts val="0"/>
              </a:spcAft>
              <a:buClr>
                <a:srgbClr val="000000"/>
              </a:buClr>
              <a:buSzPts val="2000"/>
              <a:buFont typeface="Arial"/>
              <a:buNone/>
            </a:pPr>
            <a:endParaRPr lang="en-US" sz="2000" dirty="0">
              <a:solidFill>
                <a:schemeClr val="dk1"/>
              </a:solidFill>
              <a:latin typeface="Candara"/>
              <a:ea typeface="Candara"/>
              <a:cs typeface="Candara"/>
              <a:sym typeface="Candara"/>
            </a:endParaRPr>
          </a:p>
        </p:txBody>
      </p:sp>
      <p:pic>
        <p:nvPicPr>
          <p:cNvPr id="254" name="Google Shape;254;p16" descr="Intergenerational Communication"/>
          <p:cNvPicPr preferRelativeResize="0"/>
          <p:nvPr/>
        </p:nvPicPr>
        <p:blipFill rotWithShape="1">
          <a:blip r:embed="rId4">
            <a:alphaModFix/>
          </a:blip>
          <a:srcRect/>
          <a:stretch/>
        </p:blipFill>
        <p:spPr>
          <a:xfrm>
            <a:off x="8714249" y="4268452"/>
            <a:ext cx="3246450" cy="2085075"/>
          </a:xfrm>
          <a:prstGeom prst="rect">
            <a:avLst/>
          </a:prstGeom>
          <a:noFill/>
          <a:ln>
            <a:noFill/>
          </a:ln>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258"/>
        <p:cNvGrpSpPr/>
        <p:nvPr/>
      </p:nvGrpSpPr>
      <p:grpSpPr>
        <a:xfrm>
          <a:off x="0" y="0"/>
          <a:ext cx="0" cy="0"/>
          <a:chOff x="0" y="0"/>
          <a:chExt cx="0" cy="0"/>
        </a:xfrm>
      </p:grpSpPr>
      <p:pic>
        <p:nvPicPr>
          <p:cNvPr id="259" name="Google Shape;259;p17" descr="A logo with a tree in the middle&#10;&#10;Description automatically generated"/>
          <p:cNvPicPr preferRelativeResize="0"/>
          <p:nvPr/>
        </p:nvPicPr>
        <p:blipFill rotWithShape="1">
          <a:blip r:embed="rId3">
            <a:alphaModFix/>
          </a:blip>
          <a:srcRect/>
          <a:stretch/>
        </p:blipFill>
        <p:spPr>
          <a:xfrm>
            <a:off x="11271502" y="46712"/>
            <a:ext cx="689206" cy="689206"/>
          </a:xfrm>
          <a:prstGeom prst="rect">
            <a:avLst/>
          </a:prstGeom>
          <a:noFill/>
          <a:ln>
            <a:noFill/>
          </a:ln>
        </p:spPr>
      </p:pic>
      <p:sp>
        <p:nvSpPr>
          <p:cNvPr id="260" name="Google Shape;260;p17"/>
          <p:cNvSpPr/>
          <p:nvPr/>
        </p:nvSpPr>
        <p:spPr>
          <a:xfrm>
            <a:off x="360486" y="-1"/>
            <a:ext cx="10698811" cy="735919"/>
          </a:xfrm>
          <a:prstGeom prst="rect">
            <a:avLst/>
          </a:prstGeom>
          <a:solidFill>
            <a:srgbClr val="A99374"/>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261" name="Google Shape;261;p17"/>
          <p:cNvSpPr/>
          <p:nvPr/>
        </p:nvSpPr>
        <p:spPr>
          <a:xfrm>
            <a:off x="0" y="0"/>
            <a:ext cx="10911016" cy="735919"/>
          </a:xfrm>
          <a:prstGeom prst="rect">
            <a:avLst/>
          </a:prstGeom>
          <a:solidFill>
            <a:srgbClr val="72BC59"/>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262" name="Google Shape;262;p17"/>
          <p:cNvSpPr txBox="1"/>
          <p:nvPr/>
        </p:nvSpPr>
        <p:spPr>
          <a:xfrm>
            <a:off x="0" y="89588"/>
            <a:ext cx="9646508" cy="646331"/>
          </a:xfrm>
          <a:prstGeom prst="rect">
            <a:avLst/>
          </a:prstGeom>
          <a:noFill/>
          <a:ln>
            <a:noFill/>
          </a:ln>
        </p:spPr>
        <p:txBody>
          <a:bodyPr spcFirstLastPara="1" wrap="square" lIns="91425" tIns="45700" rIns="91425" bIns="45700" anchor="t" anchorCtr="0">
            <a:spAutoFit/>
          </a:bodyPr>
          <a:lstStyle/>
          <a:p>
            <a:pPr marL="457200" lvl="1">
              <a:buSzPts val="3600"/>
            </a:pPr>
            <a:r>
              <a:rPr lang="el-GR" sz="3600" b="1" dirty="0" err="1" smtClean="0">
                <a:solidFill>
                  <a:srgbClr val="FFFFFF"/>
                </a:solidFill>
                <a:latin typeface="Candara"/>
                <a:ea typeface="Candara"/>
                <a:cs typeface="Candara"/>
                <a:sym typeface="Candara"/>
              </a:rPr>
              <a:t>Διαγενεακή</a:t>
            </a:r>
            <a:r>
              <a:rPr lang="el-GR" sz="3600" b="1" dirty="0" smtClean="0">
                <a:solidFill>
                  <a:srgbClr val="FFFFFF"/>
                </a:solidFill>
                <a:latin typeface="Candara"/>
                <a:ea typeface="Candara"/>
                <a:cs typeface="Candara"/>
                <a:sym typeface="Candara"/>
              </a:rPr>
              <a:t> επικοινωνία</a:t>
            </a:r>
            <a:endParaRPr sz="3600" b="0" i="0" u="none" strike="noStrike" cap="none" dirty="0">
              <a:solidFill>
                <a:schemeClr val="dk1"/>
              </a:solidFill>
              <a:latin typeface="Times New Roman"/>
              <a:ea typeface="Times New Roman"/>
              <a:cs typeface="Times New Roman"/>
              <a:sym typeface="Times New Roman"/>
            </a:endParaRPr>
          </a:p>
        </p:txBody>
      </p:sp>
      <p:sp>
        <p:nvSpPr>
          <p:cNvPr id="263" name="Google Shape;263;p17"/>
          <p:cNvSpPr txBox="1"/>
          <p:nvPr/>
        </p:nvSpPr>
        <p:spPr>
          <a:xfrm>
            <a:off x="773075" y="1219950"/>
            <a:ext cx="10286100" cy="707846"/>
          </a:xfrm>
          <a:prstGeom prst="rect">
            <a:avLst/>
          </a:prstGeom>
          <a:noFill/>
          <a:ln>
            <a:noFill/>
          </a:ln>
        </p:spPr>
        <p:txBody>
          <a:bodyPr spcFirstLastPara="1" wrap="square" lIns="91425" tIns="45700" rIns="91425" bIns="45700" anchor="t" anchorCtr="0">
            <a:spAutoFit/>
          </a:bodyPr>
          <a:lstStyle/>
          <a:p>
            <a:pPr lvl="0" algn="just">
              <a:buSzPts val="2000"/>
            </a:pPr>
            <a:r>
              <a:rPr lang="el-GR" sz="2000" dirty="0" smtClean="0">
                <a:solidFill>
                  <a:srgbClr val="0A0A0C"/>
                </a:solidFill>
                <a:latin typeface="Candara"/>
                <a:ea typeface="Candara"/>
                <a:cs typeface="Candara"/>
                <a:sym typeface="Candara"/>
              </a:rPr>
              <a:t>Το </a:t>
            </a:r>
            <a:r>
              <a:rPr lang="el-GR" sz="2000" dirty="0" smtClean="0">
                <a:solidFill>
                  <a:srgbClr val="0A0A0C"/>
                </a:solidFill>
                <a:latin typeface="Candara"/>
                <a:ea typeface="Candara"/>
                <a:cs typeface="Candara"/>
                <a:sym typeface="Candara"/>
              </a:rPr>
              <a:t>2023 συνυπάρχουν ταυτόχρονα πέντε ή και περισσότερες γενιές: οι Παραδοσιακοί / </a:t>
            </a:r>
            <a:r>
              <a:rPr lang="el-GR" sz="2000" dirty="0" err="1" smtClean="0">
                <a:solidFill>
                  <a:srgbClr val="0A0A0C"/>
                </a:solidFill>
                <a:latin typeface="Candara"/>
                <a:ea typeface="Candara"/>
                <a:cs typeface="Candara"/>
                <a:sym typeface="Candara"/>
              </a:rPr>
              <a:t>Silent</a:t>
            </a:r>
            <a:r>
              <a:rPr lang="el-GR" sz="2000" dirty="0" smtClean="0">
                <a:solidFill>
                  <a:srgbClr val="0A0A0C"/>
                </a:solidFill>
                <a:latin typeface="Candara"/>
                <a:ea typeface="Candara"/>
                <a:cs typeface="Candara"/>
                <a:sym typeface="Candara"/>
              </a:rPr>
              <a:t> </a:t>
            </a:r>
            <a:r>
              <a:rPr lang="el-GR" sz="2000" dirty="0" err="1" smtClean="0">
                <a:solidFill>
                  <a:srgbClr val="0A0A0C"/>
                </a:solidFill>
                <a:latin typeface="Candara"/>
                <a:ea typeface="Candara"/>
                <a:cs typeface="Candara"/>
                <a:sym typeface="Candara"/>
              </a:rPr>
              <a:t>Generation</a:t>
            </a:r>
            <a:r>
              <a:rPr lang="el-GR" sz="2000" dirty="0" smtClean="0">
                <a:solidFill>
                  <a:srgbClr val="0A0A0C"/>
                </a:solidFill>
                <a:latin typeface="Candara"/>
                <a:ea typeface="Candara"/>
                <a:cs typeface="Candara"/>
                <a:sym typeface="Candara"/>
              </a:rPr>
              <a:t>, οι </a:t>
            </a:r>
            <a:r>
              <a:rPr lang="el-GR" sz="2000" dirty="0" err="1" smtClean="0">
                <a:solidFill>
                  <a:srgbClr val="0A0A0C"/>
                </a:solidFill>
                <a:latin typeface="Candara"/>
                <a:ea typeface="Candara"/>
                <a:cs typeface="Candara"/>
                <a:sym typeface="Candara"/>
              </a:rPr>
              <a:t>Baby</a:t>
            </a:r>
            <a:r>
              <a:rPr lang="el-GR" sz="2000" dirty="0" smtClean="0">
                <a:solidFill>
                  <a:srgbClr val="0A0A0C"/>
                </a:solidFill>
                <a:latin typeface="Candara"/>
                <a:ea typeface="Candara"/>
                <a:cs typeface="Candara"/>
                <a:sym typeface="Candara"/>
              </a:rPr>
              <a:t> </a:t>
            </a:r>
            <a:r>
              <a:rPr lang="el-GR" sz="2000" dirty="0" err="1" smtClean="0">
                <a:solidFill>
                  <a:srgbClr val="0A0A0C"/>
                </a:solidFill>
                <a:latin typeface="Candara"/>
                <a:ea typeface="Candara"/>
                <a:cs typeface="Candara"/>
                <a:sym typeface="Candara"/>
              </a:rPr>
              <a:t>Boomers</a:t>
            </a:r>
            <a:r>
              <a:rPr lang="el-GR" sz="2000" dirty="0" smtClean="0">
                <a:solidFill>
                  <a:srgbClr val="0A0A0C"/>
                </a:solidFill>
                <a:latin typeface="Candara"/>
                <a:ea typeface="Candara"/>
                <a:cs typeface="Candara"/>
                <a:sym typeface="Candara"/>
              </a:rPr>
              <a:t>, η Γενιά X, οι </a:t>
            </a:r>
            <a:r>
              <a:rPr lang="el-GR" sz="2000" dirty="0" err="1" smtClean="0">
                <a:solidFill>
                  <a:srgbClr val="0A0A0C"/>
                </a:solidFill>
                <a:latin typeface="Candara"/>
                <a:ea typeface="Candara"/>
                <a:cs typeface="Candara"/>
                <a:sym typeface="Candara"/>
              </a:rPr>
              <a:t>Millennials</a:t>
            </a:r>
            <a:r>
              <a:rPr lang="el-GR" sz="2000" dirty="0" smtClean="0">
                <a:solidFill>
                  <a:srgbClr val="0A0A0C"/>
                </a:solidFill>
                <a:latin typeface="Candara"/>
                <a:ea typeface="Candara"/>
                <a:cs typeface="Candara"/>
                <a:sym typeface="Candara"/>
              </a:rPr>
              <a:t> / Γενιά Y και η Γενιά Z</a:t>
            </a:r>
            <a:r>
              <a:rPr lang="el-GR" sz="2000" dirty="0" smtClean="0">
                <a:solidFill>
                  <a:srgbClr val="0A0A0C"/>
                </a:solidFill>
                <a:latin typeface="Candara"/>
                <a:ea typeface="Candara"/>
                <a:cs typeface="Candara"/>
                <a:sym typeface="Candara"/>
              </a:rPr>
              <a:t>.</a:t>
            </a:r>
            <a:endParaRPr lang="en-US" sz="2000" dirty="0">
              <a:solidFill>
                <a:srgbClr val="0A0A0C"/>
              </a:solidFill>
              <a:latin typeface="Candara"/>
              <a:ea typeface="Candara"/>
              <a:cs typeface="Candara"/>
              <a:sym typeface="Candara"/>
            </a:endParaRPr>
          </a:p>
        </p:txBody>
      </p:sp>
      <p:pic>
        <p:nvPicPr>
          <p:cNvPr id="264" name="Google Shape;264;p17"/>
          <p:cNvPicPr preferRelativeResize="0"/>
          <p:nvPr/>
        </p:nvPicPr>
        <p:blipFill rotWithShape="1">
          <a:blip r:embed="rId4">
            <a:alphaModFix/>
          </a:blip>
          <a:srcRect/>
          <a:stretch/>
        </p:blipFill>
        <p:spPr>
          <a:xfrm>
            <a:off x="2601226" y="2213200"/>
            <a:ext cx="6217301" cy="3760300"/>
          </a:xfrm>
          <a:prstGeom prst="rect">
            <a:avLst/>
          </a:prstGeom>
          <a:noFill/>
          <a:ln>
            <a:noFill/>
          </a:ln>
        </p:spPr>
      </p:pic>
      <p:sp>
        <p:nvSpPr>
          <p:cNvPr id="265" name="Google Shape;265;p17"/>
          <p:cNvSpPr txBox="1"/>
          <p:nvPr/>
        </p:nvSpPr>
        <p:spPr>
          <a:xfrm>
            <a:off x="773075" y="6150000"/>
            <a:ext cx="10231200" cy="707846"/>
          </a:xfrm>
          <a:prstGeom prst="rect">
            <a:avLst/>
          </a:prstGeom>
          <a:noFill/>
          <a:ln>
            <a:noFill/>
          </a:ln>
        </p:spPr>
        <p:txBody>
          <a:bodyPr spcFirstLastPara="1" wrap="square" lIns="91425" tIns="45700" rIns="91425" bIns="45700" anchor="t" anchorCtr="0">
            <a:spAutoFit/>
          </a:bodyPr>
          <a:lstStyle/>
          <a:p>
            <a:pPr algn="just">
              <a:buSzPts val="2000"/>
            </a:pPr>
            <a:r>
              <a:rPr lang="el-GR" sz="2000" dirty="0" smtClean="0">
                <a:solidFill>
                  <a:srgbClr val="0A0A0C"/>
                </a:solidFill>
                <a:latin typeface="Candara"/>
                <a:ea typeface="Candara"/>
                <a:cs typeface="Candara"/>
                <a:sym typeface="Candara"/>
              </a:rPr>
              <a:t>Οι συγκρούσεις, οι παρεξηγήσεις και η έλλειψη επικοινωνίας είναι συχνά αποτέλεσμα των διαφορών ανάμεσα στις διαφορετικές γενιές</a:t>
            </a:r>
            <a:r>
              <a:rPr lang="el-GR" sz="2000" dirty="0" smtClean="0">
                <a:solidFill>
                  <a:srgbClr val="0A0A0C"/>
                </a:solidFill>
                <a:latin typeface="Candara"/>
                <a:ea typeface="Candara"/>
                <a:cs typeface="Candara"/>
                <a:sym typeface="Candara"/>
              </a:rPr>
              <a:t>.</a:t>
            </a:r>
            <a:endParaRPr lang="el-GR" sz="2000" dirty="0">
              <a:solidFill>
                <a:srgbClr val="0A0A0C"/>
              </a:solidFill>
              <a:latin typeface="Candara"/>
              <a:ea typeface="Candara"/>
              <a:cs typeface="Candara"/>
              <a:sym typeface="Candara"/>
            </a:endParaRPr>
          </a:p>
        </p:txBody>
      </p:sp>
      <p:sp>
        <p:nvSpPr>
          <p:cNvPr id="266" name="Google Shape;266;p17"/>
          <p:cNvSpPr txBox="1"/>
          <p:nvPr/>
        </p:nvSpPr>
        <p:spPr>
          <a:xfrm>
            <a:off x="8960700" y="5367150"/>
            <a:ext cx="3000000" cy="446400"/>
          </a:xfrm>
          <a:prstGeom prst="rect">
            <a:avLst/>
          </a:prstGeom>
          <a:noFill/>
          <a:ln>
            <a:noFill/>
          </a:ln>
        </p:spPr>
        <p:txBody>
          <a:bodyPr spcFirstLastPara="1" wrap="square" lIns="91425" tIns="91425" rIns="91425" bIns="91425" anchor="t" anchorCtr="0">
            <a:spAutoFit/>
          </a:bodyPr>
          <a:lstStyle/>
          <a:p>
            <a:pPr marL="0" marR="0" lvl="0" indent="0" algn="just" rtl="0">
              <a:lnSpc>
                <a:spcPct val="100000"/>
              </a:lnSpc>
              <a:spcBef>
                <a:spcPts val="0"/>
              </a:spcBef>
              <a:spcAft>
                <a:spcPts val="0"/>
              </a:spcAft>
              <a:buClr>
                <a:srgbClr val="000000"/>
              </a:buClr>
              <a:buSzPts val="1700"/>
              <a:buFont typeface="Arial"/>
              <a:buNone/>
            </a:pPr>
            <a:r>
              <a:rPr lang="en-US" sz="1700" b="0" i="0" u="none" strike="noStrike" cap="none">
                <a:solidFill>
                  <a:srgbClr val="0A0A0C"/>
                </a:solidFill>
                <a:latin typeface="Candara"/>
                <a:ea typeface="Candara"/>
                <a:cs typeface="Candara"/>
                <a:sym typeface="Candara"/>
              </a:rPr>
              <a:t>Freepik image</a:t>
            </a:r>
            <a:endParaRPr sz="1100" b="0" i="0" u="none" strike="noStrike" cap="none">
              <a:solidFill>
                <a:srgbClr val="000000"/>
              </a:solidFill>
              <a:latin typeface="Arial"/>
              <a:ea typeface="Arial"/>
              <a:cs typeface="Arial"/>
              <a:sym typeface="Arial"/>
            </a:endParaRP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270"/>
        <p:cNvGrpSpPr/>
        <p:nvPr/>
      </p:nvGrpSpPr>
      <p:grpSpPr>
        <a:xfrm>
          <a:off x="0" y="0"/>
          <a:ext cx="0" cy="0"/>
          <a:chOff x="0" y="0"/>
          <a:chExt cx="0" cy="0"/>
        </a:xfrm>
      </p:grpSpPr>
      <p:pic>
        <p:nvPicPr>
          <p:cNvPr id="271" name="Google Shape;271;p18" descr="A logo with a tree in the middle&#10;&#10;Description automatically generated"/>
          <p:cNvPicPr preferRelativeResize="0"/>
          <p:nvPr/>
        </p:nvPicPr>
        <p:blipFill rotWithShape="1">
          <a:blip r:embed="rId3">
            <a:alphaModFix/>
          </a:blip>
          <a:srcRect/>
          <a:stretch/>
        </p:blipFill>
        <p:spPr>
          <a:xfrm>
            <a:off x="11271502" y="46712"/>
            <a:ext cx="689206" cy="689206"/>
          </a:xfrm>
          <a:prstGeom prst="rect">
            <a:avLst/>
          </a:prstGeom>
          <a:noFill/>
          <a:ln>
            <a:noFill/>
          </a:ln>
        </p:spPr>
      </p:pic>
      <p:sp>
        <p:nvSpPr>
          <p:cNvPr id="272" name="Google Shape;272;p18"/>
          <p:cNvSpPr/>
          <p:nvPr/>
        </p:nvSpPr>
        <p:spPr>
          <a:xfrm>
            <a:off x="360486" y="-1"/>
            <a:ext cx="10698811" cy="735919"/>
          </a:xfrm>
          <a:prstGeom prst="rect">
            <a:avLst/>
          </a:prstGeom>
          <a:solidFill>
            <a:srgbClr val="A99374"/>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273" name="Google Shape;273;p18"/>
          <p:cNvSpPr/>
          <p:nvPr/>
        </p:nvSpPr>
        <p:spPr>
          <a:xfrm>
            <a:off x="0" y="0"/>
            <a:ext cx="10911016" cy="735919"/>
          </a:xfrm>
          <a:prstGeom prst="rect">
            <a:avLst/>
          </a:prstGeom>
          <a:solidFill>
            <a:srgbClr val="72BC59"/>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274" name="Google Shape;274;p18"/>
          <p:cNvSpPr txBox="1"/>
          <p:nvPr/>
        </p:nvSpPr>
        <p:spPr>
          <a:xfrm>
            <a:off x="0" y="89600"/>
            <a:ext cx="10911000" cy="523180"/>
          </a:xfrm>
          <a:prstGeom prst="rect">
            <a:avLst/>
          </a:prstGeom>
          <a:noFill/>
          <a:ln>
            <a:noFill/>
          </a:ln>
        </p:spPr>
        <p:txBody>
          <a:bodyPr spcFirstLastPara="1" wrap="square" lIns="91425" tIns="45700" rIns="91425" bIns="45700" anchor="t" anchorCtr="0">
            <a:spAutoFit/>
          </a:bodyPr>
          <a:lstStyle/>
          <a:p>
            <a:pPr marL="457200" lvl="1">
              <a:buSzPts val="2900"/>
            </a:pPr>
            <a:r>
              <a:rPr lang="el-GR" sz="2800" b="1" dirty="0" smtClean="0">
                <a:solidFill>
                  <a:srgbClr val="FFFFFF"/>
                </a:solidFill>
                <a:latin typeface="Candara"/>
                <a:ea typeface="Candara"/>
                <a:cs typeface="Candara"/>
                <a:sym typeface="Candara"/>
              </a:rPr>
              <a:t>Πολυπολιτισμική</a:t>
            </a:r>
            <a:r>
              <a:rPr lang="el-GR" sz="2800" b="1" dirty="0" smtClean="0">
                <a:solidFill>
                  <a:srgbClr val="FFFFFF"/>
                </a:solidFill>
                <a:latin typeface="Candara"/>
                <a:ea typeface="Candara"/>
                <a:cs typeface="Candara"/>
                <a:sym typeface="Candara"/>
              </a:rPr>
              <a:t>, διαπολιτισμική και </a:t>
            </a:r>
            <a:r>
              <a:rPr lang="el-GR" sz="2800" b="1" dirty="0" err="1" smtClean="0">
                <a:solidFill>
                  <a:srgbClr val="FFFFFF"/>
                </a:solidFill>
                <a:latin typeface="Candara"/>
                <a:ea typeface="Candara"/>
                <a:cs typeface="Candara"/>
                <a:sym typeface="Candara"/>
              </a:rPr>
              <a:t>διαπολιτιστική</a:t>
            </a:r>
            <a:r>
              <a:rPr lang="el-GR" sz="2800" b="1" dirty="0" smtClean="0">
                <a:solidFill>
                  <a:srgbClr val="FFFFFF"/>
                </a:solidFill>
                <a:latin typeface="Candara"/>
                <a:ea typeface="Candara"/>
                <a:cs typeface="Candara"/>
                <a:sym typeface="Candara"/>
              </a:rPr>
              <a:t> </a:t>
            </a:r>
            <a:r>
              <a:rPr lang="el-GR" sz="2800" b="1" dirty="0" smtClean="0">
                <a:solidFill>
                  <a:srgbClr val="FFFFFF"/>
                </a:solidFill>
                <a:latin typeface="Candara"/>
                <a:ea typeface="Candara"/>
                <a:cs typeface="Candara"/>
                <a:sym typeface="Candara"/>
              </a:rPr>
              <a:t>επικοινωνία</a:t>
            </a:r>
            <a:endParaRPr lang="en-US" sz="2800" b="1" dirty="0">
              <a:solidFill>
                <a:srgbClr val="FFFFFF"/>
              </a:solidFill>
              <a:latin typeface="Candara"/>
              <a:ea typeface="Candara"/>
              <a:cs typeface="Candara"/>
              <a:sym typeface="Times New Roman"/>
            </a:endParaRPr>
          </a:p>
        </p:txBody>
      </p:sp>
      <p:sp>
        <p:nvSpPr>
          <p:cNvPr id="275" name="Google Shape;275;p18"/>
          <p:cNvSpPr txBox="1"/>
          <p:nvPr/>
        </p:nvSpPr>
        <p:spPr>
          <a:xfrm>
            <a:off x="534600" y="1025725"/>
            <a:ext cx="10698900" cy="3600945"/>
          </a:xfrm>
          <a:prstGeom prst="rect">
            <a:avLst/>
          </a:prstGeom>
          <a:noFill/>
          <a:ln>
            <a:noFill/>
          </a:ln>
        </p:spPr>
        <p:txBody>
          <a:bodyPr spcFirstLastPara="1" wrap="square" lIns="91425" tIns="45700" rIns="91425" bIns="45700" anchor="t" anchorCtr="0">
            <a:spAutoFit/>
          </a:bodyPr>
          <a:lstStyle/>
          <a:p>
            <a:pPr algn="just">
              <a:buSzPts val="1900"/>
            </a:pPr>
            <a:r>
              <a:rPr lang="el-GR" sz="1900" b="1" dirty="0" smtClean="0">
                <a:solidFill>
                  <a:srgbClr val="4A4A4A"/>
                </a:solidFill>
                <a:latin typeface="Candara"/>
                <a:ea typeface="Candara"/>
                <a:cs typeface="Candara"/>
                <a:sym typeface="Candara"/>
              </a:rPr>
              <a:t>Η </a:t>
            </a:r>
            <a:r>
              <a:rPr lang="el-GR" sz="1900" b="1" dirty="0" smtClean="0">
                <a:solidFill>
                  <a:srgbClr val="4A4A4A"/>
                </a:solidFill>
                <a:latin typeface="Candara"/>
                <a:ea typeface="Candara"/>
                <a:cs typeface="Candara"/>
                <a:sym typeface="Candara"/>
              </a:rPr>
              <a:t>διαπολιτισμική επικοινωνία </a:t>
            </a:r>
            <a:r>
              <a:rPr lang="el-GR" sz="1900" dirty="0" smtClean="0">
                <a:solidFill>
                  <a:srgbClr val="4A4A4A"/>
                </a:solidFill>
                <a:latin typeface="Candara"/>
                <a:ea typeface="Candara"/>
                <a:cs typeface="Candara"/>
                <a:sym typeface="Candara"/>
              </a:rPr>
              <a:t>αφορά την ανταλλαγή μεταξύ ατόμων από διαφορετικούς πολιτισμούς. Ως πολιτισμός νοούνται οι ιδέες, τα έθιμα και η κοινωνική συμπεριφορά ενός συγκεκριμένου λαού ή μιας κοινωνίας</a:t>
            </a:r>
            <a:r>
              <a:rPr lang="el-GR" sz="1900" dirty="0" smtClean="0">
                <a:solidFill>
                  <a:srgbClr val="4A4A4A"/>
                </a:solidFill>
                <a:latin typeface="Candara"/>
                <a:ea typeface="Candara"/>
                <a:cs typeface="Candara"/>
                <a:sym typeface="Candara"/>
              </a:rPr>
              <a:t>.</a:t>
            </a:r>
            <a:endParaRPr lang="en-US" sz="1900" dirty="0" smtClean="0">
              <a:solidFill>
                <a:srgbClr val="4A4A4A"/>
              </a:solidFill>
              <a:latin typeface="Candara"/>
              <a:ea typeface="Candara"/>
              <a:cs typeface="Candara"/>
              <a:sym typeface="Candara"/>
            </a:endParaRPr>
          </a:p>
          <a:p>
            <a:pPr algn="just">
              <a:buSzPts val="1900"/>
            </a:pPr>
            <a:endParaRPr lang="el-GR" sz="1900" b="1" dirty="0" smtClean="0">
              <a:solidFill>
                <a:srgbClr val="4A4A4A"/>
              </a:solidFill>
              <a:latin typeface="Candara"/>
              <a:ea typeface="Candara"/>
              <a:cs typeface="Candara"/>
              <a:sym typeface="Candara"/>
            </a:endParaRPr>
          </a:p>
          <a:p>
            <a:pPr algn="just">
              <a:buSzPts val="1900"/>
            </a:pPr>
            <a:r>
              <a:rPr lang="el-GR" sz="1900" b="1" dirty="0" smtClean="0">
                <a:solidFill>
                  <a:srgbClr val="4A4A4A"/>
                </a:solidFill>
                <a:latin typeface="Candara"/>
                <a:ea typeface="Candara"/>
                <a:cs typeface="Candara"/>
                <a:sym typeface="Candara"/>
              </a:rPr>
              <a:t>Η πολυπολιτισμική επικοινωνία </a:t>
            </a:r>
            <a:r>
              <a:rPr lang="el-GR" sz="1900" dirty="0" smtClean="0">
                <a:solidFill>
                  <a:srgbClr val="4A4A4A"/>
                </a:solidFill>
                <a:latin typeface="Candara"/>
                <a:ea typeface="Candara"/>
                <a:cs typeface="Candara"/>
                <a:sym typeface="Candara"/>
              </a:rPr>
              <a:t>πραγματοποιείται μεταξύ ανθρώπων με διαφορετικά πολιτισμικά υπόβαθρα, συμπεριλαμβανομένων διαφορετικών </a:t>
            </a:r>
            <a:r>
              <a:rPr lang="el-GR" sz="1900" dirty="0" err="1" smtClean="0">
                <a:solidFill>
                  <a:srgbClr val="4A4A4A"/>
                </a:solidFill>
                <a:latin typeface="Candara"/>
                <a:ea typeface="Candara"/>
                <a:cs typeface="Candara"/>
                <a:sym typeface="Candara"/>
              </a:rPr>
              <a:t>εθνοτικών</a:t>
            </a:r>
            <a:r>
              <a:rPr lang="el-GR" sz="1900" dirty="0" smtClean="0">
                <a:solidFill>
                  <a:srgbClr val="4A4A4A"/>
                </a:solidFill>
                <a:latin typeface="Candara"/>
                <a:ea typeface="Candara"/>
                <a:cs typeface="Candara"/>
                <a:sym typeface="Candara"/>
              </a:rPr>
              <a:t> ομάδων και θρησκειών</a:t>
            </a:r>
            <a:r>
              <a:rPr lang="el-GR" sz="1900" dirty="0" smtClean="0">
                <a:solidFill>
                  <a:srgbClr val="4A4A4A"/>
                </a:solidFill>
                <a:latin typeface="Candara"/>
                <a:ea typeface="Candara"/>
                <a:cs typeface="Candara"/>
                <a:sym typeface="Candara"/>
              </a:rPr>
              <a:t>.</a:t>
            </a:r>
            <a:endParaRPr lang="en-US" sz="1900" dirty="0" smtClean="0">
              <a:solidFill>
                <a:srgbClr val="4A4A4A"/>
              </a:solidFill>
              <a:latin typeface="Candara"/>
              <a:ea typeface="Candara"/>
              <a:cs typeface="Candara"/>
              <a:sym typeface="Candara"/>
            </a:endParaRPr>
          </a:p>
          <a:p>
            <a:pPr algn="just">
              <a:buSzPts val="1900"/>
            </a:pPr>
            <a:endParaRPr lang="el-GR" sz="1900" b="1" dirty="0" smtClean="0">
              <a:solidFill>
                <a:srgbClr val="4A4A4A"/>
              </a:solidFill>
              <a:latin typeface="Candara"/>
              <a:ea typeface="Candara"/>
              <a:cs typeface="Candara"/>
              <a:sym typeface="Candara"/>
            </a:endParaRPr>
          </a:p>
          <a:p>
            <a:pPr algn="just">
              <a:buSzPts val="1900"/>
            </a:pPr>
            <a:r>
              <a:rPr lang="el-GR" sz="1900" b="1" dirty="0" smtClean="0">
                <a:solidFill>
                  <a:srgbClr val="4A4A4A"/>
                </a:solidFill>
                <a:latin typeface="Candara"/>
                <a:ea typeface="Candara"/>
                <a:cs typeface="Candara"/>
                <a:sym typeface="Candara"/>
              </a:rPr>
              <a:t>Η </a:t>
            </a:r>
            <a:r>
              <a:rPr lang="el-GR" sz="1900" b="1" dirty="0" err="1" smtClean="0">
                <a:solidFill>
                  <a:srgbClr val="4A4A4A"/>
                </a:solidFill>
                <a:latin typeface="Candara"/>
                <a:ea typeface="Candara"/>
                <a:cs typeface="Candara"/>
                <a:sym typeface="Candara"/>
              </a:rPr>
              <a:t>διαπολιτιστική</a:t>
            </a:r>
            <a:r>
              <a:rPr lang="el-GR" sz="1900" b="1" dirty="0" smtClean="0">
                <a:solidFill>
                  <a:srgbClr val="4A4A4A"/>
                </a:solidFill>
                <a:latin typeface="Candara"/>
                <a:ea typeface="Candara"/>
                <a:cs typeface="Candara"/>
                <a:sym typeface="Candara"/>
              </a:rPr>
              <a:t> επικοινωνία </a:t>
            </a:r>
            <a:r>
              <a:rPr lang="el-GR" sz="1900" dirty="0" smtClean="0">
                <a:solidFill>
                  <a:srgbClr val="4A4A4A"/>
                </a:solidFill>
                <a:latin typeface="Candara"/>
                <a:ea typeface="Candara"/>
                <a:cs typeface="Candara"/>
                <a:sym typeface="Candara"/>
              </a:rPr>
              <a:t>προχωρά ένα βήμα πέρα από τη διαπολιτισμική επικοινωνία και εμφανίζεται μεταξύ ανθρώπων που έχουν σημαντικές πολιτισμικές και κοινωνικές διαφορές. Πραγματοποιείται μεταξύ ανθρώπων που προέρχονται από διαφορετικά πολιτισμικά περιβάλλοντα και αφορά την επικοινωνία που λαμβάνει χώρα ανάμεσα σε πολιτισμούς.</a:t>
            </a:r>
          </a:p>
          <a:p>
            <a:pPr algn="just">
              <a:buSzPts val="1900"/>
            </a:pPr>
            <a:r>
              <a:rPr lang="en-US" sz="1900" dirty="0">
                <a:solidFill>
                  <a:srgbClr val="4A4A4A"/>
                </a:solidFill>
                <a:latin typeface="Candara"/>
                <a:ea typeface="Candara"/>
                <a:cs typeface="Candara"/>
                <a:sym typeface="Candara"/>
              </a:rPr>
              <a:t> </a:t>
            </a:r>
          </a:p>
        </p:txBody>
      </p:sp>
      <p:pic>
        <p:nvPicPr>
          <p:cNvPr id="276" name="Google Shape;276;p18" descr="Intercultural Communication | Examples ..."/>
          <p:cNvPicPr preferRelativeResize="0"/>
          <p:nvPr/>
        </p:nvPicPr>
        <p:blipFill rotWithShape="1">
          <a:blip r:embed="rId4">
            <a:alphaModFix/>
          </a:blip>
          <a:srcRect/>
          <a:stretch/>
        </p:blipFill>
        <p:spPr>
          <a:xfrm>
            <a:off x="4223792" y="4365104"/>
            <a:ext cx="2976076" cy="1955400"/>
          </a:xfrm>
          <a:prstGeom prst="rect">
            <a:avLst/>
          </a:prstGeom>
          <a:noFill/>
          <a:ln>
            <a:noFill/>
          </a:ln>
        </p:spPr>
      </p:pic>
      <p:pic>
        <p:nvPicPr>
          <p:cNvPr id="277" name="Google Shape;277;p18" descr="Multicultural or Intercultural? The ..."/>
          <p:cNvPicPr preferRelativeResize="0"/>
          <p:nvPr/>
        </p:nvPicPr>
        <p:blipFill rotWithShape="1">
          <a:blip r:embed="rId5">
            <a:alphaModFix/>
          </a:blip>
          <a:srcRect/>
          <a:stretch/>
        </p:blipFill>
        <p:spPr>
          <a:xfrm>
            <a:off x="7608168" y="4365104"/>
            <a:ext cx="3632452" cy="1931972"/>
          </a:xfrm>
          <a:prstGeom prst="rect">
            <a:avLst/>
          </a:prstGeom>
          <a:noFill/>
          <a:ln>
            <a:noFill/>
          </a:ln>
        </p:spPr>
      </p:pic>
      <p:pic>
        <p:nvPicPr>
          <p:cNvPr id="278" name="Google Shape;278;p18" descr="Cross Cultural Communication - BauenAd"/>
          <p:cNvPicPr preferRelativeResize="0"/>
          <p:nvPr/>
        </p:nvPicPr>
        <p:blipFill rotWithShape="1">
          <a:blip r:embed="rId6">
            <a:alphaModFix/>
          </a:blip>
          <a:srcRect/>
          <a:stretch/>
        </p:blipFill>
        <p:spPr>
          <a:xfrm>
            <a:off x="479376" y="4509120"/>
            <a:ext cx="3416200" cy="1955401"/>
          </a:xfrm>
          <a:prstGeom prst="rect">
            <a:avLst/>
          </a:prstGeom>
          <a:noFill/>
          <a:ln>
            <a:noFill/>
          </a:ln>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282"/>
        <p:cNvGrpSpPr/>
        <p:nvPr/>
      </p:nvGrpSpPr>
      <p:grpSpPr>
        <a:xfrm>
          <a:off x="0" y="0"/>
          <a:ext cx="0" cy="0"/>
          <a:chOff x="0" y="0"/>
          <a:chExt cx="0" cy="0"/>
        </a:xfrm>
      </p:grpSpPr>
      <p:pic>
        <p:nvPicPr>
          <p:cNvPr id="283" name="Google Shape;283;p19" descr="A logo with a tree in the middle&#10;&#10;Description automatically generated"/>
          <p:cNvPicPr preferRelativeResize="0"/>
          <p:nvPr/>
        </p:nvPicPr>
        <p:blipFill rotWithShape="1">
          <a:blip r:embed="rId3">
            <a:alphaModFix/>
          </a:blip>
          <a:srcRect/>
          <a:stretch/>
        </p:blipFill>
        <p:spPr>
          <a:xfrm>
            <a:off x="11271502" y="46712"/>
            <a:ext cx="689206" cy="689206"/>
          </a:xfrm>
          <a:prstGeom prst="rect">
            <a:avLst/>
          </a:prstGeom>
          <a:noFill/>
          <a:ln>
            <a:noFill/>
          </a:ln>
        </p:spPr>
      </p:pic>
      <p:sp>
        <p:nvSpPr>
          <p:cNvPr id="284" name="Google Shape;284;p19"/>
          <p:cNvSpPr/>
          <p:nvPr/>
        </p:nvSpPr>
        <p:spPr>
          <a:xfrm>
            <a:off x="360486" y="-1"/>
            <a:ext cx="10698811" cy="735919"/>
          </a:xfrm>
          <a:prstGeom prst="rect">
            <a:avLst/>
          </a:prstGeom>
          <a:solidFill>
            <a:srgbClr val="A99374"/>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285" name="Google Shape;285;p19"/>
          <p:cNvSpPr/>
          <p:nvPr/>
        </p:nvSpPr>
        <p:spPr>
          <a:xfrm>
            <a:off x="0" y="0"/>
            <a:ext cx="10911016" cy="735919"/>
          </a:xfrm>
          <a:prstGeom prst="rect">
            <a:avLst/>
          </a:prstGeom>
          <a:solidFill>
            <a:srgbClr val="72BC59"/>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286" name="Google Shape;286;p19"/>
          <p:cNvSpPr txBox="1"/>
          <p:nvPr/>
        </p:nvSpPr>
        <p:spPr>
          <a:xfrm>
            <a:off x="0" y="89588"/>
            <a:ext cx="9646508" cy="461624"/>
          </a:xfrm>
          <a:prstGeom prst="rect">
            <a:avLst/>
          </a:prstGeom>
          <a:noFill/>
          <a:ln>
            <a:noFill/>
          </a:ln>
        </p:spPr>
        <p:txBody>
          <a:bodyPr spcFirstLastPara="1" wrap="square" lIns="91425" tIns="45700" rIns="91425" bIns="45700" anchor="t" anchorCtr="0">
            <a:spAutoFit/>
          </a:bodyPr>
          <a:lstStyle/>
          <a:p>
            <a:pPr marL="457200" lvl="1">
              <a:buSzPts val="2800"/>
            </a:pPr>
            <a:r>
              <a:rPr lang="el-GR" sz="2400" b="1" dirty="0" smtClean="0">
                <a:solidFill>
                  <a:srgbClr val="FFFFFF"/>
                </a:solidFill>
                <a:latin typeface="Candara"/>
                <a:ea typeface="Candara"/>
                <a:cs typeface="Candara"/>
                <a:sym typeface="Candara"/>
              </a:rPr>
              <a:t>Πολυπολιτισμική, διαπολιτισμική και </a:t>
            </a:r>
            <a:r>
              <a:rPr lang="el-GR" sz="2400" b="1" dirty="0" err="1" smtClean="0">
                <a:solidFill>
                  <a:srgbClr val="FFFFFF"/>
                </a:solidFill>
                <a:latin typeface="Candara"/>
                <a:ea typeface="Candara"/>
                <a:cs typeface="Candara"/>
                <a:sym typeface="Candara"/>
              </a:rPr>
              <a:t>διαπολιτιστική</a:t>
            </a:r>
            <a:r>
              <a:rPr lang="el-GR" sz="2400" b="1" dirty="0" smtClean="0">
                <a:solidFill>
                  <a:srgbClr val="FFFFFF"/>
                </a:solidFill>
                <a:latin typeface="Candara"/>
                <a:ea typeface="Candara"/>
                <a:cs typeface="Candara"/>
                <a:sym typeface="Candara"/>
              </a:rPr>
              <a:t> </a:t>
            </a:r>
            <a:r>
              <a:rPr lang="el-GR" sz="2400" b="1" dirty="0" smtClean="0">
                <a:solidFill>
                  <a:srgbClr val="FFFFFF"/>
                </a:solidFill>
                <a:latin typeface="Candara"/>
                <a:ea typeface="Candara"/>
                <a:cs typeface="Candara"/>
                <a:sym typeface="Candara"/>
              </a:rPr>
              <a:t>επικοινωνία</a:t>
            </a:r>
            <a:endParaRPr sz="2400" b="0" i="0" u="none" strike="noStrike" cap="none" dirty="0">
              <a:solidFill>
                <a:schemeClr val="dk1"/>
              </a:solidFill>
              <a:latin typeface="Times New Roman"/>
              <a:ea typeface="Times New Roman"/>
              <a:cs typeface="Times New Roman"/>
              <a:sym typeface="Times New Roman"/>
            </a:endParaRPr>
          </a:p>
        </p:txBody>
      </p:sp>
      <p:sp>
        <p:nvSpPr>
          <p:cNvPr id="287" name="Google Shape;287;p19"/>
          <p:cNvSpPr txBox="1"/>
          <p:nvPr/>
        </p:nvSpPr>
        <p:spPr>
          <a:xfrm>
            <a:off x="360475" y="943200"/>
            <a:ext cx="10698900" cy="1631175"/>
          </a:xfrm>
          <a:prstGeom prst="rect">
            <a:avLst/>
          </a:prstGeom>
          <a:noFill/>
          <a:ln>
            <a:noFill/>
          </a:ln>
        </p:spPr>
        <p:txBody>
          <a:bodyPr spcFirstLastPara="1" wrap="square" lIns="91425" tIns="45700" rIns="91425" bIns="45700" anchor="t" anchorCtr="0">
            <a:spAutoFit/>
          </a:bodyPr>
          <a:lstStyle/>
          <a:p>
            <a:pPr lvl="0" algn="just">
              <a:buSzPts val="2000"/>
            </a:pPr>
            <a:r>
              <a:rPr lang="el-GR" sz="2000" dirty="0" smtClean="0">
                <a:solidFill>
                  <a:srgbClr val="474747"/>
                </a:solidFill>
              </a:rPr>
              <a:t>Τα </a:t>
            </a:r>
            <a:r>
              <a:rPr lang="el-GR" sz="2000" dirty="0" smtClean="0">
                <a:solidFill>
                  <a:srgbClr val="474747"/>
                </a:solidFill>
              </a:rPr>
              <a:t>βασικά ζητήματα που επηρεάζουν αυτές τις τρεις μορφές επικοινωνίας είναι κυρίως τρία</a:t>
            </a:r>
            <a:r>
              <a:rPr lang="el-GR" sz="2000" dirty="0" smtClean="0">
                <a:solidFill>
                  <a:srgbClr val="474747"/>
                </a:solidFill>
              </a:rPr>
              <a:t>:</a:t>
            </a:r>
            <a:endParaRPr lang="en-US" sz="2000" dirty="0" smtClean="0">
              <a:solidFill>
                <a:srgbClr val="474747"/>
              </a:solidFill>
            </a:endParaRPr>
          </a:p>
          <a:p>
            <a:pPr lvl="0" algn="just">
              <a:buSzPts val="2000"/>
            </a:pPr>
            <a:r>
              <a:rPr lang="en-US" sz="2000" dirty="0" smtClean="0">
                <a:solidFill>
                  <a:srgbClr val="474747"/>
                </a:solidFill>
              </a:rPr>
              <a:t>1</a:t>
            </a:r>
            <a:r>
              <a:rPr lang="en-US" sz="2000" dirty="0">
                <a:solidFill>
                  <a:srgbClr val="474747"/>
                </a:solidFill>
              </a:rPr>
              <a:t>) </a:t>
            </a:r>
            <a:r>
              <a:rPr lang="en-US" sz="2000" dirty="0" smtClean="0">
                <a:solidFill>
                  <a:srgbClr val="474747"/>
                </a:solidFill>
              </a:rPr>
              <a:t>H </a:t>
            </a:r>
            <a:r>
              <a:rPr lang="el-GR" sz="2000" dirty="0" smtClean="0">
                <a:solidFill>
                  <a:srgbClr val="474747"/>
                </a:solidFill>
              </a:rPr>
              <a:t>γλώσσα</a:t>
            </a:r>
            <a:r>
              <a:rPr lang="en-US" sz="2000" dirty="0" smtClean="0">
                <a:solidFill>
                  <a:srgbClr val="474747"/>
                </a:solidFill>
              </a:rPr>
              <a:t>    </a:t>
            </a:r>
            <a:r>
              <a:rPr lang="en-US" sz="2000" dirty="0">
                <a:solidFill>
                  <a:srgbClr val="474747"/>
                </a:solidFill>
              </a:rPr>
              <a:t>2)  </a:t>
            </a:r>
            <a:r>
              <a:rPr lang="el-GR" sz="2000" dirty="0" smtClean="0">
                <a:solidFill>
                  <a:srgbClr val="474747"/>
                </a:solidFill>
              </a:rPr>
              <a:t>τα πολιτιστικά εμπόδια </a:t>
            </a:r>
            <a:r>
              <a:rPr lang="en-US" sz="2000" dirty="0" smtClean="0">
                <a:solidFill>
                  <a:srgbClr val="474747"/>
                </a:solidFill>
              </a:rPr>
              <a:t>3</a:t>
            </a:r>
            <a:r>
              <a:rPr lang="en-US" sz="2000" dirty="0">
                <a:solidFill>
                  <a:srgbClr val="474747"/>
                </a:solidFill>
              </a:rPr>
              <a:t>) </a:t>
            </a:r>
            <a:r>
              <a:rPr lang="el-GR" sz="2000" dirty="0" smtClean="0">
                <a:solidFill>
                  <a:srgbClr val="474747"/>
                </a:solidFill>
              </a:rPr>
              <a:t>ο </a:t>
            </a:r>
            <a:r>
              <a:rPr lang="el-GR" sz="2000" dirty="0" smtClean="0">
                <a:solidFill>
                  <a:srgbClr val="474747"/>
                </a:solidFill>
              </a:rPr>
              <a:t>εθνοκεντρισμός</a:t>
            </a:r>
            <a:endParaRPr lang="en-US" sz="2000" dirty="0" smtClean="0">
              <a:solidFill>
                <a:srgbClr val="474747"/>
              </a:solidFill>
            </a:endParaRPr>
          </a:p>
          <a:p>
            <a:pPr marL="0" marR="0" lvl="0" indent="0" algn="just" rtl="0">
              <a:lnSpc>
                <a:spcPct val="100000"/>
              </a:lnSpc>
              <a:spcBef>
                <a:spcPts val="0"/>
              </a:spcBef>
              <a:spcAft>
                <a:spcPts val="0"/>
              </a:spcAft>
              <a:buClr>
                <a:srgbClr val="000000"/>
              </a:buClr>
              <a:buSzPts val="2000"/>
              <a:buFont typeface="Arial"/>
              <a:buNone/>
            </a:pPr>
            <a:endParaRPr sz="2000" b="0" i="0" u="none" strike="noStrike" cap="none" dirty="0">
              <a:solidFill>
                <a:srgbClr val="040C28"/>
              </a:solidFill>
              <a:latin typeface="Arial"/>
              <a:ea typeface="Arial"/>
              <a:cs typeface="Arial"/>
              <a:sym typeface="Arial"/>
            </a:endParaRPr>
          </a:p>
          <a:p>
            <a:pPr lvl="0" algn="just">
              <a:buSzPts val="2000"/>
            </a:pPr>
            <a:r>
              <a:rPr lang="en-US" sz="2000" b="0" i="0" u="none" strike="noStrike" cap="none" dirty="0">
                <a:solidFill>
                  <a:srgbClr val="040C28"/>
                </a:solidFill>
                <a:latin typeface="Arial"/>
                <a:ea typeface="Arial"/>
                <a:cs typeface="Arial"/>
                <a:sym typeface="Arial"/>
              </a:rPr>
              <a:t>1) </a:t>
            </a:r>
            <a:r>
              <a:rPr lang="el-GR" sz="2000" dirty="0" smtClean="0">
                <a:solidFill>
                  <a:srgbClr val="040C28"/>
                </a:solidFill>
              </a:rPr>
              <a:t>Γλώσσα</a:t>
            </a:r>
            <a:r>
              <a:rPr lang="el-GR" sz="2000" dirty="0" smtClean="0">
                <a:solidFill>
                  <a:srgbClr val="040C28"/>
                </a:solidFill>
              </a:rPr>
              <a:t>: Μπορεί να αποτελέσει πρόβλημα όταν ο αποστολέας και ο παραλήπτης δεν μιλούν ή δεν κατανοούν μια κοινή γλώσσα</a:t>
            </a:r>
            <a:r>
              <a:rPr lang="el-GR" sz="2000" dirty="0" smtClean="0">
                <a:solidFill>
                  <a:srgbClr val="040C28"/>
                </a:solidFill>
              </a:rPr>
              <a:t>.</a:t>
            </a:r>
            <a:endParaRPr lang="en-US" sz="2000" dirty="0">
              <a:solidFill>
                <a:srgbClr val="040C28"/>
              </a:solidFill>
            </a:endParaRPr>
          </a:p>
        </p:txBody>
      </p:sp>
      <p:sp>
        <p:nvSpPr>
          <p:cNvPr id="288" name="Google Shape;288;p19"/>
          <p:cNvSpPr txBox="1"/>
          <p:nvPr/>
        </p:nvSpPr>
        <p:spPr>
          <a:xfrm>
            <a:off x="360475" y="2782175"/>
            <a:ext cx="10797300" cy="1554231"/>
          </a:xfrm>
          <a:prstGeom prst="rect">
            <a:avLst/>
          </a:prstGeom>
          <a:noFill/>
          <a:ln>
            <a:noFill/>
          </a:ln>
        </p:spPr>
        <p:txBody>
          <a:bodyPr spcFirstLastPara="1" wrap="square" lIns="91425" tIns="45700" rIns="91425" bIns="45700" anchor="t" anchorCtr="0">
            <a:spAutoFit/>
          </a:bodyPr>
          <a:lstStyle/>
          <a:p>
            <a:pPr lvl="0" algn="just">
              <a:buSzPts val="1900"/>
            </a:pPr>
            <a:r>
              <a:rPr lang="en-US" sz="1900" b="0" i="0" u="none" strike="noStrike" cap="none" dirty="0">
                <a:solidFill>
                  <a:srgbClr val="040C28"/>
                </a:solidFill>
                <a:latin typeface="Arial"/>
                <a:ea typeface="Arial"/>
                <a:cs typeface="Arial"/>
                <a:sym typeface="Arial"/>
              </a:rPr>
              <a:t>2) </a:t>
            </a:r>
            <a:r>
              <a:rPr lang="el-GR" sz="1900" dirty="0" smtClean="0">
                <a:solidFill>
                  <a:srgbClr val="040C28"/>
                </a:solidFill>
              </a:rPr>
              <a:t>Πολιτισμικά </a:t>
            </a:r>
            <a:r>
              <a:rPr lang="el-GR" sz="1900" dirty="0" smtClean="0">
                <a:solidFill>
                  <a:srgbClr val="040C28"/>
                </a:solidFill>
              </a:rPr>
              <a:t>εμπόδια: Εκφράζονται μέσα από την τάση των ανθρώπων να φιλτράρουν τις σκέψεις και τις εμπειρίες τους μέσα από το πρίσμα του δικού τους πολιτισμού. </a:t>
            </a:r>
            <a:r>
              <a:rPr lang="el-GR" sz="1900" dirty="0" smtClean="0">
                <a:solidFill>
                  <a:srgbClr val="040C28"/>
                </a:solidFill>
              </a:rPr>
              <a:t>Κάθε άτομο εκτίθεται σε διαφορετικούς πολιτισμούς, έθιμα και πεποιθήσεις, που επηρεάζουν τον τρόπο με τον οποίο αλληλεπιδρά και αντιλαμβάνεται τον κόσμο. </a:t>
            </a:r>
            <a:r>
              <a:rPr lang="el-GR" sz="1900" dirty="0" smtClean="0">
                <a:solidFill>
                  <a:srgbClr val="040C28"/>
                </a:solidFill>
              </a:rPr>
              <a:t>Αυτό συχνά οδηγεί σε παρεξηγήσεις και λανθασμένη επικοινωνία</a:t>
            </a:r>
            <a:r>
              <a:rPr lang="el-GR" sz="1900" dirty="0" smtClean="0">
                <a:solidFill>
                  <a:srgbClr val="040C28"/>
                </a:solidFill>
              </a:rPr>
              <a:t>.</a:t>
            </a:r>
            <a:endParaRPr lang="en-US" sz="1900" dirty="0">
              <a:solidFill>
                <a:srgbClr val="040C28"/>
              </a:solidFill>
            </a:endParaRPr>
          </a:p>
        </p:txBody>
      </p:sp>
      <p:sp>
        <p:nvSpPr>
          <p:cNvPr id="289" name="Google Shape;289;p19"/>
          <p:cNvSpPr txBox="1"/>
          <p:nvPr/>
        </p:nvSpPr>
        <p:spPr>
          <a:xfrm>
            <a:off x="407368" y="4293096"/>
            <a:ext cx="10911000" cy="969456"/>
          </a:xfrm>
          <a:prstGeom prst="rect">
            <a:avLst/>
          </a:prstGeom>
          <a:noFill/>
          <a:ln>
            <a:noFill/>
          </a:ln>
        </p:spPr>
        <p:txBody>
          <a:bodyPr spcFirstLastPara="1" wrap="square" lIns="91425" tIns="45700" rIns="91425" bIns="45700" anchor="t" anchorCtr="0">
            <a:spAutoFit/>
          </a:bodyPr>
          <a:lstStyle/>
          <a:p>
            <a:pPr lvl="0">
              <a:buSzPts val="1900"/>
            </a:pPr>
            <a:r>
              <a:rPr lang="en-US" sz="1900" b="0" i="0" u="none" strike="noStrike" cap="none" dirty="0">
                <a:solidFill>
                  <a:srgbClr val="1F1F1F"/>
                </a:solidFill>
                <a:latin typeface="Arial"/>
                <a:ea typeface="Arial"/>
                <a:cs typeface="Arial"/>
                <a:sym typeface="Arial"/>
              </a:rPr>
              <a:t>3</a:t>
            </a:r>
            <a:r>
              <a:rPr lang="en-US" sz="1900" dirty="0">
                <a:solidFill>
                  <a:srgbClr val="040C28"/>
                </a:solidFill>
              </a:rPr>
              <a:t>) </a:t>
            </a:r>
            <a:r>
              <a:rPr lang="el-GR" sz="1900" dirty="0" smtClean="0">
                <a:solidFill>
                  <a:srgbClr val="040C28"/>
                </a:solidFill>
              </a:rPr>
              <a:t>Εθνοκεντρισμός: Εκφράζεται μέσα από την τάση αξιολόγησης άλλων πολιτισμών με βάση τον δικό μας πολιτισμό. Αυτό οδηγεί σε προκαταλήψεις και στερεότυπα που αλλοιώνουν την επικοινωνία.</a:t>
            </a:r>
            <a:r>
              <a:rPr lang="en-US" sz="1900" dirty="0" smtClean="0">
                <a:solidFill>
                  <a:srgbClr val="040C28"/>
                </a:solidFill>
              </a:rPr>
              <a:t>. </a:t>
            </a:r>
            <a:endParaRPr lang="el-GR" sz="1900" dirty="0">
              <a:solidFill>
                <a:srgbClr val="040C28"/>
              </a:solidFill>
            </a:endParaRPr>
          </a:p>
        </p:txBody>
      </p:sp>
      <p:pic>
        <p:nvPicPr>
          <p:cNvPr id="290" name="Google Shape;290;p19" descr="What is Culture and Ethnocentrism?"/>
          <p:cNvPicPr preferRelativeResize="0"/>
          <p:nvPr/>
        </p:nvPicPr>
        <p:blipFill rotWithShape="1">
          <a:blip r:embed="rId4">
            <a:alphaModFix/>
          </a:blip>
          <a:srcRect/>
          <a:stretch/>
        </p:blipFill>
        <p:spPr>
          <a:xfrm>
            <a:off x="7232974" y="4828397"/>
            <a:ext cx="3362225" cy="2237425"/>
          </a:xfrm>
          <a:prstGeom prst="rect">
            <a:avLst/>
          </a:prstGeom>
          <a:noFill/>
          <a:ln>
            <a:noFill/>
          </a:ln>
        </p:spPr>
      </p:pic>
      <p:pic>
        <p:nvPicPr>
          <p:cNvPr id="291" name="Google Shape;291;p19" descr="Cultural Barriers to Communication"/>
          <p:cNvPicPr preferRelativeResize="0"/>
          <p:nvPr/>
        </p:nvPicPr>
        <p:blipFill rotWithShape="1">
          <a:blip r:embed="rId5">
            <a:alphaModFix/>
          </a:blip>
          <a:srcRect/>
          <a:stretch/>
        </p:blipFill>
        <p:spPr>
          <a:xfrm>
            <a:off x="1187224" y="5057010"/>
            <a:ext cx="3028950" cy="1514475"/>
          </a:xfrm>
          <a:prstGeom prst="rect">
            <a:avLst/>
          </a:prstGeom>
          <a:noFill/>
          <a:ln>
            <a:noFill/>
          </a:ln>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295"/>
        <p:cNvGrpSpPr/>
        <p:nvPr/>
      </p:nvGrpSpPr>
      <p:grpSpPr>
        <a:xfrm>
          <a:off x="0" y="0"/>
          <a:ext cx="0" cy="0"/>
          <a:chOff x="0" y="0"/>
          <a:chExt cx="0" cy="0"/>
        </a:xfrm>
      </p:grpSpPr>
      <p:pic>
        <p:nvPicPr>
          <p:cNvPr id="296" name="Google Shape;296;p20" descr="A logo with a tree in the middle&#10;&#10;Description automatically generated"/>
          <p:cNvPicPr preferRelativeResize="0"/>
          <p:nvPr/>
        </p:nvPicPr>
        <p:blipFill rotWithShape="1">
          <a:blip r:embed="rId3">
            <a:alphaModFix/>
          </a:blip>
          <a:srcRect/>
          <a:stretch/>
        </p:blipFill>
        <p:spPr>
          <a:xfrm>
            <a:off x="11271502" y="46712"/>
            <a:ext cx="689206" cy="689206"/>
          </a:xfrm>
          <a:prstGeom prst="rect">
            <a:avLst/>
          </a:prstGeom>
          <a:noFill/>
          <a:ln>
            <a:noFill/>
          </a:ln>
        </p:spPr>
      </p:pic>
      <p:sp>
        <p:nvSpPr>
          <p:cNvPr id="297" name="Google Shape;297;p20"/>
          <p:cNvSpPr/>
          <p:nvPr/>
        </p:nvSpPr>
        <p:spPr>
          <a:xfrm>
            <a:off x="360486" y="-1"/>
            <a:ext cx="10698811" cy="808893"/>
          </a:xfrm>
          <a:prstGeom prst="rect">
            <a:avLst/>
          </a:prstGeom>
          <a:solidFill>
            <a:srgbClr val="A99374"/>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298" name="Google Shape;298;p20"/>
          <p:cNvSpPr/>
          <p:nvPr/>
        </p:nvSpPr>
        <p:spPr>
          <a:xfrm>
            <a:off x="0" y="-9425"/>
            <a:ext cx="10911016" cy="808892"/>
          </a:xfrm>
          <a:prstGeom prst="rect">
            <a:avLst/>
          </a:prstGeom>
          <a:solidFill>
            <a:srgbClr val="72BC59"/>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299" name="Google Shape;299;p20"/>
          <p:cNvSpPr txBox="1"/>
          <p:nvPr/>
        </p:nvSpPr>
        <p:spPr>
          <a:xfrm>
            <a:off x="0" y="89588"/>
            <a:ext cx="10911016" cy="646290"/>
          </a:xfrm>
          <a:prstGeom prst="rect">
            <a:avLst/>
          </a:prstGeom>
          <a:noFill/>
          <a:ln>
            <a:noFill/>
          </a:ln>
        </p:spPr>
        <p:txBody>
          <a:bodyPr spcFirstLastPara="1" wrap="square" lIns="91425" tIns="45700" rIns="91425" bIns="45700" anchor="t" anchorCtr="0">
            <a:spAutoFit/>
          </a:bodyPr>
          <a:lstStyle/>
          <a:p>
            <a:pPr marL="457200" lvl="1">
              <a:buSzPts val="3600"/>
            </a:pPr>
            <a:r>
              <a:rPr lang="el-GR" sz="3600" b="1" dirty="0" smtClean="0">
                <a:solidFill>
                  <a:srgbClr val="FFFFFF"/>
                </a:solidFill>
                <a:latin typeface="Candara"/>
                <a:ea typeface="Candara"/>
                <a:cs typeface="Candara"/>
                <a:sym typeface="Candara"/>
              </a:rPr>
              <a:t>Καλή </a:t>
            </a:r>
            <a:r>
              <a:rPr lang="el-GR" sz="3600" b="1" dirty="0" smtClean="0">
                <a:solidFill>
                  <a:srgbClr val="FFFFFF"/>
                </a:solidFill>
                <a:latin typeface="Candara"/>
                <a:ea typeface="Candara"/>
                <a:cs typeface="Candara"/>
                <a:sym typeface="Candara"/>
              </a:rPr>
              <a:t>πρακτική στη διαπολιτισμική </a:t>
            </a:r>
            <a:r>
              <a:rPr lang="el-GR" sz="3600" b="1" dirty="0" smtClean="0">
                <a:solidFill>
                  <a:srgbClr val="FFFFFF"/>
                </a:solidFill>
                <a:latin typeface="Candara"/>
                <a:ea typeface="Candara"/>
                <a:cs typeface="Candara"/>
                <a:sym typeface="Candara"/>
              </a:rPr>
              <a:t>επικοινωνία</a:t>
            </a:r>
            <a:endParaRPr lang="en-US" sz="3600" b="1" dirty="0">
              <a:solidFill>
                <a:srgbClr val="FFFFFF"/>
              </a:solidFill>
              <a:latin typeface="Candara"/>
              <a:ea typeface="Candara"/>
              <a:cs typeface="Candara"/>
              <a:sym typeface="Times New Roman"/>
            </a:endParaRPr>
          </a:p>
        </p:txBody>
      </p:sp>
      <p:sp>
        <p:nvSpPr>
          <p:cNvPr id="300" name="Google Shape;300;p20"/>
          <p:cNvSpPr txBox="1"/>
          <p:nvPr/>
        </p:nvSpPr>
        <p:spPr>
          <a:xfrm>
            <a:off x="1547536" y="3059668"/>
            <a:ext cx="8479971" cy="369332"/>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800"/>
              <a:buFont typeface="Arial"/>
              <a:buNone/>
            </a:pPr>
            <a:r>
              <a:rPr lang="en-US" sz="1800" b="0" i="0" u="sng" strike="noStrike" cap="none">
                <a:solidFill>
                  <a:schemeClr val="dk1"/>
                </a:solidFill>
                <a:latin typeface="Calibri"/>
                <a:ea typeface="Calibri"/>
                <a:cs typeface="Calibri"/>
                <a:sym typeface="Calibri"/>
                <a:hlinkClick r:id="rId4">
                  <a:extLst>
                    <a:ext uri="{A12FA001-AC4F-418D-AE19-62706E023703}">
                      <ahyp:hlinkClr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val="tx"/>
                    </a:ext>
                  </a:extLst>
                </a:hlinkClick>
              </a:rPr>
              <a:t>Un progetto europeo per favorire la comunicazione interculturale (asnor.it)</a:t>
            </a:r>
            <a:endParaRPr sz="1800" b="0" i="0" u="none" strike="noStrike" cap="none">
              <a:solidFill>
                <a:schemeClr val="dk1"/>
              </a:solidFill>
              <a:latin typeface="Calibri"/>
              <a:ea typeface="Calibri"/>
              <a:cs typeface="Calibri"/>
              <a:sym typeface="Calibri"/>
            </a:endParaRPr>
          </a:p>
        </p:txBody>
      </p:sp>
      <p:sp>
        <p:nvSpPr>
          <p:cNvPr id="301" name="Google Shape;301;p20"/>
          <p:cNvSpPr txBox="1"/>
          <p:nvPr/>
        </p:nvSpPr>
        <p:spPr>
          <a:xfrm>
            <a:off x="360475" y="1256125"/>
            <a:ext cx="10550700" cy="2308284"/>
          </a:xfrm>
          <a:prstGeom prst="rect">
            <a:avLst/>
          </a:prstGeom>
          <a:noFill/>
          <a:ln>
            <a:noFill/>
          </a:ln>
        </p:spPr>
        <p:txBody>
          <a:bodyPr spcFirstLastPara="1" wrap="square" lIns="91425" tIns="45700" rIns="91425" bIns="45700" anchor="t" anchorCtr="0">
            <a:spAutoFit/>
          </a:bodyPr>
          <a:lstStyle/>
          <a:p>
            <a:r>
              <a:rPr lang="el-GR" sz="1800" dirty="0" smtClean="0">
                <a:solidFill>
                  <a:srgbClr val="333333"/>
                </a:solidFill>
                <a:latin typeface="Candara"/>
                <a:ea typeface="Candara"/>
                <a:cs typeface="Candara"/>
                <a:sym typeface="Candara"/>
              </a:rPr>
              <a:t>Ως καλή πρακτική επιλέξαμε να αναφέρουμε το έργο </a:t>
            </a:r>
            <a:r>
              <a:rPr lang="el-GR" sz="1800" b="1" dirty="0" smtClean="0">
                <a:solidFill>
                  <a:srgbClr val="333333"/>
                </a:solidFill>
                <a:latin typeface="Candara"/>
                <a:ea typeface="Candara"/>
                <a:cs typeface="Candara"/>
                <a:sym typeface="Candara"/>
              </a:rPr>
              <a:t>PISH: Μάθηση βασισμένη στην επίλυση προβλημάτων, Διαπολιτισμική Επικοινωνία και STEM στην Ανώτατη Εκπαίδευση.</a:t>
            </a:r>
          </a:p>
          <a:p>
            <a:r>
              <a:rPr lang="el-GR" sz="1800" b="1" dirty="0" smtClean="0">
                <a:solidFill>
                  <a:srgbClr val="333333"/>
                </a:solidFill>
                <a:latin typeface="Candara"/>
                <a:ea typeface="Candara"/>
                <a:cs typeface="Candara"/>
                <a:sym typeface="Candara"/>
              </a:rPr>
              <a:t>Το PISH </a:t>
            </a:r>
            <a:r>
              <a:rPr lang="el-GR" sz="1800" dirty="0" smtClean="0">
                <a:solidFill>
                  <a:srgbClr val="333333"/>
                </a:solidFill>
                <a:latin typeface="Candara"/>
                <a:ea typeface="Candara"/>
                <a:cs typeface="Candara"/>
                <a:sym typeface="Candara"/>
              </a:rPr>
              <a:t>χρηματοδοτήθηκε από το ευρωπαϊκό πρόγραμμα </a:t>
            </a:r>
            <a:r>
              <a:rPr lang="el-GR" sz="1800" dirty="0" err="1" smtClean="0">
                <a:solidFill>
                  <a:srgbClr val="333333"/>
                </a:solidFill>
                <a:latin typeface="Candara"/>
                <a:ea typeface="Candara"/>
                <a:cs typeface="Candara"/>
                <a:sym typeface="Candara"/>
              </a:rPr>
              <a:t>Erasmus</a:t>
            </a:r>
            <a:r>
              <a:rPr lang="el-GR" sz="1800" dirty="0" smtClean="0">
                <a:solidFill>
                  <a:srgbClr val="333333"/>
                </a:solidFill>
                <a:latin typeface="Candara"/>
                <a:ea typeface="Candara"/>
                <a:cs typeface="Candara"/>
                <a:sym typeface="Candara"/>
              </a:rPr>
              <a:t> </a:t>
            </a:r>
            <a:r>
              <a:rPr lang="el-GR" sz="1800" dirty="0" err="1" smtClean="0">
                <a:solidFill>
                  <a:srgbClr val="333333"/>
                </a:solidFill>
                <a:latin typeface="Candara"/>
                <a:ea typeface="Candara"/>
                <a:cs typeface="Candara"/>
                <a:sym typeface="Candara"/>
              </a:rPr>
              <a:t>Plus</a:t>
            </a:r>
            <a:r>
              <a:rPr lang="el-GR" sz="1800" dirty="0" smtClean="0">
                <a:solidFill>
                  <a:srgbClr val="333333"/>
                </a:solidFill>
                <a:latin typeface="Candara"/>
                <a:ea typeface="Candara"/>
                <a:cs typeface="Candara"/>
                <a:sym typeface="Candara"/>
              </a:rPr>
              <a:t> στον τομέα της διαπολιτισμικής επικοινωνίας, με στόχο δραστηριότητες μεταξύ </a:t>
            </a:r>
            <a:r>
              <a:rPr lang="el-GR" sz="1800" dirty="0" err="1" smtClean="0">
                <a:solidFill>
                  <a:srgbClr val="333333"/>
                </a:solidFill>
                <a:latin typeface="Candara"/>
                <a:ea typeface="Candara"/>
                <a:cs typeface="Candara"/>
                <a:sym typeface="Candara"/>
              </a:rPr>
              <a:t>ομοτίμων</a:t>
            </a:r>
            <a:r>
              <a:rPr lang="el-GR" sz="1800" dirty="0" smtClean="0">
                <a:solidFill>
                  <a:srgbClr val="333333"/>
                </a:solidFill>
                <a:latin typeface="Candara"/>
                <a:ea typeface="Candara"/>
                <a:cs typeface="Candara"/>
                <a:sym typeface="Candara"/>
              </a:rPr>
              <a:t> για φοιτητές STEM, δηλαδή στους τομείς των Φυσικών Επιστημών, της Τεχνολογίας, της Μηχανικής και των Μαθηματικών, σε ιδρύματα ανώτατης εκπαίδευσης.</a:t>
            </a:r>
          </a:p>
          <a:p>
            <a:r>
              <a:rPr lang="el-GR" sz="1800" dirty="0" smtClean="0"/>
              <a:t>Οι σύνδεσμοι του έργου είναι οι ακόλουθοι:</a:t>
            </a:r>
          </a:p>
          <a:p>
            <a:pPr marL="0" marR="0" lvl="0" indent="0" algn="just" rtl="0">
              <a:lnSpc>
                <a:spcPct val="100000"/>
              </a:lnSpc>
              <a:spcBef>
                <a:spcPts val="0"/>
              </a:spcBef>
              <a:spcAft>
                <a:spcPts val="0"/>
              </a:spcAft>
              <a:buClr>
                <a:srgbClr val="000000"/>
              </a:buClr>
              <a:buSzPts val="1800"/>
              <a:buFont typeface="Arial"/>
              <a:buNone/>
            </a:pPr>
            <a:r>
              <a:rPr lang="en-US" sz="1800" b="0" i="0" u="none" strike="noStrike" cap="none" dirty="0" smtClean="0">
                <a:solidFill>
                  <a:srgbClr val="333333"/>
                </a:solidFill>
                <a:latin typeface="Candara"/>
                <a:ea typeface="Candara"/>
                <a:cs typeface="Candara"/>
                <a:sym typeface="Candara"/>
              </a:rPr>
              <a:t> </a:t>
            </a:r>
            <a:endParaRPr sz="1800" b="0" i="0" u="none" strike="noStrike" cap="none" dirty="0">
              <a:solidFill>
                <a:schemeClr val="dk1"/>
              </a:solidFill>
              <a:latin typeface="Candara"/>
              <a:ea typeface="Candara"/>
              <a:cs typeface="Candara"/>
              <a:sym typeface="Candara"/>
            </a:endParaRPr>
          </a:p>
        </p:txBody>
      </p:sp>
      <p:pic>
        <p:nvPicPr>
          <p:cNvPr id="302" name="Google Shape;302;p20"/>
          <p:cNvPicPr preferRelativeResize="0"/>
          <p:nvPr/>
        </p:nvPicPr>
        <p:blipFill rotWithShape="1">
          <a:blip r:embed="rId5">
            <a:alphaModFix/>
          </a:blip>
          <a:srcRect/>
          <a:stretch/>
        </p:blipFill>
        <p:spPr>
          <a:xfrm>
            <a:off x="1810125" y="3531025"/>
            <a:ext cx="8613925" cy="3091975"/>
          </a:xfrm>
          <a:prstGeom prst="rect">
            <a:avLst/>
          </a:prstGeom>
          <a:noFill/>
          <a:ln>
            <a:noFill/>
          </a:ln>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306"/>
        <p:cNvGrpSpPr/>
        <p:nvPr/>
      </p:nvGrpSpPr>
      <p:grpSpPr>
        <a:xfrm>
          <a:off x="0" y="0"/>
          <a:ext cx="0" cy="0"/>
          <a:chOff x="0" y="0"/>
          <a:chExt cx="0" cy="0"/>
        </a:xfrm>
      </p:grpSpPr>
      <p:pic>
        <p:nvPicPr>
          <p:cNvPr id="307" name="Google Shape;307;p21" descr="A logo with a tree in the middle&#10;&#10;Description automatically generated"/>
          <p:cNvPicPr preferRelativeResize="0"/>
          <p:nvPr/>
        </p:nvPicPr>
        <p:blipFill rotWithShape="1">
          <a:blip r:embed="rId3">
            <a:alphaModFix/>
          </a:blip>
          <a:srcRect/>
          <a:stretch/>
        </p:blipFill>
        <p:spPr>
          <a:xfrm>
            <a:off x="11271502" y="46712"/>
            <a:ext cx="689206" cy="689206"/>
          </a:xfrm>
          <a:prstGeom prst="rect">
            <a:avLst/>
          </a:prstGeom>
          <a:noFill/>
          <a:ln>
            <a:noFill/>
          </a:ln>
        </p:spPr>
      </p:pic>
      <p:sp>
        <p:nvSpPr>
          <p:cNvPr id="308" name="Google Shape;308;p21"/>
          <p:cNvSpPr/>
          <p:nvPr/>
        </p:nvSpPr>
        <p:spPr>
          <a:xfrm>
            <a:off x="360486" y="-1"/>
            <a:ext cx="10698811" cy="808893"/>
          </a:xfrm>
          <a:prstGeom prst="rect">
            <a:avLst/>
          </a:prstGeom>
          <a:solidFill>
            <a:srgbClr val="A99374"/>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309" name="Google Shape;309;p21"/>
          <p:cNvSpPr/>
          <p:nvPr/>
        </p:nvSpPr>
        <p:spPr>
          <a:xfrm>
            <a:off x="0" y="-9425"/>
            <a:ext cx="10911016" cy="808892"/>
          </a:xfrm>
          <a:prstGeom prst="rect">
            <a:avLst/>
          </a:prstGeom>
          <a:solidFill>
            <a:srgbClr val="72BC59"/>
          </a:solidFill>
          <a:ln>
            <a:noFill/>
          </a:ln>
        </p:spPr>
        <p:txBody>
          <a:bodyPr spcFirstLastPara="1" wrap="square" lIns="91425" tIns="45700" rIns="91425" bIns="45700" anchor="ctr" anchorCtr="0">
            <a:noAutofit/>
          </a:bodyPr>
          <a:lstStyle/>
          <a:p>
            <a:pPr lvl="0">
              <a:buSzPts val="3200"/>
            </a:pPr>
            <a:r>
              <a:rPr lang="el-GR" sz="3200" b="1" dirty="0" smtClean="0">
                <a:solidFill>
                  <a:schemeClr val="lt1"/>
                </a:solidFill>
                <a:latin typeface="Candara"/>
                <a:ea typeface="Candara"/>
                <a:cs typeface="Candara"/>
                <a:sym typeface="Candara"/>
              </a:rPr>
              <a:t>Επικοινωνία </a:t>
            </a:r>
            <a:r>
              <a:rPr lang="el-GR" sz="3200" b="1" dirty="0" smtClean="0">
                <a:solidFill>
                  <a:schemeClr val="lt1"/>
                </a:solidFill>
                <a:latin typeface="Candara"/>
                <a:ea typeface="Candara"/>
                <a:cs typeface="Candara"/>
                <a:sym typeface="Candara"/>
              </a:rPr>
              <a:t>και </a:t>
            </a:r>
            <a:r>
              <a:rPr lang="el-GR" sz="3200" b="1" dirty="0" smtClean="0">
                <a:solidFill>
                  <a:schemeClr val="lt1"/>
                </a:solidFill>
                <a:latin typeface="Candara"/>
                <a:ea typeface="Candara"/>
                <a:cs typeface="Candara"/>
                <a:sym typeface="Candara"/>
              </a:rPr>
              <a:t>κληρονομιά</a:t>
            </a:r>
            <a:endParaRPr lang="en-US" sz="3200" b="1" dirty="0">
              <a:solidFill>
                <a:schemeClr val="lt1"/>
              </a:solidFill>
              <a:latin typeface="Candara"/>
              <a:ea typeface="Candara"/>
              <a:cs typeface="Candara"/>
              <a:sym typeface="Candara"/>
            </a:endParaRPr>
          </a:p>
        </p:txBody>
      </p:sp>
      <p:sp>
        <p:nvSpPr>
          <p:cNvPr id="310" name="Google Shape;310;p21"/>
          <p:cNvSpPr txBox="1"/>
          <p:nvPr/>
        </p:nvSpPr>
        <p:spPr>
          <a:xfrm>
            <a:off x="534600" y="929500"/>
            <a:ext cx="10962000" cy="2554505"/>
          </a:xfrm>
          <a:prstGeom prst="rect">
            <a:avLst/>
          </a:prstGeom>
          <a:noFill/>
          <a:ln>
            <a:noFill/>
          </a:ln>
        </p:spPr>
        <p:txBody>
          <a:bodyPr spcFirstLastPara="1" wrap="square" lIns="91425" tIns="45700" rIns="91425" bIns="45700" anchor="t" anchorCtr="0">
            <a:spAutoFit/>
          </a:bodyPr>
          <a:lstStyle/>
          <a:p>
            <a:pPr algn="ctr"/>
            <a:r>
              <a:rPr lang="el-GR" sz="2000" dirty="0" smtClean="0"/>
              <a:t>Η </a:t>
            </a:r>
            <a:r>
              <a:rPr lang="el-GR" sz="2000" b="1" dirty="0" smtClean="0"/>
              <a:t>επικοινωνία και η κληρονομιά</a:t>
            </a:r>
            <a:r>
              <a:rPr lang="el-GR" sz="2000" dirty="0" smtClean="0"/>
              <a:t> </a:t>
            </a:r>
            <a:r>
              <a:rPr lang="el-GR" sz="2000" dirty="0" smtClean="0">
                <a:solidFill>
                  <a:schemeClr val="dk1"/>
                </a:solidFill>
                <a:latin typeface="Candara"/>
                <a:ea typeface="Candara"/>
                <a:cs typeface="Candara"/>
                <a:sym typeface="Candara"/>
              </a:rPr>
              <a:t>είναι δύο έννοιες στενά συνδεδεμένες μεταξύ τους.</a:t>
            </a:r>
            <a:endParaRPr lang="el-GR" sz="2000" dirty="0" smtClean="0">
              <a:solidFill>
                <a:schemeClr val="dk1"/>
              </a:solidFill>
              <a:latin typeface="Candara"/>
              <a:ea typeface="Candara"/>
              <a:cs typeface="Candara"/>
              <a:sym typeface="Candara"/>
            </a:endParaRPr>
          </a:p>
          <a:p>
            <a:pPr algn="ctr"/>
            <a:r>
              <a:rPr lang="el-GR" sz="2000" dirty="0" smtClean="0">
                <a:solidFill>
                  <a:schemeClr val="dk1"/>
                </a:solidFill>
                <a:latin typeface="Candara"/>
                <a:ea typeface="Candara"/>
                <a:cs typeface="Candara"/>
                <a:sym typeface="Candara"/>
              </a:rPr>
              <a:t>Η επικοινωνία είναι η ικανότητα να μοιραζόμαστε ιδέες, συναισθήματα και συγκινήσεις μέσα από διαφορετικά μέσα: λέξεις, ήχους, εικόνες κ.λπ. Αποτελεί τη βάση κάθε ανθρώπινης επαφής.</a:t>
            </a:r>
          </a:p>
          <a:p>
            <a:pPr algn="ctr"/>
            <a:r>
              <a:rPr lang="el-GR" sz="2000" dirty="0" smtClean="0">
                <a:solidFill>
                  <a:schemeClr val="dk1"/>
                </a:solidFill>
                <a:latin typeface="Candara"/>
                <a:ea typeface="Candara"/>
                <a:cs typeface="Candara"/>
                <a:sym typeface="Candara"/>
              </a:rPr>
              <a:t>Η κληρονομιά είναι το σύνολο των παραδόσεων, πρακτικών και γνώσεων μιας συγκεκριμένης χώρας, κοινωνίας ή ομάδας ανθρώπων, που προέρχονται από το παρελθόν και συνεχίζουν να έχουν σημασία.</a:t>
            </a:r>
          </a:p>
          <a:p>
            <a:pPr algn="ctr"/>
            <a:r>
              <a:rPr lang="el-GR" sz="2000" dirty="0" smtClean="0">
                <a:solidFill>
                  <a:schemeClr val="dk1"/>
                </a:solidFill>
                <a:latin typeface="Candara"/>
                <a:ea typeface="Candara"/>
                <a:cs typeface="Candara"/>
                <a:sym typeface="Candara"/>
              </a:rPr>
              <a:t>Η κληρονομιά μαθαίνεται, μεταδίδεται και διατηρείται μέσα από την επικοινωνία.</a:t>
            </a:r>
          </a:p>
          <a:p>
            <a:pPr marL="0" marR="0" lvl="0" indent="0" algn="ctr" rtl="0">
              <a:lnSpc>
                <a:spcPct val="100000"/>
              </a:lnSpc>
              <a:spcBef>
                <a:spcPts val="0"/>
              </a:spcBef>
              <a:spcAft>
                <a:spcPts val="0"/>
              </a:spcAft>
              <a:buClr>
                <a:srgbClr val="000000"/>
              </a:buClr>
              <a:buSzPts val="2300"/>
              <a:buFont typeface="Arial"/>
              <a:buNone/>
            </a:pPr>
            <a:endParaRPr sz="2000" b="0" i="0" u="none" strike="noStrike" cap="none" dirty="0">
              <a:solidFill>
                <a:schemeClr val="dk1"/>
              </a:solidFill>
              <a:latin typeface="Candara"/>
              <a:ea typeface="Candara"/>
              <a:cs typeface="Candara"/>
              <a:sym typeface="Candara"/>
            </a:endParaRPr>
          </a:p>
        </p:txBody>
      </p:sp>
      <p:pic>
        <p:nvPicPr>
          <p:cNvPr id="311" name="Google Shape;311;p21" descr="Digital Communication for Cultural ..."/>
          <p:cNvPicPr preferRelativeResize="0"/>
          <p:nvPr/>
        </p:nvPicPr>
        <p:blipFill rotWithShape="1">
          <a:blip r:embed="rId4">
            <a:alphaModFix/>
          </a:blip>
          <a:srcRect/>
          <a:stretch/>
        </p:blipFill>
        <p:spPr>
          <a:xfrm>
            <a:off x="6372876" y="3620476"/>
            <a:ext cx="4402800" cy="2434875"/>
          </a:xfrm>
          <a:prstGeom prst="rect">
            <a:avLst/>
          </a:prstGeom>
          <a:noFill/>
          <a:ln>
            <a:noFill/>
          </a:ln>
        </p:spPr>
      </p:pic>
      <p:pic>
        <p:nvPicPr>
          <p:cNvPr id="312" name="Google Shape;312;p21" descr="Cultural Heritage Communication ..."/>
          <p:cNvPicPr preferRelativeResize="0"/>
          <p:nvPr/>
        </p:nvPicPr>
        <p:blipFill rotWithShape="1">
          <a:blip r:embed="rId5">
            <a:alphaModFix/>
          </a:blip>
          <a:srcRect/>
          <a:stretch/>
        </p:blipFill>
        <p:spPr>
          <a:xfrm>
            <a:off x="1001474" y="3703301"/>
            <a:ext cx="4896601" cy="2269225"/>
          </a:xfrm>
          <a:prstGeom prst="rect">
            <a:avLst/>
          </a:prstGeom>
          <a:noFill/>
          <a:ln>
            <a:noFill/>
          </a:ln>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Shape 317"/>
        <p:cNvGrpSpPr/>
        <p:nvPr/>
      </p:nvGrpSpPr>
      <p:grpSpPr>
        <a:xfrm>
          <a:off x="0" y="0"/>
          <a:ext cx="0" cy="0"/>
          <a:chOff x="0" y="0"/>
          <a:chExt cx="0" cy="0"/>
        </a:xfrm>
      </p:grpSpPr>
      <p:pic>
        <p:nvPicPr>
          <p:cNvPr id="318" name="Google Shape;318;g322e7c633f1_0_1" descr="A logo with a tree in the middle&#10;&#10;Description automatically generated"/>
          <p:cNvPicPr preferRelativeResize="0"/>
          <p:nvPr/>
        </p:nvPicPr>
        <p:blipFill rotWithShape="1">
          <a:blip r:embed="rId3">
            <a:alphaModFix/>
          </a:blip>
          <a:srcRect/>
          <a:stretch/>
        </p:blipFill>
        <p:spPr>
          <a:xfrm>
            <a:off x="11271502" y="46712"/>
            <a:ext cx="689206" cy="689206"/>
          </a:xfrm>
          <a:prstGeom prst="rect">
            <a:avLst/>
          </a:prstGeom>
          <a:noFill/>
          <a:ln>
            <a:noFill/>
          </a:ln>
        </p:spPr>
      </p:pic>
      <p:sp>
        <p:nvSpPr>
          <p:cNvPr id="319" name="Google Shape;319;g322e7c633f1_0_1"/>
          <p:cNvSpPr/>
          <p:nvPr/>
        </p:nvSpPr>
        <p:spPr>
          <a:xfrm>
            <a:off x="360486" y="-1"/>
            <a:ext cx="10698900" cy="808800"/>
          </a:xfrm>
          <a:prstGeom prst="rect">
            <a:avLst/>
          </a:prstGeom>
          <a:solidFill>
            <a:srgbClr val="A99374"/>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320" name="Google Shape;320;g322e7c633f1_0_1"/>
          <p:cNvSpPr/>
          <p:nvPr/>
        </p:nvSpPr>
        <p:spPr>
          <a:xfrm>
            <a:off x="0" y="-9425"/>
            <a:ext cx="10911000" cy="808800"/>
          </a:xfrm>
          <a:prstGeom prst="rect">
            <a:avLst/>
          </a:prstGeom>
          <a:solidFill>
            <a:srgbClr val="72BC59"/>
          </a:solidFill>
          <a:ln>
            <a:noFill/>
          </a:ln>
        </p:spPr>
        <p:txBody>
          <a:bodyPr spcFirstLastPara="1" wrap="square" lIns="91425" tIns="45700" rIns="91425" bIns="45700" anchor="ctr" anchorCtr="0">
            <a:noAutofit/>
          </a:bodyPr>
          <a:lstStyle/>
          <a:p>
            <a:pPr lvl="0">
              <a:buSzPts val="3200"/>
            </a:pPr>
            <a:r>
              <a:rPr lang="el-GR" sz="3200" b="1" dirty="0" smtClean="0">
                <a:solidFill>
                  <a:schemeClr val="lt1"/>
                </a:solidFill>
                <a:latin typeface="Candara"/>
                <a:ea typeface="Candara"/>
                <a:cs typeface="Candara"/>
                <a:sym typeface="Candara"/>
              </a:rPr>
              <a:t>Επικοινωνία και κληρονομιά</a:t>
            </a:r>
            <a:endParaRPr lang="en-US" sz="3200" b="1" dirty="0">
              <a:solidFill>
                <a:schemeClr val="lt1"/>
              </a:solidFill>
              <a:latin typeface="Candara"/>
              <a:ea typeface="Candara"/>
              <a:cs typeface="Candara"/>
              <a:sym typeface="Candara"/>
            </a:endParaRPr>
          </a:p>
        </p:txBody>
      </p:sp>
      <p:sp>
        <p:nvSpPr>
          <p:cNvPr id="321" name="Google Shape;321;g322e7c633f1_0_1"/>
          <p:cNvSpPr txBox="1"/>
          <p:nvPr/>
        </p:nvSpPr>
        <p:spPr>
          <a:xfrm>
            <a:off x="281600" y="2302350"/>
            <a:ext cx="5504100" cy="2308294"/>
          </a:xfrm>
          <a:prstGeom prst="rect">
            <a:avLst/>
          </a:prstGeom>
          <a:noFill/>
          <a:ln w="9525" cap="flat" cmpd="sng">
            <a:solidFill>
              <a:srgbClr val="548235"/>
            </a:solidFill>
            <a:prstDash val="solid"/>
            <a:round/>
            <a:headEnd type="none" w="sm" len="sm"/>
            <a:tailEnd type="none" w="sm" len="sm"/>
          </a:ln>
        </p:spPr>
        <p:txBody>
          <a:bodyPr spcFirstLastPara="1" wrap="square" lIns="91425" tIns="91425" rIns="91425" bIns="91425" anchor="t" anchorCtr="0">
            <a:spAutoFit/>
          </a:bodyPr>
          <a:lstStyle/>
          <a:p>
            <a:pPr lvl="0" algn="just">
              <a:lnSpc>
                <a:spcPct val="115000"/>
              </a:lnSpc>
              <a:buSzPts val="2400"/>
            </a:pPr>
            <a:r>
              <a:rPr lang="el-GR" sz="2400" dirty="0" smtClean="0">
                <a:solidFill>
                  <a:schemeClr val="dk1"/>
                </a:solidFill>
              </a:rPr>
              <a:t>Η </a:t>
            </a:r>
            <a:r>
              <a:rPr lang="el-GR" sz="2400" b="1" dirty="0" err="1" smtClean="0">
                <a:solidFill>
                  <a:schemeClr val="dk1"/>
                </a:solidFill>
              </a:rPr>
              <a:t>διαγενεακή</a:t>
            </a:r>
            <a:r>
              <a:rPr lang="el-GR" sz="2400" b="1" dirty="0" smtClean="0">
                <a:solidFill>
                  <a:schemeClr val="dk1"/>
                </a:solidFill>
              </a:rPr>
              <a:t> επικοινωνία </a:t>
            </a:r>
            <a:r>
              <a:rPr lang="el-GR" sz="2400" dirty="0" smtClean="0">
                <a:solidFill>
                  <a:schemeClr val="dk1"/>
                </a:solidFill>
              </a:rPr>
              <a:t>είναι κρίσιμη για τη μεταφορά παραδόσεων, ιστοριών, πρακτικών και γνώσεων, οι οποίες συχνά περνούν από τη μία γενιά στην επόμενη</a:t>
            </a:r>
            <a:r>
              <a:rPr lang="el-GR" sz="2400" dirty="0" smtClean="0">
                <a:solidFill>
                  <a:schemeClr val="dk1"/>
                </a:solidFill>
              </a:rPr>
              <a:t>.</a:t>
            </a:r>
            <a:endParaRPr lang="en-US" sz="2400" dirty="0">
              <a:solidFill>
                <a:schemeClr val="dk1"/>
              </a:solidFill>
            </a:endParaRPr>
          </a:p>
        </p:txBody>
      </p:sp>
      <p:sp>
        <p:nvSpPr>
          <p:cNvPr id="322" name="Google Shape;322;g322e7c633f1_0_1"/>
          <p:cNvSpPr txBox="1"/>
          <p:nvPr/>
        </p:nvSpPr>
        <p:spPr>
          <a:xfrm>
            <a:off x="6067400" y="2302350"/>
            <a:ext cx="5416800" cy="1974869"/>
          </a:xfrm>
          <a:prstGeom prst="rect">
            <a:avLst/>
          </a:prstGeom>
          <a:noFill/>
          <a:ln w="9525" cap="flat" cmpd="sng">
            <a:solidFill>
              <a:schemeClr val="accent1"/>
            </a:solidFill>
            <a:prstDash val="solid"/>
            <a:round/>
            <a:headEnd type="none" w="sm" len="sm"/>
            <a:tailEnd type="none" w="sm" len="sm"/>
          </a:ln>
        </p:spPr>
        <p:txBody>
          <a:bodyPr spcFirstLastPara="1" wrap="square" lIns="91425" tIns="91425" rIns="91425" bIns="91425" anchor="t" anchorCtr="0">
            <a:spAutoFit/>
          </a:bodyPr>
          <a:lstStyle/>
          <a:p>
            <a:pPr marL="114300" lvl="0" algn="just">
              <a:lnSpc>
                <a:spcPct val="90000"/>
              </a:lnSpc>
              <a:spcBef>
                <a:spcPts val="1000"/>
              </a:spcBef>
              <a:buSzPts val="2400"/>
            </a:pPr>
            <a:r>
              <a:rPr lang="el-GR" sz="2400" dirty="0" smtClean="0"/>
              <a:t>Η </a:t>
            </a:r>
            <a:r>
              <a:rPr lang="el-GR" sz="2400" b="1" dirty="0" smtClean="0"/>
              <a:t>διαπολιτισμική επικοινωνία</a:t>
            </a:r>
            <a:r>
              <a:rPr lang="el-GR" sz="2400" dirty="0" smtClean="0"/>
              <a:t> διευκολύνει την ενσωμάτωση διαφορετικών οπτικών και κοσμοαντιλήψεων, δημιουργώντας ευκαιρίες για αμοιβαίο εμπλουτισμό.</a:t>
            </a:r>
            <a:endParaRPr sz="2400" b="0" i="0" u="none" strike="noStrike" cap="none" dirty="0">
              <a:solidFill>
                <a:schemeClr val="dk1"/>
              </a:solidFill>
              <a:latin typeface="Arial"/>
              <a:ea typeface="Arial"/>
              <a:cs typeface="Arial"/>
              <a:sym typeface="Arial"/>
            </a:endParaRPr>
          </a:p>
        </p:txBody>
      </p:sp>
      <p:sp>
        <p:nvSpPr>
          <p:cNvPr id="323" name="Google Shape;323;g322e7c633f1_0_1"/>
          <p:cNvSpPr txBox="1"/>
          <p:nvPr/>
        </p:nvSpPr>
        <p:spPr>
          <a:xfrm>
            <a:off x="1076725" y="1431650"/>
            <a:ext cx="7110900" cy="1034099"/>
          </a:xfrm>
          <a:prstGeom prst="rect">
            <a:avLst/>
          </a:prstGeom>
          <a:noFill/>
          <a:ln>
            <a:noFill/>
          </a:ln>
        </p:spPr>
        <p:txBody>
          <a:bodyPr spcFirstLastPara="1" wrap="square" lIns="91425" tIns="91425" rIns="91425" bIns="91425" anchor="t" anchorCtr="0">
            <a:spAutoFit/>
          </a:bodyPr>
          <a:lstStyle/>
          <a:p>
            <a:pPr lvl="0" algn="just">
              <a:lnSpc>
                <a:spcPct val="115000"/>
              </a:lnSpc>
              <a:buSzPts val="2400"/>
            </a:pPr>
            <a:r>
              <a:rPr lang="el-GR" sz="2400" dirty="0" smtClean="0"/>
              <a:t>Σε </a:t>
            </a:r>
            <a:r>
              <a:rPr lang="el-GR" sz="2400" dirty="0" smtClean="0"/>
              <a:t>σχέση με την πολιτιστική και φυσική κληρονομιά</a:t>
            </a:r>
            <a:r>
              <a:rPr lang="el-GR" sz="2400" dirty="0" smtClean="0"/>
              <a:t>:</a:t>
            </a:r>
            <a:endParaRPr sz="1400" b="0" i="0" u="none" strike="noStrike" cap="none" dirty="0">
              <a:solidFill>
                <a:srgbClr val="000000"/>
              </a:solidFill>
              <a:latin typeface="Arial"/>
              <a:ea typeface="Arial"/>
              <a:cs typeface="Arial"/>
              <a:sym typeface="Arial"/>
            </a:endParaRP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Shape 327"/>
        <p:cNvGrpSpPr/>
        <p:nvPr/>
      </p:nvGrpSpPr>
      <p:grpSpPr>
        <a:xfrm>
          <a:off x="0" y="0"/>
          <a:ext cx="0" cy="0"/>
          <a:chOff x="0" y="0"/>
          <a:chExt cx="0" cy="0"/>
        </a:xfrm>
      </p:grpSpPr>
      <p:pic>
        <p:nvPicPr>
          <p:cNvPr id="328" name="Google Shape;328;p22" descr="A logo with a tree in the middle&#10;&#10;Description automatically generated"/>
          <p:cNvPicPr preferRelativeResize="0"/>
          <p:nvPr/>
        </p:nvPicPr>
        <p:blipFill rotWithShape="1">
          <a:blip r:embed="rId3">
            <a:alphaModFix/>
          </a:blip>
          <a:srcRect/>
          <a:stretch/>
        </p:blipFill>
        <p:spPr>
          <a:xfrm>
            <a:off x="11271502" y="46712"/>
            <a:ext cx="689206" cy="689206"/>
          </a:xfrm>
          <a:prstGeom prst="rect">
            <a:avLst/>
          </a:prstGeom>
          <a:noFill/>
          <a:ln>
            <a:noFill/>
          </a:ln>
        </p:spPr>
      </p:pic>
      <p:sp>
        <p:nvSpPr>
          <p:cNvPr id="329" name="Google Shape;329;p22"/>
          <p:cNvSpPr/>
          <p:nvPr/>
        </p:nvSpPr>
        <p:spPr>
          <a:xfrm>
            <a:off x="360486" y="0"/>
            <a:ext cx="10698811" cy="735918"/>
          </a:xfrm>
          <a:prstGeom prst="rect">
            <a:avLst/>
          </a:prstGeom>
          <a:solidFill>
            <a:srgbClr val="A99374"/>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330" name="Google Shape;330;p22"/>
          <p:cNvSpPr/>
          <p:nvPr/>
        </p:nvSpPr>
        <p:spPr>
          <a:xfrm>
            <a:off x="0" y="1"/>
            <a:ext cx="10911016" cy="735918"/>
          </a:xfrm>
          <a:prstGeom prst="rect">
            <a:avLst/>
          </a:prstGeom>
          <a:solidFill>
            <a:srgbClr val="72BC59"/>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331" name="Google Shape;331;p22"/>
          <p:cNvSpPr txBox="1"/>
          <p:nvPr/>
        </p:nvSpPr>
        <p:spPr>
          <a:xfrm>
            <a:off x="180243" y="89587"/>
            <a:ext cx="10911016" cy="523180"/>
          </a:xfrm>
          <a:prstGeom prst="rect">
            <a:avLst/>
          </a:prstGeom>
          <a:noFill/>
          <a:ln>
            <a:noFill/>
          </a:ln>
        </p:spPr>
        <p:txBody>
          <a:bodyPr spcFirstLastPara="1" wrap="square" lIns="91425" tIns="45700" rIns="91425" bIns="45700" anchor="t" anchorCtr="0">
            <a:spAutoFit/>
          </a:bodyPr>
          <a:lstStyle/>
          <a:p>
            <a:pPr marL="457200" lvl="1">
              <a:buSzPts val="3600"/>
            </a:pPr>
            <a:r>
              <a:rPr lang="el-GR" sz="2800" b="1" dirty="0" err="1" smtClean="0">
                <a:solidFill>
                  <a:schemeClr val="lt1"/>
                </a:solidFill>
                <a:latin typeface="Candara"/>
                <a:ea typeface="Candara"/>
                <a:cs typeface="Candara"/>
                <a:sym typeface="Candara"/>
              </a:rPr>
              <a:t>Διαδραστική</a:t>
            </a:r>
            <a:r>
              <a:rPr lang="el-GR" sz="2800" b="1" dirty="0" smtClean="0">
                <a:solidFill>
                  <a:schemeClr val="lt1"/>
                </a:solidFill>
                <a:latin typeface="Candara"/>
                <a:ea typeface="Candara"/>
                <a:cs typeface="Candara"/>
                <a:sym typeface="Candara"/>
              </a:rPr>
              <a:t> </a:t>
            </a:r>
            <a:r>
              <a:rPr lang="el-GR" sz="2800" b="1" dirty="0" smtClean="0">
                <a:solidFill>
                  <a:schemeClr val="lt1"/>
                </a:solidFill>
                <a:latin typeface="Candara"/>
                <a:ea typeface="Candara"/>
                <a:cs typeface="Candara"/>
                <a:sym typeface="Candara"/>
              </a:rPr>
              <a:t>Δραστηριότητα 1: «Διαβατήριο Ευρωπαίου Πολίτη</a:t>
            </a:r>
            <a:r>
              <a:rPr lang="el-GR" sz="2800" b="1" dirty="0" smtClean="0">
                <a:solidFill>
                  <a:schemeClr val="lt1"/>
                </a:solidFill>
                <a:latin typeface="Candara"/>
                <a:ea typeface="Candara"/>
                <a:cs typeface="Candara"/>
                <a:sym typeface="Candara"/>
              </a:rPr>
              <a:t>»</a:t>
            </a:r>
            <a:endParaRPr lang="en-US" sz="2800" b="1" dirty="0">
              <a:solidFill>
                <a:schemeClr val="lt1"/>
              </a:solidFill>
              <a:latin typeface="Candara"/>
              <a:ea typeface="Candara"/>
              <a:cs typeface="Candara"/>
              <a:sym typeface="Candara"/>
            </a:endParaRPr>
          </a:p>
        </p:txBody>
      </p:sp>
      <p:sp>
        <p:nvSpPr>
          <p:cNvPr id="332" name="Google Shape;332;p22"/>
          <p:cNvSpPr txBox="1"/>
          <p:nvPr/>
        </p:nvSpPr>
        <p:spPr>
          <a:xfrm>
            <a:off x="820725" y="1082200"/>
            <a:ext cx="8838300" cy="4785885"/>
          </a:xfrm>
          <a:prstGeom prst="rect">
            <a:avLst/>
          </a:prstGeom>
          <a:noFill/>
          <a:ln>
            <a:noFill/>
          </a:ln>
        </p:spPr>
        <p:txBody>
          <a:bodyPr spcFirstLastPara="1" wrap="square" lIns="91425" tIns="45700" rIns="91425" bIns="45700" anchor="t" anchorCtr="0">
            <a:spAutoFit/>
          </a:bodyPr>
          <a:lstStyle/>
          <a:p>
            <a:pPr marL="0" marR="0" lvl="0" indent="0" algn="just" rtl="0">
              <a:lnSpc>
                <a:spcPct val="100000"/>
              </a:lnSpc>
              <a:spcBef>
                <a:spcPts val="0"/>
              </a:spcBef>
              <a:spcAft>
                <a:spcPts val="0"/>
              </a:spcAft>
              <a:buClr>
                <a:srgbClr val="000000"/>
              </a:buClr>
              <a:buSzPts val="1600"/>
              <a:buFont typeface="Arial"/>
              <a:buNone/>
            </a:pPr>
            <a:r>
              <a:rPr lang="en-US" sz="2000" b="0" i="0" u="none" strike="noStrike" cap="none" dirty="0">
                <a:solidFill>
                  <a:srgbClr val="000000"/>
                </a:solidFill>
                <a:latin typeface="Candara" pitchFamily="34" charset="0"/>
                <a:ea typeface="Candara"/>
                <a:cs typeface="Candara"/>
                <a:sym typeface="Candara"/>
              </a:rPr>
              <a:t> </a:t>
            </a:r>
            <a:endParaRPr sz="2000" b="0" i="0" u="none" strike="noStrike" cap="none" dirty="0">
              <a:solidFill>
                <a:srgbClr val="000000"/>
              </a:solidFill>
              <a:latin typeface="Candara" pitchFamily="34" charset="0"/>
              <a:sym typeface="Arial"/>
            </a:endParaRPr>
          </a:p>
          <a:p>
            <a:r>
              <a:rPr lang="el-GR" sz="2000" b="1" dirty="0" smtClean="0">
                <a:latin typeface="Candara" pitchFamily="34" charset="0"/>
              </a:rPr>
              <a:t>«Διαβατήριο Ευρωπαίου Πολίτη»</a:t>
            </a:r>
            <a:endParaRPr lang="el-GR" sz="2000" dirty="0" smtClean="0">
              <a:latin typeface="Candara" pitchFamily="34" charset="0"/>
            </a:endParaRPr>
          </a:p>
          <a:p>
            <a:r>
              <a:rPr lang="el-GR" sz="2000" dirty="0" smtClean="0">
                <a:latin typeface="Candara" pitchFamily="34" charset="0"/>
              </a:rPr>
              <a:t>Πρόκειται για μια δημιουργική δραστηριότητα, στην οποία οι συμμετέχοντες καλούνται να δημιουργήσουν ένα «Διαβατήριο Ευρωπαίου Πολίτη». Εκτός από τα προσωπικά τους στοιχεία, θα περιγράψουν τον εαυτό τους καταγράφοντας πληροφορίες για τη χώρα τους, τον πολιτισμό τους, την καλλιτεχνική και ιστορική τους κληρονομιά κ.λπ. Μπορούν επίσης να εκφραστούν γραφικά και δημιουργικά.</a:t>
            </a:r>
          </a:p>
          <a:p>
            <a:r>
              <a:rPr lang="el-GR" sz="2000" b="1" dirty="0" smtClean="0">
                <a:latin typeface="Candara" pitchFamily="34" charset="0"/>
              </a:rPr>
              <a:t>Απαιτούμενα υλικά:</a:t>
            </a:r>
            <a:r>
              <a:rPr lang="el-GR" sz="2000" dirty="0" smtClean="0">
                <a:latin typeface="Candara" pitchFamily="34" charset="0"/>
              </a:rPr>
              <a:t> Προβολέας και οθόνη, πρόσβαση στο διαδίκτυο, </a:t>
            </a:r>
            <a:r>
              <a:rPr lang="el-GR" sz="2000" dirty="0" err="1" smtClean="0">
                <a:latin typeface="Candara" pitchFamily="34" charset="0"/>
              </a:rPr>
              <a:t>ασπροπίνακας</a:t>
            </a:r>
            <a:r>
              <a:rPr lang="el-GR" sz="2000" dirty="0" smtClean="0">
                <a:latin typeface="Candara" pitchFamily="34" charset="0"/>
              </a:rPr>
              <a:t> και μαρκαδόροι, φυλλάδια με βασικές έννοιες.</a:t>
            </a:r>
          </a:p>
          <a:p>
            <a:r>
              <a:rPr lang="el-GR" sz="2000" dirty="0" smtClean="0">
                <a:latin typeface="Candara" pitchFamily="34" charset="0"/>
              </a:rPr>
              <a:t>Οι συμμετέχοντες μπορούν να δημιουργήσουν το διαβατήριό τους ατομικά ή σε μικρές ομάδες. Η δεύτερη επιλογή είναι προτιμότερη, καθώς ενισχύει τη δημιουργικότητα και μπορεί να είναι ιδιαίτερα χρήσιμη όταν οι συμμετέχοντες έχουν κοινή καταγωγή, γλώσσα ή πολιτισμό.</a:t>
            </a:r>
          </a:p>
          <a:p>
            <a:pPr marL="0" marR="0" lvl="0" indent="0" algn="just" rtl="0">
              <a:lnSpc>
                <a:spcPct val="100000"/>
              </a:lnSpc>
              <a:spcBef>
                <a:spcPts val="600"/>
              </a:spcBef>
              <a:spcAft>
                <a:spcPts val="0"/>
              </a:spcAft>
              <a:buClr>
                <a:srgbClr val="000000"/>
              </a:buClr>
              <a:buSzPts val="1600"/>
              <a:buFont typeface="Arial"/>
              <a:buNone/>
            </a:pPr>
            <a:endParaRPr sz="2000" b="0" i="0" u="none" strike="noStrike" cap="none" dirty="0">
              <a:solidFill>
                <a:srgbClr val="000000"/>
              </a:solidFill>
              <a:latin typeface="Candara" pitchFamily="34" charset="0"/>
              <a:ea typeface="Candara"/>
              <a:cs typeface="Candara"/>
              <a:sym typeface="Candara"/>
            </a:endParaRPr>
          </a:p>
        </p:txBody>
      </p:sp>
      <p:pic>
        <p:nvPicPr>
          <p:cNvPr id="333" name="Google Shape;333;p22"/>
          <p:cNvPicPr preferRelativeResize="0"/>
          <p:nvPr/>
        </p:nvPicPr>
        <p:blipFill rotWithShape="1">
          <a:blip r:embed="rId4">
            <a:alphaModFix/>
          </a:blip>
          <a:srcRect/>
          <a:stretch/>
        </p:blipFill>
        <p:spPr>
          <a:xfrm>
            <a:off x="9932751" y="1082200"/>
            <a:ext cx="1612475" cy="1970376"/>
          </a:xfrm>
          <a:prstGeom prst="rect">
            <a:avLst/>
          </a:prstGeom>
          <a:noFill/>
          <a:ln>
            <a:noFill/>
          </a:ln>
        </p:spPr>
      </p:pic>
      <p:pic>
        <p:nvPicPr>
          <p:cNvPr id="334" name="Google Shape;334;p22"/>
          <p:cNvPicPr preferRelativeResize="0"/>
          <p:nvPr/>
        </p:nvPicPr>
        <p:blipFill rotWithShape="1">
          <a:blip r:embed="rId5">
            <a:alphaModFix/>
          </a:blip>
          <a:srcRect/>
          <a:stretch/>
        </p:blipFill>
        <p:spPr>
          <a:xfrm>
            <a:off x="9816725" y="3906275"/>
            <a:ext cx="2249375" cy="2075848"/>
          </a:xfrm>
          <a:prstGeom prst="rect">
            <a:avLst/>
          </a:prstGeom>
          <a:noFill/>
          <a:ln>
            <a:noFill/>
          </a:ln>
          <a:effectLst>
            <a:outerShdw blurRad="57150" dist="19050" dir="5400000" algn="bl" rotWithShape="0">
              <a:srgbClr val="000000">
                <a:alpha val="49411"/>
              </a:srgbClr>
            </a:outerShdw>
          </a:effectLst>
        </p:spPr>
      </p:pic>
      <p:sp>
        <p:nvSpPr>
          <p:cNvPr id="335" name="Google Shape;335;p22"/>
          <p:cNvSpPr txBox="1"/>
          <p:nvPr/>
        </p:nvSpPr>
        <p:spPr>
          <a:xfrm>
            <a:off x="9470399" y="6090600"/>
            <a:ext cx="2721600" cy="1262100"/>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1400"/>
              <a:buFont typeface="Arial"/>
              <a:buNone/>
            </a:pPr>
            <a:r>
              <a:rPr lang="en-US" sz="1400" b="0" i="0" u="none" strike="noStrike" cap="none">
                <a:solidFill>
                  <a:srgbClr val="000000"/>
                </a:solidFill>
                <a:latin typeface="Arial"/>
                <a:ea typeface="Arial"/>
                <a:cs typeface="Arial"/>
                <a:sym typeface="Arial"/>
              </a:rPr>
              <a:t>Source: Freepik, by macrovector</a:t>
            </a:r>
            <a:endParaRPr sz="1400" b="0" i="0" u="none" strike="noStrike" cap="none">
              <a:solidFill>
                <a:srgbClr val="000000"/>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700"/>
              <a:buFont typeface="Arial"/>
              <a:buNone/>
            </a:pPr>
            <a:r>
              <a:rPr lang="en-US" sz="700" b="0" i="0" u="sng" strike="noStrike" cap="none">
                <a:solidFill>
                  <a:srgbClr val="0563C1"/>
                </a:solidFill>
                <a:latin typeface="Arial"/>
                <a:ea typeface="Arial"/>
                <a:cs typeface="Arial"/>
                <a:sym typeface="Arial"/>
                <a:hlinkClick r:id="rId6">
                  <a:extLst>
                    <a:ext uri="{A12FA001-AC4F-418D-AE19-62706E023703}">
                      <ahyp:hlinkClr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val="tx"/>
                    </a:ext>
                  </a:extLst>
                </a:hlinkClick>
              </a:rPr>
              <a:t>https://www.freepik.com/free-vector/creative-people-flat-design-concept-with-human-hands-holding-brushes-drawing-little-persons-involved-art-music-dancing-vector-illustration_37421460.htm#fromView=search&amp;page=1&amp;position=3&amp;uuid=0d99e143-8f99-442d-ba97-4ed4e83f8ea4</a:t>
            </a:r>
            <a:endParaRPr sz="700" b="0" i="0" u="none" strike="noStrike" cap="none">
              <a:solidFill>
                <a:srgbClr val="000000"/>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700"/>
              <a:buFont typeface="Arial"/>
              <a:buNone/>
            </a:pPr>
            <a:endParaRPr sz="700" b="0" i="0" u="none" strike="noStrike" cap="none">
              <a:solidFill>
                <a:srgbClr val="000000"/>
              </a:solidFill>
              <a:latin typeface="Arial"/>
              <a:ea typeface="Arial"/>
              <a:cs typeface="Arial"/>
              <a:sym typeface="Arial"/>
            </a:endParaRPr>
          </a:p>
        </p:txBody>
      </p:sp>
      <p:sp>
        <p:nvSpPr>
          <p:cNvPr id="336" name="Google Shape;336;p22"/>
          <p:cNvSpPr txBox="1"/>
          <p:nvPr/>
        </p:nvSpPr>
        <p:spPr>
          <a:xfrm>
            <a:off x="9966900" y="3051613"/>
            <a:ext cx="1728600" cy="723300"/>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700"/>
              <a:buFont typeface="Arial"/>
              <a:buNone/>
            </a:pPr>
            <a:r>
              <a:rPr lang="en-US" sz="700" b="0" i="0" u="sng" strike="noStrike" cap="none">
                <a:solidFill>
                  <a:schemeClr val="hlink"/>
                </a:solidFill>
                <a:latin typeface="Arial"/>
                <a:ea typeface="Arial"/>
                <a:cs typeface="Arial"/>
                <a:sym typeface="Arial"/>
                <a:hlinkClick r:id="rId7"/>
              </a:rPr>
              <a:t>https://www.freepik.com/free-vector/passport-with-flight-tickets-white-background_24459631.htm#fromView=search&amp;page=1&amp;position=7&amp;uuid=1ecf90dc-5acd-42af-978b-3a79b3ede379</a:t>
            </a:r>
            <a:r>
              <a:rPr lang="en-US" sz="700" b="0" i="0" u="none" strike="noStrike" cap="none">
                <a:solidFill>
                  <a:srgbClr val="000000"/>
                </a:solidFill>
                <a:latin typeface="Arial"/>
                <a:ea typeface="Arial"/>
                <a:cs typeface="Arial"/>
                <a:sym typeface="Arial"/>
              </a:rPr>
              <a:t> </a:t>
            </a:r>
            <a:endParaRPr sz="700" b="0" i="0" u="none" strike="noStrike" cap="none">
              <a:solidFill>
                <a:srgbClr val="000000"/>
              </a:solidFill>
              <a:latin typeface="Arial"/>
              <a:ea typeface="Arial"/>
              <a:cs typeface="Arial"/>
              <a:sym typeface="Arial"/>
            </a:endParaRP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Shape 340"/>
        <p:cNvGrpSpPr/>
        <p:nvPr/>
      </p:nvGrpSpPr>
      <p:grpSpPr>
        <a:xfrm>
          <a:off x="0" y="0"/>
          <a:ext cx="0" cy="0"/>
          <a:chOff x="0" y="0"/>
          <a:chExt cx="0" cy="0"/>
        </a:xfrm>
      </p:grpSpPr>
      <p:pic>
        <p:nvPicPr>
          <p:cNvPr id="341" name="Google Shape;341;p23" descr="A logo with a tree in the middle&#10;&#10;Description automatically generated"/>
          <p:cNvPicPr preferRelativeResize="0"/>
          <p:nvPr/>
        </p:nvPicPr>
        <p:blipFill rotWithShape="1">
          <a:blip r:embed="rId3">
            <a:alphaModFix/>
          </a:blip>
          <a:srcRect/>
          <a:stretch/>
        </p:blipFill>
        <p:spPr>
          <a:xfrm>
            <a:off x="11271502" y="46712"/>
            <a:ext cx="689206" cy="689206"/>
          </a:xfrm>
          <a:prstGeom prst="rect">
            <a:avLst/>
          </a:prstGeom>
          <a:noFill/>
          <a:ln>
            <a:noFill/>
          </a:ln>
        </p:spPr>
      </p:pic>
      <p:sp>
        <p:nvSpPr>
          <p:cNvPr id="342" name="Google Shape;342;p23"/>
          <p:cNvSpPr/>
          <p:nvPr/>
        </p:nvSpPr>
        <p:spPr>
          <a:xfrm>
            <a:off x="360486" y="0"/>
            <a:ext cx="10698811" cy="735918"/>
          </a:xfrm>
          <a:prstGeom prst="rect">
            <a:avLst/>
          </a:prstGeom>
          <a:solidFill>
            <a:srgbClr val="A99374"/>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343" name="Google Shape;343;p23"/>
          <p:cNvSpPr/>
          <p:nvPr/>
        </p:nvSpPr>
        <p:spPr>
          <a:xfrm>
            <a:off x="0" y="1"/>
            <a:ext cx="10911016" cy="735918"/>
          </a:xfrm>
          <a:prstGeom prst="rect">
            <a:avLst/>
          </a:prstGeom>
          <a:solidFill>
            <a:srgbClr val="72BC59"/>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344" name="Google Shape;344;p23"/>
          <p:cNvSpPr txBox="1"/>
          <p:nvPr/>
        </p:nvSpPr>
        <p:spPr>
          <a:xfrm>
            <a:off x="0" y="89588"/>
            <a:ext cx="10911016" cy="646331"/>
          </a:xfrm>
          <a:prstGeom prst="rect">
            <a:avLst/>
          </a:prstGeom>
          <a:noFill/>
          <a:ln>
            <a:noFill/>
          </a:ln>
        </p:spPr>
        <p:txBody>
          <a:bodyPr spcFirstLastPara="1" wrap="square" lIns="91425" tIns="45700" rIns="91425" bIns="45700" anchor="t" anchorCtr="0">
            <a:spAutoFit/>
          </a:bodyPr>
          <a:lstStyle/>
          <a:p>
            <a:pPr marL="457200" lvl="1">
              <a:buSzPts val="3600"/>
            </a:pPr>
            <a:r>
              <a:rPr lang="el-GR" sz="3600" b="1" dirty="0" err="1" smtClean="0">
                <a:solidFill>
                  <a:schemeClr val="lt1"/>
                </a:solidFill>
                <a:latin typeface="Candara"/>
                <a:ea typeface="Candara"/>
                <a:cs typeface="Candara"/>
                <a:sym typeface="Candara"/>
              </a:rPr>
              <a:t>Διαδραστική</a:t>
            </a:r>
            <a:r>
              <a:rPr lang="el-GR" sz="3600" b="1" dirty="0" smtClean="0">
                <a:solidFill>
                  <a:schemeClr val="lt1"/>
                </a:solidFill>
                <a:latin typeface="Candara"/>
                <a:ea typeface="Candara"/>
                <a:cs typeface="Candara"/>
                <a:sym typeface="Candara"/>
              </a:rPr>
              <a:t> </a:t>
            </a:r>
            <a:r>
              <a:rPr lang="el-GR" sz="3600" b="1" dirty="0" smtClean="0">
                <a:solidFill>
                  <a:schemeClr val="lt1"/>
                </a:solidFill>
                <a:latin typeface="Candara"/>
                <a:ea typeface="Candara"/>
                <a:cs typeface="Candara"/>
                <a:sym typeface="Candara"/>
              </a:rPr>
              <a:t>Δραστηριότητα 2: </a:t>
            </a:r>
            <a:r>
              <a:rPr lang="el-GR" sz="3600" b="1" dirty="0" smtClean="0">
                <a:solidFill>
                  <a:schemeClr val="lt1"/>
                </a:solidFill>
                <a:latin typeface="Candara"/>
                <a:ea typeface="Candara"/>
                <a:cs typeface="Candara"/>
                <a:sym typeface="Candara"/>
              </a:rPr>
              <a:t>Ταινία</a:t>
            </a:r>
            <a:endParaRPr lang="en-US" sz="3600" b="1" dirty="0">
              <a:solidFill>
                <a:schemeClr val="lt1"/>
              </a:solidFill>
              <a:latin typeface="Candara"/>
              <a:ea typeface="Candara"/>
              <a:cs typeface="Candara"/>
              <a:sym typeface="Candara"/>
            </a:endParaRPr>
          </a:p>
        </p:txBody>
      </p:sp>
      <p:sp>
        <p:nvSpPr>
          <p:cNvPr id="345" name="Google Shape;345;p23"/>
          <p:cNvSpPr txBox="1"/>
          <p:nvPr/>
        </p:nvSpPr>
        <p:spPr>
          <a:xfrm>
            <a:off x="501625" y="1305350"/>
            <a:ext cx="7944600" cy="5155217"/>
          </a:xfrm>
          <a:prstGeom prst="rect">
            <a:avLst/>
          </a:prstGeom>
          <a:noFill/>
          <a:ln>
            <a:noFill/>
          </a:ln>
        </p:spPr>
        <p:txBody>
          <a:bodyPr spcFirstLastPara="1" wrap="square" lIns="91425" tIns="45700" rIns="91425" bIns="45700" anchor="t" anchorCtr="0">
            <a:spAutoFit/>
          </a:bodyPr>
          <a:lstStyle/>
          <a:p>
            <a:r>
              <a:rPr lang="el-GR" sz="1800" b="1" dirty="0" smtClean="0">
                <a:latin typeface="Candara" pitchFamily="34" charset="0"/>
              </a:rPr>
              <a:t>Παρακολούθηση ταινίας</a:t>
            </a:r>
            <a:endParaRPr lang="el-GR" sz="1800" dirty="0" smtClean="0">
              <a:latin typeface="Candara" pitchFamily="34" charset="0"/>
            </a:endParaRPr>
          </a:p>
          <a:p>
            <a:r>
              <a:rPr lang="el-GR" sz="1800" dirty="0" smtClean="0">
                <a:latin typeface="Candara" pitchFamily="34" charset="0"/>
              </a:rPr>
              <a:t>Πρόκειται για μια ήρεμη δραστηριότητα, η οποία μπορεί να φανεί ιδιαίτερα χρήσιμη για τη συζήτηση που θα ακολουθήσει. Περιλαμβάνει την παρακολούθηση μιας σύντομης ταινίας. Για την Ιταλία, η ταινία μπορεί να είναι το </a:t>
            </a:r>
            <a:r>
              <a:rPr lang="el-GR" sz="1800" b="1" dirty="0" smtClean="0">
                <a:latin typeface="Candara" pitchFamily="34" charset="0"/>
              </a:rPr>
              <a:t>«</a:t>
            </a:r>
            <a:r>
              <a:rPr lang="el-GR" sz="1800" b="1" dirty="0" err="1" smtClean="0">
                <a:latin typeface="Candara" pitchFamily="34" charset="0"/>
              </a:rPr>
              <a:t>Zoran</a:t>
            </a:r>
            <a:r>
              <a:rPr lang="el-GR" sz="1800" b="1" dirty="0" smtClean="0">
                <a:latin typeface="Candara" pitchFamily="34" charset="0"/>
              </a:rPr>
              <a:t>, </a:t>
            </a:r>
            <a:r>
              <a:rPr lang="el-GR" sz="1800" b="1" dirty="0" err="1" smtClean="0">
                <a:latin typeface="Candara" pitchFamily="34" charset="0"/>
              </a:rPr>
              <a:t>il</a:t>
            </a:r>
            <a:r>
              <a:rPr lang="el-GR" sz="1800" b="1" dirty="0" smtClean="0">
                <a:latin typeface="Candara" pitchFamily="34" charset="0"/>
              </a:rPr>
              <a:t> </a:t>
            </a:r>
            <a:r>
              <a:rPr lang="el-GR" sz="1800" b="1" dirty="0" err="1" smtClean="0">
                <a:latin typeface="Candara" pitchFamily="34" charset="0"/>
              </a:rPr>
              <a:t>mio</a:t>
            </a:r>
            <a:r>
              <a:rPr lang="el-GR" sz="1800" b="1" dirty="0" smtClean="0">
                <a:latin typeface="Candara" pitchFamily="34" charset="0"/>
              </a:rPr>
              <a:t> </a:t>
            </a:r>
            <a:r>
              <a:rPr lang="el-GR" sz="1800" b="1" dirty="0" err="1" smtClean="0">
                <a:latin typeface="Candara" pitchFamily="34" charset="0"/>
              </a:rPr>
              <a:t>nipote</a:t>
            </a:r>
            <a:r>
              <a:rPr lang="el-GR" sz="1800" b="1" dirty="0" smtClean="0">
                <a:latin typeface="Candara" pitchFamily="34" charset="0"/>
              </a:rPr>
              <a:t> </a:t>
            </a:r>
            <a:r>
              <a:rPr lang="el-GR" sz="1800" b="1" dirty="0" err="1" smtClean="0">
                <a:latin typeface="Candara" pitchFamily="34" charset="0"/>
              </a:rPr>
              <a:t>scemo</a:t>
            </a:r>
            <a:r>
              <a:rPr lang="el-GR" sz="1800" b="1" dirty="0" smtClean="0">
                <a:latin typeface="Candara" pitchFamily="34" charset="0"/>
              </a:rPr>
              <a:t>» / «</a:t>
            </a:r>
            <a:r>
              <a:rPr lang="el-GR" sz="1800" b="1" dirty="0" err="1" smtClean="0">
                <a:latin typeface="Candara" pitchFamily="34" charset="0"/>
              </a:rPr>
              <a:t>Zoran</a:t>
            </a:r>
            <a:r>
              <a:rPr lang="el-GR" sz="1800" b="1" dirty="0" smtClean="0">
                <a:latin typeface="Candara" pitchFamily="34" charset="0"/>
              </a:rPr>
              <a:t>, ο χαζός ανιψιός μου»</a:t>
            </a:r>
            <a:r>
              <a:rPr lang="el-GR" sz="1800" dirty="0" smtClean="0">
                <a:latin typeface="Candara" pitchFamily="34" charset="0"/>
              </a:rPr>
              <a:t>.</a:t>
            </a:r>
          </a:p>
          <a:p>
            <a:r>
              <a:rPr lang="el-GR" sz="1800" dirty="0" smtClean="0">
                <a:latin typeface="Candara" pitchFamily="34" charset="0"/>
              </a:rPr>
              <a:t>Η ταινία θα πρέπει να αναδεικνύει προβλήματα και ζητήματα διαπολιτισμικής ή </a:t>
            </a:r>
            <a:r>
              <a:rPr lang="el-GR" sz="1800" dirty="0" err="1" smtClean="0">
                <a:latin typeface="Candara" pitchFamily="34" charset="0"/>
              </a:rPr>
              <a:t>διαγενεακής</a:t>
            </a:r>
            <a:r>
              <a:rPr lang="el-GR" sz="1800" dirty="0" smtClean="0">
                <a:latin typeface="Candara" pitchFamily="34" charset="0"/>
              </a:rPr>
              <a:t> επικοινωνίας.</a:t>
            </a:r>
          </a:p>
          <a:p>
            <a:r>
              <a:rPr lang="el-GR" sz="1800" dirty="0" smtClean="0">
                <a:latin typeface="Candara" pitchFamily="34" charset="0"/>
              </a:rPr>
              <a:t>Μετά το βίντεο, θα ακολουθήσει συζήτηση πάνω στα βασικά θέματα.</a:t>
            </a:r>
          </a:p>
          <a:p>
            <a:r>
              <a:rPr lang="el-GR" sz="1800" dirty="0" smtClean="0">
                <a:latin typeface="Candara" pitchFamily="34" charset="0"/>
              </a:rPr>
              <a:t>Οι εκπαιδευτές θα ενθαρρύνουν τη συζήτηση, προσπαθώντας να συμπεριλάβουν όλους τους συμμετέχοντες και να συλλέξουν διαφορετικές οπτικές.</a:t>
            </a:r>
          </a:p>
          <a:p>
            <a:r>
              <a:rPr lang="el-GR" sz="1800" dirty="0" smtClean="0">
                <a:latin typeface="Candara" pitchFamily="34" charset="0"/>
              </a:rPr>
              <a:t>Ο/Η εκπαιδευτής/</a:t>
            </a:r>
            <a:r>
              <a:rPr lang="el-GR" sz="1800" dirty="0" err="1" smtClean="0">
                <a:latin typeface="Candara" pitchFamily="34" charset="0"/>
              </a:rPr>
              <a:t>τρια</a:t>
            </a:r>
            <a:r>
              <a:rPr lang="el-GR" sz="1800" dirty="0" smtClean="0">
                <a:latin typeface="Candara" pitchFamily="34" charset="0"/>
              </a:rPr>
              <a:t> μπορεί να χρησιμοποιήσει έναν πίνακα με μαρκαδόρους για να δημιουργήσει ένα διάγραμμα φυσαλίδων με τις απόψεις που θα συγκεντρωθούν.</a:t>
            </a:r>
          </a:p>
          <a:p>
            <a:endParaRPr lang="en-US" sz="1800" b="1" dirty="0" smtClean="0">
              <a:latin typeface="Candara" pitchFamily="34" charset="0"/>
            </a:endParaRPr>
          </a:p>
          <a:p>
            <a:r>
              <a:rPr lang="el-GR" sz="1800" u="sng" dirty="0" smtClean="0">
                <a:latin typeface="Candara" pitchFamily="34" charset="0"/>
                <a:ea typeface="Candara"/>
                <a:cs typeface="Candara"/>
                <a:sym typeface="Candara"/>
              </a:rPr>
              <a:t>Απαιτούμενα υλικά: </a:t>
            </a:r>
            <a:r>
              <a:rPr lang="el-GR" sz="1800" dirty="0" smtClean="0">
                <a:latin typeface="Candara" pitchFamily="34" charset="0"/>
              </a:rPr>
              <a:t>Προβολέας και οθόνη, πρόσβαση στο διαδίκτυο, </a:t>
            </a:r>
            <a:r>
              <a:rPr lang="el-GR" sz="1800" dirty="0" err="1" smtClean="0">
                <a:latin typeface="Candara" pitchFamily="34" charset="0"/>
              </a:rPr>
              <a:t>ασπροπίνακας</a:t>
            </a:r>
            <a:r>
              <a:rPr lang="el-GR" sz="1800" dirty="0" smtClean="0">
                <a:latin typeface="Candara" pitchFamily="34" charset="0"/>
              </a:rPr>
              <a:t> και μαρκαδόροι.</a:t>
            </a:r>
          </a:p>
          <a:p>
            <a:pPr marL="0" marR="0" lvl="0" indent="0" algn="just" rtl="0">
              <a:lnSpc>
                <a:spcPct val="100000"/>
              </a:lnSpc>
              <a:spcBef>
                <a:spcPts val="600"/>
              </a:spcBef>
              <a:spcAft>
                <a:spcPts val="0"/>
              </a:spcAft>
              <a:buClr>
                <a:srgbClr val="000000"/>
              </a:buClr>
              <a:buSzPts val="2000"/>
              <a:buFont typeface="Arial"/>
              <a:buNone/>
            </a:pPr>
            <a:endParaRPr sz="1800" b="0" i="0" u="none" strike="noStrike" cap="none" dirty="0">
              <a:solidFill>
                <a:srgbClr val="000000"/>
              </a:solidFill>
              <a:latin typeface="Candara" pitchFamily="34" charset="0"/>
              <a:ea typeface="Candara"/>
              <a:cs typeface="Candara"/>
              <a:sym typeface="Candara"/>
            </a:endParaRPr>
          </a:p>
        </p:txBody>
      </p:sp>
      <p:pic>
        <p:nvPicPr>
          <p:cNvPr id="346" name="Google Shape;346;p23"/>
          <p:cNvPicPr preferRelativeResize="0"/>
          <p:nvPr/>
        </p:nvPicPr>
        <p:blipFill rotWithShape="1">
          <a:blip r:embed="rId4">
            <a:alphaModFix/>
          </a:blip>
          <a:srcRect/>
          <a:stretch/>
        </p:blipFill>
        <p:spPr>
          <a:xfrm>
            <a:off x="8628725" y="1746350"/>
            <a:ext cx="3190200" cy="1993875"/>
          </a:xfrm>
          <a:prstGeom prst="rect">
            <a:avLst/>
          </a:prstGeom>
          <a:noFill/>
          <a:ln>
            <a:noFill/>
          </a:ln>
          <a:effectLst>
            <a:outerShdw blurRad="57150" dist="19050" dir="5400000" algn="bl" rotWithShape="0">
              <a:srgbClr val="000000">
                <a:alpha val="49411"/>
              </a:srgbClr>
            </a:outerShdw>
          </a:effectLst>
        </p:spPr>
      </p:pic>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Shape 350"/>
        <p:cNvGrpSpPr/>
        <p:nvPr/>
      </p:nvGrpSpPr>
      <p:grpSpPr>
        <a:xfrm>
          <a:off x="0" y="0"/>
          <a:ext cx="0" cy="0"/>
          <a:chOff x="0" y="0"/>
          <a:chExt cx="0" cy="0"/>
        </a:xfrm>
      </p:grpSpPr>
      <p:pic>
        <p:nvPicPr>
          <p:cNvPr id="351" name="Google Shape;351;p24" descr="A logo with a tree in the middle&#10;&#10;Description automatically generated"/>
          <p:cNvPicPr preferRelativeResize="0"/>
          <p:nvPr/>
        </p:nvPicPr>
        <p:blipFill rotWithShape="1">
          <a:blip r:embed="rId3">
            <a:alphaModFix/>
          </a:blip>
          <a:srcRect/>
          <a:stretch/>
        </p:blipFill>
        <p:spPr>
          <a:xfrm>
            <a:off x="11271502" y="46712"/>
            <a:ext cx="689206" cy="689206"/>
          </a:xfrm>
          <a:prstGeom prst="rect">
            <a:avLst/>
          </a:prstGeom>
          <a:noFill/>
          <a:ln>
            <a:noFill/>
          </a:ln>
        </p:spPr>
      </p:pic>
      <p:sp>
        <p:nvSpPr>
          <p:cNvPr id="352" name="Google Shape;352;p24"/>
          <p:cNvSpPr/>
          <p:nvPr/>
        </p:nvSpPr>
        <p:spPr>
          <a:xfrm>
            <a:off x="360486" y="0"/>
            <a:ext cx="10698811" cy="735918"/>
          </a:xfrm>
          <a:prstGeom prst="rect">
            <a:avLst/>
          </a:prstGeom>
          <a:solidFill>
            <a:srgbClr val="A99374"/>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353" name="Google Shape;353;p24"/>
          <p:cNvSpPr/>
          <p:nvPr/>
        </p:nvSpPr>
        <p:spPr>
          <a:xfrm>
            <a:off x="0" y="1"/>
            <a:ext cx="10911016" cy="735918"/>
          </a:xfrm>
          <a:prstGeom prst="rect">
            <a:avLst/>
          </a:prstGeom>
          <a:solidFill>
            <a:srgbClr val="72BC59"/>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354" name="Google Shape;354;p24"/>
          <p:cNvSpPr txBox="1"/>
          <p:nvPr/>
        </p:nvSpPr>
        <p:spPr>
          <a:xfrm>
            <a:off x="0" y="89588"/>
            <a:ext cx="10911016" cy="461624"/>
          </a:xfrm>
          <a:prstGeom prst="rect">
            <a:avLst/>
          </a:prstGeom>
          <a:noFill/>
          <a:ln>
            <a:noFill/>
          </a:ln>
        </p:spPr>
        <p:txBody>
          <a:bodyPr spcFirstLastPara="1" wrap="square" lIns="91425" tIns="45700" rIns="91425" bIns="45700" anchor="t" anchorCtr="0">
            <a:spAutoFit/>
          </a:bodyPr>
          <a:lstStyle/>
          <a:p>
            <a:pPr marL="457200" lvl="1">
              <a:buSzPts val="3600"/>
            </a:pPr>
            <a:r>
              <a:rPr lang="el-GR" sz="2400" b="1" dirty="0" err="1" smtClean="0">
                <a:solidFill>
                  <a:schemeClr val="lt1"/>
                </a:solidFill>
                <a:latin typeface="Candara"/>
                <a:ea typeface="Candara"/>
                <a:cs typeface="Candara"/>
                <a:sym typeface="Candara"/>
              </a:rPr>
              <a:t>Διαδραστική</a:t>
            </a:r>
            <a:r>
              <a:rPr lang="el-GR" sz="2400" b="1" dirty="0" smtClean="0">
                <a:solidFill>
                  <a:schemeClr val="lt1"/>
                </a:solidFill>
                <a:latin typeface="Candara"/>
                <a:ea typeface="Candara"/>
                <a:cs typeface="Candara"/>
                <a:sym typeface="Candara"/>
              </a:rPr>
              <a:t> Δραστηριότητα 3: Παιχνίδι ρόλων — Μάντεψε την </a:t>
            </a:r>
            <a:r>
              <a:rPr lang="el-GR" sz="2400" b="1" dirty="0" smtClean="0">
                <a:solidFill>
                  <a:schemeClr val="lt1"/>
                </a:solidFill>
                <a:latin typeface="Candara"/>
                <a:ea typeface="Candara"/>
                <a:cs typeface="Candara"/>
                <a:sym typeface="Candara"/>
              </a:rPr>
              <a:t>καταγωγή</a:t>
            </a:r>
            <a:endParaRPr lang="el-GR" sz="2400" b="1" dirty="0">
              <a:solidFill>
                <a:schemeClr val="lt1"/>
              </a:solidFill>
              <a:latin typeface="Candara"/>
              <a:ea typeface="Candara"/>
              <a:cs typeface="Candara"/>
              <a:sym typeface="Candara"/>
            </a:endParaRPr>
          </a:p>
        </p:txBody>
      </p:sp>
      <p:sp>
        <p:nvSpPr>
          <p:cNvPr id="355" name="Google Shape;355;p24"/>
          <p:cNvSpPr txBox="1"/>
          <p:nvPr/>
        </p:nvSpPr>
        <p:spPr>
          <a:xfrm>
            <a:off x="254391" y="980812"/>
            <a:ext cx="10911000" cy="5632271"/>
          </a:xfrm>
          <a:prstGeom prst="rect">
            <a:avLst/>
          </a:prstGeom>
          <a:noFill/>
          <a:ln>
            <a:noFill/>
          </a:ln>
        </p:spPr>
        <p:txBody>
          <a:bodyPr spcFirstLastPara="1" wrap="square" lIns="91425" tIns="45700" rIns="91425" bIns="45700" anchor="t" anchorCtr="0">
            <a:spAutoFit/>
          </a:bodyPr>
          <a:lstStyle/>
          <a:p>
            <a:r>
              <a:rPr lang="el-GR" sz="2000" b="1" dirty="0" smtClean="0">
                <a:latin typeface="Candara" pitchFamily="34" charset="0"/>
              </a:rPr>
              <a:t>Μάντεψε την καταγωγή</a:t>
            </a:r>
            <a:endParaRPr lang="el-GR" sz="2000" dirty="0" smtClean="0">
              <a:latin typeface="Candara" pitchFamily="34" charset="0"/>
            </a:endParaRPr>
          </a:p>
          <a:p>
            <a:r>
              <a:rPr lang="el-GR" sz="2000" dirty="0" smtClean="0">
                <a:latin typeface="Candara" pitchFamily="34" charset="0"/>
              </a:rPr>
              <a:t>Σε αυτή τη δραστηριότητα, η ομάδα χωρίζεται σε μικρές ομάδες των 4–5 ατόμων.</a:t>
            </a:r>
          </a:p>
          <a:p>
            <a:r>
              <a:rPr lang="el-GR" sz="2000" dirty="0" smtClean="0">
                <a:latin typeface="Candara" pitchFamily="34" charset="0"/>
              </a:rPr>
              <a:t>Η βασική προϋπόθεση είναι ότι κανείς δεν γνωρίζει τη γεωγραφική καταγωγή των άλλων.</a:t>
            </a:r>
          </a:p>
          <a:p>
            <a:r>
              <a:rPr lang="el-GR" sz="2000" dirty="0" smtClean="0">
                <a:latin typeface="Candara" pitchFamily="34" charset="0"/>
              </a:rPr>
              <a:t>Κάθε άτομο πρέπει να αφηγηθεί ένα περιστατικό από τη ζωή του, να περιγράψει ένα αντικείμενο ή ένα φαγητό που συνδέεται με στοιχεία της πολιτιστικής του κληρονομιάς. Για παράδειγμα: «Το πρωί πήγα να προσευχηθώ στο τζαμί…», «Στο μεσημεριανό φάγαμε ψωμί και </a:t>
            </a:r>
            <a:r>
              <a:rPr lang="el-GR" sz="2000" dirty="0" err="1" smtClean="0">
                <a:latin typeface="Candara" pitchFamily="34" charset="0"/>
              </a:rPr>
              <a:t>panelle</a:t>
            </a:r>
            <a:r>
              <a:rPr lang="el-GR" sz="2000" dirty="0" smtClean="0">
                <a:latin typeface="Candara" pitchFamily="34" charset="0"/>
              </a:rPr>
              <a:t>…». Οι υπόλοιποι πρέπει να μαντέψουν από πού προέρχεται.</a:t>
            </a:r>
          </a:p>
          <a:p>
            <a:r>
              <a:rPr lang="el-GR" sz="2000" u="sng" dirty="0" smtClean="0">
                <a:latin typeface="Candara" pitchFamily="34" charset="0"/>
              </a:rPr>
              <a:t>Απαιτούμενα υλικά</a:t>
            </a:r>
            <a:r>
              <a:rPr lang="el-GR" sz="2000" b="1" dirty="0" smtClean="0">
                <a:latin typeface="Candara" pitchFamily="34" charset="0"/>
              </a:rPr>
              <a:t>:</a:t>
            </a:r>
            <a:r>
              <a:rPr lang="el-GR" sz="2000" dirty="0" smtClean="0">
                <a:latin typeface="Candara" pitchFamily="34" charset="0"/>
              </a:rPr>
              <a:t> Προβολέας και οθόνη, πρόσβαση στο διαδίκτυο, </a:t>
            </a:r>
            <a:r>
              <a:rPr lang="el-GR" sz="2000" dirty="0" err="1" smtClean="0">
                <a:latin typeface="Candara" pitchFamily="34" charset="0"/>
              </a:rPr>
              <a:t>ασπροπίνακας</a:t>
            </a:r>
            <a:r>
              <a:rPr lang="el-GR" sz="2000" dirty="0" smtClean="0">
                <a:latin typeface="Candara" pitchFamily="34" charset="0"/>
              </a:rPr>
              <a:t> και μαρκαδόροι.</a:t>
            </a:r>
          </a:p>
          <a:p>
            <a:r>
              <a:rPr lang="el-GR" sz="2000" b="1" dirty="0" smtClean="0">
                <a:latin typeface="Candara" pitchFamily="34" charset="0"/>
              </a:rPr>
              <a:t>Εναλλακτική εκδοχή σε δύο ομάδες:</a:t>
            </a:r>
            <a:endParaRPr lang="el-GR" sz="2000" dirty="0" smtClean="0">
              <a:latin typeface="Candara" pitchFamily="34" charset="0"/>
            </a:endParaRPr>
          </a:p>
          <a:p>
            <a:r>
              <a:rPr lang="el-GR" sz="2000" b="1" dirty="0" smtClean="0">
                <a:latin typeface="Candara" pitchFamily="34" charset="0"/>
              </a:rPr>
              <a:t>1η ομάδα — Οικοδεσπότες:</a:t>
            </a:r>
            <a:r>
              <a:rPr lang="el-GR" sz="2000" dirty="0" smtClean="0">
                <a:latin typeface="Candara" pitchFamily="34" charset="0"/>
              </a:rPr>
              <a:t> παρουσιάζουν εικόνες έργων τέχνης ή πολιτιστικής κληρονομιάς από διαφορετικές χώρες, όπως το Κολοσσαίο, ο Πύργος του Άιφελ κ.λπ. Κάθε εικόνα ή ομάδα εικόνων συνδέεται με ένα ή περισσότερα άτομα της ομάδας που προέρχονται από τον συγκεκριμένο τόπο.</a:t>
            </a:r>
          </a:p>
          <a:p>
            <a:r>
              <a:rPr lang="el-GR" sz="2000" b="1" dirty="0" smtClean="0">
                <a:latin typeface="Candara" pitchFamily="34" charset="0"/>
              </a:rPr>
              <a:t>2η ομάδα — Ταξιδιώτες:</a:t>
            </a:r>
            <a:r>
              <a:rPr lang="el-GR" sz="2000" dirty="0" smtClean="0">
                <a:latin typeface="Candara" pitchFamily="34" charset="0"/>
              </a:rPr>
              <a:t> καλούνται να επιλέξουν ποια από αυτά τα μνημεία τους εντυπωσιάζει και ποιο θα ήθελαν να επισκεφθούν σε ένα μελλοντικό ταξίδι. Με βάση την εικόνα που επιλέχθηκε, το άτομο ή τα άτομα από την πρώτη ομάδα δίνουν πληροφορίες για τον τόπο και τη σχετική κληρονομιά.</a:t>
            </a:r>
            <a:endParaRPr lang="el-GR" sz="2000" dirty="0">
              <a:latin typeface="Candara" pitchFamily="34" charset="0"/>
            </a:endParaRPr>
          </a:p>
        </p:txBody>
      </p:sp>
      <p:pic>
        <p:nvPicPr>
          <p:cNvPr id="356" name="Google Shape;356;p24"/>
          <p:cNvPicPr preferRelativeResize="0"/>
          <p:nvPr/>
        </p:nvPicPr>
        <p:blipFill rotWithShape="1">
          <a:blip r:embed="rId4">
            <a:alphaModFix/>
          </a:blip>
          <a:srcRect/>
          <a:stretch/>
        </p:blipFill>
        <p:spPr>
          <a:xfrm>
            <a:off x="8805300" y="1731725"/>
            <a:ext cx="3007724" cy="1720100"/>
          </a:xfrm>
          <a:prstGeom prst="rect">
            <a:avLst/>
          </a:prstGeom>
          <a:noFill/>
          <a:ln>
            <a:noFill/>
          </a:ln>
          <a:effectLst>
            <a:outerShdw blurRad="57150" dist="19050" dir="5400000" algn="bl" rotWithShape="0">
              <a:srgbClr val="000000">
                <a:alpha val="49411"/>
              </a:srgbClr>
            </a:outerShdw>
          </a:effectLst>
        </p:spPr>
      </p:pic>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Shape 360"/>
        <p:cNvGrpSpPr/>
        <p:nvPr/>
      </p:nvGrpSpPr>
      <p:grpSpPr>
        <a:xfrm>
          <a:off x="0" y="0"/>
          <a:ext cx="0" cy="0"/>
          <a:chOff x="0" y="0"/>
          <a:chExt cx="0" cy="0"/>
        </a:xfrm>
      </p:grpSpPr>
      <p:pic>
        <p:nvPicPr>
          <p:cNvPr id="361" name="Google Shape;361;p25" descr="A logo with a tree in the middle&#10;&#10;Description automatically generated"/>
          <p:cNvPicPr preferRelativeResize="0"/>
          <p:nvPr/>
        </p:nvPicPr>
        <p:blipFill rotWithShape="1">
          <a:blip r:embed="rId3">
            <a:alphaModFix/>
          </a:blip>
          <a:srcRect/>
          <a:stretch/>
        </p:blipFill>
        <p:spPr>
          <a:xfrm>
            <a:off x="11271502" y="46712"/>
            <a:ext cx="689206" cy="689206"/>
          </a:xfrm>
          <a:prstGeom prst="rect">
            <a:avLst/>
          </a:prstGeom>
          <a:noFill/>
          <a:ln>
            <a:noFill/>
          </a:ln>
        </p:spPr>
      </p:pic>
      <p:sp>
        <p:nvSpPr>
          <p:cNvPr id="362" name="Google Shape;362;p25"/>
          <p:cNvSpPr/>
          <p:nvPr/>
        </p:nvSpPr>
        <p:spPr>
          <a:xfrm>
            <a:off x="360486" y="0"/>
            <a:ext cx="10698811" cy="735918"/>
          </a:xfrm>
          <a:prstGeom prst="rect">
            <a:avLst/>
          </a:prstGeom>
          <a:solidFill>
            <a:srgbClr val="A99374"/>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363" name="Google Shape;363;p25"/>
          <p:cNvSpPr/>
          <p:nvPr/>
        </p:nvSpPr>
        <p:spPr>
          <a:xfrm>
            <a:off x="0" y="1"/>
            <a:ext cx="10911016" cy="735918"/>
          </a:xfrm>
          <a:prstGeom prst="rect">
            <a:avLst/>
          </a:prstGeom>
          <a:solidFill>
            <a:srgbClr val="72BC59"/>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364" name="Google Shape;364;p25"/>
          <p:cNvSpPr txBox="1"/>
          <p:nvPr/>
        </p:nvSpPr>
        <p:spPr>
          <a:xfrm>
            <a:off x="0" y="89588"/>
            <a:ext cx="10911016" cy="430847"/>
          </a:xfrm>
          <a:prstGeom prst="rect">
            <a:avLst/>
          </a:prstGeom>
          <a:noFill/>
          <a:ln>
            <a:noFill/>
          </a:ln>
        </p:spPr>
        <p:txBody>
          <a:bodyPr spcFirstLastPara="1" wrap="square" lIns="91425" tIns="45700" rIns="91425" bIns="45700" anchor="t" anchorCtr="0">
            <a:spAutoFit/>
          </a:bodyPr>
          <a:lstStyle/>
          <a:p>
            <a:pPr marL="457200" lvl="1">
              <a:buSzPts val="2400"/>
            </a:pPr>
            <a:r>
              <a:rPr lang="el-GR" sz="2200" b="1" dirty="0" err="1" smtClean="0">
                <a:solidFill>
                  <a:schemeClr val="lt1"/>
                </a:solidFill>
                <a:latin typeface="Candara"/>
                <a:ea typeface="Candara"/>
                <a:cs typeface="Candara"/>
                <a:sym typeface="Candara"/>
              </a:rPr>
              <a:t>Διαδραστική</a:t>
            </a:r>
            <a:r>
              <a:rPr lang="el-GR" sz="2200" b="1" dirty="0" smtClean="0">
                <a:solidFill>
                  <a:schemeClr val="lt1"/>
                </a:solidFill>
                <a:latin typeface="Candara"/>
                <a:ea typeface="Candara"/>
                <a:cs typeface="Candara"/>
                <a:sym typeface="Candara"/>
              </a:rPr>
              <a:t> </a:t>
            </a:r>
            <a:r>
              <a:rPr lang="el-GR" sz="2200" b="1" dirty="0" smtClean="0">
                <a:solidFill>
                  <a:schemeClr val="lt1"/>
                </a:solidFill>
                <a:latin typeface="Candara"/>
                <a:ea typeface="Candara"/>
                <a:cs typeface="Candara"/>
                <a:sym typeface="Candara"/>
              </a:rPr>
              <a:t>Δραστηριότητα 4: Παιχνίδι ρόλων — Πού θα θέλατε να ταξιδέψετε</a:t>
            </a:r>
            <a:r>
              <a:rPr lang="el-GR" sz="2200" b="1" dirty="0" smtClean="0">
                <a:solidFill>
                  <a:schemeClr val="lt1"/>
                </a:solidFill>
                <a:latin typeface="Candara"/>
                <a:ea typeface="Candara"/>
                <a:cs typeface="Candara"/>
                <a:sym typeface="Candara"/>
              </a:rPr>
              <a:t>;</a:t>
            </a:r>
            <a:endParaRPr lang="en-US" sz="2200" b="1" dirty="0">
              <a:solidFill>
                <a:schemeClr val="lt1"/>
              </a:solidFill>
              <a:latin typeface="Candara"/>
              <a:ea typeface="Candara"/>
              <a:cs typeface="Candara"/>
              <a:sym typeface="Candara"/>
            </a:endParaRPr>
          </a:p>
        </p:txBody>
      </p:sp>
      <p:sp>
        <p:nvSpPr>
          <p:cNvPr id="365" name="Google Shape;365;p25"/>
          <p:cNvSpPr txBox="1"/>
          <p:nvPr/>
        </p:nvSpPr>
        <p:spPr>
          <a:xfrm>
            <a:off x="407368" y="1052736"/>
            <a:ext cx="10911000" cy="5093662"/>
          </a:xfrm>
          <a:prstGeom prst="rect">
            <a:avLst/>
          </a:prstGeom>
          <a:noFill/>
          <a:ln>
            <a:noFill/>
          </a:ln>
        </p:spPr>
        <p:txBody>
          <a:bodyPr spcFirstLastPara="1" wrap="square" lIns="91425" tIns="45700" rIns="91425" bIns="45700" anchor="t" anchorCtr="0">
            <a:spAutoFit/>
          </a:bodyPr>
          <a:lstStyle/>
          <a:p>
            <a:pPr marL="0" marR="0" lvl="0" indent="0" algn="just" rtl="0">
              <a:lnSpc>
                <a:spcPct val="100000"/>
              </a:lnSpc>
              <a:spcBef>
                <a:spcPts val="0"/>
              </a:spcBef>
              <a:spcAft>
                <a:spcPts val="0"/>
              </a:spcAft>
              <a:buClr>
                <a:srgbClr val="000000"/>
              </a:buClr>
              <a:buSzPts val="2000"/>
              <a:buFont typeface="Arial"/>
              <a:buNone/>
            </a:pPr>
            <a:endParaRPr sz="2000" b="0" i="0" u="none" strike="noStrike" cap="none" dirty="0">
              <a:solidFill>
                <a:srgbClr val="000000"/>
              </a:solidFill>
              <a:latin typeface="Candara" pitchFamily="34" charset="0"/>
              <a:ea typeface="Candara"/>
              <a:cs typeface="Candara"/>
              <a:sym typeface="Candara"/>
            </a:endParaRPr>
          </a:p>
          <a:p>
            <a:r>
              <a:rPr lang="el-GR" sz="2000" b="1" dirty="0" smtClean="0">
                <a:latin typeface="Candara" pitchFamily="34" charset="0"/>
              </a:rPr>
              <a:t>Πού </a:t>
            </a:r>
            <a:r>
              <a:rPr lang="el-GR" sz="2000" b="1" dirty="0" smtClean="0">
                <a:latin typeface="Candara" pitchFamily="34" charset="0"/>
              </a:rPr>
              <a:t>θα θέλατε να ταξιδέψετε;</a:t>
            </a:r>
            <a:endParaRPr lang="el-GR" sz="2000" dirty="0" smtClean="0">
              <a:latin typeface="Candara" pitchFamily="34" charset="0"/>
            </a:endParaRPr>
          </a:p>
          <a:p>
            <a:r>
              <a:rPr lang="el-GR" sz="2000" dirty="0" smtClean="0">
                <a:latin typeface="Candara" pitchFamily="34" charset="0"/>
              </a:rPr>
              <a:t>Σε αυτή τη δραστηριότητα, η ομάδα χωρίζεται σε δύο ομάδες: τους </a:t>
            </a:r>
            <a:r>
              <a:rPr lang="el-GR" sz="2000" b="1" dirty="0" smtClean="0">
                <a:latin typeface="Candara" pitchFamily="34" charset="0"/>
              </a:rPr>
              <a:t>οικοδεσπότες</a:t>
            </a:r>
            <a:r>
              <a:rPr lang="el-GR" sz="2000" dirty="0" smtClean="0">
                <a:latin typeface="Candara" pitchFamily="34" charset="0"/>
              </a:rPr>
              <a:t> και τους </a:t>
            </a:r>
            <a:r>
              <a:rPr lang="el-GR" sz="2000" b="1" dirty="0" smtClean="0">
                <a:latin typeface="Candara" pitchFamily="34" charset="0"/>
              </a:rPr>
              <a:t>ταξιδιώτες</a:t>
            </a:r>
            <a:r>
              <a:rPr lang="el-GR" sz="2000" dirty="0" smtClean="0">
                <a:latin typeface="Candara" pitchFamily="34" charset="0"/>
              </a:rPr>
              <a:t>.</a:t>
            </a:r>
          </a:p>
          <a:p>
            <a:r>
              <a:rPr lang="el-GR" sz="2000" dirty="0" smtClean="0">
                <a:latin typeface="Candara" pitchFamily="34" charset="0"/>
              </a:rPr>
              <a:t>Οι οικοδεσπότες παρουσιάζουν μια συλλογή 4–5 εικόνων, έργων τέχνης ή στοιχείων πολιτιστικής κληρονομιάς που αντιπροσωπεύουν τη χώρα τους, όπως το Κολοσσαίο, ο Πύργος του Άιφελ κ.λπ. Θα υπάρχουν περισσότερες από μία συλλογές εικόνων.</a:t>
            </a:r>
          </a:p>
          <a:p>
            <a:r>
              <a:rPr lang="el-GR" sz="2000" dirty="0" smtClean="0">
                <a:latin typeface="Candara" pitchFamily="34" charset="0"/>
              </a:rPr>
              <a:t>Οι ταξιδιώτες επιλέγουν, μέσα από τις εικόνες, ποια χώρα θα ήθελαν να επισκεφθούν στο επόμενο ταξίδι τους.</a:t>
            </a:r>
          </a:p>
          <a:p>
            <a:r>
              <a:rPr lang="el-GR" sz="2000" dirty="0" smtClean="0">
                <a:latin typeface="Candara" pitchFamily="34" charset="0"/>
              </a:rPr>
              <a:t>Με βάση την εικόνα που επέλεξαν, οι ταξιδιώτες «φιλοξενούνται» από τους οικοδεσπότες, οι οποίοι τους ξεναγούν νοητά στη χώρα τους, περιγράφοντας και παρουσιάζοντας τη φυσική και πολιτιστική της κληρονομιά.</a:t>
            </a:r>
          </a:p>
          <a:p>
            <a:r>
              <a:rPr lang="el-GR" sz="2000" b="1" dirty="0" smtClean="0">
                <a:latin typeface="Candara" pitchFamily="34" charset="0"/>
              </a:rPr>
              <a:t>Απαιτούμενα υλικά:</a:t>
            </a:r>
            <a:r>
              <a:rPr lang="el-GR" sz="2000" dirty="0" smtClean="0">
                <a:latin typeface="Candara" pitchFamily="34" charset="0"/>
              </a:rPr>
              <a:t> Προβολέας και οθόνη, πρόσβαση στο διαδίκτυο, </a:t>
            </a:r>
            <a:r>
              <a:rPr lang="el-GR" sz="2000" dirty="0" err="1" smtClean="0">
                <a:latin typeface="Candara" pitchFamily="34" charset="0"/>
              </a:rPr>
              <a:t>ασπροπίνακας</a:t>
            </a:r>
            <a:r>
              <a:rPr lang="el-GR" sz="2000" dirty="0" smtClean="0">
                <a:latin typeface="Candara" pitchFamily="34" charset="0"/>
              </a:rPr>
              <a:t> και μαρκαδόροι.</a:t>
            </a:r>
          </a:p>
          <a:p>
            <a:r>
              <a:rPr lang="el-GR" sz="2000" dirty="0" smtClean="0">
                <a:latin typeface="Candara" pitchFamily="34" charset="0"/>
              </a:rPr>
              <a:t>Η δραστηριότητα αυτή συνδέεται με το Μάθημα 2 και με τη δημιουργία του Ενοριακού Χάρτη.</a:t>
            </a:r>
          </a:p>
          <a:p>
            <a:pPr marL="0" marR="0" lvl="0" indent="0" algn="just" rtl="0">
              <a:lnSpc>
                <a:spcPct val="100000"/>
              </a:lnSpc>
              <a:spcBef>
                <a:spcPts val="600"/>
              </a:spcBef>
              <a:spcAft>
                <a:spcPts val="0"/>
              </a:spcAft>
              <a:buClr>
                <a:srgbClr val="000000"/>
              </a:buClr>
              <a:buSzPts val="2000"/>
              <a:buFont typeface="Arial"/>
              <a:buNone/>
            </a:pPr>
            <a:endParaRPr sz="2000" b="0" i="0" u="none" strike="noStrike" cap="none" dirty="0">
              <a:solidFill>
                <a:srgbClr val="000000"/>
              </a:solidFill>
              <a:latin typeface="Candara" pitchFamily="34" charset="0"/>
              <a:ea typeface="Candara"/>
              <a:cs typeface="Candara"/>
              <a:sym typeface="Candara"/>
            </a:endParaRP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Shape 369"/>
        <p:cNvGrpSpPr/>
        <p:nvPr/>
      </p:nvGrpSpPr>
      <p:grpSpPr>
        <a:xfrm>
          <a:off x="0" y="0"/>
          <a:ext cx="0" cy="0"/>
          <a:chOff x="0" y="0"/>
          <a:chExt cx="0" cy="0"/>
        </a:xfrm>
      </p:grpSpPr>
      <p:pic>
        <p:nvPicPr>
          <p:cNvPr id="370" name="Google Shape;370;p26" descr="A logo with a tree in the middle&#10;&#10;Description automatically generated"/>
          <p:cNvPicPr preferRelativeResize="0"/>
          <p:nvPr/>
        </p:nvPicPr>
        <p:blipFill rotWithShape="1">
          <a:blip r:embed="rId3">
            <a:alphaModFix/>
          </a:blip>
          <a:srcRect/>
          <a:stretch/>
        </p:blipFill>
        <p:spPr>
          <a:xfrm>
            <a:off x="11271502" y="46712"/>
            <a:ext cx="689206" cy="689206"/>
          </a:xfrm>
          <a:prstGeom prst="rect">
            <a:avLst/>
          </a:prstGeom>
          <a:noFill/>
          <a:ln>
            <a:noFill/>
          </a:ln>
        </p:spPr>
      </p:pic>
      <p:sp>
        <p:nvSpPr>
          <p:cNvPr id="371" name="Google Shape;371;p26"/>
          <p:cNvSpPr/>
          <p:nvPr/>
        </p:nvSpPr>
        <p:spPr>
          <a:xfrm>
            <a:off x="360486" y="0"/>
            <a:ext cx="10698811" cy="735918"/>
          </a:xfrm>
          <a:prstGeom prst="rect">
            <a:avLst/>
          </a:prstGeom>
          <a:solidFill>
            <a:srgbClr val="A99374"/>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372" name="Google Shape;372;p26"/>
          <p:cNvSpPr/>
          <p:nvPr/>
        </p:nvSpPr>
        <p:spPr>
          <a:xfrm>
            <a:off x="0" y="1"/>
            <a:ext cx="10911016" cy="735918"/>
          </a:xfrm>
          <a:prstGeom prst="rect">
            <a:avLst/>
          </a:prstGeom>
          <a:solidFill>
            <a:srgbClr val="72BC59"/>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373" name="Google Shape;373;p26"/>
          <p:cNvSpPr txBox="1"/>
          <p:nvPr/>
        </p:nvSpPr>
        <p:spPr>
          <a:xfrm>
            <a:off x="0" y="89588"/>
            <a:ext cx="10911016" cy="646331"/>
          </a:xfrm>
          <a:prstGeom prst="rect">
            <a:avLst/>
          </a:prstGeom>
          <a:noFill/>
          <a:ln>
            <a:noFill/>
          </a:ln>
        </p:spPr>
        <p:txBody>
          <a:bodyPr spcFirstLastPara="1" wrap="square" lIns="91425" tIns="45700" rIns="91425" bIns="45700" anchor="t" anchorCtr="0">
            <a:spAutoFit/>
          </a:bodyPr>
          <a:lstStyle/>
          <a:p>
            <a:pPr marL="457200" lvl="1">
              <a:buSzPts val="3600"/>
            </a:pPr>
            <a:r>
              <a:rPr lang="el-GR" sz="3600" b="1" dirty="0" smtClean="0">
                <a:solidFill>
                  <a:schemeClr val="lt1"/>
                </a:solidFill>
                <a:latin typeface="Candara"/>
                <a:ea typeface="Candara"/>
                <a:cs typeface="Candara"/>
                <a:sym typeface="Candara"/>
              </a:rPr>
              <a:t>Συζήτηση </a:t>
            </a:r>
            <a:r>
              <a:rPr lang="el-GR" sz="3600" b="1" dirty="0" smtClean="0">
                <a:solidFill>
                  <a:schemeClr val="lt1"/>
                </a:solidFill>
                <a:latin typeface="Candara"/>
                <a:ea typeface="Candara"/>
                <a:cs typeface="Candara"/>
                <a:sym typeface="Candara"/>
              </a:rPr>
              <a:t>και </a:t>
            </a:r>
            <a:r>
              <a:rPr lang="el-GR" sz="3600" b="1" dirty="0" err="1" smtClean="0">
                <a:solidFill>
                  <a:schemeClr val="lt1"/>
                </a:solidFill>
                <a:latin typeface="Candara"/>
                <a:ea typeface="Candara"/>
                <a:cs typeface="Candara"/>
                <a:sym typeface="Candara"/>
              </a:rPr>
              <a:t>Αναστοχασμός</a:t>
            </a:r>
            <a:endParaRPr lang="en-US" sz="3600" b="1" dirty="0">
              <a:solidFill>
                <a:schemeClr val="lt1"/>
              </a:solidFill>
              <a:latin typeface="Candara"/>
              <a:ea typeface="Candara"/>
              <a:cs typeface="Candara"/>
              <a:sym typeface="Candara"/>
            </a:endParaRPr>
          </a:p>
        </p:txBody>
      </p:sp>
      <p:sp>
        <p:nvSpPr>
          <p:cNvPr id="374" name="Google Shape;374;p26"/>
          <p:cNvSpPr txBox="1"/>
          <p:nvPr/>
        </p:nvSpPr>
        <p:spPr>
          <a:xfrm>
            <a:off x="534386" y="735918"/>
            <a:ext cx="8717190" cy="5632271"/>
          </a:xfrm>
          <a:prstGeom prst="rect">
            <a:avLst/>
          </a:prstGeom>
          <a:noFill/>
          <a:ln>
            <a:noFill/>
          </a:ln>
        </p:spPr>
        <p:txBody>
          <a:bodyPr spcFirstLastPara="1" wrap="square" lIns="91425" tIns="45700" rIns="91425" bIns="45700" anchor="t" anchorCtr="0">
            <a:spAutoFit/>
          </a:bodyPr>
          <a:lstStyle/>
          <a:p>
            <a:r>
              <a:rPr lang="el-GR" sz="1800" b="1" dirty="0" smtClean="0">
                <a:latin typeface="Candara" pitchFamily="34" charset="0"/>
              </a:rPr>
              <a:t>Ερωτήσεις για ομαδική συζήτηση</a:t>
            </a:r>
            <a:r>
              <a:rPr lang="el-GR" sz="1800" b="1" dirty="0" smtClean="0">
                <a:latin typeface="Candara" pitchFamily="34" charset="0"/>
              </a:rPr>
              <a:t>:</a:t>
            </a:r>
            <a:endParaRPr lang="en-US" sz="1800" b="1" dirty="0" smtClean="0">
              <a:latin typeface="Candara" pitchFamily="34" charset="0"/>
            </a:endParaRPr>
          </a:p>
          <a:p>
            <a:endParaRPr lang="el-GR" sz="1800" dirty="0" smtClean="0">
              <a:latin typeface="Candara" pitchFamily="34" charset="0"/>
            </a:endParaRPr>
          </a:p>
          <a:p>
            <a:pPr marL="342900" indent="-342900">
              <a:buFont typeface="+mj-lt"/>
              <a:buAutoNum type="arabicParenR"/>
            </a:pPr>
            <a:r>
              <a:rPr lang="el-GR" sz="1800" dirty="0" smtClean="0">
                <a:latin typeface="Candara" pitchFamily="34" charset="0"/>
              </a:rPr>
              <a:t>Έχετε αντιμετωπίσει ποτέ δυσκολίες στην επικοινωνία σε πολυπολιτισμικό, διαπολιτισμικό ή </a:t>
            </a:r>
            <a:r>
              <a:rPr lang="el-GR" sz="1800" dirty="0" err="1" smtClean="0">
                <a:latin typeface="Candara" pitchFamily="34" charset="0"/>
              </a:rPr>
              <a:t>διαπολιτιστικό</a:t>
            </a:r>
            <a:r>
              <a:rPr lang="el-GR" sz="1800" dirty="0" smtClean="0">
                <a:latin typeface="Candara" pitchFamily="34" charset="0"/>
              </a:rPr>
              <a:t> περιβάλλον; </a:t>
            </a:r>
          </a:p>
          <a:p>
            <a:pPr marL="342900" indent="-342900">
              <a:buFont typeface="+mj-lt"/>
              <a:buAutoNum type="arabicParenR"/>
            </a:pPr>
            <a:r>
              <a:rPr lang="el-GR" sz="1800" dirty="0" smtClean="0">
                <a:latin typeface="Candara" pitchFamily="34" charset="0"/>
              </a:rPr>
              <a:t>Ποια άλλα εμπόδια στην επικοινωνία θεωρείτε σημαντικά και γιατί; </a:t>
            </a:r>
          </a:p>
          <a:p>
            <a:pPr marL="342900" indent="-342900">
              <a:buFont typeface="+mj-lt"/>
              <a:buAutoNum type="arabicParenR"/>
            </a:pPr>
            <a:r>
              <a:rPr lang="el-GR" sz="1800" dirty="0" smtClean="0">
                <a:latin typeface="Candara" pitchFamily="34" charset="0"/>
              </a:rPr>
              <a:t>Πιστεύετε ότι οι σύγχρονες τεχνολογίες αποτελούν εμπόδιο ή ευκαιρία για την επικοινωνία; </a:t>
            </a:r>
          </a:p>
          <a:p>
            <a:pPr marL="342900" indent="-342900">
              <a:buFont typeface="+mj-lt"/>
              <a:buAutoNum type="arabicParenR"/>
            </a:pPr>
            <a:r>
              <a:rPr lang="el-GR" sz="1800" dirty="0" smtClean="0">
                <a:latin typeface="Candara" pitchFamily="34" charset="0"/>
              </a:rPr>
              <a:t>Ποιος τρόπος επικοινωνίας είναι πιο αποτελεσματικός για τη μετάδοση της πολιτιστικής και φυσικής κληρονομιάς; Προφορικός, οπτικός, μουσικός ή άλλος; </a:t>
            </a:r>
          </a:p>
          <a:p>
            <a:pPr marL="342900" indent="-342900">
              <a:buFont typeface="+mj-lt"/>
              <a:buAutoNum type="arabicParenR"/>
            </a:pPr>
            <a:r>
              <a:rPr lang="el-GR" sz="1800" dirty="0" smtClean="0">
                <a:latin typeface="Candara" pitchFamily="34" charset="0"/>
              </a:rPr>
              <a:t>Πιστεύετε ότι είναι δυνατή η επικοινωνία μεταξύ γενεών που απέχουν πολύ μεταξύ τους ηλικιακά ή εμπειρικά; </a:t>
            </a:r>
          </a:p>
          <a:p>
            <a:endParaRPr lang="en-US" sz="1800" b="1" dirty="0" smtClean="0">
              <a:latin typeface="Candara" pitchFamily="34" charset="0"/>
            </a:endParaRPr>
          </a:p>
          <a:p>
            <a:endParaRPr lang="en-US" sz="1800" b="1" dirty="0" smtClean="0">
              <a:latin typeface="Candara" pitchFamily="34" charset="0"/>
            </a:endParaRPr>
          </a:p>
          <a:p>
            <a:r>
              <a:rPr lang="el-GR" sz="1800" b="1" dirty="0" smtClean="0">
                <a:latin typeface="Candara" pitchFamily="34" charset="0"/>
              </a:rPr>
              <a:t>Συμπέρασμα</a:t>
            </a:r>
            <a:r>
              <a:rPr lang="el-GR" sz="1800" b="1" dirty="0" smtClean="0">
                <a:latin typeface="Candara" pitchFamily="34" charset="0"/>
              </a:rPr>
              <a:t>:</a:t>
            </a:r>
            <a:endParaRPr lang="el-GR" sz="1800" dirty="0" smtClean="0">
              <a:latin typeface="Candara" pitchFamily="34" charset="0"/>
            </a:endParaRPr>
          </a:p>
          <a:p>
            <a:r>
              <a:rPr lang="el-GR" sz="1800" dirty="0" smtClean="0">
                <a:latin typeface="Candara" pitchFamily="34" charset="0"/>
              </a:rPr>
              <a:t>Η πορεία της επικοινωνίας είναι ένας δρόμος χωρίς τέλος. Η επικοινωνία χρειάζεται να αλλάζει και να προσαρμόζεται, ώστε να εκφράζει νέες έννοιες, ιδέες, συναισθήματα και συγκινήσεις που συνδέονται με τις νέες κοινωνίες.</a:t>
            </a:r>
          </a:p>
          <a:p>
            <a:r>
              <a:rPr lang="el-GR" sz="1800" dirty="0" smtClean="0">
                <a:latin typeface="Candara" pitchFamily="34" charset="0"/>
              </a:rPr>
              <a:t>Η πρόκληση είναι να μπορούμε να επικοινωνούμε την κληρονομιά του παρελθόντος, να διατηρούμε τις ταυτότητές μας και, ταυτόχρονα, να μην δημιουργούμε εμπόδια με διαφορετικούς πολιτισμούς.</a:t>
            </a:r>
            <a:endParaRPr lang="el-GR" sz="1800" dirty="0">
              <a:latin typeface="Candara" pitchFamily="34" charset="0"/>
            </a:endParaRPr>
          </a:p>
        </p:txBody>
      </p:sp>
      <p:pic>
        <p:nvPicPr>
          <p:cNvPr id="375" name="Google Shape;375;p26"/>
          <p:cNvPicPr preferRelativeResize="0"/>
          <p:nvPr/>
        </p:nvPicPr>
        <p:blipFill rotWithShape="1">
          <a:blip r:embed="rId4">
            <a:alphaModFix/>
          </a:blip>
          <a:srcRect/>
          <a:stretch/>
        </p:blipFill>
        <p:spPr>
          <a:xfrm>
            <a:off x="8931300" y="1348600"/>
            <a:ext cx="3137951" cy="2050084"/>
          </a:xfrm>
          <a:prstGeom prst="rect">
            <a:avLst/>
          </a:prstGeom>
          <a:noFill/>
          <a:ln>
            <a:noFill/>
          </a:ln>
          <a:effectLst>
            <a:outerShdw blurRad="57150" dist="19050" dir="5400000" algn="bl" rotWithShape="0">
              <a:srgbClr val="000000">
                <a:alpha val="49411"/>
              </a:srgbClr>
            </a:outerShdw>
          </a:effectLst>
        </p:spPr>
      </p:pic>
      <p:sp>
        <p:nvSpPr>
          <p:cNvPr id="376" name="Google Shape;376;p26"/>
          <p:cNvSpPr txBox="1"/>
          <p:nvPr/>
        </p:nvSpPr>
        <p:spPr>
          <a:xfrm>
            <a:off x="8931288" y="3605450"/>
            <a:ext cx="3000000" cy="692700"/>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1200"/>
              <a:buFont typeface="Arial"/>
              <a:buNone/>
            </a:pPr>
            <a:r>
              <a:rPr lang="en-US" sz="1200" b="0" i="0" u="none" strike="noStrike" cap="none">
                <a:solidFill>
                  <a:srgbClr val="000000"/>
                </a:solidFill>
                <a:latin typeface="Arial"/>
                <a:ea typeface="Arial"/>
                <a:cs typeface="Arial"/>
                <a:sym typeface="Arial"/>
              </a:rPr>
              <a:t>Source,Freepik, free image by pch.vector</a:t>
            </a:r>
            <a:endParaRPr sz="1200" b="0" i="0" u="none" strike="noStrike" cap="none">
              <a:solidFill>
                <a:srgbClr val="000000"/>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700"/>
              <a:buFont typeface="Arial"/>
              <a:buNone/>
            </a:pPr>
            <a:r>
              <a:rPr lang="en-US" sz="700" b="0" i="0" u="sng" strike="noStrike" cap="none">
                <a:solidFill>
                  <a:srgbClr val="0563C1"/>
                </a:solidFill>
                <a:latin typeface="Arial"/>
                <a:ea typeface="Arial"/>
                <a:cs typeface="Arial"/>
                <a:sym typeface="Arial"/>
                <a:hlinkClick r:id="rId5">
                  <a:extLst>
                    <a:ext uri="{A12FA001-AC4F-418D-AE19-62706E023703}">
                      <ahyp:hlinkClr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val="tx"/>
                    </a:ext>
                  </a:extLst>
                </a:hlinkClick>
              </a:rPr>
              <a:t>https://www.freepik.com/free-vector/people-talking-arguing_9176206.htm#fromView=search&amp;page=1&amp;position=32&amp;uuid=9ec0301a-dddf-4d25-a241-a5349c9e3205</a:t>
            </a:r>
            <a:r>
              <a:rPr lang="en-US" sz="700" b="0" i="0" u="none" strike="noStrike" cap="none">
                <a:solidFill>
                  <a:srgbClr val="000000"/>
                </a:solidFill>
                <a:latin typeface="Arial"/>
                <a:ea typeface="Arial"/>
                <a:cs typeface="Arial"/>
                <a:sym typeface="Arial"/>
              </a:rPr>
              <a:t> </a:t>
            </a:r>
            <a:endParaRPr sz="700" b="0" i="0" u="none" strike="noStrike" cap="none">
              <a:solidFill>
                <a:srgbClr val="000000"/>
              </a:solidFill>
              <a:latin typeface="Arial"/>
              <a:ea typeface="Arial"/>
              <a:cs typeface="Arial"/>
              <a:sym typeface="Arial"/>
            </a:endParaRP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Shape 77">
          <a:extLst>
            <a:ext uri="{FF2B5EF4-FFF2-40B4-BE49-F238E27FC236}">
              <a16:creationId xmlns:a16="http://schemas.microsoft.com/office/drawing/2014/main" xmlns="" id="{9EA4C163-C377-5F3F-82D3-4A560710F417}"/>
            </a:ext>
          </a:extLst>
        </p:cNvPr>
        <p:cNvGrpSpPr/>
        <p:nvPr/>
      </p:nvGrpSpPr>
      <p:grpSpPr>
        <a:xfrm>
          <a:off x="0" y="0"/>
          <a:ext cx="0" cy="0"/>
          <a:chOff x="0" y="0"/>
          <a:chExt cx="0" cy="0"/>
        </a:xfrm>
      </p:grpSpPr>
      <p:pic>
        <p:nvPicPr>
          <p:cNvPr id="78" name="Google Shape;78;p5" descr="A logo with a tree in the middle&#10;&#10;Description automatically generated">
            <a:extLst>
              <a:ext uri="{FF2B5EF4-FFF2-40B4-BE49-F238E27FC236}">
                <a16:creationId xmlns:a16="http://schemas.microsoft.com/office/drawing/2014/main" xmlns="" id="{45074A1D-3119-10C1-BCB2-7F9F0E0F9826}"/>
              </a:ext>
            </a:extLst>
          </p:cNvPr>
          <p:cNvPicPr preferRelativeResize="0"/>
          <p:nvPr/>
        </p:nvPicPr>
        <p:blipFill rotWithShape="1">
          <a:blip r:embed="rId4">
            <a:alphaModFix/>
          </a:blip>
          <a:srcRect/>
          <a:stretch/>
        </p:blipFill>
        <p:spPr>
          <a:xfrm>
            <a:off x="5117361" y="401642"/>
            <a:ext cx="1614744" cy="1625941"/>
          </a:xfrm>
          <a:prstGeom prst="rect">
            <a:avLst/>
          </a:prstGeom>
          <a:noFill/>
          <a:ln>
            <a:noFill/>
          </a:ln>
        </p:spPr>
      </p:pic>
      <p:sp>
        <p:nvSpPr>
          <p:cNvPr id="79" name="Google Shape;79;p5">
            <a:extLst>
              <a:ext uri="{FF2B5EF4-FFF2-40B4-BE49-F238E27FC236}">
                <a16:creationId xmlns:a16="http://schemas.microsoft.com/office/drawing/2014/main" xmlns="" id="{BE77E335-EF72-CE4C-DC9F-3366EF8DE954}"/>
              </a:ext>
            </a:extLst>
          </p:cNvPr>
          <p:cNvSpPr txBox="1"/>
          <p:nvPr/>
        </p:nvSpPr>
        <p:spPr>
          <a:xfrm>
            <a:off x="0" y="2708872"/>
            <a:ext cx="12191999" cy="523180"/>
          </a:xfrm>
          <a:prstGeom prst="rect">
            <a:avLst/>
          </a:prstGeom>
          <a:solidFill>
            <a:srgbClr val="72BC59"/>
          </a:solidFill>
          <a:ln>
            <a:noFill/>
          </a:ln>
        </p:spPr>
        <p:txBody>
          <a:bodyPr spcFirstLastPara="1" wrap="square" lIns="91425" tIns="45700" rIns="91425" bIns="45700" anchor="t" anchorCtr="0">
            <a:spAutoFit/>
          </a:bodyPr>
          <a:lstStyle/>
          <a:p>
            <a:pPr algn="ctr"/>
            <a:r>
              <a:rPr lang="el-GR" sz="2800" b="1" dirty="0" smtClean="0">
                <a:solidFill>
                  <a:schemeClr val="bg1"/>
                </a:solidFill>
                <a:latin typeface="Candara" pitchFamily="34" charset="0"/>
              </a:rPr>
              <a:t>Ευχαριστούμε για την προσοχή σας</a:t>
            </a:r>
            <a:endParaRPr lang="en-US" sz="2800" b="1" dirty="0" smtClean="0">
              <a:solidFill>
                <a:schemeClr val="bg1"/>
              </a:solidFill>
              <a:latin typeface="Candara" pitchFamily="34" charset="0"/>
            </a:endParaRPr>
          </a:p>
        </p:txBody>
      </p:sp>
      <p:sp>
        <p:nvSpPr>
          <p:cNvPr id="80" name="Google Shape;80;p5">
            <a:extLst>
              <a:ext uri="{FF2B5EF4-FFF2-40B4-BE49-F238E27FC236}">
                <a16:creationId xmlns:a16="http://schemas.microsoft.com/office/drawing/2014/main" xmlns="" id="{5BC8D6D7-24F3-A431-1DB9-07722AF93252}"/>
              </a:ext>
            </a:extLst>
          </p:cNvPr>
          <p:cNvSpPr txBox="1"/>
          <p:nvPr/>
        </p:nvSpPr>
        <p:spPr>
          <a:xfrm>
            <a:off x="3048000" y="2141384"/>
            <a:ext cx="6096000" cy="338514"/>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1600"/>
              <a:buFont typeface="Arial"/>
              <a:buNone/>
            </a:pPr>
            <a:r>
              <a:rPr lang="en-GB" sz="1600" b="1" i="0" u="none" strike="noStrike" cap="none" dirty="0">
                <a:solidFill>
                  <a:srgbClr val="7F7F7F"/>
                </a:solidFill>
                <a:latin typeface="Calibri"/>
                <a:ea typeface="Calibri"/>
                <a:cs typeface="Calibri"/>
                <a:sym typeface="Calibri"/>
              </a:rPr>
              <a:t>2023-1-EE01-KA220-ADU-000150753</a:t>
            </a:r>
            <a:endParaRPr sz="1400" b="0" i="0" u="none" strike="noStrike" cap="none" dirty="0">
              <a:solidFill>
                <a:schemeClr val="dk1"/>
              </a:solidFill>
              <a:latin typeface="Times New Roman"/>
              <a:ea typeface="Times New Roman"/>
              <a:cs typeface="Times New Roman"/>
              <a:sym typeface="Times New Roman"/>
            </a:endParaRPr>
          </a:p>
        </p:txBody>
      </p:sp>
      <p:pic>
        <p:nvPicPr>
          <p:cNvPr id="84" name="Google Shape;84;p5" descr="A logo of a person holding a pen&#10;&#10;Description automatically generated">
            <a:extLst>
              <a:ext uri="{FF2B5EF4-FFF2-40B4-BE49-F238E27FC236}">
                <a16:creationId xmlns:a16="http://schemas.microsoft.com/office/drawing/2014/main" xmlns="" id="{F9D1DA8D-D4C4-7907-0694-F8605C238371}"/>
              </a:ext>
            </a:extLst>
          </p:cNvPr>
          <p:cNvPicPr preferRelativeResize="0"/>
          <p:nvPr/>
        </p:nvPicPr>
        <p:blipFill rotWithShape="1">
          <a:blip r:embed="rId5">
            <a:alphaModFix/>
          </a:blip>
          <a:srcRect/>
          <a:stretch/>
        </p:blipFill>
        <p:spPr>
          <a:xfrm>
            <a:off x="506364" y="4406422"/>
            <a:ext cx="1018108" cy="1028604"/>
          </a:xfrm>
          <a:prstGeom prst="rect">
            <a:avLst/>
          </a:prstGeom>
          <a:noFill/>
          <a:ln>
            <a:noFill/>
          </a:ln>
        </p:spPr>
      </p:pic>
      <p:sp>
        <p:nvSpPr>
          <p:cNvPr id="2" name="Google Shape;80;p5">
            <a:extLst>
              <a:ext uri="{FF2B5EF4-FFF2-40B4-BE49-F238E27FC236}">
                <a16:creationId xmlns:a16="http://schemas.microsoft.com/office/drawing/2014/main" xmlns="" id="{60AE485B-6786-A879-4B54-0B8C00087AB2}"/>
              </a:ext>
            </a:extLst>
          </p:cNvPr>
          <p:cNvSpPr txBox="1"/>
          <p:nvPr/>
        </p:nvSpPr>
        <p:spPr>
          <a:xfrm>
            <a:off x="3218507" y="3480723"/>
            <a:ext cx="6096000" cy="523180"/>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1600"/>
              <a:buFont typeface="Arial"/>
              <a:buNone/>
            </a:pPr>
            <a:r>
              <a:rPr lang="el-GR" sz="2800" b="1" i="0" u="none" strike="noStrike" cap="none" dirty="0" smtClean="0">
                <a:solidFill>
                  <a:srgbClr val="7F7F7F"/>
                </a:solidFill>
                <a:latin typeface="Calibri"/>
                <a:ea typeface="Calibri"/>
                <a:cs typeface="Calibri"/>
                <a:sym typeface="Calibri"/>
              </a:rPr>
              <a:t>ΕΤΑΙΡΟΙ</a:t>
            </a:r>
            <a:r>
              <a:rPr lang="en-GB" sz="2800" b="1" i="0" u="none" strike="noStrike" cap="none" dirty="0" smtClean="0">
                <a:solidFill>
                  <a:srgbClr val="7F7F7F"/>
                </a:solidFill>
                <a:latin typeface="Calibri"/>
                <a:ea typeface="Calibri"/>
                <a:cs typeface="Calibri"/>
                <a:sym typeface="Calibri"/>
              </a:rPr>
              <a:t>  </a:t>
            </a:r>
            <a:endParaRPr sz="2800" b="0" i="0" u="none" strike="noStrike" cap="none" dirty="0">
              <a:solidFill>
                <a:schemeClr val="dk1"/>
              </a:solidFill>
              <a:latin typeface="Times New Roman"/>
              <a:ea typeface="Times New Roman"/>
              <a:cs typeface="Times New Roman"/>
              <a:sym typeface="Times New Roman"/>
            </a:endParaRPr>
          </a:p>
        </p:txBody>
      </p:sp>
      <p:pic>
        <p:nvPicPr>
          <p:cNvPr id="1026" name="Picture 2" descr="A green text on a black background&#10;&#10;Description automatically generated">
            <a:extLst>
              <a:ext uri="{FF2B5EF4-FFF2-40B4-BE49-F238E27FC236}">
                <a16:creationId xmlns:a16="http://schemas.microsoft.com/office/drawing/2014/main" xmlns="" id="{3B45D439-3297-79AA-CACA-7096D6D590B0}"/>
              </a:ext>
            </a:extLst>
          </p:cNvPr>
          <p:cNvPicPr>
            <a:picLocks noChangeAspect="1" noChangeArrowheads="1"/>
          </p:cNvPicPr>
          <p:nvPr/>
        </p:nvPicPr>
        <p:blipFill>
          <a:blip r:embed="rId6">
            <a:extLst>
              <a:ext uri="{28A0092B-C50C-407E-A947-70E740481C1C}">
                <a14:useLocalDpi xmlns:a14="http://schemas.microsoft.com/office/drawing/2010/main" xmlns="" val="0"/>
              </a:ext>
            </a:extLst>
          </a:blip>
          <a:srcRect/>
          <a:stretch>
            <a:fillRect/>
          </a:stretch>
        </p:blipFill>
        <p:spPr bwMode="auto">
          <a:xfrm>
            <a:off x="1962338" y="4752724"/>
            <a:ext cx="1676400" cy="400050"/>
          </a:xfrm>
          <a:prstGeom prst="rect">
            <a:avLst/>
          </a:prstGeom>
          <a:noFill/>
          <a:extLst>
            <a:ext uri="{909E8E84-426E-40DD-AFC4-6F175D3DCCD1}">
              <a14:hiddenFill xmlns:a14="http://schemas.microsoft.com/office/drawing/2010/main" xmlns="">
                <a:solidFill>
                  <a:srgbClr val="FFFFFF"/>
                </a:solidFill>
              </a14:hiddenFill>
            </a:ext>
          </a:extLst>
        </p:spPr>
      </p:pic>
      <p:pic>
        <p:nvPicPr>
          <p:cNvPr id="1028" name="Picture 4">
            <a:extLst>
              <a:ext uri="{FF2B5EF4-FFF2-40B4-BE49-F238E27FC236}">
                <a16:creationId xmlns:a16="http://schemas.microsoft.com/office/drawing/2014/main" xmlns="" id="{CEACFF9F-2E19-236D-B5DE-BA61F8D477D4}"/>
              </a:ext>
            </a:extLst>
          </p:cNvPr>
          <p:cNvPicPr>
            <a:picLocks noChangeAspect="1" noChangeArrowheads="1"/>
          </p:cNvPicPr>
          <p:nvPr/>
        </p:nvPicPr>
        <p:blipFill>
          <a:blip r:embed="rId7">
            <a:extLst>
              <a:ext uri="{28A0092B-C50C-407E-A947-70E740481C1C}">
                <a14:useLocalDpi xmlns:a14="http://schemas.microsoft.com/office/drawing/2010/main" xmlns="" val="0"/>
              </a:ext>
            </a:extLst>
          </a:blip>
          <a:srcRect/>
          <a:stretch>
            <a:fillRect/>
          </a:stretch>
        </p:blipFill>
        <p:spPr bwMode="auto">
          <a:xfrm>
            <a:off x="3969614" y="4704157"/>
            <a:ext cx="866775" cy="542925"/>
          </a:xfrm>
          <a:prstGeom prst="rect">
            <a:avLst/>
          </a:prstGeom>
          <a:noFill/>
          <a:extLst>
            <a:ext uri="{909E8E84-426E-40DD-AFC4-6F175D3DCCD1}">
              <a14:hiddenFill xmlns:a14="http://schemas.microsoft.com/office/drawing/2010/main" xmlns="">
                <a:solidFill>
                  <a:srgbClr val="FFFFFF"/>
                </a:solidFill>
              </a14:hiddenFill>
            </a:ext>
          </a:extLst>
        </p:spPr>
      </p:pic>
      <p:pic>
        <p:nvPicPr>
          <p:cNvPr id="1030" name="Picture 6" descr="A red bird on a green leaf&#10;&#10;Description automatically generated">
            <a:extLst>
              <a:ext uri="{FF2B5EF4-FFF2-40B4-BE49-F238E27FC236}">
                <a16:creationId xmlns:a16="http://schemas.microsoft.com/office/drawing/2014/main" xmlns="" id="{64376610-9F6A-7D97-9F5A-E9A5DBD20FBE}"/>
              </a:ext>
            </a:extLst>
          </p:cNvPr>
          <p:cNvPicPr>
            <a:picLocks noChangeAspect="1" noChangeArrowheads="1"/>
          </p:cNvPicPr>
          <p:nvPr/>
        </p:nvPicPr>
        <p:blipFill>
          <a:blip r:embed="rId8">
            <a:extLst>
              <a:ext uri="{28A0092B-C50C-407E-A947-70E740481C1C}">
                <a14:useLocalDpi xmlns:a14="http://schemas.microsoft.com/office/drawing/2010/main" xmlns="" val="0"/>
              </a:ext>
            </a:extLst>
          </a:blip>
          <a:srcRect/>
          <a:stretch>
            <a:fillRect/>
          </a:stretch>
        </p:blipFill>
        <p:spPr bwMode="auto">
          <a:xfrm>
            <a:off x="5167265" y="4723206"/>
            <a:ext cx="971550" cy="504825"/>
          </a:xfrm>
          <a:prstGeom prst="rect">
            <a:avLst/>
          </a:prstGeom>
          <a:noFill/>
          <a:extLst>
            <a:ext uri="{909E8E84-426E-40DD-AFC4-6F175D3DCCD1}">
              <a14:hiddenFill xmlns:a14="http://schemas.microsoft.com/office/drawing/2010/main" xmlns="">
                <a:solidFill>
                  <a:srgbClr val="FFFFFF"/>
                </a:solidFill>
              </a14:hiddenFill>
            </a:ext>
          </a:extLst>
        </p:spPr>
      </p:pic>
      <p:pic>
        <p:nvPicPr>
          <p:cNvPr id="1032" name="Picture 8" descr="Icon&#10;&#10;Description automatically generated">
            <a:extLst>
              <a:ext uri="{FF2B5EF4-FFF2-40B4-BE49-F238E27FC236}">
                <a16:creationId xmlns:a16="http://schemas.microsoft.com/office/drawing/2014/main" xmlns="" id="{787E2769-AEC9-4756-9372-748CDF945564}"/>
              </a:ext>
            </a:extLst>
          </p:cNvPr>
          <p:cNvPicPr>
            <a:picLocks noChangeAspect="1" noChangeArrowheads="1"/>
          </p:cNvPicPr>
          <p:nvPr/>
        </p:nvPicPr>
        <p:blipFill>
          <a:blip r:embed="rId9">
            <a:extLst>
              <a:ext uri="{28A0092B-C50C-407E-A947-70E740481C1C}">
                <a14:useLocalDpi xmlns:a14="http://schemas.microsoft.com/office/drawing/2010/main" xmlns="" val="0"/>
              </a:ext>
            </a:extLst>
          </a:blip>
          <a:srcRect/>
          <a:stretch>
            <a:fillRect/>
          </a:stretch>
        </p:blipFill>
        <p:spPr bwMode="auto">
          <a:xfrm>
            <a:off x="6535659" y="4630211"/>
            <a:ext cx="1257300" cy="581025"/>
          </a:xfrm>
          <a:prstGeom prst="rect">
            <a:avLst/>
          </a:prstGeom>
          <a:noFill/>
          <a:extLst>
            <a:ext uri="{909E8E84-426E-40DD-AFC4-6F175D3DCCD1}">
              <a14:hiddenFill xmlns:a14="http://schemas.microsoft.com/office/drawing/2010/main" xmlns="">
                <a:solidFill>
                  <a:srgbClr val="FFFFFF"/>
                </a:solidFill>
              </a14:hiddenFill>
            </a:ext>
          </a:extLst>
        </p:spPr>
      </p:pic>
      <p:pic>
        <p:nvPicPr>
          <p:cNvPr id="1034" name="Picture 10" descr="A building with red lights&#10;&#10;Description automatically generated">
            <a:extLst>
              <a:ext uri="{FF2B5EF4-FFF2-40B4-BE49-F238E27FC236}">
                <a16:creationId xmlns:a16="http://schemas.microsoft.com/office/drawing/2014/main" xmlns="" id="{31B41789-03F6-70DF-6C37-3B809119B07B}"/>
              </a:ext>
            </a:extLst>
          </p:cNvPr>
          <p:cNvPicPr>
            <a:picLocks noChangeAspect="1" noChangeArrowheads="1"/>
          </p:cNvPicPr>
          <p:nvPr/>
        </p:nvPicPr>
        <p:blipFill>
          <a:blip r:embed="rId10">
            <a:extLst>
              <a:ext uri="{28A0092B-C50C-407E-A947-70E740481C1C}">
                <a14:useLocalDpi xmlns:a14="http://schemas.microsoft.com/office/drawing/2010/main" xmlns="" val="0"/>
              </a:ext>
            </a:extLst>
          </a:blip>
          <a:srcRect/>
          <a:stretch>
            <a:fillRect/>
          </a:stretch>
        </p:blipFill>
        <p:spPr bwMode="auto">
          <a:xfrm>
            <a:off x="8328717" y="4619374"/>
            <a:ext cx="771525" cy="533400"/>
          </a:xfrm>
          <a:prstGeom prst="rect">
            <a:avLst/>
          </a:prstGeom>
          <a:noFill/>
          <a:extLst>
            <a:ext uri="{909E8E84-426E-40DD-AFC4-6F175D3DCCD1}">
              <a14:hiddenFill xmlns:a14="http://schemas.microsoft.com/office/drawing/2010/main" xmlns="">
                <a:solidFill>
                  <a:srgbClr val="FFFFFF"/>
                </a:solidFill>
              </a14:hiddenFill>
            </a:ext>
          </a:extLst>
        </p:spPr>
      </p:pic>
      <p:pic>
        <p:nvPicPr>
          <p:cNvPr id="1036" name="Picture 12" descr="A blue and black logo&#10;&#10;Description automatically generated">
            <a:extLst>
              <a:ext uri="{FF2B5EF4-FFF2-40B4-BE49-F238E27FC236}">
                <a16:creationId xmlns:a16="http://schemas.microsoft.com/office/drawing/2014/main" xmlns="" id="{C9B3BA7D-83AB-3CA7-81BA-35DE5F9EB790}"/>
              </a:ext>
            </a:extLst>
          </p:cNvPr>
          <p:cNvPicPr>
            <a:picLocks noChangeAspect="1" noChangeArrowheads="1"/>
          </p:cNvPicPr>
          <p:nvPr/>
        </p:nvPicPr>
        <p:blipFill>
          <a:blip r:embed="rId11">
            <a:extLst>
              <a:ext uri="{28A0092B-C50C-407E-A947-70E740481C1C}">
                <a14:useLocalDpi xmlns:a14="http://schemas.microsoft.com/office/drawing/2010/main" xmlns="" val="0"/>
              </a:ext>
            </a:extLst>
          </a:blip>
          <a:srcRect/>
          <a:stretch>
            <a:fillRect/>
          </a:stretch>
        </p:blipFill>
        <p:spPr bwMode="auto">
          <a:xfrm>
            <a:off x="9803732" y="4843604"/>
            <a:ext cx="1881904" cy="309170"/>
          </a:xfrm>
          <a:prstGeom prst="rect">
            <a:avLst/>
          </a:prstGeom>
          <a:noFill/>
          <a:extLst>
            <a:ext uri="{909E8E84-426E-40DD-AFC4-6F175D3DCCD1}">
              <a14:hiddenFill xmlns:a14="http://schemas.microsoft.com/office/drawing/2010/main" xmlns="">
                <a:solidFill>
                  <a:srgbClr val="FFFFFF"/>
                </a:solidFill>
              </a14:hiddenFill>
            </a:ext>
          </a:extLst>
        </p:spPr>
      </p:pic>
      <p:pic>
        <p:nvPicPr>
          <p:cNvPr id="20" name="19 - Εικόνα" descr="cc-brand-1.png"/>
          <p:cNvPicPr>
            <a:picLocks noChangeAspect="1"/>
          </p:cNvPicPr>
          <p:nvPr/>
        </p:nvPicPr>
        <p:blipFill>
          <a:blip r:embed="rId12"/>
          <a:stretch>
            <a:fillRect/>
          </a:stretch>
        </p:blipFill>
        <p:spPr>
          <a:xfrm>
            <a:off x="10688715" y="6078746"/>
            <a:ext cx="1503285" cy="779254"/>
          </a:xfrm>
          <a:prstGeom prst="rect">
            <a:avLst/>
          </a:prstGeom>
        </p:spPr>
      </p:pic>
      <p:sp>
        <p:nvSpPr>
          <p:cNvPr id="17" name="Google Shape;87;p1">
            <a:extLst>
              <a:ext uri="{FF2B5EF4-FFF2-40B4-BE49-F238E27FC236}">
                <a16:creationId xmlns:a16="http://schemas.microsoft.com/office/drawing/2014/main" xmlns="" id="{9FFF2E58-2E28-BE29-B86E-1A0B409A2824}"/>
              </a:ext>
            </a:extLst>
          </p:cNvPr>
          <p:cNvSpPr txBox="1"/>
          <p:nvPr/>
        </p:nvSpPr>
        <p:spPr>
          <a:xfrm>
            <a:off x="2630158" y="6221372"/>
            <a:ext cx="8031924" cy="553957"/>
          </a:xfrm>
          <a:prstGeom prst="rect">
            <a:avLst/>
          </a:prstGeom>
          <a:noFill/>
          <a:ln>
            <a:noFill/>
          </a:ln>
        </p:spPr>
        <p:txBody>
          <a:bodyPr spcFirstLastPara="1" wrap="square" lIns="91425" tIns="45700" rIns="91425" bIns="45700" anchor="t" anchorCtr="0">
            <a:spAutoFit/>
          </a:bodyPr>
          <a:lstStyle/>
          <a:p>
            <a:pPr lvl="0" algn="just">
              <a:buSzPts val="1050"/>
            </a:pPr>
            <a:r>
              <a:rPr lang="el-GR" sz="1000" i="1" dirty="0" smtClean="0"/>
              <a:t>Με την επιχορήγηση της Ευρωπαϊκής Ένωσης. Ωστόσο, οι απόψεις και οι γνώμες που διατυπώνονται εκφράζουν αποκλειστικά τις απόψεις των συντακτών και δεν αντιπροσωπεύουν κατ’ ανάγκη τις απόψεις της Ευρωπαϊκής Ένωσης ή της Εθνικής Υπηρεσίας της Εσθονίας. Ούτε η Ευρωπαϊκή Ένωση ούτε η χορηγούσα αρχή μπορούν να θεωρηθούν υπεύθυνες γι’ αυτές</a:t>
            </a:r>
            <a:r>
              <a:rPr lang="en-GB" sz="1000" b="0" i="1" u="none" strike="noStrike" dirty="0" smtClean="0">
                <a:solidFill>
                  <a:srgbClr val="222222"/>
                </a:solidFill>
                <a:effectLst/>
                <a:latin typeface="Calibri" panose="020F0502020204030204" pitchFamily="34" charset="0"/>
              </a:rPr>
              <a:t>.</a:t>
            </a:r>
            <a:endParaRPr sz="1000" b="0" i="0" u="none" strike="noStrike" cap="none" dirty="0">
              <a:solidFill>
                <a:schemeClr val="dk1"/>
              </a:solidFill>
              <a:latin typeface="Times New Roman"/>
              <a:ea typeface="Times New Roman"/>
              <a:cs typeface="Times New Roman"/>
              <a:sym typeface="Times New Roman"/>
            </a:endParaRPr>
          </a:p>
        </p:txBody>
      </p:sp>
      <p:pic>
        <p:nvPicPr>
          <p:cNvPr id="18" name="Google Shape;88;p1" descr="Blue text on a black background&#10;&#10;Description automatically generated">
            <a:extLst>
              <a:ext uri="{FF2B5EF4-FFF2-40B4-BE49-F238E27FC236}">
                <a16:creationId xmlns:a16="http://schemas.microsoft.com/office/drawing/2014/main" xmlns="" id="{1A6FCB7D-DF7E-D91D-D207-871084954BEA}"/>
              </a:ext>
            </a:extLst>
          </p:cNvPr>
          <p:cNvPicPr preferRelativeResize="0"/>
          <p:nvPr/>
        </p:nvPicPr>
        <p:blipFill>
          <a:blip r:embed="rId13"/>
          <a:stretch>
            <a:fillRect/>
          </a:stretch>
        </p:blipFill>
        <p:spPr>
          <a:xfrm>
            <a:off x="311501" y="6252809"/>
            <a:ext cx="2127367" cy="402523"/>
          </a:xfrm>
          <a:prstGeom prst="rect">
            <a:avLst/>
          </a:prstGeom>
          <a:noFill/>
          <a:ln>
            <a:noFill/>
          </a:ln>
        </p:spPr>
      </p:pic>
    </p:spTree>
    <p:custDataLst>
      <p:tags r:id="rId1"/>
    </p:custDataLst>
    <p:extLst>
      <p:ext uri="{BB962C8B-B14F-4D97-AF65-F5344CB8AC3E}">
        <p14:creationId xmlns:p14="http://schemas.microsoft.com/office/powerpoint/2010/main" xmlns="" val="1229119951"/>
      </p:ext>
    </p:extLst>
  </p:cSld>
  <p:clrMapOvr>
    <a:masterClrMapping/>
  </p:clrMapOvr>
  <mc:AlternateContent xmlns:mc="http://schemas.openxmlformats.org/markup-compatibility/2006">
    <mc:Choice xmlns:p14="http://schemas.microsoft.com/office/powerpoint/2010/main" xmlns="" Requires="p14">
      <p:transition spd="slow" p14:dur="3400" advClick="0" advTm="2000">
        <p14:reveal/>
      </p:transition>
    </mc:Choice>
    <mc:Fallback>
      <p:transition spd="slow" advClick="0" advTm="2000">
        <p:fade/>
      </p:transition>
    </mc:Fallback>
  </mc:AlternateContent>
</p:sld>
</file>

<file path=ppt/tags/tag1.xml><?xml version="1.0" encoding="utf-8"?>
<p:tagLst xmlns:a="http://schemas.openxmlformats.org/drawingml/2006/main" xmlns:r="http://schemas.openxmlformats.org/officeDocument/2006/relationships" xmlns:p="http://schemas.openxmlformats.org/presentationml/2006/main">
  <p:tag name="GENSWF_SLIDE_UID" val="{0A642342-A6A3-41FC-929D-B0DCF56A518A}:269"/>
  <p:tag name="ISPRING_SLIDE_INDENT_LEVEL" val="1"/>
  <p:tag name="ISPRING_CUSTOM_TIMING_USED" val="0"/>
</p:tagLst>
</file>

<file path=ppt/theme/theme1.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Tema di Office">
  <a:themeElements>
    <a:clrScheme name="Office">
      <a:dk1>
        <a:srgbClr val="000000"/>
      </a:dk1>
      <a:lt1>
        <a:srgbClr val="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37</TotalTime>
  <Words>2470</Words>
  <Application>Microsoft Office PowerPoint</Application>
  <PresentationFormat>Προσαρμογή</PresentationFormat>
  <Paragraphs>205</Paragraphs>
  <Slides>29</Slides>
  <Notes>29</Notes>
  <HiddenSlides>0</HiddenSlides>
  <MMClips>0</MMClips>
  <ScaleCrop>false</ScaleCrop>
  <HeadingPairs>
    <vt:vector size="6" baseType="variant">
      <vt:variant>
        <vt:lpstr>Γραμματοσειρές που χρησιμοποιούνται</vt:lpstr>
      </vt:variant>
      <vt:variant>
        <vt:i4>4</vt:i4>
      </vt:variant>
      <vt:variant>
        <vt:lpstr>Θέμα</vt:lpstr>
      </vt:variant>
      <vt:variant>
        <vt:i4>1</vt:i4>
      </vt:variant>
      <vt:variant>
        <vt:lpstr>Τίτλοι διαφανειών</vt:lpstr>
      </vt:variant>
      <vt:variant>
        <vt:i4>29</vt:i4>
      </vt:variant>
    </vt:vector>
  </HeadingPairs>
  <TitlesOfParts>
    <vt:vector size="34" baseType="lpstr">
      <vt:lpstr>Arial</vt:lpstr>
      <vt:lpstr>Candara</vt:lpstr>
      <vt:lpstr>Calibri</vt:lpstr>
      <vt:lpstr>Times New Roman</vt:lpstr>
      <vt:lpstr>Office Theme</vt:lpstr>
      <vt:lpstr>Διαφάνεια 1</vt:lpstr>
      <vt:lpstr>Διαφάνεια 2</vt:lpstr>
      <vt:lpstr>Διαφάνεια 3</vt:lpstr>
      <vt:lpstr>Διαφάνεια 4</vt:lpstr>
      <vt:lpstr>Διαφάνεια 5</vt:lpstr>
      <vt:lpstr>Διαφάνεια 6</vt:lpstr>
      <vt:lpstr>Διαφάνεια 7</vt:lpstr>
      <vt:lpstr>Στοιχεία της κυκλικής επικοινωνίας</vt:lpstr>
      <vt:lpstr>Διαφάνεια 9</vt:lpstr>
      <vt:lpstr>Διαφάνεια 10</vt:lpstr>
      <vt:lpstr>Δεν φτάνουν όλα όσα επικοινωνούνται στον παραλήπτη:</vt:lpstr>
      <vt:lpstr>Κατηγορίες επικοινωνίας</vt:lpstr>
      <vt:lpstr>Διαφάνεια 13</vt:lpstr>
      <vt:lpstr>Στόχοι της επικοινωνίας</vt:lpstr>
      <vt:lpstr>Στόχοι της επικοινωνίας</vt:lpstr>
      <vt:lpstr>Συνήθη εμπόδια στην αποτελεσματική επικοινωνία</vt:lpstr>
      <vt:lpstr>Διαφάνεια 17</vt:lpstr>
      <vt:lpstr>Διαφάνεια 18</vt:lpstr>
      <vt:lpstr>Διαφάνεια 19</vt:lpstr>
      <vt:lpstr>Διαφάνεια 20</vt:lpstr>
      <vt:lpstr>Διαφάνεια 21</vt:lpstr>
      <vt:lpstr>Διαφάνεια 22</vt:lpstr>
      <vt:lpstr>Διαφάνεια 23</vt:lpstr>
      <vt:lpstr>Διαφάνεια 24</vt:lpstr>
      <vt:lpstr>Διαφάνεια 25</vt:lpstr>
      <vt:lpstr>Διαφάνεια 26</vt:lpstr>
      <vt:lpstr>Διαφάνεια 27</vt:lpstr>
      <vt:lpstr>Διαφάνεια 28</vt:lpstr>
      <vt:lpstr>Διαφάνεια 29</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Διαφάνεια 1</dc:title>
  <dc:creator>Maria Fernandez</dc:creator>
  <cp:lastModifiedBy>Νικολέττα</cp:lastModifiedBy>
  <cp:revision>5</cp:revision>
  <dcterms:created xsi:type="dcterms:W3CDTF">2024-06-10T15:48:53Z</dcterms:created>
  <dcterms:modified xsi:type="dcterms:W3CDTF">2026-05-11T15:12:18Z</dcterms:modified>
</cp:coreProperties>
</file>