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73" r:id="rId4"/>
    <p:sldId id="274" r:id="rId5"/>
    <p:sldId id="275" r:id="rId6"/>
  </p:sldIdLst>
  <p:sldSz cx="12192000" cy="6858000"/>
  <p:notesSz cx="6858000" cy="9144000"/>
  <p:embeddedFontLst>
    <p:embeddedFont>
      <p:font typeface="Candara" pitchFamily="34" charset="0"/>
      <p:regular r:id="rId8"/>
      <p:bold r:id="rId9"/>
      <p:italic r:id="rId10"/>
      <p:bold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haUao25LB0XOmXd/mcvQTTlhcE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34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9" name="Google Shape;30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="" xmlns:a16="http://schemas.microsoft.com/office/drawing/2014/main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="" xmlns:a16="http://schemas.microsoft.com/office/drawing/2014/main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="" xmlns:a16="http://schemas.microsoft.com/office/drawing/2014/main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235278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4" name="Google Shape;54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5" name="Google Shape;5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reepik.com/free-vector/people-talking-arguing_9176206.htm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4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4"/>
          <p:cNvSpPr txBox="1"/>
          <p:nvPr/>
        </p:nvSpPr>
        <p:spPr>
          <a:xfrm>
            <a:off x="0" y="2708872"/>
            <a:ext cx="12191999" cy="1384954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2800"/>
            </a:pPr>
            <a:r>
              <a:rPr lang="el-GR" sz="2800" b="1" dirty="0" smtClean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ΕΚΠΑΙΔΕΥΤΙΚΟ ΠΡΟΓΡΑΜΜΑ</a:t>
            </a:r>
            <a:endParaRPr lang="en-US" sz="2800" b="1" dirty="0" smtClean="0">
              <a:solidFill>
                <a:srgbClr val="FFFFFF"/>
              </a:solidFill>
              <a:latin typeface="Candara"/>
              <a:ea typeface="Candara"/>
              <a:cs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809625" algn="ctr">
              <a:buSzPts val="2800"/>
            </a:pPr>
            <a:r>
              <a:rPr lang="el-GR" sz="2800" b="1" dirty="0" smtClean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ΜΑΘΗΣΙΑΚΗ ΕΝΟΤΗΤΑ 4: Διαπολιτισμική και </a:t>
            </a:r>
            <a:r>
              <a:rPr lang="el-GR" sz="2800" b="1" dirty="0" err="1" smtClean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Διαγενεακή</a:t>
            </a:r>
            <a:r>
              <a:rPr lang="el-GR" sz="2800" b="1" dirty="0" smtClean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Επικοινωνία</a:t>
            </a:r>
            <a:endParaRPr lang="en-US" sz="2800" b="1" dirty="0">
              <a:solidFill>
                <a:srgbClr val="FFFFFF"/>
              </a:solidFill>
              <a:latin typeface="Candara"/>
              <a:ea typeface="Candara"/>
              <a:cs typeface="Candara"/>
              <a:sym typeface="Calibri"/>
            </a:endParaRPr>
          </a:p>
        </p:txBody>
      </p:sp>
      <p:sp>
        <p:nvSpPr>
          <p:cNvPr id="83" name="Google Shape;83;p4"/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" name="6 - Εικόνα" descr="cc-brand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715" y="6078746"/>
            <a:ext cx="1503285" cy="779254"/>
          </a:xfrm>
          <a:prstGeom prst="rect">
            <a:avLst/>
          </a:prstGeom>
        </p:spPr>
      </p:pic>
      <p:sp>
        <p:nvSpPr>
          <p:cNvPr id="8" name="Google Shape;87;p1">
            <a:extLst>
              <a:ext uri="{FF2B5EF4-FFF2-40B4-BE49-F238E27FC236}">
                <a16:creationId xmlns="" xmlns:a16="http://schemas.microsoft.com/office/drawing/2014/main" id="{9FFF2E58-2E28-BE29-B86E-1A0B409A2824}"/>
              </a:ext>
            </a:extLst>
          </p:cNvPr>
          <p:cNvSpPr txBox="1"/>
          <p:nvPr/>
        </p:nvSpPr>
        <p:spPr>
          <a:xfrm>
            <a:off x="2630158" y="6221372"/>
            <a:ext cx="803192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SzPts val="1050"/>
            </a:pPr>
            <a:r>
              <a:rPr lang="el-GR" sz="1000" i="1" dirty="0" smtClean="0"/>
              <a:t>Με την επιχορήγηση της Ευρωπαϊκής Ένωσης. Ωστόσο, οι απόψεις και οι γνώμες που διατυπώνονται εκφράζουν αποκλειστικά τις απόψεις των συντακτών και δεν αντιπροσωπεύουν κατ’ ανάγκη τις απόψεις της Ευρωπαϊκής Ένωσης ή της Εθνικής Υπηρεσίας της Εσθονίας. Ούτε η Ευρωπαϊκή Ένωση ούτε η χορηγούσα αρχή μπορούν να θεωρηθούν υπεύθυνες γι’ αυτές</a:t>
            </a:r>
            <a:r>
              <a:rPr lang="en-GB" sz="1000" b="0" i="1" u="none" strike="noStrike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  <a:endParaRPr sz="1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" name="Google Shape;88;p1" descr="Blue text on a black background&#10;&#10;Description automatically generated">
            <a:extLst>
              <a:ext uri="{FF2B5EF4-FFF2-40B4-BE49-F238E27FC236}">
                <a16:creationId xmlns="" xmlns:a16="http://schemas.microsoft.com/office/drawing/2014/main" id="{1A6FCB7D-DF7E-D91D-D207-871084954BEA}"/>
              </a:ext>
            </a:extLst>
          </p:cNvPr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311501" y="6252809"/>
            <a:ext cx="2127367" cy="402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09" y="6258460"/>
            <a:ext cx="509952" cy="50995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/>
          <p:nvPr/>
        </p:nvSpPr>
        <p:spPr>
          <a:xfrm>
            <a:off x="738554" y="1590682"/>
            <a:ext cx="10876084" cy="4197376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1970313" y="2074783"/>
            <a:ext cx="8686801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1200"/>
              </a:spcBef>
              <a:buSzPts val="2800"/>
            </a:pPr>
            <a:r>
              <a:rPr lang="el-GR" sz="2800" b="1" dirty="0" smtClean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ΜΑΘΗΜΑ 2:</a:t>
            </a:r>
            <a:br>
              <a:rPr lang="el-GR" sz="2800" b="1" dirty="0" smtClean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l-GR" sz="2800" b="1" dirty="0" smtClean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Οι </a:t>
            </a:r>
            <a:r>
              <a:rPr lang="el-GR" sz="2800" b="1" dirty="0" smtClean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χάρτες τοπικής κληρονομιάς </a:t>
            </a:r>
            <a:r>
              <a:rPr lang="el-GR" sz="2800" b="1" dirty="0" smtClean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ως </a:t>
            </a:r>
            <a:r>
              <a:rPr lang="el-GR" sz="2800" b="1" dirty="0" smtClean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εργαλείο ανακάλυψης της πολιτιστικής και φυσικής κληρονομιάς μέσα από την ανάδειξη των διαφορών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5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37286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52"/>
          <p:cNvSpPr/>
          <p:nvPr/>
        </p:nvSpPr>
        <p:spPr>
          <a:xfrm>
            <a:off x="392448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52"/>
          <p:cNvSpPr/>
          <p:nvPr/>
        </p:nvSpPr>
        <p:spPr>
          <a:xfrm>
            <a:off x="0" y="13929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l-GR" sz="3600" b="1" i="0" u="none" strike="noStrike" cap="none" dirty="0" err="1" smtClean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Διαδραστική</a:t>
            </a:r>
            <a:r>
              <a:rPr lang="el-GR" sz="3600" b="1" i="0" u="none" strike="noStrike" cap="none" dirty="0" smtClean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δραστηριότητα</a:t>
            </a:r>
            <a:endParaRPr sz="3600" b="1" i="0" u="none" strike="noStrike" cap="none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05" name="Google Shape;305;p52"/>
          <p:cNvSpPr txBox="1"/>
          <p:nvPr/>
        </p:nvSpPr>
        <p:spPr>
          <a:xfrm>
            <a:off x="254524" y="784565"/>
            <a:ext cx="10836735" cy="978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4138" lvl="0" indent="-33338" algn="just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</a:pPr>
            <a:r>
              <a:rPr lang="el-GR" sz="2400" dirty="0" smtClean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Σε αυτή τη δραστηριότητα, η ομάδα χωρίζεται σε τουλάχιστον 2 ομάδες. Εφόσον είναι δυνατόν, δημιουργούνται μη ομοιογενείς ομάδες: άνδρες και γυναίκες, νέοι και μεγαλύτεροι σε ηλικία, ντόπιοι και νέοι πολίτες.</a:t>
            </a:r>
            <a:endParaRPr lang="en-US" sz="2400" dirty="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52"/>
          <p:cNvSpPr/>
          <p:nvPr/>
        </p:nvSpPr>
        <p:spPr>
          <a:xfrm>
            <a:off x="407368" y="1988840"/>
            <a:ext cx="10966851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l-GR" sz="2000" b="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Ας δημιουργήσουμε μαζί χάρτες τοπικής κληρονομιάς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>
              <a:buSzPts val="2000"/>
            </a:pPr>
            <a:r>
              <a:rPr lang="el-GR" sz="2000" dirty="0" smtClean="0">
                <a:latin typeface="Candara"/>
                <a:ea typeface="Candara"/>
                <a:cs typeface="Candara"/>
                <a:sym typeface="Candara"/>
              </a:rPr>
              <a:t>Ας πάρουμε τους χάρτες που αναπτύχθηκαν στη ΜΕ3, Μάθημα 1, και ας τους αναλύσουμε. Ας επιλέξουμε τα στοιχεία που θέλουμε να τοποθετήσουμε στον χάρτη, ώστε να αναδείξουμε την τοπική κληρονομιά: μνημειακή, αρχιτεκτονική, αρχαιολογική, φυσική, γαστρονομική.</a:t>
            </a:r>
          </a:p>
          <a:p>
            <a:pPr>
              <a:buSzPts val="2000"/>
            </a:pPr>
            <a:endParaRPr lang="el-GR" sz="2000" dirty="0" smtClean="0">
              <a:latin typeface="Candara"/>
              <a:ea typeface="Candara"/>
              <a:cs typeface="Candara"/>
              <a:sym typeface="Candara"/>
            </a:endParaRPr>
          </a:p>
          <a:p>
            <a:pPr>
              <a:buSzPts val="2000"/>
            </a:pPr>
            <a:r>
              <a:rPr lang="el-GR" sz="2000" dirty="0" smtClean="0">
                <a:latin typeface="Candara"/>
                <a:ea typeface="Candara"/>
                <a:cs typeface="Candara"/>
                <a:sym typeface="Candara"/>
              </a:rPr>
              <a:t>Ας επιλέξουμε τα υλικά που θέλουμε να χρησιμοποιήσουμε: φωτογραφίες, σχέδια, θρύλους, ιστορίες, συνταγές, ιστορικά δεδομένα κ.λπ.</a:t>
            </a:r>
          </a:p>
          <a:p>
            <a:pPr>
              <a:buSzPts val="2000"/>
            </a:pPr>
            <a:endParaRPr lang="el-GR" sz="2000" dirty="0" smtClean="0">
              <a:latin typeface="Candara"/>
              <a:ea typeface="Candara"/>
              <a:cs typeface="Candara"/>
              <a:sym typeface="Candara"/>
            </a:endParaRPr>
          </a:p>
          <a:p>
            <a:pPr>
              <a:buSzPts val="2000"/>
            </a:pPr>
            <a:r>
              <a:rPr lang="el-GR" sz="2000" dirty="0" smtClean="0">
                <a:latin typeface="Candara"/>
                <a:ea typeface="Candara"/>
                <a:cs typeface="Candara"/>
                <a:sym typeface="Candara"/>
              </a:rPr>
              <a:t>Ας θυμηθούμε τις ερωτήσεις που πρέπει να θέσουμε στον εαυτό μας για να αναπτύξουμε τον Ενοριακό Χάρτη. Σε αυτές τις ερωτήσεις, ας προσθέσουμε και τις εξής: λαμβάνουμε υπόψη τις διαφορετικές οπτικές; Λαμβάνουμε υπόψη τις διαφορετικές απόψεις των ανθρώπων που ζουν αυτή την τοπική πραγματικότητα, δηλαδή διαφορετικές γενιές και διαφορετικούς πολιτισμούς;</a:t>
            </a:r>
            <a:endParaRPr lang="el-GR" sz="2000" dirty="0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26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6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6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6"/>
          <p:cNvSpPr txBox="1"/>
          <p:nvPr/>
        </p:nvSpPr>
        <p:spPr>
          <a:xfrm>
            <a:off x="0" y="89588"/>
            <a:ext cx="109110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1">
              <a:buSzPts val="3600"/>
            </a:pPr>
            <a:r>
              <a:rPr lang="el-GR" sz="3600" b="1" dirty="0" smtClean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Συζήτηση και </a:t>
            </a:r>
            <a:r>
              <a:rPr lang="el-GR" sz="3600" b="1" dirty="0" err="1" smtClean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Αναστοχασμός</a:t>
            </a:r>
            <a:endParaRPr lang="en-US" sz="3600" b="1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15" name="Google Shape;315;p26"/>
          <p:cNvSpPr txBox="1"/>
          <p:nvPr/>
        </p:nvSpPr>
        <p:spPr>
          <a:xfrm>
            <a:off x="640498" y="962775"/>
            <a:ext cx="8197200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indent="-457200">
              <a:spcBef>
                <a:spcPts val="600"/>
              </a:spcBef>
              <a:buSzPts val="2400"/>
              <a:buFont typeface="+mj-lt"/>
              <a:buAutoNum type="arabicParenR"/>
            </a:pPr>
            <a:r>
              <a:rPr lang="el-GR" sz="24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Παρακαλώ συνοψίστε τα βασικά σημεία που συζητήσαμε. </a:t>
            </a:r>
          </a:p>
          <a:p>
            <a:pPr marL="457200" indent="-457200">
              <a:spcBef>
                <a:spcPts val="600"/>
              </a:spcBef>
              <a:buSzPts val="2400"/>
              <a:buFont typeface="+mj-lt"/>
              <a:buAutoNum type="arabicParenR"/>
            </a:pPr>
            <a:r>
              <a:rPr lang="el-GR" sz="24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Ας συζητήσουμε πώς θα παρουσιάσουμε τους χάρτες που δημιουργήσαμε στην τοπική κοινότητα: πρέπει να οργανώσουμε μια εκδήλωση; Ποιους πρέπει να εμπλέξουμε; Πού θα ήταν καλύτερο να πραγματοποιηθεί — σε αίθουσα συνεδριάσεων, στο δημαρχείο, στο σχολείο; </a:t>
            </a:r>
          </a:p>
          <a:p>
            <a:pPr marL="457200" indent="-457200">
              <a:spcBef>
                <a:spcPts val="600"/>
              </a:spcBef>
              <a:buSzPts val="2400"/>
              <a:buFont typeface="+mj-lt"/>
              <a:buAutoNum type="arabicParenR"/>
            </a:pPr>
            <a:r>
              <a:rPr lang="el-GR" sz="24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Παρακαλώ εκφράστε την άποψή σας σχετικά με το περιεχόμενο του μαθήματος και τη δραστηριότητα. </a:t>
            </a:r>
          </a:p>
        </p:txBody>
      </p:sp>
      <p:pic>
        <p:nvPicPr>
          <p:cNvPr id="316" name="Google Shape;316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31300" y="1348600"/>
            <a:ext cx="3137951" cy="205008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</p:pic>
      <p:sp>
        <p:nvSpPr>
          <p:cNvPr id="317" name="Google Shape;317;p26"/>
          <p:cNvSpPr txBox="1"/>
          <p:nvPr/>
        </p:nvSpPr>
        <p:spPr>
          <a:xfrm>
            <a:off x="8931288" y="3605450"/>
            <a:ext cx="3000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Source,Freepik, free image by pch.vector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sng" strike="noStrike" cap="non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https://www.freepik.com/free-vector/people-talking-arguing_9176206.htm#fromView=search&amp;page=1&amp;position=32&amp;uuid=9ec0301a-dddf-4d25-a241-a5349c9e3205</a:t>
            </a:r>
            <a:r>
              <a:rPr lang="en-US"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="" xmlns:a16="http://schemas.microsoft.com/office/drawing/2014/main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="" xmlns:a16="http://schemas.microsoft.com/office/drawing/2014/main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="" xmlns:a16="http://schemas.microsoft.com/office/drawing/2014/main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52318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  <a:latin typeface="Candara" pitchFamily="34" charset="0"/>
              </a:rPr>
              <a:t>Ευχαριστούμε για την προσοχή σας</a:t>
            </a:r>
            <a:endParaRPr lang="en-US" sz="28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80" name="Google Shape;80;p5">
            <a:extLst>
              <a:ext uri="{FF2B5EF4-FFF2-40B4-BE49-F238E27FC236}">
                <a16:creationId xmlns="" xmlns:a16="http://schemas.microsoft.com/office/drawing/2014/main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="" xmlns:a16="http://schemas.microsoft.com/office/drawing/2014/main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="" xmlns:a16="http://schemas.microsoft.com/office/drawing/2014/main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l-GR" sz="2800" b="1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ΕΤΑΙΡΟΙ</a:t>
            </a:r>
            <a:r>
              <a:rPr lang="en-GB" sz="2800" b="1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="" xmlns:a16="http://schemas.microsoft.com/office/drawing/2014/main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="" xmlns:a16="http://schemas.microsoft.com/office/drawing/2014/main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="" xmlns:a16="http://schemas.microsoft.com/office/drawing/2014/main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="" xmlns:a16="http://schemas.microsoft.com/office/drawing/2014/main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="" xmlns:a16="http://schemas.microsoft.com/office/drawing/2014/main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19 - Εικόνα" descr="cc-brand-1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88715" y="6078746"/>
            <a:ext cx="1503285" cy="779254"/>
          </a:xfrm>
          <a:prstGeom prst="rect">
            <a:avLst/>
          </a:prstGeom>
        </p:spPr>
      </p:pic>
      <p:sp>
        <p:nvSpPr>
          <p:cNvPr id="17" name="Google Shape;87;p1">
            <a:extLst>
              <a:ext uri="{FF2B5EF4-FFF2-40B4-BE49-F238E27FC236}">
                <a16:creationId xmlns="" xmlns:a16="http://schemas.microsoft.com/office/drawing/2014/main" id="{9FFF2E58-2E28-BE29-B86E-1A0B409A2824}"/>
              </a:ext>
            </a:extLst>
          </p:cNvPr>
          <p:cNvSpPr txBox="1"/>
          <p:nvPr/>
        </p:nvSpPr>
        <p:spPr>
          <a:xfrm>
            <a:off x="2630158" y="6221372"/>
            <a:ext cx="803192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SzPts val="1050"/>
            </a:pPr>
            <a:r>
              <a:rPr lang="el-GR" sz="1000" i="1" dirty="0" smtClean="0"/>
              <a:t>Με την επιχορήγηση της Ευρωπαϊκής Ένωσης. Ωστόσο, οι απόψεις και οι γνώμες που διατυπώνονται εκφράζουν αποκλειστικά τις απόψεις των συντακτών και δεν αντιπροσωπεύουν κατ’ ανάγκη τις απόψεις της Ευρωπαϊκής Ένωσης ή της Εθνικής Υπηρεσίας της Εσθονίας. Ούτε η Ευρωπαϊκή Ένωση ούτε η χορηγούσα αρχή μπορούν να θεωρηθούν υπεύθυνες γι’ αυτές</a:t>
            </a:r>
            <a:r>
              <a:rPr lang="en-GB" sz="1000" b="0" i="1" u="none" strike="noStrike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  <a:endParaRPr sz="1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" name="Google Shape;88;p1" descr="Blue text on a black background&#10;&#10;Description automatically generated">
            <a:extLst>
              <a:ext uri="{FF2B5EF4-FFF2-40B4-BE49-F238E27FC236}">
                <a16:creationId xmlns="" xmlns:a16="http://schemas.microsoft.com/office/drawing/2014/main" id="{1A6FCB7D-DF7E-D91D-D207-871084954BEA}"/>
              </a:ext>
            </a:extLst>
          </p:cNvPr>
          <p:cNvPicPr preferRelativeResize="0"/>
          <p:nvPr/>
        </p:nvPicPr>
        <p:blipFill>
          <a:blip r:embed="rId13"/>
          <a:stretch>
            <a:fillRect/>
          </a:stretch>
        </p:blipFill>
        <p:spPr>
          <a:xfrm>
            <a:off x="311501" y="6252809"/>
            <a:ext cx="2127367" cy="40252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2291199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642342-A6A3-41FC-929D-B0DCF56A518A}:269"/>
  <p:tag name="ISPRING_SLIDE_INDENT_LEVEL" val="1"/>
  <p:tag name="ISPRING_CUSTOM_TIMING_USED" val="0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378</Words>
  <Application>Microsoft Office PowerPoint</Application>
  <PresentationFormat>Προσαρμογή</PresentationFormat>
  <Paragraphs>28</Paragraphs>
  <Slides>5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10" baseType="lpstr">
      <vt:lpstr>Arial</vt:lpstr>
      <vt:lpstr>Candara</vt:lpstr>
      <vt:lpstr>Calibri</vt:lpstr>
      <vt:lpstr>Times New Roman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Maria Fernandez</dc:creator>
  <cp:lastModifiedBy>Νικολέττα</cp:lastModifiedBy>
  <cp:revision>7</cp:revision>
  <dcterms:created xsi:type="dcterms:W3CDTF">2024-06-10T15:48:53Z</dcterms:created>
  <dcterms:modified xsi:type="dcterms:W3CDTF">2026-05-12T09:10:02Z</dcterms:modified>
</cp:coreProperties>
</file>