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Lst>
  <p:sldSz cx="12192000" cy="6858000"/>
  <p:notesSz cx="6858000" cy="9144000"/>
  <p:embeddedFontLst>
    <p:embeddedFont>
      <p:font typeface="Candara"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aUao25LB0XOmXd/mcvQTTlhcEn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a:spLocks noGrp="1"/>
          </p:cNvSpPr>
          <p:nvPr>
            <p:ph type="pic" idx="2"/>
          </p:nvPr>
        </p:nvSpPr>
        <p:spPr>
          <a:xfrm>
            <a:off x="5183188" y="987425"/>
            <a:ext cx="6172200" cy="4873625"/>
          </a:xfrm>
          <a:prstGeom prst="rect">
            <a:avLst/>
          </a:prstGeom>
          <a:noFill/>
          <a:ln>
            <a:noFill/>
          </a:ln>
        </p:spPr>
      </p:sp>
      <p:sp>
        <p:nvSpPr>
          <p:cNvPr id="61" name="Google Shape;6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mmonground.org.uk/places-people-parish-maps-%e2%80%a8by-sue-cliffo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prowomen-project.eu/io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jpeg"/><Relationship Id="rId3" Type="http://schemas.openxmlformats.org/officeDocument/2006/relationships/notesSlide" Target="../notesSlides/notesSlide18.xml"/><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2" name="Google Shape;82;p4"/>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l-GR" sz="2800" b="1" dirty="0" smtClean="0">
                <a:solidFill>
                  <a:srgbClr val="FFFFFF"/>
                </a:solidFill>
                <a:latin typeface="Candara"/>
                <a:ea typeface="Candara"/>
                <a:cs typeface="Candara"/>
                <a:sym typeface="Candara"/>
              </a:rPr>
              <a:t>ΕΚΠΑΙΔΕΥΤΙΚΟ ΠΡΟΓΡΑΜΜΑ</a:t>
            </a:r>
            <a:endParaRPr lang="en-US" sz="2800" b="1" dirty="0" smtClean="0">
              <a:solidFill>
                <a:srgbClr val="FFFFFF"/>
              </a:solidFill>
              <a:latin typeface="Candara"/>
              <a:ea typeface="Candara"/>
              <a:cs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algn="ctr">
              <a:buSzPts val="2800"/>
            </a:pPr>
            <a:r>
              <a:rPr lang="el-GR" sz="2800" b="1" dirty="0" smtClean="0">
                <a:solidFill>
                  <a:srgbClr val="FFFFFF"/>
                </a:solidFill>
                <a:latin typeface="Candara"/>
                <a:ea typeface="Candara"/>
                <a:cs typeface="Candara"/>
                <a:sym typeface="Candara"/>
              </a:rPr>
              <a:t>ΜΑΘΗΣΙΑΚΗ ΕΝΟΤΗΤΑ 4: Διαπολιτισμική και </a:t>
            </a:r>
            <a:r>
              <a:rPr lang="el-GR" sz="2800" b="1" dirty="0" err="1" smtClean="0">
                <a:solidFill>
                  <a:srgbClr val="FFFFFF"/>
                </a:solidFill>
                <a:latin typeface="Candara"/>
                <a:ea typeface="Candara"/>
                <a:cs typeface="Candara"/>
                <a:sym typeface="Candara"/>
              </a:rPr>
              <a:t>Διαγενεακή</a:t>
            </a:r>
            <a:r>
              <a:rPr lang="el-GR" sz="2800" b="1" dirty="0" smtClean="0">
                <a:solidFill>
                  <a:srgbClr val="FFFFFF"/>
                </a:solidFill>
                <a:latin typeface="Candara"/>
                <a:ea typeface="Candara"/>
                <a:cs typeface="Candara"/>
                <a:sym typeface="Candara"/>
              </a:rPr>
              <a:t> Επικοινωνία</a:t>
            </a:r>
            <a:endParaRPr lang="en-US" sz="2800" b="1" dirty="0">
              <a:solidFill>
                <a:srgbClr val="FFFFFF"/>
              </a:solidFill>
              <a:latin typeface="Candara"/>
              <a:ea typeface="Candara"/>
              <a:cs typeface="Candara"/>
              <a:sym typeface="Calibri"/>
            </a:endParaRPr>
          </a:p>
        </p:txBody>
      </p:sp>
      <p:sp>
        <p:nvSpPr>
          <p:cNvPr id="83" name="Google Shape;83;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4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2" name="Google Shape;172;p4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4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l-GR" sz="3600" b="1" dirty="0" smtClean="0">
                <a:solidFill>
                  <a:schemeClr val="lt1"/>
                </a:solidFill>
                <a:latin typeface="Candara"/>
                <a:ea typeface="Candara"/>
                <a:cs typeface="Candara"/>
                <a:sym typeface="Candara"/>
              </a:rPr>
              <a:t>Χάρτης Τοπικής κληρονομιάς </a:t>
            </a:r>
            <a:endParaRPr lang="el-GR" sz="3600" b="1" dirty="0">
              <a:solidFill>
                <a:schemeClr val="lt1"/>
              </a:solidFill>
              <a:latin typeface="Candara"/>
              <a:ea typeface="Candara"/>
              <a:cs typeface="Candara"/>
              <a:sym typeface="Candara"/>
            </a:endParaRPr>
          </a:p>
        </p:txBody>
      </p:sp>
      <p:sp>
        <p:nvSpPr>
          <p:cNvPr id="174" name="Google Shape;174;p45"/>
          <p:cNvSpPr/>
          <p:nvPr/>
        </p:nvSpPr>
        <p:spPr>
          <a:xfrm>
            <a:off x="282804" y="848413"/>
            <a:ext cx="11057641" cy="64632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l-GR" sz="1800" b="1" dirty="0" smtClean="0">
                <a:solidFill>
                  <a:srgbClr val="385623"/>
                </a:solidFill>
                <a:latin typeface="Candara"/>
                <a:ea typeface="Candara"/>
                <a:cs typeface="Candara"/>
                <a:sym typeface="Candara"/>
              </a:rPr>
              <a:t>Γιατί χάρτες τοπικής κληρονομιάς</a:t>
            </a:r>
            <a:r>
              <a:rPr lang="en-US" sz="1800" b="1" i="0" u="none" strike="noStrike" cap="none" dirty="0" smtClean="0">
                <a:solidFill>
                  <a:srgbClr val="385623"/>
                </a:solidFill>
                <a:latin typeface="Candara"/>
                <a:ea typeface="Candara"/>
                <a:cs typeface="Candara"/>
                <a:sym typeface="Candara"/>
              </a:rPr>
              <a:t>?</a:t>
            </a:r>
            <a:endParaRPr sz="1800" b="0" i="0" u="none" strike="noStrike" cap="none" dirty="0">
              <a:solidFill>
                <a:srgbClr val="000000"/>
              </a:solidFill>
              <a:latin typeface="Arial"/>
              <a:ea typeface="Arial"/>
              <a:cs typeface="Arial"/>
              <a:sym typeface="Arial"/>
            </a:endParaRPr>
          </a:p>
          <a:p>
            <a:pPr lvl="0">
              <a:buSzPts val="2000"/>
            </a:pPr>
            <a:r>
              <a:rPr lang="el-GR" sz="1800" dirty="0" smtClean="0"/>
              <a:t>Μπορείτε να επισκεφθείτε τους συνδέσμους που εμφανίζονται στη διαφάνεια</a:t>
            </a:r>
            <a:r>
              <a:rPr lang="en-US" sz="1800" b="0" i="0" u="sng" strike="noStrike" cap="none" dirty="0" smtClean="0">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US" sz="1800" b="0" i="0" u="sng" strike="noStrike" cap="none" dirty="0">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://www.commonground.org.uk/places-people-parish-maps-%e2%80%a8by-sue-clifford/</a:t>
            </a:r>
            <a:endParaRPr sz="18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800" b="0" i="0" u="sng" strike="noStrike" cap="none" dirty="0">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https://www.commonground.org.uk/places-people-parish-maps-%e2%80%a8by-sue-clifford/</a:t>
            </a:r>
            <a:endParaRPr sz="18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1800" b="1" i="0" u="none" strike="noStrike" cap="none" dirty="0">
              <a:solidFill>
                <a:srgbClr val="385623"/>
              </a:solidFill>
              <a:latin typeface="Candara"/>
              <a:ea typeface="Candara"/>
              <a:cs typeface="Candara"/>
              <a:sym typeface="Candara"/>
            </a:endParaRPr>
          </a:p>
          <a:p>
            <a:r>
              <a:rPr lang="el-GR" sz="1800" i="1" dirty="0" smtClean="0">
                <a:latin typeface="Candara"/>
                <a:ea typeface="Candara"/>
                <a:cs typeface="Candara"/>
                <a:sym typeface="Candara"/>
              </a:rPr>
              <a:t>Η δημιουργία ενός χάρτη τοπικής κληρονομιάς αφορά τη διαμόρφωση μιας κοινοτικής έκφρασης αξιών και την έναρξη μιας διαδικασίας διατύπωσης ιδεών για συμμετοχή. Είναι ένας τρόπος να πάρετε τον τόπο στα χέρια σας.</a:t>
            </a:r>
          </a:p>
          <a:p>
            <a:r>
              <a:rPr lang="el-GR" sz="1800" i="1" dirty="0" smtClean="0">
                <a:latin typeface="Candara"/>
                <a:ea typeface="Candara"/>
                <a:cs typeface="Candara"/>
                <a:sym typeface="Candara"/>
              </a:rPr>
              <a:t>Προσπαθούμε να εστιάσουμε στην τοπικότητα, στο μικρότερο πεδίο όπου εκτυλίσσεται η ζωή. Στον τόπο στον οποίο αισθάνεστε ότι ανήκετε, ο οποίος έχει σημασία για εσάς, για τον οποίο μοιράζεστε κάποια γνώση, για τον οποίο η αγανάκτηση και η </a:t>
            </a:r>
            <a:r>
              <a:rPr lang="el-GR" sz="1800" i="1" dirty="0" err="1" smtClean="0">
                <a:latin typeface="Candara"/>
                <a:ea typeface="Candara"/>
                <a:cs typeface="Candara"/>
                <a:sym typeface="Candara"/>
              </a:rPr>
              <a:t>προστατευτικότητα</a:t>
            </a:r>
            <a:r>
              <a:rPr lang="el-GR" sz="1800" i="1" dirty="0" smtClean="0">
                <a:latin typeface="Candara"/>
                <a:ea typeface="Candara"/>
                <a:cs typeface="Candara"/>
                <a:sym typeface="Candara"/>
              </a:rPr>
              <a:t> μπορούν εύκολα να ενεργοποιηθούν· στη γειτονιά που γνωρίζετε και η οποία, με κάποιον τρόπο, συμβάλλει στη διαμόρφωσή σας.</a:t>
            </a:r>
          </a:p>
          <a:p>
            <a:r>
              <a:rPr lang="el-GR" sz="1800" i="1" dirty="0" smtClean="0">
                <a:latin typeface="Candara"/>
                <a:ea typeface="Candara"/>
                <a:cs typeface="Candara"/>
                <a:sym typeface="Candara"/>
              </a:rPr>
              <a:t>Το να γνωρίζετε τον τόπο σας, να συμμετέχετε ενεργά στη φροντίδα του, να μεταδίδετε σοφία, να είστε ανοιχτοί σε ιδέες, ανθρώπους, ανάπτυξη και αλλαγή, αλλά σε αρμονία με τη φύση και τον πολιτισμό που τον έχουν διαμορφώσει μέχρι σήμερα, ανοίγει δρόμους διαλόγου. Η συζήτηση, η ανεκτικότητα και η μετάδοση μνήμης αποτελούν δυνάμεις πολιτισμού.</a:t>
            </a:r>
          </a:p>
          <a:p>
            <a:r>
              <a:rPr lang="el-GR" sz="1800" i="1" dirty="0" smtClean="0">
                <a:latin typeface="Candara"/>
                <a:ea typeface="Candara"/>
                <a:cs typeface="Candara"/>
                <a:sym typeface="Candara"/>
              </a:rPr>
              <a:t>Όποια μορφή κι αν πάρει η γνώση που θα χρειαστούμε για την επόμενη χιλιετία, η ανθρωπιά και η φαντασία πρέπει να έχουν υψηλή προτεραιότητα στην οργάνωσή της.</a:t>
            </a:r>
          </a:p>
          <a:p>
            <a:r>
              <a:rPr lang="el-GR" sz="1800" i="1" dirty="0" smtClean="0">
                <a:latin typeface="Candara"/>
                <a:ea typeface="Candara"/>
                <a:cs typeface="Candara"/>
                <a:sym typeface="Candara"/>
              </a:rPr>
              <a:t>Κατά τη δημιουργία μπορείτε να συναντηθείτε για να διαμορφώσετε το πλαίσιο όπως εσείς επιθυμείτε, να φωτίσετε όσα έχουν σημασία για εσάς και να βρείτε το θάρρος να μιλήσετε με πάθος για το γιατί όλα αυτά έχουν αξία.</a:t>
            </a:r>
          </a:p>
          <a:p>
            <a:pPr marL="0" marR="0" lvl="0" indent="0" algn="just" rtl="0">
              <a:lnSpc>
                <a:spcPct val="100000"/>
              </a:lnSpc>
              <a:spcBef>
                <a:spcPts val="0"/>
              </a:spcBef>
              <a:spcAft>
                <a:spcPts val="0"/>
              </a:spcAft>
              <a:buClr>
                <a:srgbClr val="000000"/>
              </a:buClr>
              <a:buSzPts val="2000"/>
              <a:buFont typeface="Arial"/>
              <a:buNone/>
            </a:pPr>
            <a:r>
              <a:rPr lang="en-US" sz="1800" i="1" dirty="0" smtClean="0">
                <a:latin typeface="Candara"/>
                <a:ea typeface="Candara"/>
                <a:cs typeface="Candara"/>
                <a:sym typeface="Candara"/>
              </a:rPr>
              <a:t>.</a:t>
            </a:r>
            <a:endParaRPr lang="en-US" sz="1800" i="1" dirty="0" smtClean="0">
              <a:latin typeface="Candara"/>
              <a:ea typeface="Candara"/>
              <a:cs typeface="Candara"/>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0" name="Google Shape;180;p46"/>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46"/>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l-GR" sz="3600" b="1" i="0" u="none" strike="noStrike" cap="none" dirty="0" smtClean="0">
                <a:solidFill>
                  <a:schemeClr val="lt1"/>
                </a:solidFill>
                <a:latin typeface="Candara"/>
                <a:ea typeface="Candara"/>
                <a:cs typeface="Candara"/>
                <a:sym typeface="Candara"/>
              </a:rPr>
              <a:t>Αναπτύσσοντας έναν χάρτη τοπικής κληρονομιάς</a:t>
            </a:r>
            <a:endParaRPr sz="3600" b="1" i="0" u="none" strike="noStrike" cap="none" dirty="0">
              <a:solidFill>
                <a:schemeClr val="lt1"/>
              </a:solidFill>
              <a:latin typeface="Candara"/>
              <a:ea typeface="Candara"/>
              <a:cs typeface="Candara"/>
              <a:sym typeface="Candara"/>
            </a:endParaRPr>
          </a:p>
        </p:txBody>
      </p:sp>
      <p:pic>
        <p:nvPicPr>
          <p:cNvPr id="182" name="Google Shape;182;p46" descr="https://www.commonground.org.uk/wp-content/uploads/2015/02/CG0251-790x490.jpg"/>
          <p:cNvPicPr preferRelativeResize="0"/>
          <p:nvPr/>
        </p:nvPicPr>
        <p:blipFill rotWithShape="1">
          <a:blip r:embed="rId4">
            <a:alphaModFix/>
          </a:blip>
          <a:srcRect/>
          <a:stretch/>
        </p:blipFill>
        <p:spPr>
          <a:xfrm>
            <a:off x="160760" y="984230"/>
            <a:ext cx="6120130" cy="3796030"/>
          </a:xfrm>
          <a:prstGeom prst="rect">
            <a:avLst/>
          </a:prstGeom>
          <a:noFill/>
          <a:ln>
            <a:noFill/>
          </a:ln>
        </p:spPr>
      </p:pic>
      <p:sp>
        <p:nvSpPr>
          <p:cNvPr id="183" name="Google Shape;183;p46"/>
          <p:cNvSpPr/>
          <p:nvPr/>
        </p:nvSpPr>
        <p:spPr>
          <a:xfrm>
            <a:off x="172825" y="5014642"/>
            <a:ext cx="6096000" cy="5533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Image from https://www.commonground.org.uk/places-people-parish-maps-%e2%80%a8by-sue-clifford/</a:t>
            </a:r>
            <a:endParaRPr sz="1400" b="0" i="0" u="none" strike="noStrike" cap="none" dirty="0">
              <a:solidFill>
                <a:srgbClr val="000000"/>
              </a:solidFill>
              <a:latin typeface="Calibri"/>
              <a:ea typeface="Calibri"/>
              <a:cs typeface="Calibri"/>
              <a:sym typeface="Calibri"/>
            </a:endParaRPr>
          </a:p>
        </p:txBody>
      </p:sp>
      <p:sp>
        <p:nvSpPr>
          <p:cNvPr id="184" name="Google Shape;184;p46"/>
          <p:cNvSpPr/>
          <p:nvPr/>
        </p:nvSpPr>
        <p:spPr>
          <a:xfrm>
            <a:off x="6583051" y="984230"/>
            <a:ext cx="4927076" cy="4893607"/>
          </a:xfrm>
          <a:prstGeom prst="rect">
            <a:avLst/>
          </a:prstGeom>
          <a:noFill/>
          <a:ln>
            <a:noFill/>
          </a:ln>
        </p:spPr>
        <p:txBody>
          <a:bodyPr spcFirstLastPara="1" wrap="square" lIns="91425" tIns="45700" rIns="91425" bIns="45700" anchor="t" anchorCtr="0">
            <a:spAutoFit/>
          </a:bodyPr>
          <a:lstStyle/>
          <a:p>
            <a:r>
              <a:rPr lang="el-GR" sz="2400" dirty="0" smtClean="0">
                <a:latin typeface="Calibri"/>
                <a:ea typeface="Calibri"/>
                <a:cs typeface="Calibri"/>
                <a:sym typeface="Calibri"/>
              </a:rPr>
              <a:t>Ο χάρτης τοπικής κληρονομιάς δημιουργείται μέσα από ομαδική εργασία ή, καλύτερα, μέσα από κοινοτική εργασία.</a:t>
            </a:r>
          </a:p>
          <a:p>
            <a:r>
              <a:rPr lang="el-GR" sz="2400" dirty="0" smtClean="0">
                <a:latin typeface="Calibri"/>
                <a:ea typeface="Calibri"/>
                <a:cs typeface="Calibri"/>
                <a:sym typeface="Calibri"/>
              </a:rPr>
              <a:t>Οι πολίτες μιας περιοχής —είτε είναι ντόπιοι είτε νέοι κάτοικοι, νέοι ή μεγαλύτεροι σε ηλικία— μπορούν να συμμετέχουν είτε άμεσα στην ίδια τη δημιουργία του χάρτη είτε μέσα από συνεντεύξεις, ώστε να συγκεντρωθούν πληροφορίες για την ιστορία του τόπου, τους θρύλους, τις ανάγκες κ.λπ.</a:t>
            </a:r>
            <a:endParaRPr lang="el-GR" sz="2400" dirty="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90" name="Google Shape;190;p47"/>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47"/>
          <p:cNvSpPr/>
          <p:nvPr/>
        </p:nvSpPr>
        <p:spPr>
          <a:xfrm>
            <a:off x="0" y="4502"/>
            <a:ext cx="10911016" cy="735919"/>
          </a:xfrm>
          <a:prstGeom prst="rect">
            <a:avLst/>
          </a:prstGeom>
          <a:solidFill>
            <a:srgbClr val="72BC59"/>
          </a:solidFill>
          <a:ln>
            <a:noFill/>
          </a:ln>
        </p:spPr>
        <p:txBody>
          <a:bodyPr spcFirstLastPara="1" wrap="square" lIns="91425" tIns="45700" rIns="91425" bIns="45700" anchor="ctr" anchorCtr="0">
            <a:noAutofit/>
          </a:bodyPr>
          <a:lstStyle/>
          <a:p>
            <a:pPr>
              <a:buSzPts val="3600"/>
            </a:pPr>
            <a:endParaRPr lang="el-GR" sz="3600" b="1" dirty="0" smtClean="0">
              <a:solidFill>
                <a:schemeClr val="lt1"/>
              </a:solidFill>
              <a:latin typeface="Candara"/>
              <a:ea typeface="Candara"/>
              <a:cs typeface="Candara"/>
              <a:sym typeface="Candara"/>
            </a:endParaRPr>
          </a:p>
          <a:p>
            <a:pPr>
              <a:buSzPts val="3600"/>
            </a:pPr>
            <a:r>
              <a:rPr lang="el-GR" sz="3600" b="1" dirty="0" smtClean="0">
                <a:solidFill>
                  <a:schemeClr val="lt1"/>
                </a:solidFill>
                <a:latin typeface="Candara"/>
                <a:ea typeface="Candara"/>
                <a:cs typeface="Candara"/>
                <a:sym typeface="Candara"/>
              </a:rPr>
              <a:t>Αναπτύσσοντας έναν χάρτη τοπικής κληρονομιάς</a:t>
            </a:r>
          </a:p>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pic>
        <p:nvPicPr>
          <p:cNvPr id="192" name="Google Shape;192;p47" descr="https://www.commonground.org.uk/wp-content/uploads/2015/02/DSCN00101-820x490.jpg"/>
          <p:cNvPicPr preferRelativeResize="0"/>
          <p:nvPr/>
        </p:nvPicPr>
        <p:blipFill rotWithShape="1">
          <a:blip r:embed="rId4">
            <a:alphaModFix/>
          </a:blip>
          <a:srcRect/>
          <a:stretch/>
        </p:blipFill>
        <p:spPr>
          <a:xfrm>
            <a:off x="1372166" y="1124122"/>
            <a:ext cx="4024932" cy="2571183"/>
          </a:xfrm>
          <a:prstGeom prst="rect">
            <a:avLst/>
          </a:prstGeom>
          <a:noFill/>
          <a:ln>
            <a:noFill/>
          </a:ln>
        </p:spPr>
      </p:pic>
      <p:pic>
        <p:nvPicPr>
          <p:cNvPr id="193" name="Google Shape;193;p47" descr="https://www.commonground.org.uk/wp-content/uploads/2015/02/DSCN00091-820x490.jpg"/>
          <p:cNvPicPr preferRelativeResize="0"/>
          <p:nvPr/>
        </p:nvPicPr>
        <p:blipFill rotWithShape="1">
          <a:blip r:embed="rId5">
            <a:alphaModFix/>
          </a:blip>
          <a:srcRect/>
          <a:stretch/>
        </p:blipFill>
        <p:spPr>
          <a:xfrm>
            <a:off x="5857878" y="1124122"/>
            <a:ext cx="4448567" cy="2571183"/>
          </a:xfrm>
          <a:prstGeom prst="rect">
            <a:avLst/>
          </a:prstGeom>
          <a:noFill/>
          <a:ln>
            <a:noFill/>
          </a:ln>
        </p:spPr>
      </p:pic>
      <p:pic>
        <p:nvPicPr>
          <p:cNvPr id="194" name="Google Shape;194;p47" descr="https://www.commonground.org.uk/wp-content/uploads/2015/02/DSCN00121-701x490.jpg"/>
          <p:cNvPicPr preferRelativeResize="0"/>
          <p:nvPr/>
        </p:nvPicPr>
        <p:blipFill rotWithShape="1">
          <a:blip r:embed="rId6">
            <a:alphaModFix/>
          </a:blip>
          <a:srcRect/>
          <a:stretch/>
        </p:blipFill>
        <p:spPr>
          <a:xfrm>
            <a:off x="1212006" y="3915341"/>
            <a:ext cx="4345252" cy="2727196"/>
          </a:xfrm>
          <a:prstGeom prst="rect">
            <a:avLst/>
          </a:prstGeom>
          <a:noFill/>
          <a:ln>
            <a:noFill/>
          </a:ln>
        </p:spPr>
      </p:pic>
      <p:pic>
        <p:nvPicPr>
          <p:cNvPr id="195" name="Google Shape;195;p47" descr="https://www.commonground.org.uk/wp-content/uploads/2015/02/Croxley-Green1-820x490.jpg"/>
          <p:cNvPicPr preferRelativeResize="0"/>
          <p:nvPr/>
        </p:nvPicPr>
        <p:blipFill rotWithShape="1">
          <a:blip r:embed="rId7">
            <a:alphaModFix/>
          </a:blip>
          <a:srcRect/>
          <a:stretch/>
        </p:blipFill>
        <p:spPr>
          <a:xfrm>
            <a:off x="5792375" y="3915341"/>
            <a:ext cx="4579572" cy="2799393"/>
          </a:xfrm>
          <a:prstGeom prst="rect">
            <a:avLst/>
          </a:prstGeom>
          <a:noFill/>
          <a:ln>
            <a:noFill/>
          </a:ln>
        </p:spPr>
      </p:pic>
      <p:sp>
        <p:nvSpPr>
          <p:cNvPr id="196" name="Google Shape;196;p47"/>
          <p:cNvSpPr/>
          <p:nvPr/>
        </p:nvSpPr>
        <p:spPr>
          <a:xfrm>
            <a:off x="10560079" y="3161749"/>
            <a:ext cx="1422846" cy="193642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Images from 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97" name="Google Shape;197;p47"/>
          <p:cNvSpPr/>
          <p:nvPr/>
        </p:nvSpPr>
        <p:spPr>
          <a:xfrm>
            <a:off x="2135561" y="662459"/>
            <a:ext cx="756084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b="1" i="0" u="none" strike="noStrike" cap="none" dirty="0" smtClean="0">
                <a:solidFill>
                  <a:schemeClr val="dk1"/>
                </a:solidFill>
                <a:latin typeface="Candara"/>
                <a:ea typeface="Candara"/>
                <a:cs typeface="Candara"/>
                <a:sym typeface="Candara"/>
              </a:rPr>
              <a:t>Μερικά παραδείγματα χάρτη τοπικής κληρονομιάς</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3" name="Google Shape;203;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a:buSzPts val="3600"/>
            </a:pPr>
            <a:endParaRPr lang="el-GR" sz="3600" b="1" dirty="0" smtClean="0">
              <a:solidFill>
                <a:schemeClr val="lt1"/>
              </a:solidFill>
              <a:latin typeface="Candara"/>
              <a:ea typeface="Candara"/>
              <a:cs typeface="Candara"/>
              <a:sym typeface="Candara"/>
            </a:endParaRPr>
          </a:p>
          <a:p>
            <a:pPr>
              <a:buSzPts val="3600"/>
            </a:pPr>
            <a:r>
              <a:rPr lang="el-GR" sz="3600" b="1" dirty="0" smtClean="0">
                <a:solidFill>
                  <a:schemeClr val="lt1"/>
                </a:solidFill>
                <a:latin typeface="Candara"/>
                <a:ea typeface="Candara"/>
                <a:cs typeface="Candara"/>
                <a:sym typeface="Candara"/>
              </a:rPr>
              <a:t>Αναπτύσσοντας έναν χάρτη τοπικής κληρονομιάς</a:t>
            </a:r>
          </a:p>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sp>
        <p:nvSpPr>
          <p:cNvPr id="205" name="Google Shape;205;p3"/>
          <p:cNvSpPr/>
          <p:nvPr/>
        </p:nvSpPr>
        <p:spPr>
          <a:xfrm>
            <a:off x="276519" y="1202588"/>
            <a:ext cx="10814739" cy="3785611"/>
          </a:xfrm>
          <a:prstGeom prst="rect">
            <a:avLst/>
          </a:prstGeom>
          <a:noFill/>
          <a:ln>
            <a:noFill/>
          </a:ln>
        </p:spPr>
        <p:txBody>
          <a:bodyPr spcFirstLastPara="1" wrap="square" lIns="91425" tIns="45700" rIns="91425" bIns="45700" anchor="t" anchorCtr="0">
            <a:spAutoFit/>
          </a:bodyPr>
          <a:lstStyle/>
          <a:p>
            <a:r>
              <a:rPr lang="el-GR" sz="2400" dirty="0" smtClean="0">
                <a:latin typeface="Candara"/>
                <a:ea typeface="Candara"/>
                <a:cs typeface="Candara"/>
                <a:sym typeface="Candara"/>
              </a:rPr>
              <a:t>Μπορούμε να χρησιμοποιήσουμε έναν απλό χάρτη </a:t>
            </a:r>
            <a:r>
              <a:rPr lang="el-GR" sz="2400" dirty="0" err="1" smtClean="0">
                <a:latin typeface="Candara"/>
                <a:ea typeface="Candara"/>
                <a:cs typeface="Candara"/>
                <a:sym typeface="Candara"/>
              </a:rPr>
              <a:t>Google</a:t>
            </a:r>
            <a:r>
              <a:rPr lang="el-GR" sz="2400" dirty="0" smtClean="0">
                <a:latin typeface="Candara"/>
                <a:ea typeface="Candara"/>
                <a:cs typeface="Candara"/>
                <a:sym typeface="Candara"/>
              </a:rPr>
              <a:t>, που να δείχνει μόνο τους δρόμους και τα σημεία αναφοράς για το υπόμνημα, και στη συνέχεια να τον επεξεργαστούμε.</a:t>
            </a:r>
          </a:p>
          <a:p>
            <a:endParaRPr lang="el-GR" sz="2400" dirty="0" smtClean="0">
              <a:latin typeface="Candara"/>
              <a:ea typeface="Candara"/>
              <a:cs typeface="Candara"/>
              <a:sym typeface="Candara"/>
            </a:endParaRPr>
          </a:p>
          <a:p>
            <a:r>
              <a:rPr lang="el-GR" sz="2400" dirty="0" smtClean="0">
                <a:latin typeface="Candara"/>
                <a:ea typeface="Candara"/>
                <a:cs typeface="Candara"/>
                <a:sym typeface="Candara"/>
              </a:rPr>
              <a:t>Ή μπορούμε να τον δημιουργήσουμε σε φύλλο 70 x 100 εκ. ή ακόμη μεγαλύτερο.</a:t>
            </a:r>
          </a:p>
          <a:p>
            <a:endParaRPr lang="el-GR" sz="2400" dirty="0" smtClean="0">
              <a:latin typeface="Candara"/>
              <a:ea typeface="Candara"/>
              <a:cs typeface="Candara"/>
              <a:sym typeface="Candara"/>
            </a:endParaRPr>
          </a:p>
          <a:p>
            <a:r>
              <a:rPr lang="el-GR" sz="2400" dirty="0" smtClean="0">
                <a:latin typeface="Candara"/>
                <a:ea typeface="Candara"/>
                <a:cs typeface="Candara"/>
                <a:sym typeface="Candara"/>
              </a:rPr>
              <a:t>Και στις δύο περιπτώσεις, μπορούμε στη συνέχεια να προσθέσουμε εικόνες, φωτογραφίες, ιστορίες κ.λπ.</a:t>
            </a:r>
          </a:p>
          <a:p>
            <a:pPr marL="0" marR="0" lvl="0" indent="0" algn="l" rtl="0">
              <a:lnSpc>
                <a:spcPct val="100000"/>
              </a:lnSpc>
              <a:spcBef>
                <a:spcPts val="0"/>
              </a:spcBef>
              <a:spcAft>
                <a:spcPts val="0"/>
              </a:spcAft>
              <a:buClr>
                <a:srgbClr val="000000"/>
              </a:buClr>
              <a:buSzPts val="2400"/>
              <a:buFont typeface="Arial"/>
              <a:buNone/>
            </a:pPr>
            <a:r>
              <a:rPr lang="en-US" sz="2400" dirty="0" smtClean="0">
                <a:latin typeface="Candara"/>
                <a:ea typeface="Candara"/>
                <a:cs typeface="Candara"/>
                <a:sym typeface="Candara"/>
              </a:rPr>
              <a:t>.</a:t>
            </a:r>
            <a:endParaRPr lang="en-US" sz="2400" dirty="0">
              <a:latin typeface="Candara"/>
              <a:ea typeface="Candara"/>
              <a:cs typeface="Candara"/>
              <a:sym typeface="Candara"/>
            </a:endParaRPr>
          </a:p>
        </p:txBody>
      </p:sp>
      <p:pic>
        <p:nvPicPr>
          <p:cNvPr id="206" name="Google Shape;206;p3" descr="Vettori e Illustrazioni di Pennarelli con download gratuito | Freepik"/>
          <p:cNvPicPr preferRelativeResize="0"/>
          <p:nvPr/>
        </p:nvPicPr>
        <p:blipFill rotWithShape="1">
          <a:blip r:embed="rId4">
            <a:alphaModFix/>
          </a:blip>
          <a:srcRect b="31290"/>
          <a:stretch/>
        </p:blipFill>
        <p:spPr>
          <a:xfrm>
            <a:off x="8227695" y="2331194"/>
            <a:ext cx="3442689" cy="2231380"/>
          </a:xfrm>
          <a:prstGeom prst="rect">
            <a:avLst/>
          </a:prstGeom>
          <a:noFill/>
          <a:ln>
            <a:noFill/>
          </a:ln>
        </p:spPr>
      </p:pic>
      <p:pic>
        <p:nvPicPr>
          <p:cNvPr id="207" name="Google Shape;207;p3" descr="Immagini di Fotocamera Disegno - Download gratuiti su Freepik"/>
          <p:cNvPicPr preferRelativeResize="0"/>
          <p:nvPr/>
        </p:nvPicPr>
        <p:blipFill rotWithShape="1">
          <a:blip r:embed="rId5">
            <a:alphaModFix/>
          </a:blip>
          <a:srcRect/>
          <a:stretch/>
        </p:blipFill>
        <p:spPr>
          <a:xfrm rot="-1296443">
            <a:off x="6612770" y="4279226"/>
            <a:ext cx="2646539" cy="1810786"/>
          </a:xfrm>
          <a:prstGeom prst="rect">
            <a:avLst/>
          </a:prstGeom>
          <a:noFill/>
          <a:ln>
            <a:noFill/>
          </a:ln>
        </p:spPr>
      </p:pic>
      <p:pic>
        <p:nvPicPr>
          <p:cNvPr id="208" name="Google Shape;208;p3" descr="Scena dell'intervista di un uomo e una donna Un ragazzo e una ragazza che  parlano Uomo che rilascia interviste a un giornalista | Vettore Premium"/>
          <p:cNvPicPr preferRelativeResize="0"/>
          <p:nvPr/>
        </p:nvPicPr>
        <p:blipFill rotWithShape="1">
          <a:blip r:embed="rId6">
            <a:alphaModFix/>
          </a:blip>
          <a:srcRect/>
          <a:stretch/>
        </p:blipFill>
        <p:spPr>
          <a:xfrm>
            <a:off x="9076931" y="4562574"/>
            <a:ext cx="3016250" cy="22326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4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14" name="Google Shape;214;p48"/>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48"/>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a:buSzPts val="3600"/>
            </a:pPr>
            <a:endParaRPr lang="el-GR" sz="3600" b="1" dirty="0" smtClean="0">
              <a:solidFill>
                <a:schemeClr val="lt1"/>
              </a:solidFill>
              <a:latin typeface="Candara"/>
              <a:ea typeface="Candara"/>
              <a:cs typeface="Candara"/>
              <a:sym typeface="Candara"/>
            </a:endParaRPr>
          </a:p>
          <a:p>
            <a:pPr>
              <a:buSzPts val="3600"/>
            </a:pPr>
            <a:r>
              <a:rPr lang="el-GR" sz="3600" b="1" dirty="0" smtClean="0">
                <a:solidFill>
                  <a:schemeClr val="lt1"/>
                </a:solidFill>
                <a:latin typeface="Candara"/>
                <a:ea typeface="Candara"/>
                <a:cs typeface="Candara"/>
                <a:sym typeface="Candara"/>
              </a:rPr>
              <a:t>Αναπτύσσοντας έναν χάρτη τοπικής κληρονομιάς</a:t>
            </a:r>
          </a:p>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Candara"/>
              <a:ea typeface="Candara"/>
              <a:cs typeface="Candara"/>
              <a:sym typeface="Candara"/>
            </a:endParaRPr>
          </a:p>
        </p:txBody>
      </p:sp>
      <p:sp>
        <p:nvSpPr>
          <p:cNvPr id="216" name="Google Shape;216;p48"/>
          <p:cNvSpPr/>
          <p:nvPr/>
        </p:nvSpPr>
        <p:spPr>
          <a:xfrm>
            <a:off x="490193" y="1206632"/>
            <a:ext cx="10350632" cy="4893607"/>
          </a:xfrm>
          <a:prstGeom prst="rect">
            <a:avLst/>
          </a:prstGeom>
          <a:noFill/>
          <a:ln>
            <a:noFill/>
          </a:ln>
        </p:spPr>
        <p:txBody>
          <a:bodyPr spcFirstLastPara="1" wrap="square" lIns="91425" tIns="45700" rIns="91425" bIns="45700" anchor="t" anchorCtr="0">
            <a:spAutoFit/>
          </a:bodyPr>
          <a:lstStyle/>
          <a:p>
            <a:pPr algn="just">
              <a:buSzPts val="2400"/>
            </a:pPr>
            <a:r>
              <a:rPr lang="el-GR" sz="2400" dirty="0" smtClean="0">
                <a:latin typeface="Candara"/>
                <a:ea typeface="Candara"/>
                <a:cs typeface="Candara"/>
                <a:sym typeface="Candara"/>
              </a:rPr>
              <a:t>Είναι επίσης δυνατό να δημιουργηθεί ένας </a:t>
            </a:r>
            <a:r>
              <a:rPr lang="el-GR" sz="2400" dirty="0" err="1" smtClean="0">
                <a:latin typeface="Candara"/>
                <a:ea typeface="Candara"/>
                <a:cs typeface="Candara"/>
                <a:sym typeface="Candara"/>
              </a:rPr>
              <a:t>διαδραστικός</a:t>
            </a:r>
            <a:r>
              <a:rPr lang="el-GR" sz="2400" dirty="0" smtClean="0">
                <a:latin typeface="Candara"/>
                <a:ea typeface="Candara"/>
                <a:cs typeface="Candara"/>
                <a:sym typeface="Candara"/>
              </a:rPr>
              <a:t> χάρτης, δηλαδή ένας ψηφιακός χάρτης που μπορεί να περιέχει εικόνες, βίντεο ή ήχο.</a:t>
            </a:r>
          </a:p>
          <a:p>
            <a:pPr algn="just">
              <a:buSzPts val="2400"/>
            </a:pPr>
            <a:r>
              <a:rPr lang="el-GR" sz="2400" dirty="0" smtClean="0">
                <a:latin typeface="Candara"/>
                <a:ea typeface="Candara"/>
                <a:cs typeface="Candara"/>
                <a:sym typeface="Candara"/>
              </a:rPr>
              <a:t>Υπάρχουν πολλά προγράμματα που επιτρέπουν τη δημιουργία </a:t>
            </a:r>
            <a:r>
              <a:rPr lang="el-GR" sz="2400" dirty="0" err="1" smtClean="0">
                <a:latin typeface="Candara"/>
                <a:ea typeface="Candara"/>
                <a:cs typeface="Candara"/>
                <a:sym typeface="Candara"/>
              </a:rPr>
              <a:t>διαδραστικών</a:t>
            </a:r>
            <a:r>
              <a:rPr lang="el-GR" sz="2400" dirty="0" smtClean="0">
                <a:latin typeface="Candara"/>
                <a:ea typeface="Candara"/>
                <a:cs typeface="Candara"/>
                <a:sym typeface="Candara"/>
              </a:rPr>
              <a:t> χαρτών.</a:t>
            </a:r>
          </a:p>
          <a:p>
            <a:pPr algn="just">
              <a:buSzPts val="2400"/>
            </a:pPr>
            <a:endParaRPr lang="el-GR" sz="2400" dirty="0" smtClean="0">
              <a:latin typeface="Candara"/>
              <a:ea typeface="Candara"/>
              <a:cs typeface="Candara"/>
              <a:sym typeface="Candara"/>
            </a:endParaRPr>
          </a:p>
          <a:p>
            <a:pPr algn="just">
              <a:buSzPts val="2400"/>
            </a:pPr>
            <a:r>
              <a:rPr lang="el-GR" sz="2400" dirty="0" smtClean="0">
                <a:latin typeface="Candara"/>
                <a:ea typeface="Candara"/>
                <a:cs typeface="Candara"/>
                <a:sym typeface="Candara"/>
              </a:rPr>
              <a:t>Από τα δωρεάν εργαλεία μπορούμε να αναφέρουμε το </a:t>
            </a:r>
            <a:r>
              <a:rPr lang="el-GR" sz="2400" dirty="0" err="1" smtClean="0">
                <a:latin typeface="Candara"/>
                <a:ea typeface="Candara"/>
                <a:cs typeface="Candara"/>
                <a:sym typeface="Candara"/>
              </a:rPr>
              <a:t>Google</a:t>
            </a:r>
            <a:r>
              <a:rPr lang="el-GR" sz="2400" dirty="0" smtClean="0">
                <a:latin typeface="Candara"/>
                <a:ea typeface="Candara"/>
                <a:cs typeface="Candara"/>
                <a:sym typeface="Candara"/>
              </a:rPr>
              <a:t> </a:t>
            </a:r>
            <a:r>
              <a:rPr lang="el-GR" sz="2400" dirty="0" err="1" smtClean="0">
                <a:latin typeface="Candara"/>
                <a:ea typeface="Candara"/>
                <a:cs typeface="Candara"/>
                <a:sym typeface="Candara"/>
              </a:rPr>
              <a:t>Maps</a:t>
            </a:r>
            <a:r>
              <a:rPr lang="el-GR" sz="2400" dirty="0" smtClean="0">
                <a:latin typeface="Candara"/>
                <a:ea typeface="Candara"/>
                <a:cs typeface="Candara"/>
                <a:sym typeface="Candara"/>
              </a:rPr>
              <a:t> και το </a:t>
            </a:r>
            <a:r>
              <a:rPr lang="el-GR" sz="2400" dirty="0" err="1" smtClean="0">
                <a:latin typeface="Candara"/>
                <a:ea typeface="Candara"/>
                <a:cs typeface="Candara"/>
                <a:sym typeface="Candara"/>
              </a:rPr>
              <a:t>Google</a:t>
            </a:r>
            <a:r>
              <a:rPr lang="el-GR" sz="2400" dirty="0" smtClean="0">
                <a:latin typeface="Candara"/>
                <a:ea typeface="Candara"/>
                <a:cs typeface="Candara"/>
                <a:sym typeface="Candara"/>
              </a:rPr>
              <a:t> </a:t>
            </a:r>
            <a:r>
              <a:rPr lang="el-GR" sz="2400" dirty="0" err="1" smtClean="0">
                <a:latin typeface="Candara"/>
                <a:ea typeface="Candara"/>
                <a:cs typeface="Candara"/>
                <a:sym typeface="Candara"/>
              </a:rPr>
              <a:t>Earth</a:t>
            </a:r>
            <a:r>
              <a:rPr lang="el-GR" sz="2400" dirty="0" smtClean="0">
                <a:latin typeface="Candara"/>
                <a:ea typeface="Candara"/>
                <a:cs typeface="Candara"/>
                <a:sym typeface="Candara"/>
              </a:rPr>
              <a:t>, τα οποία έχουν το πλεονέκτημα ότι είναι ιδιαίτερα δημοφιλή στους χρήστες.</a:t>
            </a:r>
          </a:p>
          <a:p>
            <a:pPr algn="just">
              <a:buSzPts val="2400"/>
            </a:pPr>
            <a:endParaRPr lang="el-GR" sz="2400" dirty="0" smtClean="0">
              <a:latin typeface="Candara"/>
              <a:ea typeface="Candara"/>
              <a:cs typeface="Candara"/>
              <a:sym typeface="Candara"/>
            </a:endParaRPr>
          </a:p>
          <a:p>
            <a:pPr algn="just">
              <a:buSzPts val="2400"/>
            </a:pPr>
            <a:r>
              <a:rPr lang="el-GR" sz="2400" dirty="0" smtClean="0">
                <a:latin typeface="Candara"/>
                <a:ea typeface="Candara"/>
                <a:cs typeface="Candara"/>
                <a:sym typeface="Candara"/>
              </a:rPr>
              <a:t>Από τα επί πληρωμή εργαλεία μπορούμε να αναφέρουμε το </a:t>
            </a:r>
            <a:r>
              <a:rPr lang="el-GR" sz="2400" dirty="0" err="1" smtClean="0">
                <a:latin typeface="Candara"/>
                <a:ea typeface="Candara"/>
                <a:cs typeface="Candara"/>
                <a:sym typeface="Candara"/>
              </a:rPr>
              <a:t>ThingLink</a:t>
            </a:r>
            <a:r>
              <a:rPr lang="el-GR" sz="2400" dirty="0" smtClean="0">
                <a:latin typeface="Candara"/>
                <a:ea typeface="Candara"/>
                <a:cs typeface="Candara"/>
                <a:sym typeface="Candara"/>
              </a:rPr>
              <a:t>, το οποίο επιτρέπει τη δημιουργία αρκετά σύνθετων χαρτών με απλό τρόπο, αλλά το κόστος του δεν είναι προσιτό για όλους.</a:t>
            </a:r>
          </a:p>
          <a:p>
            <a:pPr algn="just">
              <a:buSzPts val="2400"/>
            </a:pPr>
            <a:endParaRPr lang="en-US" sz="2400" dirty="0">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2" name="Google Shape;222;p4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49"/>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a:buSzPts val="3600"/>
            </a:pPr>
            <a:r>
              <a:rPr lang="el-GR" sz="3600" b="1" dirty="0" smtClean="0">
                <a:solidFill>
                  <a:schemeClr val="lt1"/>
                </a:solidFill>
                <a:latin typeface="Candara"/>
                <a:ea typeface="Candara"/>
                <a:cs typeface="Candara"/>
                <a:sym typeface="Candara"/>
              </a:rPr>
              <a:t>Αναπτύσσοντας έναν χάρτη τοπικής κληρονομιάς</a:t>
            </a:r>
          </a:p>
        </p:txBody>
      </p:sp>
      <p:sp>
        <p:nvSpPr>
          <p:cNvPr id="224" name="Google Shape;224;p49"/>
          <p:cNvSpPr txBox="1"/>
          <p:nvPr/>
        </p:nvSpPr>
        <p:spPr>
          <a:xfrm>
            <a:off x="755902" y="1317648"/>
            <a:ext cx="10515600" cy="4347861"/>
          </a:xfrm>
          <a:prstGeom prst="rect">
            <a:avLst/>
          </a:prstGeom>
          <a:noFill/>
          <a:ln>
            <a:noFill/>
          </a:ln>
        </p:spPr>
        <p:txBody>
          <a:bodyPr spcFirstLastPara="1" wrap="square" lIns="91425" tIns="45700" rIns="91425" bIns="45700" anchor="t" anchorCtr="0">
            <a:noAutofit/>
          </a:bodyPr>
          <a:lstStyle/>
          <a:p>
            <a:pPr algn="just">
              <a:lnSpc>
                <a:spcPct val="90000"/>
              </a:lnSpc>
              <a:spcBef>
                <a:spcPts val="1000"/>
              </a:spcBef>
              <a:buClr>
                <a:schemeClr val="dk1"/>
              </a:buClr>
              <a:buSzPts val="2400"/>
            </a:pPr>
            <a:r>
              <a:rPr lang="el-GR" sz="2400" dirty="0" smtClean="0">
                <a:solidFill>
                  <a:schemeClr val="dk1"/>
                </a:solidFill>
                <a:latin typeface="Calibri"/>
                <a:ea typeface="Calibri"/>
                <a:cs typeface="Calibri"/>
                <a:sym typeface="Calibri"/>
              </a:rPr>
              <a:t>Η πρακτική δημιουργία ενός Ενοριακού Χάρτη ξεκινά με μερικές βασικές ερωτήσεις:</a:t>
            </a:r>
          </a:p>
          <a:p>
            <a:pPr algn="just">
              <a:lnSpc>
                <a:spcPct val="90000"/>
              </a:lnSpc>
              <a:spcBef>
                <a:spcPts val="1000"/>
              </a:spcBef>
              <a:buClr>
                <a:schemeClr val="dk1"/>
              </a:buClr>
              <a:buSzPts val="2400"/>
            </a:pPr>
            <a:r>
              <a:rPr lang="el-GR" sz="2400" dirty="0" smtClean="0">
                <a:solidFill>
                  <a:schemeClr val="dk1"/>
                </a:solidFill>
                <a:latin typeface="Calibri"/>
                <a:ea typeface="Calibri"/>
                <a:cs typeface="Calibri"/>
                <a:sym typeface="Calibri"/>
              </a:rPr>
              <a:t>Πού βρισκόμαστε; </a:t>
            </a:r>
          </a:p>
          <a:p>
            <a:pPr marL="457200" indent="-406400">
              <a:lnSpc>
                <a:spcPct val="90000"/>
              </a:lnSpc>
              <a:spcBef>
                <a:spcPts val="1000"/>
              </a:spcBef>
              <a:buClr>
                <a:srgbClr val="548135"/>
              </a:buClr>
              <a:buSzPts val="2400"/>
              <a:buFont typeface="Noto Sans Symbols"/>
              <a:buChar char="❖"/>
            </a:pPr>
            <a:r>
              <a:rPr lang="el-GR" sz="2400" dirty="0" smtClean="0">
                <a:solidFill>
                  <a:schemeClr val="dk1"/>
                </a:solidFill>
                <a:latin typeface="Calibri"/>
                <a:ea typeface="Calibri"/>
                <a:cs typeface="Calibri"/>
                <a:sym typeface="Calibri"/>
              </a:rPr>
              <a:t>Τι κάνει αυτόν τον τόπο διαφορετικό από τους άλλους; </a:t>
            </a:r>
          </a:p>
          <a:p>
            <a:pPr marL="457200" indent="-406400">
              <a:lnSpc>
                <a:spcPct val="90000"/>
              </a:lnSpc>
              <a:spcBef>
                <a:spcPts val="1000"/>
              </a:spcBef>
              <a:buClr>
                <a:srgbClr val="548135"/>
              </a:buClr>
              <a:buSzPts val="2400"/>
              <a:buFont typeface="Noto Sans Symbols"/>
              <a:buChar char="❖"/>
            </a:pPr>
            <a:r>
              <a:rPr lang="el-GR" sz="2400" dirty="0" smtClean="0">
                <a:solidFill>
                  <a:schemeClr val="dk1"/>
                </a:solidFill>
                <a:latin typeface="Calibri"/>
                <a:ea typeface="Calibri"/>
                <a:cs typeface="Calibri"/>
                <a:sym typeface="Calibri"/>
              </a:rPr>
              <a:t>Από ποια στοιχεία αποτελείται; </a:t>
            </a:r>
          </a:p>
          <a:p>
            <a:pPr marL="457200" indent="-406400">
              <a:lnSpc>
                <a:spcPct val="90000"/>
              </a:lnSpc>
              <a:spcBef>
                <a:spcPts val="1000"/>
              </a:spcBef>
              <a:buClr>
                <a:srgbClr val="548135"/>
              </a:buClr>
              <a:buSzPts val="2400"/>
              <a:buFont typeface="Noto Sans Symbols"/>
              <a:buChar char="❖"/>
            </a:pPr>
            <a:r>
              <a:rPr lang="el-GR" sz="2400" dirty="0" smtClean="0">
                <a:solidFill>
                  <a:schemeClr val="dk1"/>
                </a:solidFill>
                <a:latin typeface="Calibri"/>
                <a:ea typeface="Calibri"/>
                <a:cs typeface="Calibri"/>
                <a:sym typeface="Calibri"/>
              </a:rPr>
              <a:t>Τι είναι σημαντικό σε προσωπικό και συλλογικό επίπεδο και γιατί; </a:t>
            </a:r>
          </a:p>
          <a:p>
            <a:pPr marL="457200" indent="-406400">
              <a:lnSpc>
                <a:spcPct val="90000"/>
              </a:lnSpc>
              <a:spcBef>
                <a:spcPts val="1000"/>
              </a:spcBef>
              <a:buClr>
                <a:srgbClr val="548135"/>
              </a:buClr>
              <a:buSzPts val="2400"/>
              <a:buFont typeface="Noto Sans Symbols"/>
              <a:buChar char="❖"/>
            </a:pPr>
            <a:r>
              <a:rPr lang="el-GR" sz="2400" dirty="0" smtClean="0">
                <a:solidFill>
                  <a:schemeClr val="dk1"/>
                </a:solidFill>
                <a:latin typeface="Calibri"/>
                <a:ea typeface="Calibri"/>
                <a:cs typeface="Calibri"/>
                <a:sym typeface="Calibri"/>
              </a:rPr>
              <a:t>Ποια είναι τα φυσικά χαρακτηριστικά του τόπου; </a:t>
            </a:r>
          </a:p>
          <a:p>
            <a:pPr marL="457200" indent="-406400">
              <a:lnSpc>
                <a:spcPct val="90000"/>
              </a:lnSpc>
              <a:spcBef>
                <a:spcPts val="1000"/>
              </a:spcBef>
              <a:buClr>
                <a:srgbClr val="548135"/>
              </a:buClr>
              <a:buSzPts val="2400"/>
              <a:buFont typeface="Noto Sans Symbols"/>
              <a:buChar char="❖"/>
            </a:pPr>
            <a:r>
              <a:rPr lang="el-GR" sz="2400" dirty="0" smtClean="0">
                <a:solidFill>
                  <a:schemeClr val="dk1"/>
                </a:solidFill>
                <a:latin typeface="Calibri"/>
                <a:ea typeface="Calibri"/>
                <a:cs typeface="Calibri"/>
                <a:sym typeface="Calibri"/>
              </a:rPr>
              <a:t>Ποια είναι η ατομική γνώση; </a:t>
            </a:r>
          </a:p>
          <a:p>
            <a:pPr marL="457200" indent="-406400">
              <a:lnSpc>
                <a:spcPct val="90000"/>
              </a:lnSpc>
              <a:spcBef>
                <a:spcPts val="1000"/>
              </a:spcBef>
              <a:buClr>
                <a:srgbClr val="548135"/>
              </a:buClr>
              <a:buSzPts val="2400"/>
              <a:buFont typeface="Noto Sans Symbols"/>
              <a:buChar char="❖"/>
            </a:pPr>
            <a:r>
              <a:rPr lang="el-GR" sz="2400" dirty="0" smtClean="0">
                <a:solidFill>
                  <a:schemeClr val="dk1"/>
                </a:solidFill>
                <a:latin typeface="Calibri"/>
                <a:ea typeface="Calibri"/>
                <a:cs typeface="Calibri"/>
                <a:sym typeface="Calibri"/>
              </a:rPr>
              <a:t>Πώς μπορούμε να μοιραστούμε αυτή τη γνώση; </a:t>
            </a:r>
          </a:p>
          <a:p>
            <a:pPr marL="457200" indent="-406400">
              <a:lnSpc>
                <a:spcPct val="90000"/>
              </a:lnSpc>
              <a:spcBef>
                <a:spcPts val="1000"/>
              </a:spcBef>
              <a:buClr>
                <a:srgbClr val="548135"/>
              </a:buClr>
              <a:buSzPts val="2400"/>
              <a:buFont typeface="Noto Sans Symbols"/>
              <a:buChar char="❖"/>
            </a:pPr>
            <a:r>
              <a:rPr lang="el-GR" sz="2400" dirty="0" smtClean="0">
                <a:solidFill>
                  <a:schemeClr val="dk1"/>
                </a:solidFill>
                <a:latin typeface="Calibri"/>
                <a:ea typeface="Calibri"/>
                <a:cs typeface="Calibri"/>
                <a:sym typeface="Calibri"/>
              </a:rPr>
              <a:t>Ποιο ύφος χρησιμοποιούμε και με ποιον τρόπο σχεδιάζουμε και δημιουργούμε τον χάρτη;</a:t>
            </a:r>
          </a:p>
          <a:p>
            <a:pPr marL="457200" marR="0" lvl="0" indent="-406400" algn="ctr" rtl="0">
              <a:lnSpc>
                <a:spcPct val="90000"/>
              </a:lnSpc>
              <a:spcBef>
                <a:spcPts val="1000"/>
              </a:spcBef>
              <a:spcAft>
                <a:spcPts val="0"/>
              </a:spcAft>
              <a:buClr>
                <a:schemeClr val="dk1"/>
              </a:buClr>
              <a:buSzPts val="2400"/>
              <a:buFont typeface="Arial"/>
              <a:buNone/>
            </a:pPr>
            <a:endParaRPr sz="2400" b="0" i="1" u="none" strike="noStrike" cap="none" dirty="0">
              <a:solidFill>
                <a:srgbClr val="BF9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5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0" name="Google Shape;230;p5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5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a:buSzPts val="3600"/>
            </a:pPr>
            <a:r>
              <a:rPr lang="el-GR" sz="3600" b="1" dirty="0" smtClean="0">
                <a:solidFill>
                  <a:schemeClr val="lt1"/>
                </a:solidFill>
                <a:latin typeface="Candara"/>
                <a:ea typeface="Candara"/>
                <a:cs typeface="Candara"/>
                <a:sym typeface="Candara"/>
              </a:rPr>
              <a:t>Αναπτύσσοντας έναν χάρτη τοπικής κληρονομιάς</a:t>
            </a:r>
          </a:p>
        </p:txBody>
      </p:sp>
      <p:grpSp>
        <p:nvGrpSpPr>
          <p:cNvPr id="232" name="Google Shape;232;p50"/>
          <p:cNvGrpSpPr/>
          <p:nvPr/>
        </p:nvGrpSpPr>
        <p:grpSpPr>
          <a:xfrm>
            <a:off x="3195540" y="1043211"/>
            <a:ext cx="5750118" cy="5721020"/>
            <a:chOff x="3097115" y="-12592"/>
            <a:chExt cx="5750118" cy="5721020"/>
          </a:xfrm>
        </p:grpSpPr>
        <p:sp>
          <p:nvSpPr>
            <p:cNvPr id="233" name="Google Shape;233;p50"/>
            <p:cNvSpPr/>
            <p:nvPr/>
          </p:nvSpPr>
          <p:spPr>
            <a:xfrm>
              <a:off x="5513601" y="-12592"/>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50"/>
            <p:cNvSpPr txBox="1"/>
            <p:nvPr/>
          </p:nvSpPr>
          <p:spPr>
            <a:xfrm>
              <a:off x="5621218" y="95025"/>
              <a:ext cx="664389"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l-GR" sz="1200" dirty="0" smtClean="0"/>
                <a:t>Αναζητώ</a:t>
              </a:r>
              <a:endParaRPr sz="1200" b="0" i="0" u="none" strike="noStrike" cap="none" dirty="0">
                <a:solidFill>
                  <a:schemeClr val="dk1"/>
                </a:solidFill>
                <a:latin typeface="Candara"/>
                <a:ea typeface="Candara"/>
                <a:cs typeface="Candara"/>
                <a:sym typeface="Candara"/>
              </a:endParaRPr>
            </a:p>
          </p:txBody>
        </p:sp>
        <p:sp>
          <p:nvSpPr>
            <p:cNvPr id="235" name="Google Shape;235;p50"/>
            <p:cNvSpPr/>
            <p:nvPr/>
          </p:nvSpPr>
          <p:spPr>
            <a:xfrm rot="771429">
              <a:off x="6315781" y="352330"/>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0"/>
            <p:cNvSpPr txBox="1"/>
            <p:nvPr/>
          </p:nvSpPr>
          <p:spPr>
            <a:xfrm rot="771429">
              <a:off x="6316515" y="395419"/>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37" name="Google Shape;237;p50"/>
            <p:cNvSpPr/>
            <p:nvPr/>
          </p:nvSpPr>
          <p:spPr>
            <a:xfrm>
              <a:off x="6589039" y="232869"/>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0"/>
            <p:cNvSpPr txBox="1"/>
            <p:nvPr/>
          </p:nvSpPr>
          <p:spPr>
            <a:xfrm>
              <a:off x="6696656"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Ρωτώ</a:t>
              </a:r>
              <a:endParaRPr sz="1200" b="0" i="0" u="none" strike="noStrike" cap="none" dirty="0">
                <a:solidFill>
                  <a:schemeClr val="dk1"/>
                </a:solidFill>
                <a:latin typeface="Candara"/>
                <a:ea typeface="Candara"/>
                <a:cs typeface="Candara"/>
                <a:sym typeface="Candara"/>
              </a:endParaRPr>
            </a:p>
          </p:txBody>
        </p:sp>
        <p:sp>
          <p:nvSpPr>
            <p:cNvPr id="239" name="Google Shape;239;p50"/>
            <p:cNvSpPr/>
            <p:nvPr/>
          </p:nvSpPr>
          <p:spPr>
            <a:xfrm rot="2314286">
              <a:off x="7285783" y="816730"/>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0"/>
            <p:cNvSpPr txBox="1"/>
            <p:nvPr/>
          </p:nvSpPr>
          <p:spPr>
            <a:xfrm rot="2314286">
              <a:off x="7292170" y="84808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1" name="Google Shape;241;p50"/>
            <p:cNvSpPr/>
            <p:nvPr/>
          </p:nvSpPr>
          <p:spPr>
            <a:xfrm>
              <a:off x="7437735" y="9330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0"/>
            <p:cNvSpPr txBox="1"/>
            <p:nvPr/>
          </p:nvSpPr>
          <p:spPr>
            <a:xfrm>
              <a:off x="7559090" y="1028254"/>
              <a:ext cx="67073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Συλλέγω</a:t>
              </a:r>
              <a:endParaRPr sz="1200" b="0" i="0" u="none" strike="noStrike" cap="none" dirty="0">
                <a:solidFill>
                  <a:schemeClr val="dk1"/>
                </a:solidFill>
                <a:latin typeface="Candara"/>
                <a:ea typeface="Candara"/>
                <a:cs typeface="Candara"/>
                <a:sym typeface="Candara"/>
              </a:endParaRPr>
            </a:p>
          </p:txBody>
        </p:sp>
        <p:sp>
          <p:nvSpPr>
            <p:cNvPr id="243" name="Google Shape;243;p50"/>
            <p:cNvSpPr/>
            <p:nvPr/>
          </p:nvSpPr>
          <p:spPr>
            <a:xfrm rot="3857143">
              <a:off x="7958230" y="1656009"/>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0"/>
            <p:cNvSpPr txBox="1"/>
            <p:nvPr/>
          </p:nvSpPr>
          <p:spPr>
            <a:xfrm rot="3857143">
              <a:off x="7974803" y="1679237"/>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5" name="Google Shape;245;p50"/>
            <p:cNvSpPr/>
            <p:nvPr/>
          </p:nvSpPr>
          <p:spPr>
            <a:xfrm>
              <a:off x="7930088" y="1914491"/>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0"/>
            <p:cNvSpPr txBox="1"/>
            <p:nvPr/>
          </p:nvSpPr>
          <p:spPr>
            <a:xfrm>
              <a:off x="8037705"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err="1" smtClean="0">
                  <a:solidFill>
                    <a:schemeClr val="dk1"/>
                  </a:solidFill>
                  <a:latin typeface="Candara"/>
                  <a:ea typeface="Candara"/>
                  <a:cs typeface="Candara"/>
                  <a:sym typeface="Candara"/>
                </a:rPr>
                <a:t>Επιλεγω</a:t>
              </a:r>
              <a:endParaRPr sz="1200" b="0" i="0" u="none" strike="noStrike" cap="none" dirty="0">
                <a:solidFill>
                  <a:schemeClr val="dk1"/>
                </a:solidFill>
                <a:latin typeface="Candara"/>
                <a:ea typeface="Candara"/>
                <a:cs typeface="Candara"/>
                <a:sym typeface="Candara"/>
              </a:endParaRPr>
            </a:p>
          </p:txBody>
        </p:sp>
        <p:sp>
          <p:nvSpPr>
            <p:cNvPr id="247" name="Google Shape;247;p50"/>
            <p:cNvSpPr/>
            <p:nvPr/>
          </p:nvSpPr>
          <p:spPr>
            <a:xfrm rot="5400000">
              <a:off x="8209026" y="2687295"/>
              <a:ext cx="176981" cy="248014"/>
            </a:xfrm>
            <a:prstGeom prst="rightArrow">
              <a:avLst>
                <a:gd name="adj1" fmla="val 60000"/>
                <a:gd name="adj2" fmla="val 50000"/>
              </a:avLst>
            </a:prstGeom>
            <a:solidFill>
              <a:srgbClr val="599BD5"/>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0"/>
            <p:cNvSpPr txBox="1"/>
            <p:nvPr/>
          </p:nvSpPr>
          <p:spPr>
            <a:xfrm rot="5400000">
              <a:off x="8235573" y="2710351"/>
              <a:ext cx="123887"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9" name="Google Shape;249;p50"/>
            <p:cNvSpPr/>
            <p:nvPr/>
          </p:nvSpPr>
          <p:spPr>
            <a:xfrm>
              <a:off x="7747799" y="2983275"/>
              <a:ext cx="1099434" cy="80347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0"/>
            <p:cNvSpPr txBox="1"/>
            <p:nvPr/>
          </p:nvSpPr>
          <p:spPr>
            <a:xfrm>
              <a:off x="7908807" y="3100942"/>
              <a:ext cx="777418" cy="568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Συνθέτω</a:t>
              </a:r>
              <a:endParaRPr sz="1200" b="0" i="0" u="none" strike="noStrike" cap="none" dirty="0">
                <a:solidFill>
                  <a:schemeClr val="dk1"/>
                </a:solidFill>
                <a:latin typeface="Candara"/>
                <a:ea typeface="Candara"/>
                <a:cs typeface="Candara"/>
                <a:sym typeface="Candara"/>
              </a:endParaRPr>
            </a:p>
          </p:txBody>
        </p:sp>
        <p:sp>
          <p:nvSpPr>
            <p:cNvPr id="251" name="Google Shape;251;p50"/>
            <p:cNvSpPr/>
            <p:nvPr/>
          </p:nvSpPr>
          <p:spPr>
            <a:xfrm rot="6942857">
              <a:off x="7965233" y="3777632"/>
              <a:ext cx="166980" cy="248014"/>
            </a:xfrm>
            <a:prstGeom prst="rightArrow">
              <a:avLst>
                <a:gd name="adj1" fmla="val 60000"/>
                <a:gd name="adj2" fmla="val 50000"/>
              </a:avLst>
            </a:prstGeom>
            <a:solidFill>
              <a:schemeClr val="accent6"/>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0"/>
            <p:cNvSpPr txBox="1"/>
            <p:nvPr/>
          </p:nvSpPr>
          <p:spPr>
            <a:xfrm rot="-3857143">
              <a:off x="8001147" y="3804668"/>
              <a:ext cx="11688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3" name="Google Shape;253;p50"/>
            <p:cNvSpPr/>
            <p:nvPr/>
          </p:nvSpPr>
          <p:spPr>
            <a:xfrm>
              <a:off x="7451473" y="4011439"/>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0"/>
            <p:cNvSpPr txBox="1"/>
            <p:nvPr/>
          </p:nvSpPr>
          <p:spPr>
            <a:xfrm>
              <a:off x="7559090"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Διορθώνω</a:t>
              </a:r>
              <a:endParaRPr sz="1200" b="0" i="0" u="none" strike="noStrike" cap="none" dirty="0">
                <a:solidFill>
                  <a:schemeClr val="dk1"/>
                </a:solidFill>
                <a:latin typeface="Candara"/>
                <a:ea typeface="Candara"/>
                <a:cs typeface="Candara"/>
                <a:sym typeface="Candara"/>
              </a:endParaRPr>
            </a:p>
          </p:txBody>
        </p:sp>
        <p:sp>
          <p:nvSpPr>
            <p:cNvPr id="255" name="Google Shape;255;p50"/>
            <p:cNvSpPr/>
            <p:nvPr/>
          </p:nvSpPr>
          <p:spPr>
            <a:xfrm rot="8485714">
              <a:off x="7351953" y="4568294"/>
              <a:ext cx="147831" cy="248014"/>
            </a:xfrm>
            <a:prstGeom prst="rightArrow">
              <a:avLst>
                <a:gd name="adj1" fmla="val 60000"/>
                <a:gd name="adj2" fmla="val 50000"/>
              </a:avLst>
            </a:prstGeom>
            <a:solidFill>
              <a:schemeClr val="accent2"/>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50"/>
            <p:cNvSpPr txBox="1"/>
            <p:nvPr/>
          </p:nvSpPr>
          <p:spPr>
            <a:xfrm rot="-2314286">
              <a:off x="7391464" y="4604071"/>
              <a:ext cx="103482"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7" name="Google Shape;257;p50"/>
            <p:cNvSpPr/>
            <p:nvPr/>
          </p:nvSpPr>
          <p:spPr>
            <a:xfrm>
              <a:off x="6460490" y="4656299"/>
              <a:ext cx="991954" cy="820674"/>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50"/>
            <p:cNvSpPr txBox="1"/>
            <p:nvPr/>
          </p:nvSpPr>
          <p:spPr>
            <a:xfrm>
              <a:off x="6605758" y="4776484"/>
              <a:ext cx="701418" cy="58030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Συσχετίζω</a:t>
              </a:r>
              <a:endParaRPr sz="1200" b="0" i="0" u="none" strike="noStrike" cap="none" dirty="0">
                <a:solidFill>
                  <a:schemeClr val="dk1"/>
                </a:solidFill>
                <a:latin typeface="Candara"/>
                <a:ea typeface="Candara"/>
                <a:cs typeface="Candara"/>
                <a:sym typeface="Candara"/>
              </a:endParaRPr>
            </a:p>
          </p:txBody>
        </p:sp>
        <p:sp>
          <p:nvSpPr>
            <p:cNvPr id="259" name="Google Shape;259;p50"/>
            <p:cNvSpPr/>
            <p:nvPr/>
          </p:nvSpPr>
          <p:spPr>
            <a:xfrm rot="10028571">
              <a:off x="6375011" y="5066871"/>
              <a:ext cx="74230" cy="248014"/>
            </a:xfrm>
            <a:prstGeom prst="rightArrow">
              <a:avLst>
                <a:gd name="adj1" fmla="val 60000"/>
                <a:gd name="adj2" fmla="val 50000"/>
              </a:avLst>
            </a:prstGeom>
            <a:solidFill>
              <a:schemeClr val="accent3"/>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50"/>
            <p:cNvSpPr txBox="1"/>
            <p:nvPr/>
          </p:nvSpPr>
          <p:spPr>
            <a:xfrm rot="-771429">
              <a:off x="6397001" y="5113996"/>
              <a:ext cx="51961"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1" name="Google Shape;261;p50"/>
            <p:cNvSpPr/>
            <p:nvPr/>
          </p:nvSpPr>
          <p:spPr>
            <a:xfrm>
              <a:off x="5403123" y="4915767"/>
              <a:ext cx="955814" cy="792661"/>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50"/>
            <p:cNvSpPr txBox="1"/>
            <p:nvPr/>
          </p:nvSpPr>
          <p:spPr>
            <a:xfrm>
              <a:off x="5543099" y="5031850"/>
              <a:ext cx="675862" cy="5604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Φαντάζομαι</a:t>
              </a:r>
              <a:endParaRPr sz="1200" b="0" i="0" u="none" strike="noStrike" cap="none" dirty="0">
                <a:solidFill>
                  <a:schemeClr val="dk1"/>
                </a:solidFill>
                <a:latin typeface="Candara"/>
                <a:ea typeface="Candara"/>
                <a:cs typeface="Candara"/>
                <a:sym typeface="Candara"/>
              </a:endParaRPr>
            </a:p>
          </p:txBody>
        </p:sp>
        <p:sp>
          <p:nvSpPr>
            <p:cNvPr id="263" name="Google Shape;263;p50"/>
            <p:cNvSpPr/>
            <p:nvPr/>
          </p:nvSpPr>
          <p:spPr>
            <a:xfrm rot="-10028571">
              <a:off x="5325787" y="5069104"/>
              <a:ext cx="67857" cy="248014"/>
            </a:xfrm>
            <a:prstGeom prst="rightArrow">
              <a:avLst>
                <a:gd name="adj1" fmla="val 60000"/>
                <a:gd name="adj2" fmla="val 50000"/>
              </a:avLst>
            </a:prstGeom>
            <a:solidFill>
              <a:schemeClr val="accent4"/>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50"/>
            <p:cNvSpPr txBox="1"/>
            <p:nvPr/>
          </p:nvSpPr>
          <p:spPr>
            <a:xfrm rot="771429">
              <a:off x="5345889" y="5120972"/>
              <a:ext cx="47500"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5" name="Google Shape;265;p50"/>
            <p:cNvSpPr/>
            <p:nvPr/>
          </p:nvSpPr>
          <p:spPr>
            <a:xfrm>
              <a:off x="4294466" y="4675151"/>
              <a:ext cx="1022252" cy="782968"/>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50"/>
            <p:cNvSpPr txBox="1"/>
            <p:nvPr/>
          </p:nvSpPr>
          <p:spPr>
            <a:xfrm>
              <a:off x="4444171" y="4789814"/>
              <a:ext cx="722842" cy="5536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Αφηγούμαι</a:t>
              </a:r>
              <a:endParaRPr sz="1200" b="0" i="0" u="none" strike="noStrike" cap="none" dirty="0">
                <a:solidFill>
                  <a:schemeClr val="dk1"/>
                </a:solidFill>
                <a:latin typeface="Candara"/>
                <a:ea typeface="Candara"/>
                <a:cs typeface="Candara"/>
                <a:sym typeface="Candara"/>
              </a:endParaRPr>
            </a:p>
          </p:txBody>
        </p:sp>
        <p:sp>
          <p:nvSpPr>
            <p:cNvPr id="267" name="Google Shape;267;p50"/>
            <p:cNvSpPr/>
            <p:nvPr/>
          </p:nvSpPr>
          <p:spPr>
            <a:xfrm rot="-8485714">
              <a:off x="4269353" y="4574759"/>
              <a:ext cx="149890" cy="248014"/>
            </a:xfrm>
            <a:prstGeom prst="rightArrow">
              <a:avLst>
                <a:gd name="adj1" fmla="val 60000"/>
                <a:gd name="adj2" fmla="val 50000"/>
              </a:avLst>
            </a:prstGeom>
            <a:solidFill>
              <a:srgbClr val="599BD5"/>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0"/>
            <p:cNvSpPr txBox="1"/>
            <p:nvPr/>
          </p:nvSpPr>
          <p:spPr>
            <a:xfrm rot="2314286">
              <a:off x="4309415" y="4638380"/>
              <a:ext cx="104923"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9" name="Google Shape;269;p50"/>
            <p:cNvSpPr/>
            <p:nvPr/>
          </p:nvSpPr>
          <p:spPr>
            <a:xfrm>
              <a:off x="3575730" y="4011439"/>
              <a:ext cx="734857" cy="734857"/>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0"/>
            <p:cNvSpPr txBox="1"/>
            <p:nvPr/>
          </p:nvSpPr>
          <p:spPr>
            <a:xfrm>
              <a:off x="3683347"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Σχεδιάζω</a:t>
              </a:r>
              <a:endParaRPr sz="1200" b="0" i="0" u="none" strike="noStrike" cap="none" dirty="0">
                <a:solidFill>
                  <a:schemeClr val="dk1"/>
                </a:solidFill>
                <a:latin typeface="Candara"/>
                <a:ea typeface="Candara"/>
                <a:cs typeface="Candara"/>
                <a:sym typeface="Candara"/>
              </a:endParaRPr>
            </a:p>
          </p:txBody>
        </p:sp>
        <p:sp>
          <p:nvSpPr>
            <p:cNvPr id="271" name="Google Shape;271;p50"/>
            <p:cNvSpPr/>
            <p:nvPr/>
          </p:nvSpPr>
          <p:spPr>
            <a:xfrm rot="-6942857">
              <a:off x="3608665" y="3762910"/>
              <a:ext cx="195165" cy="248014"/>
            </a:xfrm>
            <a:prstGeom prst="rightArrow">
              <a:avLst>
                <a:gd name="adj1" fmla="val 60000"/>
                <a:gd name="adj2" fmla="val 50000"/>
              </a:avLst>
            </a:prstGeom>
            <a:solidFill>
              <a:schemeClr val="accent6"/>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0"/>
            <p:cNvSpPr txBox="1"/>
            <p:nvPr/>
          </p:nvSpPr>
          <p:spPr>
            <a:xfrm rot="3857143">
              <a:off x="3650641" y="3838888"/>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3" name="Google Shape;273;p50"/>
            <p:cNvSpPr/>
            <p:nvPr/>
          </p:nvSpPr>
          <p:spPr>
            <a:xfrm>
              <a:off x="3097115" y="3017585"/>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50"/>
            <p:cNvSpPr txBox="1"/>
            <p:nvPr/>
          </p:nvSpPr>
          <p:spPr>
            <a:xfrm>
              <a:off x="3204732" y="3125202"/>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Δημιουργώ</a:t>
              </a:r>
              <a:endParaRPr sz="1200" b="0" i="0" u="none" strike="noStrike" cap="none" dirty="0">
                <a:solidFill>
                  <a:schemeClr val="dk1"/>
                </a:solidFill>
                <a:latin typeface="Candara"/>
                <a:ea typeface="Candara"/>
                <a:cs typeface="Candara"/>
                <a:sym typeface="Candara"/>
              </a:endParaRPr>
            </a:p>
          </p:txBody>
        </p:sp>
        <p:sp>
          <p:nvSpPr>
            <p:cNvPr id="275" name="Google Shape;275;p50"/>
            <p:cNvSpPr/>
            <p:nvPr/>
          </p:nvSpPr>
          <p:spPr>
            <a:xfrm rot="-5400000">
              <a:off x="3366961" y="2714983"/>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0"/>
            <p:cNvSpPr txBox="1"/>
            <p:nvPr/>
          </p:nvSpPr>
          <p:spPr>
            <a:xfrm rot="-5400000">
              <a:off x="3396236" y="279386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7" name="Google Shape;277;p50"/>
            <p:cNvSpPr/>
            <p:nvPr/>
          </p:nvSpPr>
          <p:spPr>
            <a:xfrm>
              <a:off x="3097115" y="1914491"/>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0"/>
            <p:cNvSpPr txBox="1"/>
            <p:nvPr/>
          </p:nvSpPr>
          <p:spPr>
            <a:xfrm>
              <a:off x="3204732"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Εμπλέκω</a:t>
              </a:r>
              <a:endParaRPr sz="1200" b="0" i="0" u="none" strike="noStrike" cap="none" dirty="0">
                <a:solidFill>
                  <a:schemeClr val="dk1"/>
                </a:solidFill>
                <a:latin typeface="Candara"/>
                <a:ea typeface="Candara"/>
                <a:cs typeface="Candara"/>
                <a:sym typeface="Candara"/>
              </a:endParaRPr>
            </a:p>
          </p:txBody>
        </p:sp>
        <p:sp>
          <p:nvSpPr>
            <p:cNvPr id="279" name="Google Shape;279;p50"/>
            <p:cNvSpPr/>
            <p:nvPr/>
          </p:nvSpPr>
          <p:spPr>
            <a:xfrm rot="-3857143">
              <a:off x="3603872" y="1665962"/>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0"/>
            <p:cNvSpPr txBox="1"/>
            <p:nvPr/>
          </p:nvSpPr>
          <p:spPr>
            <a:xfrm rot="-3857143">
              <a:off x="3620445" y="1741940"/>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81" name="Google Shape;281;p50"/>
            <p:cNvSpPr/>
            <p:nvPr/>
          </p:nvSpPr>
          <p:spPr>
            <a:xfrm>
              <a:off x="3575730"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0"/>
            <p:cNvSpPr txBox="1"/>
            <p:nvPr/>
          </p:nvSpPr>
          <p:spPr>
            <a:xfrm>
              <a:off x="3683347"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smtClean="0">
                  <a:solidFill>
                    <a:schemeClr val="dk1"/>
                  </a:solidFill>
                  <a:latin typeface="Candara"/>
                  <a:ea typeface="Candara"/>
                  <a:cs typeface="Candara"/>
                  <a:sym typeface="Candara"/>
                </a:rPr>
                <a:t>Γνωρίζω</a:t>
              </a:r>
              <a:endParaRPr sz="1200" b="0" i="0" u="none" strike="noStrike" cap="none" dirty="0">
                <a:solidFill>
                  <a:schemeClr val="dk1"/>
                </a:solidFill>
                <a:latin typeface="Candara"/>
                <a:ea typeface="Candara"/>
                <a:cs typeface="Candara"/>
                <a:sym typeface="Candara"/>
              </a:endParaRPr>
            </a:p>
          </p:txBody>
        </p:sp>
        <p:sp>
          <p:nvSpPr>
            <p:cNvPr id="283" name="Google Shape;283;p50"/>
            <p:cNvSpPr/>
            <p:nvPr/>
          </p:nvSpPr>
          <p:spPr>
            <a:xfrm rot="-2314286">
              <a:off x="4272474" y="823618"/>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50"/>
            <p:cNvSpPr txBox="1"/>
            <p:nvPr/>
          </p:nvSpPr>
          <p:spPr>
            <a:xfrm rot="-2314286">
              <a:off x="4278861" y="891473"/>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85" name="Google Shape;285;p50"/>
            <p:cNvSpPr/>
            <p:nvPr/>
          </p:nvSpPr>
          <p:spPr>
            <a:xfrm>
              <a:off x="4438164" y="232869"/>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0"/>
            <p:cNvSpPr txBox="1"/>
            <p:nvPr/>
          </p:nvSpPr>
          <p:spPr>
            <a:xfrm>
              <a:off x="4545781" y="340486"/>
              <a:ext cx="519623" cy="519623"/>
            </a:xfrm>
            <a:prstGeom prst="rect">
              <a:avLst/>
            </a:prstGeom>
            <a:noFill/>
            <a:ln>
              <a:noFill/>
            </a:ln>
          </p:spPr>
          <p:txBody>
            <a:bodyPr spcFirstLastPara="1" wrap="square" lIns="15225" tIns="15225" rIns="15225" bIns="15225" anchor="ctr" anchorCtr="0">
              <a:noAutofit/>
            </a:bodyPr>
            <a:lstStyle/>
            <a:p>
              <a:pPr lvl="0" algn="ctr">
                <a:lnSpc>
                  <a:spcPct val="90000"/>
                </a:lnSpc>
                <a:buSzPts val="1200"/>
              </a:pPr>
              <a:r>
                <a:rPr lang="el-GR" sz="1200" dirty="0" smtClean="0"/>
                <a:t>Φροντίζω</a:t>
              </a:r>
              <a:endParaRPr sz="1200" b="0" i="0" u="none" strike="noStrike" cap="none" dirty="0">
                <a:solidFill>
                  <a:schemeClr val="dk1"/>
                </a:solidFill>
                <a:latin typeface="Candara"/>
                <a:ea typeface="Candara"/>
                <a:cs typeface="Candara"/>
                <a:sym typeface="Candara"/>
              </a:endParaRPr>
            </a:p>
          </p:txBody>
        </p:sp>
        <p:sp>
          <p:nvSpPr>
            <p:cNvPr id="287" name="Google Shape;287;p50"/>
            <p:cNvSpPr/>
            <p:nvPr/>
          </p:nvSpPr>
          <p:spPr>
            <a:xfrm rot="-771429">
              <a:off x="5240343" y="354788"/>
              <a:ext cx="195165" cy="248014"/>
            </a:xfrm>
            <a:prstGeom prst="rightArrow">
              <a:avLst>
                <a:gd name="adj1" fmla="val 60000"/>
                <a:gd name="adj2" fmla="val 50000"/>
              </a:avLst>
            </a:prstGeom>
            <a:solidFill>
              <a:srgbClr val="599BD5"/>
            </a:solidFill>
            <a:ln>
              <a:noFill/>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50"/>
            <p:cNvSpPr txBox="1"/>
            <p:nvPr/>
          </p:nvSpPr>
          <p:spPr>
            <a:xfrm rot="-771429">
              <a:off x="5241077" y="410905"/>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5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94" name="Google Shape;294;p5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5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l-GR" sz="3600" b="1" i="0" u="none" strike="noStrike" cap="none" dirty="0" smtClean="0">
                <a:solidFill>
                  <a:schemeClr val="lt1"/>
                </a:solidFill>
                <a:latin typeface="Candara"/>
                <a:ea typeface="Candara"/>
                <a:cs typeface="Candara"/>
                <a:sym typeface="Candara"/>
              </a:rPr>
              <a:t>Καλή πρακτική</a:t>
            </a:r>
            <a:endParaRPr sz="3600" b="1" i="0" u="none" strike="noStrike" cap="none" dirty="0">
              <a:solidFill>
                <a:schemeClr val="lt1"/>
              </a:solidFill>
              <a:latin typeface="Candara"/>
              <a:ea typeface="Candara"/>
              <a:cs typeface="Candara"/>
              <a:sym typeface="Candara"/>
            </a:endParaRPr>
          </a:p>
        </p:txBody>
      </p:sp>
      <p:sp>
        <p:nvSpPr>
          <p:cNvPr id="296" name="Google Shape;296;p51"/>
          <p:cNvSpPr/>
          <p:nvPr/>
        </p:nvSpPr>
        <p:spPr>
          <a:xfrm>
            <a:off x="392448" y="1012679"/>
            <a:ext cx="10770340" cy="3416279"/>
          </a:xfrm>
          <a:prstGeom prst="rect">
            <a:avLst/>
          </a:prstGeom>
          <a:noFill/>
          <a:ln>
            <a:noFill/>
          </a:ln>
        </p:spPr>
        <p:txBody>
          <a:bodyPr spcFirstLastPara="1" wrap="square" lIns="91425" tIns="45700" rIns="91425" bIns="45700" anchor="t" anchorCtr="0">
            <a:spAutoFit/>
          </a:bodyPr>
          <a:lstStyle/>
          <a:p>
            <a:r>
              <a:rPr lang="el-GR" sz="2400" dirty="0" smtClean="0">
                <a:latin typeface="Candara"/>
                <a:ea typeface="Candara"/>
                <a:cs typeface="Candara"/>
                <a:sym typeface="Candara"/>
              </a:rPr>
              <a:t>Ως καλή πρακτική επιλέξαμε να αναφέρουμε ένα από τα προηγούμενα έργα μας: </a:t>
            </a:r>
            <a:r>
              <a:rPr lang="el-GR" sz="2400" b="1" dirty="0" err="1" smtClean="0">
                <a:latin typeface="Candara"/>
                <a:ea typeface="Candara"/>
                <a:cs typeface="Candara"/>
                <a:sym typeface="Candara"/>
              </a:rPr>
              <a:t>Pro</a:t>
            </a:r>
            <a:r>
              <a:rPr lang="el-GR" sz="2400" b="1" dirty="0" smtClean="0">
                <a:latin typeface="Candara"/>
                <a:ea typeface="Candara"/>
                <a:cs typeface="Candara"/>
                <a:sym typeface="Candara"/>
              </a:rPr>
              <a:t>-</a:t>
            </a:r>
            <a:r>
              <a:rPr lang="el-GR" sz="2400" b="1" dirty="0" err="1" smtClean="0">
                <a:latin typeface="Candara"/>
                <a:ea typeface="Candara"/>
                <a:cs typeface="Candara"/>
                <a:sym typeface="Candara"/>
              </a:rPr>
              <a:t>Women</a:t>
            </a:r>
            <a:r>
              <a:rPr lang="el-GR" sz="2400" b="1" dirty="0" smtClean="0">
                <a:latin typeface="Candara"/>
                <a:ea typeface="Candara"/>
                <a:cs typeface="Candara"/>
                <a:sym typeface="Candara"/>
              </a:rPr>
              <a:t>. Διαδρομές αναβάθμισης δεξιοτήτων για γυναίκες ως νέες πολιτιστικές </a:t>
            </a:r>
            <a:r>
              <a:rPr lang="el-GR" sz="2400" b="1" dirty="0" err="1" smtClean="0">
                <a:latin typeface="Candara"/>
                <a:ea typeface="Candara"/>
                <a:cs typeface="Candara"/>
                <a:sym typeface="Candara"/>
              </a:rPr>
              <a:t>προωθήτριες</a:t>
            </a:r>
            <a:r>
              <a:rPr lang="el-GR" sz="2400" b="1" dirty="0" smtClean="0">
                <a:latin typeface="Candara"/>
                <a:ea typeface="Candara"/>
                <a:cs typeface="Candara"/>
                <a:sym typeface="Candara"/>
              </a:rPr>
              <a:t> για την ενίσχυση της τοπικής κληρονομιάς.</a:t>
            </a:r>
          </a:p>
          <a:p>
            <a:r>
              <a:rPr lang="el-GR" sz="2400" dirty="0" smtClean="0">
                <a:latin typeface="Candara"/>
                <a:ea typeface="Candara"/>
                <a:cs typeface="Candara"/>
                <a:sym typeface="Candara"/>
              </a:rPr>
              <a:t>Το έργο συγχρηματοδοτήθηκε από το ευρωπαϊκό πρόγραμμα </a:t>
            </a:r>
            <a:r>
              <a:rPr lang="el-GR" sz="2400" dirty="0" err="1" smtClean="0">
                <a:latin typeface="Candara"/>
                <a:ea typeface="Candara"/>
                <a:cs typeface="Candara"/>
                <a:sym typeface="Candara"/>
              </a:rPr>
              <a:t>Erasmus</a:t>
            </a:r>
            <a:r>
              <a:rPr lang="el-GR" sz="2400" dirty="0" smtClean="0">
                <a:latin typeface="Candara"/>
                <a:ea typeface="Candara"/>
                <a:cs typeface="Candara"/>
                <a:sym typeface="Candara"/>
              </a:rPr>
              <a:t> </a:t>
            </a:r>
            <a:r>
              <a:rPr lang="el-GR" sz="2400" dirty="0" err="1" smtClean="0">
                <a:latin typeface="Candara"/>
                <a:ea typeface="Candara"/>
                <a:cs typeface="Candara"/>
                <a:sym typeface="Candara"/>
              </a:rPr>
              <a:t>Plus</a:t>
            </a:r>
            <a:r>
              <a:rPr lang="el-GR" sz="2400" dirty="0" smtClean="0">
                <a:latin typeface="Candara"/>
                <a:ea typeface="Candara"/>
                <a:cs typeface="Candara"/>
                <a:sym typeface="Candara"/>
              </a:rPr>
              <a:t> στον τομέα της Εκπαίδευσης Ενηλίκων.</a:t>
            </a:r>
          </a:p>
          <a:p>
            <a:r>
              <a:rPr lang="el-GR" sz="2400" dirty="0" smtClean="0">
                <a:latin typeface="Candara"/>
                <a:ea typeface="Candara"/>
                <a:cs typeface="Candara"/>
                <a:sym typeface="Candara"/>
              </a:rPr>
              <a:t>Μέσα από αυτό το έργο, πειραματιστήκαμε με επιτυχία με τους Ενοριακούς Χάρτες και αναπτύξαμε πολλές διαδρομές για την ανάδειξη της πολιτιστικής και φυσικής κληρονομιάς. Στο τέλος, δημιουργήσαμε τους Άτλαντες.</a:t>
            </a:r>
          </a:p>
          <a:p>
            <a:pPr marL="0" marR="0" lvl="0" indent="0" algn="just" rtl="0">
              <a:lnSpc>
                <a:spcPct val="100000"/>
              </a:lnSpc>
              <a:spcBef>
                <a:spcPts val="0"/>
              </a:spcBef>
              <a:spcAft>
                <a:spcPts val="0"/>
              </a:spcAft>
              <a:buClr>
                <a:srgbClr val="000000"/>
              </a:buClr>
              <a:buSzPts val="2400"/>
              <a:buFont typeface="Arial"/>
              <a:buNone/>
            </a:pPr>
            <a:r>
              <a:rPr lang="en-US" sz="2400" b="0" i="0" u="sng" strike="noStrike" cap="none" dirty="0" smtClean="0">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US" sz="2400" b="0" i="0" u="sng" strike="noStrike" cap="none" dirty="0">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://prowomen-project.eu/io3/</a:t>
            </a:r>
            <a:r>
              <a:rPr lang="en-US" sz="2400" b="0" i="0" u="none" strike="noStrike" cap="none" dirty="0">
                <a:solidFill>
                  <a:srgbClr val="000000"/>
                </a:solidFill>
                <a:latin typeface="Candara"/>
                <a:ea typeface="Candara"/>
                <a:cs typeface="Candara"/>
                <a:sym typeface="Candara"/>
              </a:rPr>
              <a:t> </a:t>
            </a:r>
            <a:endParaRPr sz="2400" b="0" i="0" u="none" strike="noStrike" cap="none" dirty="0">
              <a:solidFill>
                <a:srgbClr val="000000"/>
              </a:solidFill>
              <a:latin typeface="Candara"/>
              <a:ea typeface="Candara"/>
              <a:cs typeface="Candara"/>
              <a:sym typeface="Candara"/>
            </a:endParaRPr>
          </a:p>
        </p:txBody>
      </p:sp>
      <p:pic>
        <p:nvPicPr>
          <p:cNvPr id="297" name="Google Shape;297;p51"/>
          <p:cNvPicPr preferRelativeResize="0"/>
          <p:nvPr/>
        </p:nvPicPr>
        <p:blipFill rotWithShape="1">
          <a:blip r:embed="rId5">
            <a:alphaModFix/>
          </a:blip>
          <a:srcRect t="5593" b="11349"/>
          <a:stretch/>
        </p:blipFill>
        <p:spPr>
          <a:xfrm>
            <a:off x="5375920" y="4149080"/>
            <a:ext cx="6009044" cy="25668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1" name="Google Shape;91;p2"/>
          <p:cNvSpPr/>
          <p:nvPr/>
        </p:nvSpPr>
        <p:spPr>
          <a:xfrm>
            <a:off x="738554" y="1590682"/>
            <a:ext cx="10876084" cy="4197376"/>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
          <p:cNvSpPr txBox="1"/>
          <p:nvPr/>
        </p:nvSpPr>
        <p:spPr>
          <a:xfrm>
            <a:off x="1970313" y="2074783"/>
            <a:ext cx="8686801" cy="29238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algn="ctr">
              <a:spcBef>
                <a:spcPts val="1200"/>
              </a:spcBef>
              <a:buSzPts val="2800"/>
            </a:pPr>
            <a:r>
              <a:rPr lang="el-GR" sz="2800" b="1" dirty="0" smtClean="0">
                <a:solidFill>
                  <a:srgbClr val="FFFFFF"/>
                </a:solidFill>
                <a:latin typeface="Candara"/>
                <a:ea typeface="Candara"/>
                <a:cs typeface="Candara"/>
                <a:sym typeface="Candara"/>
              </a:rPr>
              <a:t>ΜΑΘΗΜΑ 2:</a:t>
            </a:r>
            <a:r>
              <a:rPr lang="el-GR" sz="2800" b="1" smtClean="0">
                <a:solidFill>
                  <a:srgbClr val="FFFFFF"/>
                </a:solidFill>
                <a:latin typeface="Candara"/>
                <a:ea typeface="Candara"/>
                <a:cs typeface="Candara"/>
                <a:sym typeface="Candara"/>
              </a:rPr>
              <a:t/>
            </a:r>
            <a:br>
              <a:rPr lang="el-GR" sz="2800" b="1" smtClean="0">
                <a:solidFill>
                  <a:srgbClr val="FFFFFF"/>
                </a:solidFill>
                <a:latin typeface="Candara"/>
                <a:ea typeface="Candara"/>
                <a:cs typeface="Candara"/>
                <a:sym typeface="Candara"/>
              </a:rPr>
            </a:br>
            <a:r>
              <a:rPr lang="el-GR" sz="2800" b="1" smtClean="0">
                <a:solidFill>
                  <a:srgbClr val="FFFFFF"/>
                </a:solidFill>
                <a:latin typeface="Candara"/>
                <a:ea typeface="Candara"/>
                <a:cs typeface="Candara"/>
                <a:sym typeface="Candara"/>
              </a:rPr>
              <a:t>Οι χάρτες τοπικής κληρονομιάς ως εργαλείο ανακάλυψης της πολιτιστικής και φυσικής κληρονομιάς μέσα από την ανάδειξη των διαφορών</a:t>
            </a:r>
            <a:endParaRPr lang="el-GR" sz="2800" smtClean="0">
              <a:solidFill>
                <a:schemeClr val="dk1"/>
              </a:solidFill>
              <a:latin typeface="Times New Roman"/>
              <a:ea typeface="Times New Roman"/>
              <a:cs typeface="Times New Roman"/>
              <a:sym typeface="Times New Roman"/>
            </a:endParaRPr>
          </a:p>
          <a:p>
            <a:pPr algn="ctr">
              <a:spcBef>
                <a:spcPts val="1200"/>
              </a:spcBef>
              <a:buSzPts val="2800"/>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endParaRPr dirty="0"/>
          </a:p>
          <a:p>
            <a:pPr marL="114300" indent="0" algn="just">
              <a:buNone/>
            </a:pPr>
            <a:r>
              <a:rPr lang="el-GR" dirty="0" smtClean="0"/>
              <a:t>Στο Μάθημα 1 εξετάσαμε το νόημα, τις αρχές και τις διαδικασίες της </a:t>
            </a:r>
            <a:r>
              <a:rPr lang="el-GR" dirty="0" err="1" smtClean="0"/>
              <a:t>διαγενεακής</a:t>
            </a:r>
            <a:r>
              <a:rPr lang="el-GR" dirty="0" smtClean="0"/>
              <a:t> και διαπολιτισμικής επικοινωνίας.</a:t>
            </a:r>
          </a:p>
          <a:p>
            <a:pPr marL="114300" indent="0" algn="just">
              <a:buNone/>
            </a:pPr>
            <a:endParaRPr lang="el-GR" dirty="0" smtClean="0"/>
          </a:p>
          <a:p>
            <a:pPr marL="114300" indent="0" algn="just">
              <a:buNone/>
            </a:pPr>
            <a:r>
              <a:rPr lang="el-GR" dirty="0" smtClean="0"/>
              <a:t>Στο Μάθημα 2 θα διερευνήσουμε πώς μπορούμε να αξιοποιήσουμε καλύτερα τη </a:t>
            </a:r>
            <a:r>
              <a:rPr lang="el-GR" dirty="0" err="1" smtClean="0"/>
              <a:t>διαγενεακή</a:t>
            </a:r>
            <a:r>
              <a:rPr lang="el-GR" dirty="0" smtClean="0"/>
              <a:t> και τη διαπολιτισμική επικοινωνία για τη γνώση και τη διατήρηση της φυσικής και πολιτιστικής κληρονομιάς.</a:t>
            </a:r>
            <a:endParaRPr lang="el-GR" dirty="0"/>
          </a:p>
        </p:txBody>
      </p:sp>
      <p:pic>
        <p:nvPicPr>
          <p:cNvPr id="98" name="Google Shape;98;p1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99" name="Google Shape;99;p1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l-GR" sz="3600" b="1" dirty="0" smtClean="0">
                <a:solidFill>
                  <a:schemeClr val="lt1"/>
                </a:solidFill>
                <a:latin typeface="Candara"/>
                <a:ea typeface="Candara"/>
                <a:cs typeface="Candara"/>
                <a:sym typeface="Candara"/>
              </a:rPr>
              <a:t>Εισαγωγή</a:t>
            </a:r>
            <a:endParaRPr sz="36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a:buNone/>
            </a:pPr>
            <a:r>
              <a:rPr lang="el-GR" sz="2400" dirty="0" smtClean="0"/>
              <a:t>Το Μάθημα 2 θα εξετάσει τα ακόλουθα ιδιαίτερα σημαντικά θέματα:</a:t>
            </a:r>
          </a:p>
          <a:p>
            <a:r>
              <a:rPr lang="el-GR" sz="2400" dirty="0" smtClean="0"/>
              <a:t>Ενοριακοί Χάρτες: έννοια, ιστορία και σημασία </a:t>
            </a:r>
          </a:p>
          <a:p>
            <a:r>
              <a:rPr lang="el-GR" sz="2400" dirty="0" smtClean="0"/>
              <a:t>Πώς αναπτύσσεται ένας Ενοριακός Χάρτης </a:t>
            </a:r>
          </a:p>
          <a:p>
            <a:r>
              <a:rPr lang="el-GR" sz="2400" dirty="0" smtClean="0"/>
              <a:t>Συζήτηση σχετικά με μια καλή πρακτική </a:t>
            </a:r>
          </a:p>
          <a:p>
            <a:r>
              <a:rPr lang="el-GR" sz="2400" dirty="0" smtClean="0"/>
              <a:t>Δημιουργία ενός Ενοριακού Χάρτη</a:t>
            </a:r>
          </a:p>
          <a:p>
            <a:pPr marL="457200" lvl="0" indent="-228600" algn="l" rtl="0">
              <a:lnSpc>
                <a:spcPct val="90000"/>
              </a:lnSpc>
              <a:spcBef>
                <a:spcPts val="1000"/>
              </a:spcBef>
              <a:spcAft>
                <a:spcPts val="0"/>
              </a:spcAft>
              <a:buSzPts val="1800"/>
              <a:buNone/>
            </a:pPr>
            <a:endParaRPr sz="2400" dirty="0"/>
          </a:p>
        </p:txBody>
      </p:sp>
      <p:pic>
        <p:nvPicPr>
          <p:cNvPr id="106" name="Google Shape;106;p3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7" name="Google Shape;107;p3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3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l-GR" sz="3600" b="1" dirty="0" smtClean="0">
                <a:solidFill>
                  <a:schemeClr val="lt1"/>
                </a:solidFill>
                <a:latin typeface="Candara"/>
                <a:ea typeface="Candara"/>
                <a:cs typeface="Candara"/>
                <a:sym typeface="Candara"/>
              </a:rPr>
              <a:t>Εισαγωγή</a:t>
            </a:r>
            <a:endParaRPr lang="el-GR" sz="3600" b="1" dirty="0">
              <a:solidFill>
                <a:schemeClr val="lt1"/>
              </a:solidFill>
              <a:latin typeface="Candara"/>
              <a:ea typeface="Candara"/>
              <a:cs typeface="Candara"/>
              <a:sym typeface="Candara"/>
            </a:endParaRPr>
          </a:p>
        </p:txBody>
      </p:sp>
      <p:sp>
        <p:nvSpPr>
          <p:cNvPr id="109" name="Google Shape;109;p39"/>
          <p:cNvSpPr/>
          <p:nvPr/>
        </p:nvSpPr>
        <p:spPr>
          <a:xfrm>
            <a:off x="392448" y="1119918"/>
            <a:ext cx="2031144" cy="461624"/>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2400"/>
              <a:buFont typeface="Arial"/>
              <a:buNone/>
            </a:pPr>
            <a:r>
              <a:rPr lang="el-GR" sz="2400" b="1" i="0" u="none" strike="noStrike" cap="none" dirty="0" smtClean="0">
                <a:solidFill>
                  <a:srgbClr val="000000"/>
                </a:solidFill>
                <a:latin typeface="Arial"/>
                <a:ea typeface="Arial"/>
                <a:cs typeface="Arial"/>
                <a:sym typeface="Arial"/>
              </a:rPr>
              <a:t>Θέματα</a:t>
            </a:r>
            <a:endParaRPr sz="2400" b="0" i="0" u="none" strike="noStrike" cap="none" dirty="0">
              <a:solidFill>
                <a:srgbClr val="000000"/>
              </a:solidFill>
              <a:latin typeface="Arial"/>
              <a:ea typeface="Arial"/>
              <a:cs typeface="Arial"/>
              <a:sym typeface="Arial"/>
            </a:endParaRPr>
          </a:p>
        </p:txBody>
      </p:sp>
      <p:pic>
        <p:nvPicPr>
          <p:cNvPr id="110" name="Google Shape;110;p39" descr="Flat Map Images - Free Download on Freepik"/>
          <p:cNvPicPr preferRelativeResize="0"/>
          <p:nvPr/>
        </p:nvPicPr>
        <p:blipFill rotWithShape="1">
          <a:blip r:embed="rId4">
            <a:alphaModFix/>
          </a:blip>
          <a:srcRect/>
          <a:stretch/>
        </p:blipFill>
        <p:spPr>
          <a:xfrm>
            <a:off x="8358632" y="2393251"/>
            <a:ext cx="3031490" cy="3031490"/>
          </a:xfrm>
          <a:prstGeom prst="rect">
            <a:avLst/>
          </a:prstGeom>
          <a:noFill/>
          <a:ln>
            <a:noFill/>
          </a:ln>
        </p:spPr>
      </p:pic>
      <p:sp>
        <p:nvSpPr>
          <p:cNvPr id="111" name="Google Shape;111;p39"/>
          <p:cNvSpPr/>
          <p:nvPr/>
        </p:nvSpPr>
        <p:spPr>
          <a:xfrm>
            <a:off x="10368099" y="5415315"/>
            <a:ext cx="1674829"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A0A0C"/>
                </a:solidFill>
                <a:latin typeface="Candara"/>
                <a:ea typeface="Candara"/>
                <a:cs typeface="Candara"/>
                <a:sym typeface="Candara"/>
              </a:rPr>
              <a:t>Freepik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17" name="Google Shape;117;p4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l-GR" sz="3600" b="1" dirty="0" smtClean="0">
                <a:solidFill>
                  <a:schemeClr val="lt1"/>
                </a:solidFill>
                <a:latin typeface="Candara"/>
                <a:ea typeface="Candara"/>
                <a:cs typeface="Candara"/>
                <a:sym typeface="Candara"/>
              </a:rPr>
              <a:t>Εισαγωγή</a:t>
            </a:r>
            <a:endParaRPr lang="el-GR" sz="3600" b="1" dirty="0">
              <a:solidFill>
                <a:schemeClr val="lt1"/>
              </a:solidFill>
              <a:latin typeface="Candara"/>
              <a:ea typeface="Candara"/>
              <a:cs typeface="Candara"/>
              <a:sym typeface="Candara"/>
            </a:endParaRPr>
          </a:p>
        </p:txBody>
      </p:sp>
      <p:sp>
        <p:nvSpPr>
          <p:cNvPr id="119" name="Google Shape;119;p40"/>
          <p:cNvSpPr/>
          <p:nvPr/>
        </p:nvSpPr>
        <p:spPr>
          <a:xfrm>
            <a:off x="263352" y="1484784"/>
            <a:ext cx="5501379" cy="3046948"/>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r>
              <a:rPr lang="el-GR" sz="1600" dirty="0" smtClean="0">
                <a:solidFill>
                  <a:schemeClr val="dk1"/>
                </a:solidFill>
                <a:latin typeface="Candara"/>
                <a:ea typeface="Candara"/>
                <a:cs typeface="Candara"/>
                <a:sym typeface="Candara"/>
              </a:rPr>
              <a:t>Η </a:t>
            </a:r>
            <a:r>
              <a:rPr lang="el-GR" sz="1600" b="1" dirty="0" err="1" smtClean="0">
                <a:solidFill>
                  <a:schemeClr val="dk1"/>
                </a:solidFill>
                <a:latin typeface="Candara"/>
                <a:ea typeface="Candara"/>
                <a:cs typeface="Candara"/>
                <a:sym typeface="Candara"/>
              </a:rPr>
              <a:t>διαγενεακή</a:t>
            </a:r>
            <a:r>
              <a:rPr lang="el-GR" sz="1600" b="1" dirty="0" smtClean="0">
                <a:solidFill>
                  <a:schemeClr val="dk1"/>
                </a:solidFill>
                <a:latin typeface="Candara"/>
                <a:ea typeface="Candara"/>
                <a:cs typeface="Candara"/>
                <a:sym typeface="Candara"/>
              </a:rPr>
              <a:t> επικοινωνία </a:t>
            </a:r>
            <a:r>
              <a:rPr lang="el-GR" sz="1600" dirty="0" smtClean="0">
                <a:solidFill>
                  <a:schemeClr val="dk1"/>
                </a:solidFill>
                <a:latin typeface="Candara"/>
                <a:ea typeface="Candara"/>
                <a:cs typeface="Candara"/>
                <a:sym typeface="Candara"/>
              </a:rPr>
              <a:t>αναφέρεται στη σύνδεση μεταξύ ατόμων διαφορετικών ηλικιακών ομάδων, με στόχο την προώθηση της αμοιβαίας κατανόησης και της ανταλλαγής γνώσεων.</a:t>
            </a:r>
          </a:p>
          <a:p>
            <a:r>
              <a:rPr lang="el-GR" sz="1600" dirty="0" smtClean="0">
                <a:solidFill>
                  <a:schemeClr val="dk1"/>
                </a:solidFill>
                <a:latin typeface="Candara"/>
                <a:ea typeface="Candara"/>
                <a:cs typeface="Candara"/>
                <a:sym typeface="Candara"/>
              </a:rPr>
              <a:t>Αυτή η μορφή επικοινωνίας είναι κρίσιμη για τη μεταφορά παραδόσεων, ιστοριών, πρακτικών και γνώσεων, οι οποίες συχνά περνούν από τη μία γενιά στην επόμενη.</a:t>
            </a:r>
          </a:p>
          <a:p>
            <a:r>
              <a:rPr lang="el-GR" sz="1600" dirty="0" smtClean="0">
                <a:solidFill>
                  <a:schemeClr val="dk1"/>
                </a:solidFill>
                <a:latin typeface="Candara"/>
                <a:ea typeface="Candara"/>
                <a:cs typeface="Candara"/>
                <a:sym typeface="Candara"/>
              </a:rPr>
              <a:t>Για παράδειγμα, οι μεγαλύτεροι σε ηλικία άνθρωποι μπορούν να μεταδώσουν τις εμπειρίες ζωής τους και τη σύνδεσή τους με τον τόπο στις νεότερες γενιές, οι οποίες μπορούν στη συνέχεια να ερμηνεύσουν ξανά και να προσαρμόσουν αυτές τις παραδόσεις με σύγχρονο τρόπο.</a:t>
            </a:r>
            <a:r>
              <a:rPr lang="en-US" sz="1600" dirty="0" smtClean="0">
                <a:solidFill>
                  <a:schemeClr val="dk1"/>
                </a:solidFill>
                <a:latin typeface="Candara"/>
                <a:ea typeface="Candara"/>
                <a:cs typeface="Candara"/>
                <a:sym typeface="Candara"/>
              </a:rPr>
              <a:t> </a:t>
            </a:r>
            <a:endParaRPr lang="en-US" sz="1600" dirty="0">
              <a:solidFill>
                <a:schemeClr val="dk1"/>
              </a:solidFill>
              <a:latin typeface="Candara"/>
              <a:ea typeface="Candara"/>
              <a:cs typeface="Candara"/>
            </a:endParaRPr>
          </a:p>
        </p:txBody>
      </p:sp>
      <p:sp>
        <p:nvSpPr>
          <p:cNvPr id="120" name="Google Shape;120;p40"/>
          <p:cNvSpPr/>
          <p:nvPr/>
        </p:nvSpPr>
        <p:spPr>
          <a:xfrm>
            <a:off x="727728" y="844358"/>
            <a:ext cx="7384496" cy="461624"/>
          </a:xfrm>
          <a:prstGeom prst="rect">
            <a:avLst/>
          </a:prstGeom>
          <a:noFill/>
          <a:ln>
            <a:noFill/>
          </a:ln>
        </p:spPr>
        <p:txBody>
          <a:bodyPr spcFirstLastPara="1" wrap="square" lIns="91425" tIns="45700" rIns="91425" bIns="45700" anchor="t" anchorCtr="0">
            <a:spAutoFit/>
          </a:bodyPr>
          <a:lstStyle/>
          <a:p>
            <a:pPr lvl="0">
              <a:buSzPts val="2400"/>
            </a:pPr>
            <a:r>
              <a:rPr lang="en-US" sz="2400" b="0" i="0" u="none" strike="noStrike" cap="none" dirty="0" smtClean="0">
                <a:solidFill>
                  <a:srgbClr val="000000"/>
                </a:solidFill>
                <a:latin typeface="Arial"/>
                <a:ea typeface="Arial"/>
                <a:cs typeface="Arial"/>
                <a:sym typeface="Arial"/>
              </a:rPr>
              <a:t> </a:t>
            </a:r>
            <a:r>
              <a:rPr lang="el-GR" sz="2400" dirty="0" smtClean="0"/>
              <a:t>Όπως συζητήσαμε στο προηγούμενο μάθημα</a:t>
            </a:r>
            <a:endParaRPr lang="en-US" sz="2400" dirty="0"/>
          </a:p>
        </p:txBody>
      </p:sp>
      <p:sp>
        <p:nvSpPr>
          <p:cNvPr id="121" name="Google Shape;121;p40"/>
          <p:cNvSpPr txBox="1">
            <a:spLocks noGrp="1"/>
          </p:cNvSpPr>
          <p:nvPr>
            <p:ph type="body" idx="1"/>
          </p:nvPr>
        </p:nvSpPr>
        <p:spPr>
          <a:xfrm>
            <a:off x="6271233" y="1427180"/>
            <a:ext cx="5801431" cy="3946035"/>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a:lnSpc>
                <a:spcPct val="100000"/>
              </a:lnSpc>
              <a:spcBef>
                <a:spcPts val="0"/>
              </a:spcBef>
              <a:buClr>
                <a:srgbClr val="000000"/>
              </a:buClr>
              <a:buFont typeface="Arial"/>
              <a:buNone/>
            </a:pPr>
            <a:r>
              <a:rPr lang="el-GR" sz="1600" dirty="0" smtClean="0">
                <a:latin typeface="Candara"/>
                <a:ea typeface="Candara"/>
                <a:cs typeface="Candara"/>
                <a:sym typeface="Candara"/>
              </a:rPr>
              <a:t>Η διαπολιτισμική επικοινωνία αφορά την</a:t>
            </a:r>
          </a:p>
          <a:p>
            <a:pPr>
              <a:lnSpc>
                <a:spcPct val="100000"/>
              </a:lnSpc>
              <a:spcBef>
                <a:spcPts val="0"/>
              </a:spcBef>
              <a:buClr>
                <a:srgbClr val="000000"/>
              </a:buClr>
              <a:buFont typeface="Arial"/>
              <a:buNone/>
            </a:pPr>
            <a:r>
              <a:rPr lang="el-GR" sz="1600" dirty="0" smtClean="0">
                <a:latin typeface="Candara"/>
                <a:ea typeface="Candara"/>
                <a:cs typeface="Candara"/>
                <a:sym typeface="Candara"/>
              </a:rPr>
              <a:t>ανταλλαγή μεταξύ ατόμων από διαφορετικούς </a:t>
            </a:r>
          </a:p>
          <a:p>
            <a:pPr>
              <a:lnSpc>
                <a:spcPct val="100000"/>
              </a:lnSpc>
              <a:spcBef>
                <a:spcPts val="0"/>
              </a:spcBef>
              <a:buClr>
                <a:srgbClr val="000000"/>
              </a:buClr>
              <a:buFont typeface="Arial"/>
              <a:buNone/>
            </a:pPr>
            <a:r>
              <a:rPr lang="el-GR" sz="1600" dirty="0" smtClean="0">
                <a:latin typeface="Candara"/>
                <a:ea typeface="Candara"/>
                <a:cs typeface="Candara"/>
                <a:sym typeface="Candara"/>
              </a:rPr>
              <a:t>πολιτισμούς. Σε ένα παγκόσμιο πλαίσιο, είναι </a:t>
            </a:r>
          </a:p>
          <a:p>
            <a:pPr>
              <a:lnSpc>
                <a:spcPct val="100000"/>
              </a:lnSpc>
              <a:spcBef>
                <a:spcPts val="0"/>
              </a:spcBef>
              <a:buClr>
                <a:srgbClr val="000000"/>
              </a:buClr>
              <a:buFont typeface="Arial"/>
              <a:buNone/>
            </a:pPr>
            <a:r>
              <a:rPr lang="el-GR" sz="1600" dirty="0" smtClean="0">
                <a:latin typeface="Candara"/>
                <a:ea typeface="Candara"/>
                <a:cs typeface="Candara"/>
                <a:sym typeface="Candara"/>
              </a:rPr>
              <a:t>απαραίτητη για την κατανόηση μεταξύ</a:t>
            </a:r>
          </a:p>
          <a:p>
            <a:pPr>
              <a:lnSpc>
                <a:spcPct val="100000"/>
              </a:lnSpc>
              <a:spcBef>
                <a:spcPts val="0"/>
              </a:spcBef>
              <a:buClr>
                <a:srgbClr val="000000"/>
              </a:buClr>
              <a:buFont typeface="Arial"/>
              <a:buNone/>
            </a:pPr>
            <a:r>
              <a:rPr lang="el-GR" sz="1600" dirty="0" smtClean="0">
                <a:latin typeface="Candara"/>
                <a:ea typeface="Candara"/>
                <a:cs typeface="Candara"/>
                <a:sym typeface="Candara"/>
              </a:rPr>
              <a:t>διαφορετικών κοινοτήτων και για την αντιμετώπιση</a:t>
            </a:r>
          </a:p>
          <a:p>
            <a:pPr>
              <a:lnSpc>
                <a:spcPct val="100000"/>
              </a:lnSpc>
              <a:spcBef>
                <a:spcPts val="0"/>
              </a:spcBef>
              <a:buClr>
                <a:srgbClr val="000000"/>
              </a:buClr>
              <a:buFont typeface="Arial"/>
              <a:buNone/>
            </a:pPr>
            <a:r>
              <a:rPr lang="el-GR" sz="1600" dirty="0" smtClean="0">
                <a:latin typeface="Candara"/>
                <a:ea typeface="Candara"/>
                <a:cs typeface="Candara"/>
                <a:sym typeface="Candara"/>
              </a:rPr>
              <a:t>προκλήσεων που σχετίζονται με την πολιτισμική </a:t>
            </a:r>
          </a:p>
          <a:p>
            <a:pPr>
              <a:lnSpc>
                <a:spcPct val="100000"/>
              </a:lnSpc>
              <a:spcBef>
                <a:spcPts val="0"/>
              </a:spcBef>
              <a:buClr>
                <a:srgbClr val="000000"/>
              </a:buClr>
              <a:buFont typeface="Arial"/>
              <a:buNone/>
            </a:pPr>
            <a:r>
              <a:rPr lang="el-GR" sz="1600" dirty="0" smtClean="0">
                <a:latin typeface="Candara"/>
                <a:ea typeface="Candara"/>
                <a:cs typeface="Candara"/>
                <a:sym typeface="Candara"/>
              </a:rPr>
              <a:t>ποικιλομορφία.</a:t>
            </a:r>
          </a:p>
          <a:p>
            <a:pPr>
              <a:lnSpc>
                <a:spcPct val="100000"/>
              </a:lnSpc>
              <a:spcBef>
                <a:spcPts val="0"/>
              </a:spcBef>
              <a:buClr>
                <a:srgbClr val="000000"/>
              </a:buClr>
              <a:buFont typeface="Arial"/>
              <a:buNone/>
            </a:pPr>
            <a:r>
              <a:rPr lang="el-GR" sz="1600" dirty="0" smtClean="0">
                <a:latin typeface="Candara"/>
                <a:ea typeface="Candara"/>
                <a:cs typeface="Candara"/>
                <a:sym typeface="Candara"/>
              </a:rPr>
              <a:t>Η διαπολιτισμική επικοινωνία διευκολύνει την </a:t>
            </a:r>
          </a:p>
          <a:p>
            <a:pPr>
              <a:lnSpc>
                <a:spcPct val="100000"/>
              </a:lnSpc>
              <a:spcBef>
                <a:spcPts val="0"/>
              </a:spcBef>
              <a:buClr>
                <a:srgbClr val="000000"/>
              </a:buClr>
              <a:buFont typeface="Arial"/>
              <a:buNone/>
            </a:pPr>
            <a:r>
              <a:rPr lang="el-GR" sz="1600" dirty="0" smtClean="0">
                <a:latin typeface="Candara"/>
                <a:ea typeface="Candara"/>
                <a:cs typeface="Candara"/>
                <a:sym typeface="Candara"/>
              </a:rPr>
              <a:t>ενσωμάτωση διαφορετικών οπτικών και </a:t>
            </a:r>
          </a:p>
          <a:p>
            <a:pPr>
              <a:lnSpc>
                <a:spcPct val="100000"/>
              </a:lnSpc>
              <a:spcBef>
                <a:spcPts val="0"/>
              </a:spcBef>
              <a:buClr>
                <a:srgbClr val="000000"/>
              </a:buClr>
              <a:buFont typeface="Arial"/>
              <a:buNone/>
            </a:pPr>
            <a:r>
              <a:rPr lang="el-GR" sz="1600" dirty="0" smtClean="0">
                <a:latin typeface="Candara"/>
                <a:ea typeface="Candara"/>
                <a:cs typeface="Candara"/>
                <a:sym typeface="Candara"/>
              </a:rPr>
              <a:t>κοσμοαντιλήψεων, δημιουργώντας ευκαιρίες για </a:t>
            </a:r>
          </a:p>
          <a:p>
            <a:pPr>
              <a:lnSpc>
                <a:spcPct val="100000"/>
              </a:lnSpc>
              <a:spcBef>
                <a:spcPts val="0"/>
              </a:spcBef>
              <a:buClr>
                <a:srgbClr val="000000"/>
              </a:buClr>
              <a:buFont typeface="Arial"/>
              <a:buNone/>
            </a:pPr>
            <a:r>
              <a:rPr lang="el-GR" sz="1600" dirty="0" smtClean="0">
                <a:latin typeface="Candara"/>
                <a:ea typeface="Candara"/>
                <a:cs typeface="Candara"/>
                <a:sym typeface="Candara"/>
              </a:rPr>
              <a:t>αμοιβαίο εμπλουτισμό.</a:t>
            </a:r>
          </a:p>
          <a:p>
            <a:pPr>
              <a:lnSpc>
                <a:spcPct val="100000"/>
              </a:lnSpc>
              <a:spcBef>
                <a:spcPts val="0"/>
              </a:spcBef>
              <a:buClr>
                <a:srgbClr val="000000"/>
              </a:buClr>
              <a:buFont typeface="Arial"/>
              <a:buNone/>
            </a:pPr>
            <a:r>
              <a:rPr lang="el-GR" sz="1600" dirty="0" smtClean="0">
                <a:latin typeface="Candara"/>
                <a:ea typeface="Candara"/>
                <a:cs typeface="Candara"/>
                <a:sym typeface="Candara"/>
              </a:rPr>
              <a:t>Για παράδειγμα, διαφορετικές πολιτισμικές ομάδες μπορούν </a:t>
            </a:r>
          </a:p>
          <a:p>
            <a:pPr>
              <a:lnSpc>
                <a:spcPct val="100000"/>
              </a:lnSpc>
              <a:spcBef>
                <a:spcPts val="0"/>
              </a:spcBef>
              <a:buClr>
                <a:srgbClr val="000000"/>
              </a:buClr>
              <a:buFont typeface="Arial"/>
              <a:buNone/>
            </a:pPr>
            <a:r>
              <a:rPr lang="el-GR" sz="1600" dirty="0" smtClean="0">
                <a:latin typeface="Candara"/>
                <a:ea typeface="Candara"/>
                <a:cs typeface="Candara"/>
                <a:sym typeface="Candara"/>
              </a:rPr>
              <a:t>να μοιραστούν γνώσεις σχετικά με τόπους, πρακτικές </a:t>
            </a:r>
          </a:p>
          <a:p>
            <a:pPr>
              <a:lnSpc>
                <a:spcPct val="100000"/>
              </a:lnSpc>
              <a:spcBef>
                <a:spcPts val="0"/>
              </a:spcBef>
              <a:buClr>
                <a:srgbClr val="000000"/>
              </a:buClr>
              <a:buFont typeface="Arial"/>
              <a:buNone/>
            </a:pPr>
            <a:r>
              <a:rPr lang="el-GR" sz="1600" dirty="0" smtClean="0">
                <a:latin typeface="Candara"/>
                <a:ea typeface="Candara"/>
                <a:cs typeface="Candara"/>
                <a:sym typeface="Candara"/>
              </a:rPr>
              <a:t>διατήρησης και τρόπους ερμηνείας της σημασίας της </a:t>
            </a:r>
          </a:p>
          <a:p>
            <a:pPr>
              <a:lnSpc>
                <a:spcPct val="100000"/>
              </a:lnSpc>
              <a:spcBef>
                <a:spcPts val="0"/>
              </a:spcBef>
              <a:buClr>
                <a:srgbClr val="000000"/>
              </a:buClr>
              <a:buFont typeface="Arial"/>
              <a:buNone/>
            </a:pPr>
            <a:r>
              <a:rPr lang="el-GR" sz="1600" dirty="0" smtClean="0">
                <a:latin typeface="Candara"/>
                <a:ea typeface="Candara"/>
                <a:cs typeface="Candara"/>
                <a:sym typeface="Candara"/>
              </a:rPr>
              <a:t>φυσικής κληρονομιάς, ενισχύοντας μια συλλογική και </a:t>
            </a:r>
          </a:p>
          <a:p>
            <a:pPr>
              <a:lnSpc>
                <a:spcPct val="100000"/>
              </a:lnSpc>
              <a:spcBef>
                <a:spcPts val="0"/>
              </a:spcBef>
              <a:buClr>
                <a:srgbClr val="000000"/>
              </a:buClr>
              <a:buFont typeface="Arial"/>
              <a:buNone/>
            </a:pPr>
            <a:r>
              <a:rPr lang="el-GR" sz="1600" dirty="0" smtClean="0">
                <a:latin typeface="Candara"/>
                <a:ea typeface="Candara"/>
                <a:cs typeface="Candara"/>
                <a:sym typeface="Candara"/>
              </a:rPr>
              <a:t>συμπεριληπτική προσέγγιση για την ανάδειξή της.</a:t>
            </a:r>
          </a:p>
        </p:txBody>
      </p:sp>
      <p:sp>
        <p:nvSpPr>
          <p:cNvPr id="122" name="Google Shape;122;p40"/>
          <p:cNvSpPr/>
          <p:nvPr/>
        </p:nvSpPr>
        <p:spPr>
          <a:xfrm>
            <a:off x="1124607" y="5509612"/>
            <a:ext cx="9786409" cy="830956"/>
          </a:xfrm>
          <a:prstGeom prst="rect">
            <a:avLst/>
          </a:prstGeom>
          <a:noFill/>
          <a:ln w="2857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lvl="0">
              <a:buSzPts val="1800"/>
            </a:pPr>
            <a:r>
              <a:rPr lang="el-GR" sz="1600" dirty="0" smtClean="0">
                <a:solidFill>
                  <a:schemeClr val="dk1"/>
                </a:solidFill>
                <a:latin typeface="Candara"/>
                <a:ea typeface="Candara"/>
                <a:cs typeface="Candara"/>
                <a:sym typeface="Candara"/>
              </a:rPr>
              <a:t>Αυτές οι </a:t>
            </a:r>
            <a:r>
              <a:rPr lang="el-GR" sz="1600" dirty="0" err="1" smtClean="0">
                <a:solidFill>
                  <a:schemeClr val="dk1"/>
                </a:solidFill>
                <a:latin typeface="Candara"/>
                <a:ea typeface="Candara"/>
                <a:cs typeface="Candara"/>
                <a:sym typeface="Candara"/>
              </a:rPr>
              <a:t>διαγενεακές</a:t>
            </a:r>
            <a:r>
              <a:rPr lang="el-GR" sz="1600" dirty="0" smtClean="0">
                <a:solidFill>
                  <a:schemeClr val="dk1"/>
                </a:solidFill>
                <a:latin typeface="Candara"/>
                <a:ea typeface="Candara"/>
                <a:cs typeface="Candara"/>
                <a:sym typeface="Candara"/>
              </a:rPr>
              <a:t> και διαπολιτισμικές ανταλλαγές μπορούν να ενισχύσουν τη διατήρηση και την ανανέωση της κληρονομιάς, δίνοντας τη δυνατότητα στις νέες γενιές και στους νέους πολίτες να διατηρούν σύνδεση με τις πολιτιστικές και φυσικές ρίζες του τόπου τους και να τις προσεγγίζουν από νέες οπτικές.</a:t>
            </a:r>
            <a:endParaRPr lang="el-GR" sz="1600" dirty="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28" name="Google Shape;128;p4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4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l-GR" sz="3600" b="1" dirty="0" smtClean="0">
                <a:solidFill>
                  <a:schemeClr val="lt1"/>
                </a:solidFill>
                <a:latin typeface="Candara"/>
                <a:ea typeface="Candara"/>
                <a:cs typeface="Candara"/>
                <a:sym typeface="Candara"/>
              </a:rPr>
              <a:t>Εισαγωγή</a:t>
            </a:r>
            <a:endParaRPr lang="el-GR" sz="3600" b="1" dirty="0">
              <a:solidFill>
                <a:schemeClr val="lt1"/>
              </a:solidFill>
              <a:latin typeface="Candara"/>
              <a:ea typeface="Candara"/>
              <a:cs typeface="Candara"/>
              <a:sym typeface="Candara"/>
            </a:endParaRPr>
          </a:p>
        </p:txBody>
      </p:sp>
      <p:grpSp>
        <p:nvGrpSpPr>
          <p:cNvPr id="130" name="Google Shape;130;p41"/>
          <p:cNvGrpSpPr/>
          <p:nvPr/>
        </p:nvGrpSpPr>
        <p:grpSpPr>
          <a:xfrm>
            <a:off x="2135560" y="2060848"/>
            <a:ext cx="7473987" cy="4116428"/>
            <a:chOff x="167449" y="1302238"/>
            <a:chExt cx="7473987" cy="4116428"/>
          </a:xfrm>
        </p:grpSpPr>
        <p:sp>
          <p:nvSpPr>
            <p:cNvPr id="131" name="Google Shape;131;p41"/>
            <p:cNvSpPr/>
            <p:nvPr/>
          </p:nvSpPr>
          <p:spPr>
            <a:xfrm>
              <a:off x="3271912" y="2781342"/>
              <a:ext cx="1649840" cy="1093720"/>
            </a:xfrm>
            <a:prstGeom prst="roundRect">
              <a:avLst>
                <a:gd name="adj" fmla="val 16667"/>
              </a:avLst>
            </a:prstGeom>
            <a:gradFill>
              <a:gsLst>
                <a:gs pos="0">
                  <a:srgbClr val="FFD300"/>
                </a:gs>
                <a:gs pos="100000">
                  <a:srgbClr val="FFEF63"/>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l-GR" sz="1600" b="0" i="0" u="none" strike="noStrike" cap="none" dirty="0" err="1" smtClean="0">
                  <a:solidFill>
                    <a:srgbClr val="000000"/>
                  </a:solidFill>
                  <a:latin typeface="Arial"/>
                  <a:ea typeface="Arial"/>
                  <a:cs typeface="Arial"/>
                  <a:sym typeface="Arial"/>
                </a:rPr>
                <a:t>Χαρτης</a:t>
              </a:r>
              <a:r>
                <a:rPr lang="el-GR" sz="1600" b="0" i="0" u="none" strike="noStrike" cap="none" dirty="0" smtClean="0">
                  <a:solidFill>
                    <a:srgbClr val="000000"/>
                  </a:solidFill>
                  <a:latin typeface="Arial"/>
                  <a:ea typeface="Arial"/>
                  <a:cs typeface="Arial"/>
                  <a:sym typeface="Arial"/>
                </a:rPr>
                <a:t> Τοπικής Κληρονομιάς </a:t>
              </a:r>
              <a:endParaRPr sz="1600" b="0" i="0" u="none" strike="noStrike" cap="none" dirty="0">
                <a:solidFill>
                  <a:srgbClr val="000000"/>
                </a:solidFill>
                <a:latin typeface="Arial"/>
                <a:ea typeface="Arial"/>
                <a:cs typeface="Arial"/>
                <a:sym typeface="Arial"/>
              </a:endParaRPr>
            </a:p>
          </p:txBody>
        </p:sp>
        <p:sp>
          <p:nvSpPr>
            <p:cNvPr id="132" name="Google Shape;132;p41"/>
            <p:cNvSpPr txBox="1"/>
            <p:nvPr/>
          </p:nvSpPr>
          <p:spPr>
            <a:xfrm>
              <a:off x="3403655" y="2840281"/>
              <a:ext cx="1165250" cy="986938"/>
            </a:xfrm>
            <a:prstGeom prst="rect">
              <a:avLst/>
            </a:prstGeom>
            <a:noFill/>
            <a:ln>
              <a:noFill/>
            </a:ln>
          </p:spPr>
          <p:txBody>
            <a:bodyPr spcFirstLastPara="1" wrap="square" lIns="71100" tIns="71100" rIns="71100" bIns="71100" anchor="ctr" anchorCtr="0">
              <a:noAutofit/>
            </a:bodyPr>
            <a:lstStyle/>
            <a:p>
              <a:pPr lvl="0" algn="ctr">
                <a:lnSpc>
                  <a:spcPct val="90000"/>
                </a:lnSpc>
                <a:buSzPts val="2800"/>
              </a:pPr>
              <a:endParaRPr sz="2400" b="0" i="0" u="none" strike="noStrike" cap="none" dirty="0">
                <a:solidFill>
                  <a:schemeClr val="dk1"/>
                </a:solidFill>
                <a:latin typeface="Arial"/>
                <a:ea typeface="Arial"/>
                <a:cs typeface="Arial"/>
                <a:sym typeface="Arial"/>
              </a:endParaRPr>
            </a:p>
          </p:txBody>
        </p:sp>
        <p:sp>
          <p:nvSpPr>
            <p:cNvPr id="133" name="Google Shape;133;p41"/>
            <p:cNvSpPr/>
            <p:nvPr/>
          </p:nvSpPr>
          <p:spPr>
            <a:xfrm rot="5279580">
              <a:off x="3788719" y="4105062"/>
              <a:ext cx="449180"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1"/>
            <p:cNvSpPr/>
            <p:nvPr/>
          </p:nvSpPr>
          <p:spPr>
            <a:xfrm>
              <a:off x="1687249" y="4329514"/>
              <a:ext cx="4706019" cy="1089152"/>
            </a:xfrm>
            <a:prstGeom prst="roundRect">
              <a:avLst>
                <a:gd name="adj" fmla="val 16667"/>
              </a:avLst>
            </a:prstGeom>
            <a:gradFill>
              <a:gsLst>
                <a:gs pos="0">
                  <a:srgbClr val="5AFF00"/>
                </a:gs>
                <a:gs pos="100000">
                  <a:srgbClr val="93FF6F"/>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1"/>
            <p:cNvSpPr txBox="1"/>
            <p:nvPr/>
          </p:nvSpPr>
          <p:spPr>
            <a:xfrm>
              <a:off x="1740417" y="4382682"/>
              <a:ext cx="4599683" cy="982816"/>
            </a:xfrm>
            <a:prstGeom prst="rect">
              <a:avLst/>
            </a:prstGeom>
            <a:noFill/>
            <a:ln>
              <a:noFill/>
            </a:ln>
          </p:spPr>
          <p:txBody>
            <a:bodyPr spcFirstLastPara="1" wrap="square" lIns="78725" tIns="78725" rIns="78725" bIns="78725" anchor="ctr" anchorCtr="0">
              <a:noAutofit/>
            </a:bodyPr>
            <a:lstStyle/>
            <a:p>
              <a:pPr lvl="0" algn="ctr">
                <a:lnSpc>
                  <a:spcPct val="90000"/>
                </a:lnSpc>
                <a:buSzPts val="3100"/>
              </a:pPr>
              <a:r>
                <a:rPr lang="el-GR" sz="3200" dirty="0" smtClean="0"/>
                <a:t>Γνώση και ανάδειξη της κληρονομιάς</a:t>
              </a:r>
              <a:endParaRPr sz="3100" b="0" i="0" u="none" strike="noStrike" cap="none" dirty="0">
                <a:solidFill>
                  <a:schemeClr val="dk1"/>
                </a:solidFill>
                <a:latin typeface="Arial"/>
                <a:ea typeface="Arial"/>
                <a:cs typeface="Arial"/>
                <a:sym typeface="Arial"/>
              </a:endParaRPr>
            </a:p>
          </p:txBody>
        </p:sp>
        <p:sp>
          <p:nvSpPr>
            <p:cNvPr id="136" name="Google Shape;136;p41"/>
            <p:cNvSpPr/>
            <p:nvPr/>
          </p:nvSpPr>
          <p:spPr>
            <a:xfrm rot="-2036664">
              <a:off x="4547649" y="2661063"/>
              <a:ext cx="876042"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1"/>
            <p:cNvSpPr/>
            <p:nvPr/>
          </p:nvSpPr>
          <p:spPr>
            <a:xfrm>
              <a:off x="4674771" y="1327325"/>
              <a:ext cx="2966665" cy="1089152"/>
            </a:xfrm>
            <a:prstGeom prst="roundRect">
              <a:avLst>
                <a:gd name="adj" fmla="val 16667"/>
              </a:avLst>
            </a:prstGeom>
            <a:gradFill>
              <a:gsLst>
                <a:gs pos="0">
                  <a:srgbClr val="24F99B"/>
                </a:gs>
                <a:gs pos="100000">
                  <a:srgbClr val="7EFFC7"/>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1"/>
            <p:cNvSpPr txBox="1"/>
            <p:nvPr/>
          </p:nvSpPr>
          <p:spPr>
            <a:xfrm>
              <a:off x="4727939" y="1380493"/>
              <a:ext cx="2860329" cy="982816"/>
            </a:xfrm>
            <a:prstGeom prst="rect">
              <a:avLst/>
            </a:prstGeom>
            <a:noFill/>
            <a:ln>
              <a:noFill/>
            </a:ln>
          </p:spPr>
          <p:txBody>
            <a:bodyPr spcFirstLastPara="1" wrap="square" lIns="71100" tIns="71100" rIns="71100" bIns="71100" anchor="ctr" anchorCtr="0">
              <a:noAutofit/>
            </a:bodyPr>
            <a:lstStyle/>
            <a:p>
              <a:pPr lvl="0" algn="ctr">
                <a:lnSpc>
                  <a:spcPct val="90000"/>
                </a:lnSpc>
                <a:buSzPts val="2800"/>
              </a:pPr>
              <a:r>
                <a:rPr lang="el-GR" sz="2800" dirty="0" err="1" smtClean="0"/>
                <a:t>Διαγενεακή</a:t>
              </a:r>
              <a:r>
                <a:rPr lang="el-GR" sz="2800" dirty="0" smtClean="0"/>
                <a:t> επικοινωνία</a:t>
              </a:r>
              <a:endParaRPr sz="2800" b="0" i="0" u="none" strike="noStrike" cap="none" dirty="0">
                <a:solidFill>
                  <a:schemeClr val="dk1"/>
                </a:solidFill>
                <a:latin typeface="Arial"/>
                <a:ea typeface="Arial"/>
                <a:cs typeface="Arial"/>
                <a:sym typeface="Arial"/>
              </a:endParaRPr>
            </a:p>
          </p:txBody>
        </p:sp>
        <p:sp>
          <p:nvSpPr>
            <p:cNvPr id="139" name="Google Shape;139;p41"/>
            <p:cNvSpPr/>
            <p:nvPr/>
          </p:nvSpPr>
          <p:spPr>
            <a:xfrm rot="-8949924">
              <a:off x="2330038" y="2672739"/>
              <a:ext cx="1097814"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1"/>
            <p:cNvSpPr/>
            <p:nvPr/>
          </p:nvSpPr>
          <p:spPr>
            <a:xfrm>
              <a:off x="167449" y="1302238"/>
              <a:ext cx="2655788" cy="1089152"/>
            </a:xfrm>
            <a:prstGeom prst="roundRect">
              <a:avLst>
                <a:gd name="adj" fmla="val 16667"/>
              </a:avLst>
            </a:prstGeom>
            <a:gradFill>
              <a:gsLst>
                <a:gs pos="0">
                  <a:srgbClr val="4699E7"/>
                </a:gs>
                <a:gs pos="100000">
                  <a:srgbClr val="8ECAFF"/>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1"/>
            <p:cNvSpPr txBox="1"/>
            <p:nvPr/>
          </p:nvSpPr>
          <p:spPr>
            <a:xfrm>
              <a:off x="220617" y="1355406"/>
              <a:ext cx="2549452" cy="982816"/>
            </a:xfrm>
            <a:prstGeom prst="rect">
              <a:avLst/>
            </a:prstGeom>
            <a:noFill/>
            <a:ln>
              <a:noFill/>
            </a:ln>
          </p:spPr>
          <p:txBody>
            <a:bodyPr spcFirstLastPara="1" wrap="square" lIns="71100" tIns="71100" rIns="71100" bIns="71100" anchor="ctr" anchorCtr="0">
              <a:noAutofit/>
            </a:bodyPr>
            <a:lstStyle/>
            <a:p>
              <a:pPr lvl="0" algn="ctr">
                <a:lnSpc>
                  <a:spcPct val="90000"/>
                </a:lnSpc>
                <a:buSzPts val="2800"/>
              </a:pPr>
              <a:r>
                <a:rPr lang="el-GR" sz="2800" dirty="0" smtClean="0"/>
                <a:t>Διαπολιτισμική επικοινωνία</a:t>
              </a:r>
              <a:endParaRPr sz="2800" b="0" i="0" u="none" strike="noStrike" cap="none" dirty="0">
                <a:solidFill>
                  <a:schemeClr val="dk1"/>
                </a:solidFill>
                <a:latin typeface="Arial"/>
                <a:ea typeface="Arial"/>
                <a:cs typeface="Arial"/>
                <a:sym typeface="Arial"/>
              </a:endParaRPr>
            </a:p>
          </p:txBody>
        </p:sp>
      </p:grpSp>
      <p:sp>
        <p:nvSpPr>
          <p:cNvPr id="142" name="Google Shape;142;p41"/>
          <p:cNvSpPr/>
          <p:nvPr/>
        </p:nvSpPr>
        <p:spPr>
          <a:xfrm>
            <a:off x="276518" y="923810"/>
            <a:ext cx="10994984" cy="707846"/>
          </a:xfrm>
          <a:prstGeom prst="rect">
            <a:avLst/>
          </a:prstGeom>
          <a:noFill/>
          <a:ln>
            <a:noFill/>
          </a:ln>
        </p:spPr>
        <p:txBody>
          <a:bodyPr spcFirstLastPara="1" wrap="square" lIns="91425" tIns="45700" rIns="91425" bIns="45700" anchor="t" anchorCtr="0">
            <a:spAutoFit/>
          </a:bodyPr>
          <a:lstStyle/>
          <a:p>
            <a:pPr lvl="0" algn="just">
              <a:buSzPts val="2000"/>
            </a:pPr>
            <a:r>
              <a:rPr lang="el-GR" sz="2000" dirty="0" smtClean="0">
                <a:latin typeface="Candara"/>
                <a:ea typeface="Candara"/>
                <a:cs typeface="Candara"/>
                <a:sym typeface="Candara"/>
              </a:rPr>
              <a:t>Ποιες μέθοδοι και ποια εργαλεία μπορούμε να χρησιμοποιήσουμε για να ενισχύσουμε αυτές τις ανταλλαγές και να αναδείξουμε την κληρονομιά μιας περιοχής;</a:t>
            </a:r>
            <a:endParaRPr lang="en-US" sz="2000" dirty="0">
              <a:latin typeface="Candara"/>
              <a:ea typeface="Candara"/>
              <a:cs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2"/>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a:bodyPr>
          <a:lstStyle/>
          <a:p>
            <a:pPr lvl="0" algn="just"/>
            <a:r>
              <a:rPr lang="el-GR" dirty="0" smtClean="0">
                <a:latin typeface="Candara"/>
                <a:ea typeface="Candara"/>
                <a:cs typeface="Candara"/>
                <a:sym typeface="Candara"/>
              </a:rPr>
              <a:t>Είναι ένα εργαλείο με το οποίο οι κάτοικοι ενός συγκεκριμένου τόπου έχουν τη δυνατότητα να αποτυπώσουν την κληρονομιά, το τοπίο και τη γνώση με τα οποία ταυτίζονται και τα οποία επιθυμούν να μεταδώσουν στις νέες γενιές.</a:t>
            </a:r>
            <a:endParaRPr lang="en-US" dirty="0" smtClean="0">
              <a:latin typeface="Candara"/>
              <a:ea typeface="Candara"/>
              <a:cs typeface="Candara"/>
              <a:sym typeface="Candara"/>
            </a:endParaRPr>
          </a:p>
          <a:p>
            <a:pPr lvl="0" algn="just"/>
            <a:r>
              <a:rPr lang="el-GR" dirty="0" smtClean="0">
                <a:latin typeface="Candara"/>
                <a:ea typeface="Candara"/>
                <a:cs typeface="Candara"/>
                <a:sym typeface="Candara"/>
              </a:rPr>
              <a:t>Αναδεικνύει τον τρόπο με τον οποίο μια τοπική κοινότητα βλέπει, αντιλαμβάνεται και δίνει αξία στον τόπο της, στις μνήμες της, στις μεταμορφώσεις του, στην υπάρχουσα πραγματικότητά του και στο πώς θα ήθελε να είναι στο μέλλον.</a:t>
            </a:r>
            <a:endParaRPr lang="en-US" dirty="0" smtClean="0">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dirty="0">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dirty="0">
              <a:latin typeface="Candara"/>
              <a:ea typeface="Candara"/>
              <a:cs typeface="Candara"/>
              <a:sym typeface="Candara"/>
            </a:endParaRPr>
          </a:p>
        </p:txBody>
      </p:sp>
      <p:pic>
        <p:nvPicPr>
          <p:cNvPr id="148" name="Google Shape;148;p4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49" name="Google Shape;149;p42"/>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42"/>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l-GR" sz="3600" b="1" i="0" u="none" strike="noStrike" cap="none" dirty="0" smtClean="0">
                <a:solidFill>
                  <a:schemeClr val="lt1"/>
                </a:solidFill>
                <a:latin typeface="Candara"/>
                <a:ea typeface="Candara"/>
                <a:cs typeface="Candara"/>
                <a:sym typeface="Candara"/>
              </a:rPr>
              <a:t>Χάρτης Τοπικ</a:t>
            </a:r>
            <a:r>
              <a:rPr lang="el-GR" sz="3600" b="1" dirty="0" smtClean="0">
                <a:solidFill>
                  <a:schemeClr val="lt1"/>
                </a:solidFill>
                <a:latin typeface="Candara"/>
                <a:ea typeface="Candara"/>
                <a:cs typeface="Candara"/>
                <a:sym typeface="Candara"/>
              </a:rPr>
              <a:t>ής κληρονομιάς </a:t>
            </a:r>
            <a:endParaRPr sz="36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3"/>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fontScale="92500" lnSpcReduction="20000"/>
          </a:bodyPr>
          <a:lstStyle/>
          <a:p>
            <a:pPr lvl="0" algn="just"/>
            <a:r>
              <a:rPr lang="el-GR" dirty="0" smtClean="0">
                <a:latin typeface="Candara"/>
                <a:ea typeface="Candara"/>
                <a:cs typeface="Candara"/>
                <a:sym typeface="Candara"/>
              </a:rPr>
              <a:t>Αποτελείται από μια χαρτογραφική αναπαράσταση ή από οποιοδήποτε άλλο προϊόν ή αποτέλεσμα με το οποίο ταυτίζεται η κοινότητα. Βασίζεται στην παραδοχή ότι δεν μπορεί κανείς να εκτιμήσει αυτό που δεν γνωρίζει. </a:t>
            </a:r>
            <a:endParaRPr lang="en-US" dirty="0" smtClean="0">
              <a:latin typeface="Candara"/>
              <a:ea typeface="Candara"/>
              <a:cs typeface="Candara"/>
              <a:sym typeface="Candara"/>
            </a:endParaRPr>
          </a:p>
          <a:p>
            <a:pPr lvl="0" algn="just"/>
            <a:r>
              <a:rPr lang="el-GR" dirty="0" smtClean="0">
                <a:latin typeface="Candara"/>
                <a:ea typeface="Candara"/>
                <a:cs typeface="Candara"/>
                <a:sym typeface="Candara"/>
              </a:rPr>
              <a:t>Ένας χάρτης τοπικής κληρονομιάς, όταν δημιουργείται μαζί με όσους ζουν στην περιοχή, επιτρέπει την εκ νέου ανακάλυψη της πραγματικής αξίας των τόπων και τη συγκέντρωση πληροφοριών που συχνά παραβλέπονται ή θεωρούνται μικρής σημασίας από τους επίσημους χάρτες ή τα επίσημα έγγραφα. </a:t>
            </a:r>
            <a:endParaRPr lang="en-US" dirty="0" smtClean="0">
              <a:latin typeface="Candara"/>
              <a:ea typeface="Candara"/>
              <a:cs typeface="Candara"/>
              <a:sym typeface="Candara"/>
            </a:endParaRPr>
          </a:p>
          <a:p>
            <a:pPr lvl="0" algn="just"/>
            <a:r>
              <a:rPr lang="el-GR" dirty="0" smtClean="0">
                <a:latin typeface="Candara"/>
                <a:ea typeface="Candara"/>
                <a:cs typeface="Candara"/>
                <a:sym typeface="Candara"/>
              </a:rPr>
              <a:t>Παράλληλα, δίνει στην κοινότητα τη δυνατότητα να επιλέξει τι θα συμπεριλάβει και τι θα αφήσει εκτός από την αναπαράστασή της, συμβάλλοντας έτσι και στη δημιουργία διαδρομών. Μπορεί να χρησιμοποιηθεί για τη δημιουργία διαδρομών.</a:t>
            </a:r>
            <a:endParaRPr lang="en-US" dirty="0" smtClean="0">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dirty="0">
              <a:latin typeface="Candara"/>
              <a:ea typeface="Candara"/>
              <a:cs typeface="Candara"/>
              <a:sym typeface="Candara"/>
            </a:endParaRPr>
          </a:p>
        </p:txBody>
      </p:sp>
      <p:pic>
        <p:nvPicPr>
          <p:cNvPr id="156" name="Google Shape;156;p4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7" name="Google Shape;157;p4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43"/>
          <p:cNvSpPr/>
          <p:nvPr/>
        </p:nvSpPr>
        <p:spPr>
          <a:xfrm>
            <a:off x="0" y="4"/>
            <a:ext cx="10911000" cy="735900"/>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l-GR" sz="3600" b="1" dirty="0" smtClean="0">
                <a:solidFill>
                  <a:schemeClr val="lt1"/>
                </a:solidFill>
                <a:latin typeface="Candara"/>
                <a:ea typeface="Candara"/>
                <a:cs typeface="Candara"/>
                <a:sym typeface="Candara"/>
              </a:rPr>
              <a:t>Χάρτης Τοπικής κληρονομιάς </a:t>
            </a:r>
            <a:endParaRPr lang="el-GR" sz="3600" b="1" dirty="0">
              <a:solidFill>
                <a:schemeClr val="lt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4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4" name="Google Shape;164;p44"/>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44"/>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lvl="0">
              <a:buSzPts val="3600"/>
            </a:pPr>
            <a:r>
              <a:rPr lang="el-GR" sz="3600" b="1" dirty="0" smtClean="0">
                <a:solidFill>
                  <a:schemeClr val="lt1"/>
                </a:solidFill>
                <a:latin typeface="Candara"/>
                <a:ea typeface="Candara"/>
                <a:cs typeface="Candara"/>
                <a:sym typeface="Candara"/>
              </a:rPr>
              <a:t>Χάρτης Τοπικής κληρονομιάς </a:t>
            </a:r>
            <a:endParaRPr lang="el-GR" sz="3600" b="1" dirty="0">
              <a:solidFill>
                <a:schemeClr val="lt1"/>
              </a:solidFill>
              <a:latin typeface="Candara"/>
              <a:ea typeface="Candara"/>
              <a:cs typeface="Candara"/>
              <a:sym typeface="Candara"/>
            </a:endParaRPr>
          </a:p>
        </p:txBody>
      </p:sp>
      <p:sp>
        <p:nvSpPr>
          <p:cNvPr id="166" name="Google Shape;166;p44"/>
          <p:cNvSpPr txBox="1"/>
          <p:nvPr/>
        </p:nvSpPr>
        <p:spPr>
          <a:xfrm>
            <a:off x="649664" y="1213953"/>
            <a:ext cx="10515600" cy="4800348"/>
          </a:xfrm>
          <a:prstGeom prst="rect">
            <a:avLst/>
          </a:prstGeom>
          <a:noFill/>
          <a:ln>
            <a:noFill/>
          </a:ln>
        </p:spPr>
        <p:txBody>
          <a:bodyPr spcFirstLastPara="1" wrap="square" lIns="91425" tIns="45700" rIns="91425" bIns="45700" anchor="t" anchorCtr="0">
            <a:noAutofit/>
          </a:bodyPr>
          <a:lstStyle/>
          <a:p>
            <a:r>
              <a:rPr lang="el-GR" sz="2400" dirty="0" smtClean="0">
                <a:solidFill>
                  <a:schemeClr val="dk1"/>
                </a:solidFill>
                <a:latin typeface="Calibri"/>
                <a:ea typeface="Calibri"/>
                <a:cs typeface="Calibri"/>
                <a:sym typeface="Calibri"/>
              </a:rPr>
              <a:t>Η έννοια των χαρτών τοπικής κληρονομιάς γεννήθηκε στις αρχές της δεκαετίας του 1980 στην Αγγλία, χάρη στην ιδέα του οργανισμού </a:t>
            </a:r>
            <a:r>
              <a:rPr lang="el-GR" sz="2400" dirty="0" err="1" smtClean="0">
                <a:solidFill>
                  <a:schemeClr val="dk1"/>
                </a:solidFill>
                <a:latin typeface="Calibri"/>
                <a:ea typeface="Calibri"/>
                <a:cs typeface="Calibri"/>
                <a:sym typeface="Calibri"/>
              </a:rPr>
              <a:t>Common</a:t>
            </a:r>
            <a:r>
              <a:rPr lang="el-GR" sz="2400" dirty="0" smtClean="0">
                <a:solidFill>
                  <a:schemeClr val="dk1"/>
                </a:solidFill>
                <a:latin typeface="Calibri"/>
                <a:ea typeface="Calibri"/>
                <a:cs typeface="Calibri"/>
                <a:sym typeface="Calibri"/>
              </a:rPr>
              <a:t> </a:t>
            </a:r>
            <a:r>
              <a:rPr lang="el-GR" sz="2400" dirty="0" err="1" smtClean="0">
                <a:solidFill>
                  <a:schemeClr val="dk1"/>
                </a:solidFill>
                <a:latin typeface="Calibri"/>
                <a:ea typeface="Calibri"/>
                <a:cs typeface="Calibri"/>
                <a:sym typeface="Calibri"/>
              </a:rPr>
              <a:t>Ground</a:t>
            </a:r>
            <a:r>
              <a:rPr lang="el-GR" sz="2400" dirty="0" smtClean="0">
                <a:solidFill>
                  <a:schemeClr val="dk1"/>
                </a:solidFill>
                <a:latin typeface="Calibri"/>
                <a:ea typeface="Calibri"/>
                <a:cs typeface="Calibri"/>
                <a:sym typeface="Calibri"/>
              </a:rPr>
              <a:t>, ενός μη κερδοσκοπικού οργανισμού, ο οποίος επέλεξε αρχικά να εργαστεί πάνω στην κατανόηση και προώθηση της τοπικής κληρονομιάς μέσα από </a:t>
            </a:r>
            <a:r>
              <a:rPr lang="el-GR" sz="2400" b="1" dirty="0" smtClean="0">
                <a:solidFill>
                  <a:schemeClr val="dk1"/>
                </a:solidFill>
                <a:latin typeface="Calibri"/>
                <a:ea typeface="Calibri"/>
                <a:cs typeface="Calibri"/>
                <a:sym typeface="Calibri"/>
              </a:rPr>
              <a:t>την ενεργή και δημιουργική συμμετοχή της κοινότητας αναφοράς.</a:t>
            </a:r>
          </a:p>
          <a:p>
            <a:endParaRPr lang="el-GR" sz="2400" dirty="0" smtClean="0">
              <a:solidFill>
                <a:schemeClr val="dk1"/>
              </a:solidFill>
              <a:latin typeface="Calibri"/>
              <a:ea typeface="Calibri"/>
              <a:cs typeface="Calibri"/>
              <a:sym typeface="Calibri"/>
            </a:endParaRPr>
          </a:p>
          <a:p>
            <a:r>
              <a:rPr lang="el-GR" sz="2400" dirty="0" smtClean="0">
                <a:solidFill>
                  <a:schemeClr val="dk1"/>
                </a:solidFill>
                <a:latin typeface="Calibri"/>
                <a:ea typeface="Calibri"/>
                <a:cs typeface="Calibri"/>
                <a:sym typeface="Calibri"/>
              </a:rPr>
              <a:t>Η προσέγγιση αυτή βασίζεται στην ιδιαίτερη προσοχή στα τοπικά χαρακτηριστικά, στη μετάδοση ειδικής και άγραφης γνώσης για κάθε τόπο, στην καταγραφή και καθοδήγηση των αλλαγών, στην αξιοποίηση των διαφορετικών ατομικών ικανοτήτων, στην ανάδειξη των σχέσεων και της αλληλεξάρτησης μεταξύ ανθρώπων και τόπων, καθώς και στην ανάδειξη μιας σειράς παραγόντων πέρα από τη μοναδικότητα.</a:t>
            </a:r>
          </a:p>
          <a:p>
            <a:pPr marL="0" marR="0" lvl="0" indent="0" algn="just" rtl="0">
              <a:lnSpc>
                <a:spcPct val="90000"/>
              </a:lnSpc>
              <a:spcBef>
                <a:spcPts val="1000"/>
              </a:spcBef>
              <a:spcAft>
                <a:spcPts val="0"/>
              </a:spcAft>
              <a:buClr>
                <a:schemeClr val="dk1"/>
              </a:buClr>
              <a:buSzPts val="1800"/>
              <a:buFont typeface="Arial"/>
              <a:buNone/>
            </a:pPr>
            <a:r>
              <a:rPr lang="en-US" sz="2400" dirty="0" smtClean="0">
                <a:solidFill>
                  <a:schemeClr val="dk1"/>
                </a:solidFill>
                <a:latin typeface="Calibri"/>
                <a:ea typeface="Calibri"/>
                <a:cs typeface="Calibri"/>
                <a:sym typeface="Calibri"/>
              </a:rPr>
              <a:t>.</a:t>
            </a:r>
          </a:p>
          <a:p>
            <a:pPr marL="0" marR="0" lvl="0" indent="0" algn="just" rtl="0">
              <a:lnSpc>
                <a:spcPct val="90000"/>
              </a:lnSpc>
              <a:spcBef>
                <a:spcPts val="1000"/>
              </a:spcBef>
              <a:spcAft>
                <a:spcPts val="0"/>
              </a:spcAft>
              <a:buClr>
                <a:schemeClr val="dk1"/>
              </a:buClr>
              <a:buSzPts val="1800"/>
              <a:buFont typeface="Arial"/>
              <a:buNone/>
            </a:pPr>
            <a:r>
              <a:rPr lang="en-US" sz="2400" dirty="0" smtClean="0">
                <a:solidFill>
                  <a:schemeClr val="dk1"/>
                </a:solidFill>
                <a:latin typeface="Calibri"/>
                <a:ea typeface="Calibri"/>
                <a:cs typeface="Calibri"/>
                <a:sym typeface="Calibri"/>
              </a:rPr>
              <a:t> </a:t>
            </a:r>
            <a:endParaRPr lang="en-US" sz="2400" dirty="0">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1522</Words>
  <Application>Microsoft Office PowerPoint</Application>
  <PresentationFormat>Προσαρμογή</PresentationFormat>
  <Paragraphs>130</Paragraphs>
  <Slides>18</Slides>
  <Notes>18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8</cp:revision>
  <dcterms:created xsi:type="dcterms:W3CDTF">2024-06-10T15:48:53Z</dcterms:created>
  <dcterms:modified xsi:type="dcterms:W3CDTF">2026-05-12T09:10:15Z</dcterms:modified>
</cp:coreProperties>
</file>