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1" r:id="rId15"/>
  </p:sldIdLst>
  <p:sldSz cx="12192000" cy="6858000"/>
  <p:notesSz cx="6858000" cy="9144000"/>
  <p:embeddedFontLst>
    <p:embeddedFont>
      <p:font typeface="Candara" pitchFamily="34" charset="0"/>
      <p:regular r:id="rId17"/>
      <p:bold r:id="rId18"/>
      <p:italic r:id="rId19"/>
      <p:boldItalic r:id="rId20"/>
    </p:embeddedFont>
    <p:embeddedFont>
      <p:font typeface="Calibri" pitchFamily="3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7" roundtripDataSignature="AMtx7mgECqpfbrPCHKNnNYC/JyzTWfA45g=="/>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558" y="-90"/>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 name="Google Shape;12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38983eb5681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2" name="Google Shape;132;g38983eb5681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3" name="Google Shape;15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 name="Google Shape;16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5" name="Google Shape;17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5" name="Google Shape;18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5" name="Google Shape;19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8" name="Google Shape;20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 xmlns:a16="http://schemas.microsoft.com/office/drawing/2014/main"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 xmlns:a16="http://schemas.microsoft.com/office/drawing/2014/main"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 xmlns:a16="http://schemas.microsoft.com/office/drawing/2014/main"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 xmlns:p14="http://schemas.microsoft.com/office/powerpoint/2010/main"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2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2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2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2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2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tr-TR"/>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3.jpeg"/><Relationship Id="rId3" Type="http://schemas.openxmlformats.org/officeDocument/2006/relationships/notesSlide" Target="../notesSlides/notesSlide14.xml"/><Relationship Id="rId7" Type="http://schemas.openxmlformats.org/officeDocument/2006/relationships/image" Target="../media/image11.png"/><Relationship Id="rId12"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1.png"/><Relationship Id="rId9"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5" name="Google Shape;85;p1"/>
          <p:cNvSpPr txBox="1"/>
          <p:nvPr/>
        </p:nvSpPr>
        <p:spPr>
          <a:xfrm>
            <a:off x="-3" y="2724029"/>
            <a:ext cx="12192000" cy="1384954"/>
          </a:xfrm>
          <a:prstGeom prst="rect">
            <a:avLst/>
          </a:prstGeom>
          <a:solidFill>
            <a:srgbClr val="72BC59"/>
          </a:solidFill>
          <a:ln>
            <a:noFill/>
          </a:ln>
        </p:spPr>
        <p:txBody>
          <a:bodyPr spcFirstLastPara="1" wrap="square" lIns="91425" tIns="45700" rIns="91425" bIns="45700" anchor="t" anchorCtr="0">
            <a:spAutoFit/>
          </a:bodyPr>
          <a:lstStyle/>
          <a:p>
            <a:pPr algn="ctr">
              <a:buSzPts val="2800"/>
            </a:pPr>
            <a:r>
              <a:rPr lang="el-GR" sz="2800" b="1" dirty="0" smtClean="0">
                <a:solidFill>
                  <a:srgbClr val="FFFFFF"/>
                </a:solidFill>
                <a:latin typeface="Candara"/>
                <a:ea typeface="Candara"/>
                <a:cs typeface="Candara"/>
                <a:sym typeface="Candara"/>
              </a:rPr>
              <a:t>ΠΡΟΓΡΑΜΜΑ ΚΑΤΑΡΤΙΣΗΣ</a:t>
            </a:r>
            <a:endParaRPr lang="tr-TR" sz="2800" b="1" dirty="0" smtClean="0">
              <a:solidFill>
                <a:srgbClr val="FFFFFF"/>
              </a:solidFill>
              <a:latin typeface="Candara"/>
              <a:ea typeface="Candara"/>
              <a:cs typeface="Candara"/>
            </a:endParaRP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dirty="0">
              <a:solidFill>
                <a:srgbClr val="FFFFFF"/>
              </a:solidFill>
              <a:latin typeface="Candara"/>
              <a:ea typeface="Candara"/>
              <a:cs typeface="Candara"/>
              <a:sym typeface="Candara"/>
            </a:endParaRPr>
          </a:p>
          <a:p>
            <a:pPr algn="ctr">
              <a:buSzPts val="2800"/>
            </a:pPr>
            <a:r>
              <a:rPr lang="el-GR" sz="2800" b="1" dirty="0" smtClean="0">
                <a:solidFill>
                  <a:srgbClr val="FFFFFF"/>
                </a:solidFill>
                <a:latin typeface="Candara"/>
                <a:ea typeface="Candara"/>
                <a:cs typeface="Candara"/>
                <a:sym typeface="Candara"/>
              </a:rPr>
              <a:t>ΜΑΘΗΣΙΑΚΗ ΕΝΟΤΗΤΑ 5: Βιωσιμότητα</a:t>
            </a:r>
            <a:r>
              <a:rPr lang="tr-TR" sz="2800" b="1" dirty="0" smtClean="0">
                <a:solidFill>
                  <a:srgbClr val="FFFFFF"/>
                </a:solidFill>
                <a:latin typeface="Candara"/>
                <a:ea typeface="Candara"/>
                <a:cs typeface="Candara"/>
                <a:sym typeface="Candara"/>
              </a:rPr>
              <a:t> </a:t>
            </a:r>
            <a:endParaRPr lang="tr-TR" sz="2800" b="1" dirty="0">
              <a:solidFill>
                <a:srgbClr val="FFFFFF"/>
              </a:solidFill>
              <a:latin typeface="Candara"/>
              <a:ea typeface="Candara"/>
              <a:cs typeface="Candara"/>
            </a:endParaRPr>
          </a:p>
        </p:txBody>
      </p:sp>
      <p:sp>
        <p:nvSpPr>
          <p:cNvPr id="86" name="Google Shape;86;p1"/>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tr-TR"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pic>
        <p:nvPicPr>
          <p:cNvPr id="7" name="6 - Εικόνα" descr="cc-brand-1.png"/>
          <p:cNvPicPr>
            <a:picLocks noChangeAspect="1"/>
          </p:cNvPicPr>
          <p:nvPr/>
        </p:nvPicPr>
        <p:blipFill>
          <a:blip r:embed="rId4"/>
          <a:stretch>
            <a:fillRect/>
          </a:stretch>
        </p:blipFill>
        <p:spPr>
          <a:xfrm>
            <a:off x="10688715" y="6078746"/>
            <a:ext cx="1503285" cy="779254"/>
          </a:xfrm>
          <a:prstGeom prst="rect">
            <a:avLst/>
          </a:prstGeom>
        </p:spPr>
      </p:pic>
      <p:sp>
        <p:nvSpPr>
          <p:cNvPr id="8" name="Google Shape;87;p1">
            <a:extLst>
              <a:ext uri="{FF2B5EF4-FFF2-40B4-BE49-F238E27FC236}">
                <a16:creationId xmlns="" xmlns:a16="http://schemas.microsoft.com/office/drawing/2014/main"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9" name="Google Shape;88;p1" descr="Blue text on a black background&#10;&#10;Description automatically generated">
            <a:extLst>
              <a:ext uri="{FF2B5EF4-FFF2-40B4-BE49-F238E27FC236}">
                <a16:creationId xmlns="" xmlns:a16="http://schemas.microsoft.com/office/drawing/2014/main" id="{1A6FCB7D-DF7E-D91D-D207-871084954BEA}"/>
              </a:ext>
            </a:extLst>
          </p:cNvPr>
          <p:cNvPicPr preferRelativeResize="0"/>
          <p:nvPr/>
        </p:nvPicPr>
        <p:blipFill>
          <a:blip r:embed="rId5"/>
          <a:stretch>
            <a:fillRect/>
          </a:stretch>
        </p:blipFill>
        <p:spPr>
          <a:xfrm>
            <a:off x="311501" y="6252809"/>
            <a:ext cx="2127367" cy="40252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2" descr="A logo with a tree in the middle&#10;&#10;Description automatically generated"/>
          <p:cNvPicPr preferRelativeResize="0"/>
          <p:nvPr/>
        </p:nvPicPr>
        <p:blipFill rotWithShape="1">
          <a:blip r:embed="rId3">
            <a:alphaModFix/>
          </a:blip>
          <a:srcRect/>
          <a:stretch/>
        </p:blipFill>
        <p:spPr>
          <a:xfrm>
            <a:off x="105509" y="6258460"/>
            <a:ext cx="509952" cy="509952"/>
          </a:xfrm>
          <a:prstGeom prst="rect">
            <a:avLst/>
          </a:prstGeom>
          <a:noFill/>
          <a:ln>
            <a:noFill/>
          </a:ln>
        </p:spPr>
      </p:pic>
      <p:sp>
        <p:nvSpPr>
          <p:cNvPr id="94" name="Google Shape;94;p2"/>
          <p:cNvSpPr/>
          <p:nvPr/>
        </p:nvSpPr>
        <p:spPr>
          <a:xfrm>
            <a:off x="738554" y="1590682"/>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5" name="Google Shape;95;p2"/>
          <p:cNvSpPr txBox="1"/>
          <p:nvPr/>
        </p:nvSpPr>
        <p:spPr>
          <a:xfrm>
            <a:off x="982350" y="2074775"/>
            <a:ext cx="9932400" cy="1354176"/>
          </a:xfrm>
          <a:prstGeom prst="rect">
            <a:avLst/>
          </a:prstGeom>
          <a:noFill/>
          <a:ln>
            <a:noFill/>
          </a:ln>
        </p:spPr>
        <p:txBody>
          <a:bodyPr spcFirstLastPara="1" wrap="square" lIns="91425" tIns="45700" rIns="91425" bIns="45700" anchor="t" anchorCtr="0">
            <a:spAutoFit/>
          </a:bodyPr>
          <a:lstStyle/>
          <a:p>
            <a:pPr algn="ctr">
              <a:spcBef>
                <a:spcPts val="1200"/>
              </a:spcBef>
              <a:buSzPts val="3600"/>
            </a:pPr>
            <a:r>
              <a:rPr lang="el-GR" sz="3600" b="1" dirty="0" smtClean="0">
                <a:solidFill>
                  <a:srgbClr val="FFFFFF"/>
                </a:solidFill>
                <a:latin typeface="Candara"/>
                <a:ea typeface="Candara"/>
                <a:cs typeface="Candara"/>
                <a:sym typeface="Candara"/>
              </a:rPr>
              <a:t>ΜΑΘΗΜΑ 1: ΠΟΛΙΤΙΣΤΙΚΗ ΚΛΗΡΟΝΟΜΙΑ ΚΑΙ ΒΙΩΣΙΜΟΤΗΤΑ</a:t>
            </a:r>
            <a:endParaRPr lang="tr-TR" sz="3600" b="1" dirty="0">
              <a:solidFill>
                <a:srgbClr val="FFFFFF"/>
              </a:solidFill>
              <a:latin typeface="Candara"/>
              <a:ea typeface="Candara"/>
              <a:cs typeface="Candara"/>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1" name="Google Shape;101;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3" name="Google Shape;103;p3"/>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ΟΡΙΣΜΟΙ ΚΑΙ ΒΑΣΙΚΕΣ ΕΝΝΟΙΕΣ Ι</a:t>
            </a:r>
            <a:endParaRPr lang="tr-TR" sz="3600" b="1" dirty="0">
              <a:solidFill>
                <a:srgbClr val="FFFFFF"/>
              </a:solidFill>
              <a:latin typeface="Candara"/>
              <a:ea typeface="Candara"/>
              <a:cs typeface="Candara"/>
              <a:sym typeface="Times New Roman"/>
            </a:endParaRPr>
          </a:p>
        </p:txBody>
      </p:sp>
      <p:sp>
        <p:nvSpPr>
          <p:cNvPr id="104" name="Google Shape;104;p3"/>
          <p:cNvSpPr txBox="1"/>
          <p:nvPr/>
        </p:nvSpPr>
        <p:spPr>
          <a:xfrm>
            <a:off x="360486" y="933275"/>
            <a:ext cx="6098058" cy="7078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A99374"/>
              </a:solidFill>
              <a:latin typeface="Candara"/>
              <a:ea typeface="Candara"/>
              <a:cs typeface="Candara"/>
              <a:sym typeface="Candara"/>
            </a:endParaRPr>
          </a:p>
          <a:p>
            <a:pPr>
              <a:buSzPts val="2000"/>
            </a:pPr>
            <a:r>
              <a:rPr lang="el-GR" sz="2000" b="1" dirty="0" smtClean="0">
                <a:solidFill>
                  <a:srgbClr val="A99374"/>
                </a:solidFill>
                <a:latin typeface="Candara"/>
                <a:ea typeface="Candara"/>
                <a:cs typeface="Candara"/>
                <a:sym typeface="Candara"/>
              </a:rPr>
              <a:t>1.1. Ορισμός της πολιτιστικής κληρονομιάς</a:t>
            </a:r>
            <a:endParaRPr lang="tr-TR" sz="2000" b="1" dirty="0">
              <a:solidFill>
                <a:srgbClr val="A99374"/>
              </a:solidFill>
              <a:latin typeface="Candara"/>
              <a:ea typeface="Candara"/>
              <a:cs typeface="Candara"/>
              <a:sym typeface="Candara"/>
            </a:endParaRPr>
          </a:p>
        </p:txBody>
      </p:sp>
      <p:sp>
        <p:nvSpPr>
          <p:cNvPr id="105" name="Google Shape;105;p3"/>
          <p:cNvSpPr txBox="1"/>
          <p:nvPr/>
        </p:nvSpPr>
        <p:spPr>
          <a:xfrm>
            <a:off x="498450" y="1838517"/>
            <a:ext cx="11117655" cy="324700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a:p>
            <a:pPr>
              <a:spcBef>
                <a:spcPts val="600"/>
              </a:spcBef>
              <a:buSzPts val="1800"/>
            </a:pPr>
            <a:r>
              <a:rPr lang="tr-TR" sz="1800" dirty="0" smtClean="0">
                <a:solidFill>
                  <a:srgbClr val="3F3F3F"/>
                </a:solidFill>
                <a:latin typeface="Candara"/>
                <a:ea typeface="Candara"/>
                <a:cs typeface="Candara"/>
                <a:sym typeface="Candara"/>
              </a:rPr>
              <a:t> </a:t>
            </a:r>
            <a:r>
              <a:rPr lang="el-GR" sz="1800" dirty="0" smtClean="0">
                <a:solidFill>
                  <a:srgbClr val="3F3F3F"/>
                </a:solidFill>
                <a:latin typeface="Candara"/>
                <a:ea typeface="Candara"/>
                <a:cs typeface="Candara"/>
                <a:sym typeface="Candara"/>
              </a:rPr>
              <a:t>Η πολιτιστική και φυσική κληρονομιά περιλαμβάνει τις υλικές και άυλες πτυχές της ανθρώπινης ιστορίας και του περιβάλλοντος, οι οποίες έχουν πολιτιστική, ιστορική και οικολογική σημασία.</a:t>
            </a:r>
          </a:p>
          <a:p>
            <a:pPr>
              <a:spcBef>
                <a:spcPts val="600"/>
              </a:spcBef>
              <a:buSzPts val="1800"/>
            </a:pPr>
            <a:endParaRPr lang="el-GR" sz="1800" dirty="0" smtClean="0">
              <a:solidFill>
                <a:srgbClr val="3F3F3F"/>
              </a:solidFill>
              <a:latin typeface="Candara"/>
              <a:ea typeface="Candara"/>
              <a:cs typeface="Candara"/>
              <a:sym typeface="Candara"/>
            </a:endParaRPr>
          </a:p>
          <a:p>
            <a:pPr>
              <a:spcBef>
                <a:spcPts val="600"/>
              </a:spcBef>
              <a:buSzPts val="1800"/>
            </a:pPr>
            <a:r>
              <a:rPr lang="el-GR" sz="1800" dirty="0" smtClean="0">
                <a:solidFill>
                  <a:srgbClr val="3F3F3F"/>
                </a:solidFill>
                <a:latin typeface="Candara"/>
                <a:ea typeface="Candara"/>
                <a:cs typeface="Candara"/>
                <a:sym typeface="Candara"/>
              </a:rPr>
              <a:t>Ιστορικοί χώροι, μνημεία, συστήματα </a:t>
            </a:r>
            <a:r>
              <a:rPr lang="el-GR" sz="1800" dirty="0" err="1" smtClean="0">
                <a:solidFill>
                  <a:srgbClr val="3F3F3F"/>
                </a:solidFill>
                <a:latin typeface="Candara"/>
                <a:ea typeface="Candara"/>
                <a:cs typeface="Candara"/>
                <a:sym typeface="Candara"/>
              </a:rPr>
              <a:t>αυτόχθονης</a:t>
            </a:r>
            <a:r>
              <a:rPr lang="el-GR" sz="1800" dirty="0" smtClean="0">
                <a:solidFill>
                  <a:srgbClr val="3F3F3F"/>
                </a:solidFill>
                <a:latin typeface="Candara"/>
                <a:ea typeface="Candara"/>
                <a:cs typeface="Candara"/>
                <a:sym typeface="Candara"/>
              </a:rPr>
              <a:t> γνώσης, περιοχές υψηλής βιοποικιλότητας, οικοσυστήματα και γεωλογικοί σχηματισμοί αποτελούν παραδείγματα πολιτιστικής κληρονομιάς.</a:t>
            </a:r>
          </a:p>
          <a:p>
            <a:pPr>
              <a:spcBef>
                <a:spcPts val="600"/>
              </a:spcBef>
              <a:buSzPts val="1800"/>
            </a:pPr>
            <a:endParaRPr lang="el-GR" sz="1800" dirty="0" smtClean="0">
              <a:solidFill>
                <a:srgbClr val="3F3F3F"/>
              </a:solidFill>
              <a:latin typeface="Candara"/>
              <a:ea typeface="Candara"/>
              <a:cs typeface="Candara"/>
              <a:sym typeface="Candara"/>
            </a:endParaRPr>
          </a:p>
          <a:p>
            <a:pPr>
              <a:spcBef>
                <a:spcPts val="600"/>
              </a:spcBef>
              <a:buSzPts val="1800"/>
            </a:pPr>
            <a:r>
              <a:rPr lang="el-GR" sz="1800" dirty="0" smtClean="0">
                <a:solidFill>
                  <a:srgbClr val="3F3F3F"/>
                </a:solidFill>
                <a:latin typeface="Candara"/>
                <a:ea typeface="Candara"/>
                <a:cs typeface="Candara"/>
                <a:sym typeface="Candara"/>
              </a:rPr>
              <a:t>Η πολιτιστική και φυσική κληρονομιά αντανακλά τον πλούτο και την ποικιλομορφία του ανθρώπινου πολιτισμού και του φυσικού κόσμου, συμβάλλοντας στην κοινωνική συνοχή, στη διαμόρφωση ταυτότητας και στην οικολογική ισορροπία.</a:t>
            </a:r>
            <a:endParaRPr lang="el-GR" sz="1800" dirty="0">
              <a:solidFill>
                <a:srgbClr val="3F3F3F"/>
              </a:solidFill>
              <a:latin typeface="Candara"/>
              <a:ea typeface="Candara"/>
              <a:cs typeface="Candara"/>
              <a:sym typeface="Candar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11" name="Google Shape;111;p4"/>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2" name="Google Shape;112;p4"/>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 name="Google Shape;113;p4"/>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ΟΡΙΣΜΟΙ ΚΑΙ ΒΑΣΙΚΕΣ ΕΝΝΟΙΕΣ ΙΙ</a:t>
            </a:r>
            <a:endParaRPr lang="el-GR" sz="3600" b="1" dirty="0">
              <a:solidFill>
                <a:srgbClr val="FFFFFF"/>
              </a:solidFill>
              <a:latin typeface="Candara"/>
              <a:ea typeface="Candara"/>
              <a:cs typeface="Candara"/>
              <a:sym typeface="Times New Roman"/>
            </a:endParaRPr>
          </a:p>
        </p:txBody>
      </p:sp>
      <p:sp>
        <p:nvSpPr>
          <p:cNvPr id="114" name="Google Shape;114;p4"/>
          <p:cNvSpPr txBox="1"/>
          <p:nvPr/>
        </p:nvSpPr>
        <p:spPr>
          <a:xfrm>
            <a:off x="536611" y="941083"/>
            <a:ext cx="6098100" cy="400069"/>
          </a:xfrm>
          <a:prstGeom prst="rect">
            <a:avLst/>
          </a:prstGeom>
          <a:noFill/>
          <a:ln>
            <a:noFill/>
          </a:ln>
        </p:spPr>
        <p:txBody>
          <a:bodyPr spcFirstLastPara="1" wrap="square" lIns="91425" tIns="45700" rIns="91425" bIns="45700" anchor="t" anchorCtr="0">
            <a:spAutoFit/>
          </a:bodyPr>
          <a:lstStyle/>
          <a:p>
            <a:pPr>
              <a:buSzPts val="2000"/>
            </a:pPr>
            <a:r>
              <a:rPr lang="el-GR" sz="2000" b="1" dirty="0" smtClean="0">
                <a:solidFill>
                  <a:srgbClr val="A99374"/>
                </a:solidFill>
                <a:latin typeface="Candara"/>
                <a:ea typeface="Candara"/>
                <a:cs typeface="Candara"/>
                <a:sym typeface="Candara"/>
              </a:rPr>
              <a:t>1.2. Άυλη πολιτιστική κληρονομιά</a:t>
            </a:r>
            <a:r>
              <a:rPr lang="tr-TR" sz="2000" b="1" dirty="0" smtClean="0">
                <a:solidFill>
                  <a:srgbClr val="A99374"/>
                </a:solidFill>
                <a:latin typeface="Candara"/>
                <a:ea typeface="Candara"/>
                <a:cs typeface="Candara"/>
                <a:sym typeface="Candara"/>
              </a:rPr>
              <a:t> </a:t>
            </a:r>
            <a:endParaRPr lang="tr-TR" sz="2000" b="1" dirty="0">
              <a:solidFill>
                <a:srgbClr val="A99374"/>
              </a:solidFill>
              <a:latin typeface="Candara"/>
              <a:ea typeface="Candara"/>
              <a:cs typeface="Candara"/>
              <a:sym typeface="Candara"/>
            </a:endParaRPr>
          </a:p>
        </p:txBody>
      </p:sp>
      <p:sp>
        <p:nvSpPr>
          <p:cNvPr id="116" name="Google Shape;116;p4"/>
          <p:cNvSpPr txBox="1"/>
          <p:nvPr/>
        </p:nvSpPr>
        <p:spPr>
          <a:xfrm>
            <a:off x="479376" y="1412776"/>
            <a:ext cx="6716400" cy="5262939"/>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600"/>
              <a:buFont typeface="Arial"/>
              <a:buNone/>
            </a:pPr>
            <a:endParaRPr b="0" i="0" u="none" strike="noStrike" cap="none" dirty="0">
              <a:solidFill>
                <a:srgbClr val="595959"/>
              </a:solidFill>
              <a:latin typeface="Candara"/>
              <a:ea typeface="Candara"/>
              <a:cs typeface="Candara"/>
              <a:sym typeface="Candara"/>
            </a:endParaRPr>
          </a:p>
          <a:p>
            <a:r>
              <a:rPr lang="el-GR" dirty="0" smtClean="0">
                <a:solidFill>
                  <a:srgbClr val="595959"/>
                </a:solidFill>
                <a:latin typeface="Candara"/>
                <a:ea typeface="Candara"/>
                <a:cs typeface="Candara"/>
                <a:sym typeface="Candara"/>
              </a:rPr>
              <a:t>Η άυλη πολιτιστική κληρονομιά περιλαμβάνει πρακτικές, γνώσεις και μορφές έκφρασης που οι κοινότητες αναγνωρίζουν ως μέρος της πολιτιστικής τους ταυτότητας, καθώς και τα αντικείμενα και τους χώρους που συνδέονται με αυτές. Καθώς μεταβιβάζεται από γενιά σε γενιά, αυτή η κληρονομιά προσαρμόζεται με την πάροδο του χρόνου, ενισχύοντας την ταυτότητα και τον σεβασμό προς την πολιτιστική ποικιλομορφία.</a:t>
            </a:r>
          </a:p>
          <a:p>
            <a:endParaRPr lang="el-GR" dirty="0" smtClean="0">
              <a:solidFill>
                <a:srgbClr val="595959"/>
              </a:solidFill>
              <a:latin typeface="Candara"/>
              <a:ea typeface="Candara"/>
              <a:cs typeface="Candara"/>
              <a:sym typeface="Candara"/>
            </a:endParaRPr>
          </a:p>
          <a:p>
            <a:r>
              <a:rPr lang="el-GR" dirty="0" smtClean="0">
                <a:solidFill>
                  <a:srgbClr val="595959"/>
                </a:solidFill>
                <a:latin typeface="Candara"/>
                <a:ea typeface="Candara"/>
                <a:cs typeface="Candara"/>
                <a:sym typeface="Candara"/>
              </a:rPr>
              <a:t>Η κληρονομιά είναι κάτι που μεταβιβάζεται από γενιά σε γενιά. Ο πολιτισμός αναφέρεται σε αξίες, παραδόσεις και ταυτότητες. Η λέξη «άυλη» σημαίνει κάτι που δεν μπορούμε να αγγίξουμε. Επομένως, η άυλη κληρονομιά αναφέρεται στις παραδόσεις και τις ζωντανές εκφράσεις που περνούν από τη μία γενιά στην επόμενη.</a:t>
            </a:r>
          </a:p>
          <a:p>
            <a:endParaRPr lang="el-GR" dirty="0" smtClean="0">
              <a:solidFill>
                <a:srgbClr val="595959"/>
              </a:solidFill>
              <a:latin typeface="Candara"/>
              <a:ea typeface="Candara"/>
              <a:cs typeface="Candara"/>
              <a:sym typeface="Candara"/>
            </a:endParaRPr>
          </a:p>
          <a:p>
            <a:r>
              <a:rPr lang="el-GR" dirty="0" smtClean="0">
                <a:solidFill>
                  <a:srgbClr val="595959"/>
                </a:solidFill>
                <a:latin typeface="Candara"/>
                <a:ea typeface="Candara"/>
                <a:cs typeface="Candara"/>
                <a:sym typeface="Candara"/>
              </a:rPr>
              <a:t>Μπορεί να θεωρηθεί ως «ζωντανή κληρονομιά». Παραδείγματα περιλαμβάνουν κοινοτικές συγκεντρώσεις, προφορικές ιστορίες, τραγούδια, γνώσεις για φυσικούς χώρους, θεραπευτικές παραδόσεις, φαγητά, γιορτές, πεποιθήσεις, πολιτιστικές πρακτικές, δεξιότητες χειροτεχνίας, αγροτικές και κτηνοτροφικές μεθόδους, παραδοσιακή ναυτοσύνη, μαγειρική και οινοποιία. Τα στοιχεία αυτής της κληρονομιάς αποτελούν αναπόσπαστο μέρος της ζωής τόσο σε αγροτικές όσο και σε αστικές περιοχές, καθώς και στους αυτόχθονες πληθυσμούς. Η άυλη πολιτιστική κληρονομιά είναι ταυτόχρονα παραδοσιακή, σύγχρονη και ζωντανή. Είναι συμπεριληπτική, αντιπροσωπευτική και βασισμένη στην κοινότητα.</a:t>
            </a:r>
          </a:p>
          <a:p>
            <a:pPr marL="0" lvl="0" indent="0">
              <a:buSzPts val="1600"/>
              <a:buFont typeface="Arial"/>
              <a:buNone/>
            </a:pPr>
            <a:endParaRPr lang="tr-TR" dirty="0" smtClean="0">
              <a:solidFill>
                <a:srgbClr val="595959"/>
              </a:solidFill>
              <a:latin typeface="Candara"/>
              <a:ea typeface="Candara"/>
              <a:cs typeface="Candara"/>
              <a:sym typeface="Candara"/>
            </a:endParaRPr>
          </a:p>
        </p:txBody>
      </p:sp>
      <p:pic>
        <p:nvPicPr>
          <p:cNvPr id="117" name="Google Shape;117;p4"/>
          <p:cNvPicPr preferRelativeResize="0"/>
          <p:nvPr/>
        </p:nvPicPr>
        <p:blipFill rotWithShape="1">
          <a:blip r:embed="rId4">
            <a:alphaModFix/>
          </a:blip>
          <a:srcRect/>
          <a:stretch/>
        </p:blipFill>
        <p:spPr>
          <a:xfrm>
            <a:off x="7248300" y="915174"/>
            <a:ext cx="3811000" cy="25400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23" name="Google Shape;123;p5"/>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4" name="Google Shape;124;p5"/>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5"/>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ΟΡΙΣΜΟΙ ΚΑΙ ΒΑΣΙΚΕΣ ΕΝΝΟΙΕΣ ΙΙΙ</a:t>
            </a:r>
            <a:endParaRPr lang="el-GR" sz="3600" b="1" dirty="0">
              <a:solidFill>
                <a:srgbClr val="FFFFFF"/>
              </a:solidFill>
              <a:latin typeface="Candara"/>
              <a:ea typeface="Candara"/>
              <a:cs typeface="Candara"/>
              <a:sym typeface="Times New Roman"/>
            </a:endParaRPr>
          </a:p>
        </p:txBody>
      </p:sp>
      <p:sp>
        <p:nvSpPr>
          <p:cNvPr id="126" name="Google Shape;126;p5"/>
          <p:cNvSpPr txBox="1"/>
          <p:nvPr/>
        </p:nvSpPr>
        <p:spPr>
          <a:xfrm>
            <a:off x="360486" y="735918"/>
            <a:ext cx="6098058" cy="400069"/>
          </a:xfrm>
          <a:prstGeom prst="rect">
            <a:avLst/>
          </a:prstGeom>
          <a:noFill/>
          <a:ln>
            <a:noFill/>
          </a:ln>
        </p:spPr>
        <p:txBody>
          <a:bodyPr spcFirstLastPara="1" wrap="square" lIns="91425" tIns="45700" rIns="91425" bIns="45700" anchor="t" anchorCtr="0">
            <a:spAutoFit/>
          </a:bodyPr>
          <a:lstStyle/>
          <a:p>
            <a:pPr>
              <a:buSzPts val="2000"/>
            </a:pPr>
            <a:r>
              <a:rPr lang="el-GR" sz="2000" b="1" dirty="0" smtClean="0">
                <a:solidFill>
                  <a:srgbClr val="A99374"/>
                </a:solidFill>
                <a:latin typeface="Candara"/>
                <a:ea typeface="Candara"/>
                <a:cs typeface="Candara"/>
                <a:sym typeface="Candara"/>
              </a:rPr>
              <a:t>1.2. Άυλη πολιτιστική κληρονομιά</a:t>
            </a:r>
            <a:r>
              <a:rPr lang="tr-TR" sz="2000" b="1" dirty="0" smtClean="0">
                <a:solidFill>
                  <a:srgbClr val="A99374"/>
                </a:solidFill>
                <a:latin typeface="Candara"/>
                <a:ea typeface="Candara"/>
                <a:cs typeface="Candara"/>
                <a:sym typeface="Candara"/>
              </a:rPr>
              <a:t> </a:t>
            </a:r>
            <a:endParaRPr lang="tr-TR" sz="2000" b="1" dirty="0">
              <a:solidFill>
                <a:srgbClr val="A99374"/>
              </a:solidFill>
              <a:latin typeface="Candara"/>
              <a:ea typeface="Candara"/>
              <a:cs typeface="Candara"/>
              <a:sym typeface="Candara"/>
            </a:endParaRPr>
          </a:p>
        </p:txBody>
      </p:sp>
      <p:sp>
        <p:nvSpPr>
          <p:cNvPr id="127" name="Google Shape;127;p5"/>
          <p:cNvSpPr txBox="1"/>
          <p:nvPr/>
        </p:nvSpPr>
        <p:spPr>
          <a:xfrm>
            <a:off x="407368" y="1340768"/>
            <a:ext cx="7007400" cy="550916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a:buSzPts val="1600"/>
            </a:pPr>
            <a:r>
              <a:rPr lang="el-GR" sz="1600" dirty="0" smtClean="0">
                <a:solidFill>
                  <a:srgbClr val="595959"/>
                </a:solidFill>
                <a:latin typeface="Candara"/>
                <a:ea typeface="Candara"/>
                <a:cs typeface="Candara"/>
                <a:sym typeface="Candara"/>
              </a:rPr>
              <a:t>Η Σύμβαση της UNESCO του 2003 δίνει έμφαση στην ανάγκη διαφύλαξης αυτών των πολιτιστικών εκφράσεων για τις μελλοντικές γενιές. Για να βοηθήσει τους ανθρώπους να κατανοήσουν την άυλη πολιτιστική κληρονομιά, η Σύμβαση της UNESCO την περιγράφει μέσα από ευρείες κατηγορίες.</a:t>
            </a:r>
          </a:p>
          <a:p>
            <a:pPr>
              <a:buSzPts val="1600"/>
            </a:pPr>
            <a:endParaRPr lang="el-GR" sz="1600" dirty="0" smtClean="0">
              <a:solidFill>
                <a:srgbClr val="595959"/>
              </a:solidFill>
              <a:latin typeface="Candara"/>
              <a:ea typeface="Candara"/>
              <a:cs typeface="Candara"/>
              <a:sym typeface="Candara"/>
            </a:endParaRPr>
          </a:p>
          <a:p>
            <a:pPr>
              <a:buSzPts val="1600"/>
            </a:pPr>
            <a:r>
              <a:rPr lang="el-GR" sz="1600" b="1" dirty="0" smtClean="0">
                <a:solidFill>
                  <a:srgbClr val="595959"/>
                </a:solidFill>
                <a:latin typeface="Candara"/>
                <a:ea typeface="Candara"/>
                <a:cs typeface="Candara"/>
                <a:sym typeface="Candara"/>
              </a:rPr>
              <a:t>Προφορικές παραδόσεις και εκφράσεις</a:t>
            </a:r>
            <a:r>
              <a:rPr lang="el-GR" sz="1600" dirty="0" smtClean="0">
                <a:solidFill>
                  <a:srgbClr val="595959"/>
                </a:solidFill>
                <a:latin typeface="Candara"/>
                <a:ea typeface="Candara"/>
                <a:cs typeface="Candara"/>
                <a:sym typeface="Candara"/>
              </a:rPr>
              <a:t>: Μπορούν να περιλαμβάνουν παροιμίες, αινίγματα, ιστορίες, θρύλους, μύθους, επικά τραγούδια και ποιήματα, ξόρκια, απαγγελίες, τραγούδια και άλλα.</a:t>
            </a:r>
          </a:p>
          <a:p>
            <a:pPr>
              <a:buSzPts val="1600"/>
            </a:pPr>
            <a:endParaRPr lang="el-GR" sz="1600" dirty="0" smtClean="0">
              <a:solidFill>
                <a:srgbClr val="595959"/>
              </a:solidFill>
              <a:latin typeface="Candara"/>
              <a:ea typeface="Candara"/>
              <a:cs typeface="Candara"/>
              <a:sym typeface="Candara"/>
            </a:endParaRPr>
          </a:p>
          <a:p>
            <a:pPr>
              <a:buSzPts val="1600"/>
            </a:pPr>
            <a:r>
              <a:rPr lang="el-GR" sz="1600" b="1" dirty="0" smtClean="0">
                <a:solidFill>
                  <a:srgbClr val="595959"/>
                </a:solidFill>
                <a:latin typeface="Candara"/>
                <a:ea typeface="Candara"/>
                <a:cs typeface="Candara"/>
                <a:sym typeface="Candara"/>
              </a:rPr>
              <a:t>Παραστατικές τέχνες: </a:t>
            </a:r>
            <a:r>
              <a:rPr lang="el-GR" sz="1600" dirty="0" smtClean="0">
                <a:solidFill>
                  <a:srgbClr val="595959"/>
                </a:solidFill>
                <a:latin typeface="Candara"/>
                <a:ea typeface="Candara"/>
                <a:cs typeface="Candara"/>
                <a:sym typeface="Candara"/>
              </a:rPr>
              <a:t>Μπορούν να περιλαμβάνουν μουσική, χορό και θέατρο, παντομίμα, τραγούδια και άλλες μορφές καλλιτεχνικής έκφρασης που μεταβιβάζονται από γενιά σε γενιά.</a:t>
            </a:r>
          </a:p>
          <a:p>
            <a:pPr>
              <a:buSzPts val="1600"/>
            </a:pPr>
            <a:endParaRPr lang="el-GR" sz="1600" dirty="0" smtClean="0">
              <a:solidFill>
                <a:srgbClr val="595959"/>
              </a:solidFill>
              <a:latin typeface="Candara"/>
              <a:ea typeface="Candara"/>
              <a:cs typeface="Candara"/>
              <a:sym typeface="Candara"/>
            </a:endParaRPr>
          </a:p>
          <a:p>
            <a:pPr>
              <a:buSzPts val="1600"/>
            </a:pPr>
            <a:r>
              <a:rPr lang="el-GR" sz="1600" b="1" dirty="0" smtClean="0">
                <a:solidFill>
                  <a:srgbClr val="595959"/>
                </a:solidFill>
                <a:latin typeface="Candara"/>
                <a:ea typeface="Candara"/>
                <a:cs typeface="Candara"/>
                <a:sym typeface="Candara"/>
              </a:rPr>
              <a:t>Κοινωνικές πρακτικές, τελετουργίες και εορταστικές εκδηλώσεις</a:t>
            </a:r>
            <a:r>
              <a:rPr lang="el-GR" sz="1600" dirty="0" smtClean="0">
                <a:solidFill>
                  <a:srgbClr val="595959"/>
                </a:solidFill>
                <a:latin typeface="Candara"/>
                <a:ea typeface="Candara"/>
                <a:cs typeface="Candara"/>
                <a:sym typeface="Candara"/>
              </a:rPr>
              <a:t>: Πρόκειται για δραστηριότητες που οργανώνουν τη ζωή των κοινοτήτων και μοιράζονται τα μέλη τους, όπως τελετές μύησης, κηδείες, εποχικά καρναβάλια και γιορτές συγκομιδής.</a:t>
            </a: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3F3F3F"/>
              </a:solidFill>
              <a:latin typeface="Candara"/>
              <a:ea typeface="Candara"/>
              <a:cs typeface="Candara"/>
              <a:sym typeface="Candara"/>
            </a:endParaRPr>
          </a:p>
        </p:txBody>
      </p:sp>
      <p:pic>
        <p:nvPicPr>
          <p:cNvPr id="128" name="Google Shape;128;p5"/>
          <p:cNvPicPr preferRelativeResize="0"/>
          <p:nvPr/>
        </p:nvPicPr>
        <p:blipFill rotWithShape="1">
          <a:blip r:embed="rId4">
            <a:alphaModFix/>
          </a:blip>
          <a:srcRect/>
          <a:stretch/>
        </p:blipFill>
        <p:spPr>
          <a:xfrm>
            <a:off x="7788747" y="1874168"/>
            <a:ext cx="3644652" cy="2432805"/>
          </a:xfrm>
          <a:prstGeom prst="rect">
            <a:avLst/>
          </a:prstGeom>
          <a:noFill/>
          <a:ln>
            <a:noFill/>
          </a:ln>
        </p:spPr>
      </p:pic>
      <p:sp>
        <p:nvSpPr>
          <p:cNvPr id="129" name="Google Shape;129;p5"/>
          <p:cNvSpPr txBox="1"/>
          <p:nvPr/>
        </p:nvSpPr>
        <p:spPr>
          <a:xfrm>
            <a:off x="7788750" y="4358775"/>
            <a:ext cx="6421800" cy="523180"/>
          </a:xfrm>
          <a:prstGeom prst="rect">
            <a:avLst/>
          </a:prstGeom>
          <a:noFill/>
          <a:ln>
            <a:noFill/>
          </a:ln>
        </p:spPr>
        <p:txBody>
          <a:bodyPr spcFirstLastPara="1" wrap="square" lIns="91425" tIns="45700" rIns="91425" bIns="45700" anchor="t" anchorCtr="0">
            <a:spAutoFit/>
          </a:bodyPr>
          <a:lstStyle/>
          <a:p>
            <a:r>
              <a:rPr lang="el-GR" sz="1200" b="1" dirty="0" smtClean="0"/>
              <a:t>Τουρκική Εθνική Επιτροπή για την UNESCO</a:t>
            </a:r>
            <a:endParaRPr lang="el-GR" sz="1200" dirty="0" smtClean="0"/>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3F3F3F"/>
              </a:solidFill>
              <a:latin typeface="Candara"/>
              <a:ea typeface="Candara"/>
              <a:cs typeface="Candara"/>
              <a:sym typeface="Canda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pic>
        <p:nvPicPr>
          <p:cNvPr id="134" name="Google Shape;134;g38983eb5681_0_2"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35" name="Google Shape;135;g38983eb5681_0_2"/>
          <p:cNvSpPr/>
          <p:nvPr/>
        </p:nvSpPr>
        <p:spPr>
          <a:xfrm>
            <a:off x="360486" y="-1"/>
            <a:ext cx="10698900" cy="7359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6" name="Google Shape;136;g38983eb5681_0_2"/>
          <p:cNvSpPr/>
          <p:nvPr/>
        </p:nvSpPr>
        <p:spPr>
          <a:xfrm>
            <a:off x="0" y="0"/>
            <a:ext cx="10911000" cy="7359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g38983eb5681_0_2"/>
          <p:cNvSpPr txBox="1"/>
          <p:nvPr/>
        </p:nvSpPr>
        <p:spPr>
          <a:xfrm>
            <a:off x="0" y="89588"/>
            <a:ext cx="9646500"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ΟΡΙΣΜΟΙ ΚΑΙ ΒΑΣΙΚΕΣ ΕΝΝΟΙΕΣ ΙΙΙ</a:t>
            </a:r>
            <a:endParaRPr lang="el-GR" sz="3600" b="1" dirty="0">
              <a:solidFill>
                <a:srgbClr val="FFFFFF"/>
              </a:solidFill>
              <a:latin typeface="Candara"/>
              <a:ea typeface="Candara"/>
              <a:cs typeface="Candara"/>
              <a:sym typeface="Times New Roman"/>
            </a:endParaRPr>
          </a:p>
        </p:txBody>
      </p:sp>
      <p:sp>
        <p:nvSpPr>
          <p:cNvPr id="138" name="Google Shape;138;g38983eb5681_0_2"/>
          <p:cNvSpPr txBox="1"/>
          <p:nvPr/>
        </p:nvSpPr>
        <p:spPr>
          <a:xfrm>
            <a:off x="432975" y="490725"/>
            <a:ext cx="5606700" cy="60016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dirty="0">
              <a:solidFill>
                <a:srgbClr val="595959"/>
              </a:solidFill>
              <a:latin typeface="Candara"/>
              <a:ea typeface="Candara"/>
              <a:cs typeface="Candara"/>
              <a:sym typeface="Candara"/>
            </a:endParaRPr>
          </a:p>
          <a:p>
            <a:pPr>
              <a:buSzPts val="1600"/>
            </a:pPr>
            <a:r>
              <a:rPr lang="el-GR" sz="1600" b="1" dirty="0" smtClean="0">
                <a:solidFill>
                  <a:srgbClr val="595959"/>
                </a:solidFill>
                <a:latin typeface="Candara"/>
                <a:ea typeface="Candara"/>
                <a:cs typeface="Candara"/>
                <a:sym typeface="Candara"/>
              </a:rPr>
              <a:t>Γνώσεις και πρακτικές που σχετίζονται με τη φύση και το σύμπαν:</a:t>
            </a:r>
            <a:r>
              <a:rPr lang="el-GR" sz="1600" dirty="0" smtClean="0">
                <a:solidFill>
                  <a:srgbClr val="595959"/>
                </a:solidFill>
                <a:latin typeface="Candara"/>
                <a:ea typeface="Candara"/>
                <a:cs typeface="Candara"/>
                <a:sym typeface="Candara"/>
              </a:rPr>
              <a:t/>
            </a:r>
            <a:br>
              <a:rPr lang="el-GR" sz="1600" dirty="0" smtClean="0">
                <a:solidFill>
                  <a:srgbClr val="595959"/>
                </a:solidFill>
                <a:latin typeface="Candara"/>
                <a:ea typeface="Candara"/>
                <a:cs typeface="Candara"/>
                <a:sym typeface="Candara"/>
              </a:rPr>
            </a:br>
            <a:r>
              <a:rPr lang="el-GR" sz="1600" dirty="0" smtClean="0">
                <a:solidFill>
                  <a:srgbClr val="595959"/>
                </a:solidFill>
                <a:latin typeface="Candara"/>
                <a:ea typeface="Candara"/>
                <a:cs typeface="Candara"/>
                <a:sym typeface="Candara"/>
              </a:rPr>
              <a:t>Αναφέρονται στην τεχνογνωσία και στις δεξιότητες που έχουν αναπτύξει οι κοινότητες μέσα από την αλληλεπίδρασή τους με το φυσικό περιβάλλον και μπορούν να εκφράζονται μέσα από τη γλώσσα, τη μνήμη, την πνευματικότητα ή τις κοσμοθεωρίες. Παραδοσιακές μέθοδοι αρχιτεκτονικής, γεωργίας, κτηνοτροφίας και μαγειρικής περιλαμβάνονται στα σχετικά στοιχεία.</a:t>
            </a:r>
          </a:p>
          <a:p>
            <a:pPr>
              <a:buSzPts val="1600"/>
            </a:pPr>
            <a:endParaRPr lang="el-GR" sz="1600" dirty="0" smtClean="0">
              <a:solidFill>
                <a:srgbClr val="595959"/>
              </a:solidFill>
              <a:latin typeface="Candara"/>
              <a:ea typeface="Candara"/>
              <a:cs typeface="Candara"/>
              <a:sym typeface="Candara"/>
            </a:endParaRPr>
          </a:p>
          <a:p>
            <a:pPr>
              <a:buSzPts val="1600"/>
            </a:pPr>
            <a:r>
              <a:rPr lang="el-GR" sz="1600" b="1" dirty="0" smtClean="0">
                <a:solidFill>
                  <a:srgbClr val="595959"/>
                </a:solidFill>
                <a:latin typeface="Candara"/>
                <a:ea typeface="Candara"/>
                <a:cs typeface="Candara"/>
                <a:sym typeface="Candara"/>
              </a:rPr>
              <a:t>Παραδοσιακή χειροτεχνία:</a:t>
            </a:r>
            <a:r>
              <a:rPr lang="el-GR" sz="1600" dirty="0" smtClean="0">
                <a:solidFill>
                  <a:srgbClr val="595959"/>
                </a:solidFill>
                <a:latin typeface="Candara"/>
                <a:ea typeface="Candara"/>
                <a:cs typeface="Candara"/>
                <a:sym typeface="Candara"/>
              </a:rPr>
              <a:t/>
            </a:r>
            <a:br>
              <a:rPr lang="el-GR" sz="1600" dirty="0" smtClean="0">
                <a:solidFill>
                  <a:srgbClr val="595959"/>
                </a:solidFill>
                <a:latin typeface="Candara"/>
                <a:ea typeface="Candara"/>
                <a:cs typeface="Candara"/>
                <a:sym typeface="Candara"/>
              </a:rPr>
            </a:br>
            <a:r>
              <a:rPr lang="el-GR" sz="1600" dirty="0" smtClean="0">
                <a:solidFill>
                  <a:srgbClr val="595959"/>
                </a:solidFill>
                <a:latin typeface="Candara"/>
                <a:ea typeface="Candara"/>
                <a:cs typeface="Candara"/>
                <a:sym typeface="Candara"/>
              </a:rPr>
              <a:t>Μπορεί να ακούγεται «υλική», αλλά στην πραγματικότητα αναφέρεται στις δεξιότητες και τις γνώσεις που σχετίζονται με την κατασκευή, και όχι στα ίδια τα προϊόντα. Παραδείγματα περιλαμβάνουν την κεραμική, την ξυλουργική, την </a:t>
            </a:r>
            <a:r>
              <a:rPr lang="el-GR" sz="1600" dirty="0" err="1" smtClean="0">
                <a:solidFill>
                  <a:srgbClr val="595959"/>
                </a:solidFill>
                <a:latin typeface="Candara"/>
                <a:ea typeface="Candara"/>
                <a:cs typeface="Candara"/>
                <a:sym typeface="Candara"/>
              </a:rPr>
              <a:t>κοσμηματοποιία</a:t>
            </a:r>
            <a:r>
              <a:rPr lang="el-GR" sz="1600" dirty="0" smtClean="0">
                <a:solidFill>
                  <a:srgbClr val="595959"/>
                </a:solidFill>
                <a:latin typeface="Candara"/>
                <a:ea typeface="Candara"/>
                <a:cs typeface="Candara"/>
                <a:sym typeface="Candara"/>
              </a:rPr>
              <a:t> και τους πολύτιμους λίθους, το κέντημα, την κατασκευή χαλιών, την κατασκευή μουσικών οργάνων, την υφαντική και την κατασκευή υφασμάτων.</a:t>
            </a:r>
            <a:endParaRPr lang="el-GR" sz="1600" dirty="0">
              <a:solidFill>
                <a:srgbClr val="595959"/>
              </a:solidFill>
              <a:latin typeface="Candara"/>
              <a:ea typeface="Candara"/>
              <a:cs typeface="Candara"/>
              <a:sym typeface="Candara"/>
            </a:endParaRPr>
          </a:p>
        </p:txBody>
      </p:sp>
      <p:pic>
        <p:nvPicPr>
          <p:cNvPr id="139" name="Google Shape;139;g38983eb5681_0_2"/>
          <p:cNvPicPr preferRelativeResize="0"/>
          <p:nvPr/>
        </p:nvPicPr>
        <p:blipFill rotWithShape="1">
          <a:blip r:embed="rId4">
            <a:alphaModFix/>
          </a:blip>
          <a:srcRect/>
          <a:stretch/>
        </p:blipFill>
        <p:spPr>
          <a:xfrm>
            <a:off x="6108400" y="1370588"/>
            <a:ext cx="5121651" cy="2987276"/>
          </a:xfrm>
          <a:prstGeom prst="rect">
            <a:avLst/>
          </a:prstGeom>
          <a:noFill/>
          <a:ln>
            <a:noFill/>
          </a:ln>
        </p:spPr>
      </p:pic>
      <p:sp>
        <p:nvSpPr>
          <p:cNvPr id="140" name="Google Shape;140;g38983eb5681_0_2"/>
          <p:cNvSpPr txBox="1"/>
          <p:nvPr/>
        </p:nvSpPr>
        <p:spPr>
          <a:xfrm>
            <a:off x="6150550" y="44101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tr-TR" sz="1400" b="0" i="0" u="none" strike="noStrike" cap="none">
                <a:solidFill>
                  <a:srgbClr val="3F3F3F"/>
                </a:solidFill>
                <a:latin typeface="Candara"/>
                <a:ea typeface="Candara"/>
                <a:cs typeface="Candara"/>
                <a:sym typeface="Candara"/>
              </a:rPr>
              <a:t>Source: Freepick</a:t>
            </a:r>
            <a:endParaRPr sz="1400" b="0" i="0" u="none" strike="noStrike" cap="none">
              <a:solidFill>
                <a:srgbClr val="3F3F3F"/>
              </a:solidFill>
              <a:latin typeface="Candara"/>
              <a:ea typeface="Candara"/>
              <a:cs typeface="Candara"/>
              <a:sym typeface="Candar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Google Shape;145;p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46" name="Google Shape;146;p6"/>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7" name="Google Shape;147;p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6"/>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el-GR" sz="3600" b="1" dirty="0" smtClean="0">
                <a:solidFill>
                  <a:srgbClr val="FFFFFF"/>
                </a:solidFill>
                <a:latin typeface="Candara"/>
                <a:ea typeface="Candara"/>
                <a:cs typeface="Candara"/>
                <a:sym typeface="Candara"/>
              </a:rPr>
              <a:t>ΟΡΙΣΜΟΙ ΚΑΙ ΒΑΣΙΚΕΣ ΕΝΝΟΙΕΣ IV</a:t>
            </a:r>
            <a:endParaRPr lang="tr-TR" sz="3600" b="1" dirty="0">
              <a:solidFill>
                <a:srgbClr val="FFFFFF"/>
              </a:solidFill>
              <a:latin typeface="Candara"/>
              <a:ea typeface="Candara"/>
              <a:cs typeface="Candara"/>
              <a:sym typeface="Times New Roman"/>
            </a:endParaRPr>
          </a:p>
        </p:txBody>
      </p:sp>
      <p:sp>
        <p:nvSpPr>
          <p:cNvPr id="149" name="Google Shape;149;p6"/>
          <p:cNvSpPr txBox="1"/>
          <p:nvPr/>
        </p:nvSpPr>
        <p:spPr>
          <a:xfrm>
            <a:off x="484053" y="1608653"/>
            <a:ext cx="10206681" cy="387794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a:p>
            <a:pPr>
              <a:spcBef>
                <a:spcPts val="600"/>
              </a:spcBef>
              <a:buSzPts val="1800"/>
            </a:pPr>
            <a:r>
              <a:rPr lang="el-GR" sz="1800" dirty="0" smtClean="0">
                <a:solidFill>
                  <a:srgbClr val="3F3F3F"/>
                </a:solidFill>
                <a:latin typeface="Candara"/>
                <a:ea typeface="Candara"/>
                <a:cs typeface="Candara"/>
                <a:sym typeface="Candara"/>
              </a:rPr>
              <a:t>Η βιώσιμη ανάπτυξη επιδιώκει να εξισορροπήσει την οικονομική ανάπτυξη, την προστασία του περιβάλλοντος και την κοινωνική ισότητα, ώστε να διασφαλιστεί η ευημερία των σημερινών και των μελλοντικών γενεών.</a:t>
            </a:r>
          </a:p>
          <a:p>
            <a:pPr>
              <a:spcBef>
                <a:spcPts val="600"/>
              </a:spcBef>
              <a:buSzPts val="1800"/>
            </a:pPr>
            <a:endParaRPr lang="el-GR" sz="1800" dirty="0" smtClean="0">
              <a:solidFill>
                <a:srgbClr val="3F3F3F"/>
              </a:solidFill>
              <a:latin typeface="Candara"/>
              <a:ea typeface="Candara"/>
              <a:cs typeface="Candara"/>
              <a:sym typeface="Candara"/>
            </a:endParaRPr>
          </a:p>
          <a:p>
            <a:pPr>
              <a:spcBef>
                <a:spcPts val="600"/>
              </a:spcBef>
              <a:buSzPts val="1800"/>
            </a:pPr>
            <a:r>
              <a:rPr lang="el-GR" sz="1800" dirty="0" smtClean="0">
                <a:solidFill>
                  <a:srgbClr val="3F3F3F"/>
                </a:solidFill>
                <a:latin typeface="Candara"/>
                <a:ea typeface="Candara"/>
                <a:cs typeface="Candara"/>
                <a:sym typeface="Candara"/>
              </a:rPr>
              <a:t>Η περιβαλλοντική προστασία, η κοινωνική ένταξη, η οικονομική ευημερία, η ισότητα μεταξύ των γενεών και η διατήρηση του πολιτισμού αποτελούν βασικές αρχές της βιωσιμότητας.</a:t>
            </a:r>
          </a:p>
          <a:p>
            <a:pPr>
              <a:spcBef>
                <a:spcPts val="600"/>
              </a:spcBef>
              <a:buSzPts val="1800"/>
            </a:pPr>
            <a:endParaRPr lang="el-GR" sz="1800" dirty="0" smtClean="0">
              <a:solidFill>
                <a:srgbClr val="3F3F3F"/>
              </a:solidFill>
              <a:latin typeface="Candara"/>
              <a:ea typeface="Candara"/>
              <a:cs typeface="Candara"/>
              <a:sym typeface="Candara"/>
            </a:endParaRPr>
          </a:p>
          <a:p>
            <a:pPr>
              <a:spcBef>
                <a:spcPts val="600"/>
              </a:spcBef>
              <a:buSzPts val="1800"/>
            </a:pPr>
            <a:r>
              <a:rPr lang="el-GR" sz="1800" dirty="0" smtClean="0">
                <a:solidFill>
                  <a:srgbClr val="3F3F3F"/>
                </a:solidFill>
                <a:latin typeface="Candara"/>
                <a:ea typeface="Candara"/>
                <a:cs typeface="Candara"/>
                <a:sym typeface="Candara"/>
              </a:rPr>
              <a:t>Η βιώσιμη ανάπτυξη είναι σημαντική, επειδή προωθεί την αρμονία ανάμεσα στις ανθρώπινες δραστηριότητες και το φυσικό περιβάλλον, αντιμετωπίζοντας παγκόσμιες προκλήσεις όπως η κλιματική αλλαγή, η απώλεια βιοποικιλότητας, η φτώχεια και η ανισότητα.</a:t>
            </a:r>
          </a:p>
          <a:p>
            <a:pPr marL="0" marR="0" lvl="0" indent="0" algn="l" rtl="0">
              <a:lnSpc>
                <a:spcPct val="100000"/>
              </a:lnSpc>
              <a:spcBef>
                <a:spcPts val="60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p:txBody>
      </p:sp>
      <p:sp>
        <p:nvSpPr>
          <p:cNvPr id="150" name="Google Shape;150;p6"/>
          <p:cNvSpPr txBox="1"/>
          <p:nvPr/>
        </p:nvSpPr>
        <p:spPr>
          <a:xfrm>
            <a:off x="484053" y="918849"/>
            <a:ext cx="6098058" cy="7078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A99374"/>
              </a:solidFill>
              <a:latin typeface="Candara"/>
              <a:ea typeface="Candara"/>
              <a:cs typeface="Candara"/>
              <a:sym typeface="Candara"/>
            </a:endParaRPr>
          </a:p>
          <a:p>
            <a:pPr>
              <a:buSzPts val="2000"/>
            </a:pPr>
            <a:r>
              <a:rPr lang="el-GR" sz="2000" b="1" dirty="0" smtClean="0">
                <a:solidFill>
                  <a:srgbClr val="A99374"/>
                </a:solidFill>
                <a:latin typeface="Candara"/>
                <a:ea typeface="Candara"/>
                <a:cs typeface="Candara"/>
                <a:sym typeface="Candara"/>
              </a:rPr>
              <a:t>1.2. Βιώσιμη Ανάπτυξη</a:t>
            </a:r>
            <a:r>
              <a:rPr lang="tr-TR" sz="2000" b="1" dirty="0" smtClean="0">
                <a:solidFill>
                  <a:srgbClr val="A99374"/>
                </a:solidFill>
                <a:latin typeface="Candara"/>
                <a:ea typeface="Candara"/>
                <a:cs typeface="Candara"/>
                <a:sym typeface="Candara"/>
              </a:rPr>
              <a:t> </a:t>
            </a:r>
            <a:endParaRPr lang="tr-TR" sz="2000" b="1" dirty="0">
              <a:solidFill>
                <a:srgbClr val="A99374"/>
              </a:solidFill>
              <a:latin typeface="Candara"/>
              <a:ea typeface="Candara"/>
              <a:cs typeface="Candara"/>
              <a:sym typeface="Candar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6" name="Google Shape;156;p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7" name="Google Shape;157;p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8" name="Google Shape;158;p7"/>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el-GR" sz="3600" b="1" dirty="0" smtClean="0">
                <a:solidFill>
                  <a:srgbClr val="FFFFFF"/>
                </a:solidFill>
                <a:latin typeface="Candara"/>
                <a:ea typeface="Candara"/>
                <a:cs typeface="Candara"/>
                <a:sym typeface="Candara"/>
              </a:rPr>
              <a:t>ΟΡΙΣΜΟΙ ΚΑΙ ΒΑΣΙΚΕΣ ΕΝΝΟΙΕΣ V</a:t>
            </a:r>
            <a:endParaRPr lang="tr-TR" sz="3600" b="1" dirty="0">
              <a:solidFill>
                <a:srgbClr val="FFFFFF"/>
              </a:solidFill>
              <a:latin typeface="Candara"/>
              <a:ea typeface="Candara"/>
              <a:cs typeface="Candara"/>
              <a:sym typeface="Times New Roman"/>
            </a:endParaRPr>
          </a:p>
        </p:txBody>
      </p:sp>
      <p:sp>
        <p:nvSpPr>
          <p:cNvPr id="159" name="Google Shape;159;p7"/>
          <p:cNvSpPr txBox="1"/>
          <p:nvPr/>
        </p:nvSpPr>
        <p:spPr>
          <a:xfrm>
            <a:off x="277625" y="1398275"/>
            <a:ext cx="7005000" cy="5170606"/>
          </a:xfrm>
          <a:prstGeom prst="rect">
            <a:avLst/>
          </a:prstGeom>
          <a:noFill/>
          <a:ln>
            <a:noFill/>
          </a:ln>
        </p:spPr>
        <p:txBody>
          <a:bodyPr spcFirstLastPara="1" wrap="square" lIns="91425" tIns="45700" rIns="91425" bIns="45700" anchor="t" anchorCtr="0">
            <a:spAutoFit/>
          </a:bodyPr>
          <a:lstStyle/>
          <a:p>
            <a:pPr>
              <a:buSzPts val="1800"/>
            </a:pPr>
            <a:r>
              <a:rPr lang="el-GR" sz="1600" dirty="0" smtClean="0">
                <a:solidFill>
                  <a:srgbClr val="3F3F3F"/>
                </a:solidFill>
                <a:latin typeface="Candara"/>
                <a:ea typeface="Candara"/>
                <a:cs typeface="Candara"/>
                <a:sym typeface="Candara"/>
              </a:rPr>
              <a:t>Οι Στόχοι Βιώσιμης Ανάπτυξης, γνωστοί και ως Παγκόσμιοι Στόχοι, υιοθετήθηκαν από τα Ηνωμένα Έθνη το 2015 ως μια παγκόσμια πρόσκληση για δράση με στόχο τον τερματισμό της φτώχειας, την προστασία του πλανήτη και τη διασφάλιση ότι έως το 2030 όλοι οι άνθρωποι θα απολαμβάνουν ειρήνη και ευημερία. Υπάρχουν 17 Στόχοι Βιώσιμης Ανάπτυξης με διαφορετικές επιδιώξεις, όπως:</a:t>
            </a:r>
          </a:p>
          <a:p>
            <a:r>
              <a:rPr lang="el-GR" sz="1600" b="1" i="1" dirty="0" smtClean="0">
                <a:solidFill>
                  <a:srgbClr val="3F3F3F"/>
                </a:solidFill>
                <a:latin typeface="Candara"/>
                <a:ea typeface="Candara"/>
                <a:cs typeface="Candara"/>
                <a:sym typeface="Candara"/>
              </a:rPr>
              <a:t>Στόχος 9 — Βιομηχανία, καινοτομία και υποδομές</a:t>
            </a:r>
            <a:r>
              <a:rPr lang="el-GR" b="1" dirty="0" smtClean="0"/>
              <a:t>:</a:t>
            </a:r>
            <a:r>
              <a:rPr lang="el-GR" dirty="0" smtClean="0"/>
              <a:t> </a:t>
            </a:r>
            <a:r>
              <a:rPr lang="el-GR" sz="1600" dirty="0" smtClean="0">
                <a:solidFill>
                  <a:srgbClr val="3F3F3F"/>
                </a:solidFill>
                <a:latin typeface="Candara"/>
                <a:ea typeface="Candara"/>
                <a:cs typeface="Candara"/>
                <a:sym typeface="Candara"/>
              </a:rPr>
              <a:t>Να διασφαλιστεί ότι μειώνουμε τα απόβλητα και χρησιμοποιούμε προϊόντα με τρόπο που προστατεύει το περιβάλλον.</a:t>
            </a:r>
          </a:p>
          <a:p>
            <a:r>
              <a:rPr lang="el-GR" sz="1600" b="1" i="1" dirty="0" smtClean="0">
                <a:solidFill>
                  <a:srgbClr val="3F3F3F"/>
                </a:solidFill>
                <a:latin typeface="Candara"/>
                <a:ea typeface="Candara"/>
                <a:cs typeface="Candara"/>
                <a:sym typeface="Candara"/>
              </a:rPr>
              <a:t>Στόχος 10 — Λιγότερες ανισότητες: </a:t>
            </a:r>
            <a:r>
              <a:rPr lang="el-GR" sz="1600" dirty="0" smtClean="0">
                <a:solidFill>
                  <a:srgbClr val="3F3F3F"/>
                </a:solidFill>
                <a:latin typeface="Candara"/>
                <a:ea typeface="Candara"/>
                <a:cs typeface="Candara"/>
                <a:sym typeface="Candara"/>
              </a:rPr>
              <a:t>Μείωση των ανισοτήτων εντός και μεταξύ των χωρών.</a:t>
            </a:r>
          </a:p>
          <a:p>
            <a:r>
              <a:rPr lang="el-GR" sz="1600" b="1" i="1" dirty="0" smtClean="0">
                <a:solidFill>
                  <a:srgbClr val="3F3F3F"/>
                </a:solidFill>
                <a:latin typeface="Candara"/>
                <a:ea typeface="Candara"/>
                <a:cs typeface="Candara"/>
                <a:sym typeface="Candara"/>
              </a:rPr>
              <a:t>Στόχος 11 — Βιώσιμες πόλεις και κοινότητες: </a:t>
            </a:r>
            <a:r>
              <a:rPr lang="el-GR" sz="1600" dirty="0" smtClean="0">
                <a:solidFill>
                  <a:srgbClr val="3F3F3F"/>
                </a:solidFill>
                <a:latin typeface="Candara"/>
                <a:ea typeface="Candara"/>
                <a:cs typeface="Candara"/>
                <a:sym typeface="Candara"/>
              </a:rPr>
              <a:t>Να διασφαλιστεί ότι όλοι έχουν έναν καθαρό και ασφαλή τόπο διαβίωσης και ότι οι πόλεις, οι κωμοπόλεις και τα χωριά αναπτύσσονται με τρόπο που προστατεύει το περιβάλλον.</a:t>
            </a:r>
          </a:p>
          <a:p>
            <a:r>
              <a:rPr lang="el-GR" sz="1600" b="1" i="1" dirty="0" smtClean="0">
                <a:solidFill>
                  <a:srgbClr val="3F3F3F"/>
                </a:solidFill>
                <a:latin typeface="Candara"/>
                <a:ea typeface="Candara"/>
                <a:cs typeface="Candara"/>
                <a:sym typeface="Candara"/>
              </a:rPr>
              <a:t>Στόχος 13 — Δράση για το κλίμα: </a:t>
            </a:r>
            <a:r>
              <a:rPr lang="el-GR" sz="1600" dirty="0" smtClean="0">
                <a:solidFill>
                  <a:srgbClr val="3F3F3F"/>
                </a:solidFill>
                <a:latin typeface="Candara"/>
                <a:ea typeface="Candara"/>
                <a:cs typeface="Candara"/>
                <a:sym typeface="Candara"/>
              </a:rPr>
              <a:t>Άμεση δράση για την αντιμετώπιση της κλιματικής αλλαγής και των επιπτώσεών της.</a:t>
            </a:r>
          </a:p>
          <a:p>
            <a:r>
              <a:rPr lang="el-GR" sz="1600" b="1" i="1" dirty="0" smtClean="0">
                <a:solidFill>
                  <a:srgbClr val="3F3F3F"/>
                </a:solidFill>
                <a:latin typeface="Candara"/>
                <a:ea typeface="Candara"/>
                <a:cs typeface="Candara"/>
                <a:sym typeface="Candara"/>
              </a:rPr>
              <a:t>Στόχος 15 — Ζωή στη στεριά: </a:t>
            </a:r>
            <a:r>
              <a:rPr lang="el-GR" sz="1600" dirty="0" smtClean="0">
                <a:solidFill>
                  <a:srgbClr val="3F3F3F"/>
                </a:solidFill>
                <a:latin typeface="Candara"/>
                <a:ea typeface="Candara"/>
                <a:cs typeface="Candara"/>
                <a:sym typeface="Candara"/>
              </a:rPr>
              <a:t>Να διασφαλιστεί η προστασία όλων των διαφορετικών χερσαίων περιβαλλόντων και των ζώων.</a:t>
            </a:r>
          </a:p>
          <a:p>
            <a:pPr marL="0" marR="0" lvl="0" indent="0" algn="l" rtl="0">
              <a:lnSpc>
                <a:spcPct val="100000"/>
              </a:lnSpc>
              <a:spcBef>
                <a:spcPts val="600"/>
              </a:spcBef>
              <a:spcAft>
                <a:spcPts val="0"/>
              </a:spcAft>
              <a:buClr>
                <a:srgbClr val="000000"/>
              </a:buClr>
              <a:buSzPts val="1800"/>
              <a:buFont typeface="Arial"/>
              <a:buNone/>
            </a:pPr>
            <a:endParaRPr sz="1600" b="0" i="0" u="none" strike="noStrike" cap="none" dirty="0">
              <a:solidFill>
                <a:srgbClr val="3F3F3F"/>
              </a:solidFill>
              <a:latin typeface="Candara"/>
              <a:ea typeface="Candara"/>
              <a:cs typeface="Candara"/>
              <a:sym typeface="Candara"/>
            </a:endParaRPr>
          </a:p>
          <a:p>
            <a:pPr marL="0" marR="0" lvl="0" indent="0" algn="l" rtl="0">
              <a:lnSpc>
                <a:spcPct val="100000"/>
              </a:lnSpc>
              <a:spcBef>
                <a:spcPts val="600"/>
              </a:spcBef>
              <a:spcAft>
                <a:spcPts val="0"/>
              </a:spcAft>
              <a:buClr>
                <a:srgbClr val="000000"/>
              </a:buClr>
              <a:buSzPts val="1800"/>
              <a:buFont typeface="Arial"/>
              <a:buNone/>
            </a:pPr>
            <a:endParaRPr sz="1600" b="0" i="0" u="none" strike="noStrike" cap="none" dirty="0">
              <a:solidFill>
                <a:srgbClr val="3F3F3F"/>
              </a:solidFill>
              <a:latin typeface="Candara"/>
              <a:ea typeface="Candara"/>
              <a:cs typeface="Candara"/>
              <a:sym typeface="Candara"/>
            </a:endParaRPr>
          </a:p>
        </p:txBody>
      </p:sp>
      <p:sp>
        <p:nvSpPr>
          <p:cNvPr id="160" name="Google Shape;160;p7"/>
          <p:cNvSpPr txBox="1"/>
          <p:nvPr/>
        </p:nvSpPr>
        <p:spPr>
          <a:xfrm>
            <a:off x="484053" y="918849"/>
            <a:ext cx="6098058" cy="400069"/>
          </a:xfrm>
          <a:prstGeom prst="rect">
            <a:avLst/>
          </a:prstGeom>
          <a:noFill/>
          <a:ln>
            <a:noFill/>
          </a:ln>
        </p:spPr>
        <p:txBody>
          <a:bodyPr spcFirstLastPara="1" wrap="square" lIns="91425" tIns="45700" rIns="91425" bIns="45700" anchor="t" anchorCtr="0">
            <a:spAutoFit/>
          </a:bodyPr>
          <a:lstStyle/>
          <a:p>
            <a:pPr>
              <a:buSzPts val="2000"/>
            </a:pPr>
            <a:r>
              <a:rPr lang="el-GR" sz="2000" b="1" dirty="0" smtClean="0">
                <a:solidFill>
                  <a:srgbClr val="A99374"/>
                </a:solidFill>
                <a:latin typeface="Candara"/>
                <a:ea typeface="Candara"/>
                <a:cs typeface="Candara"/>
                <a:sym typeface="Candara"/>
              </a:rPr>
              <a:t>Οι Στόχοι Βιώσιμης Ανάπτυξης — </a:t>
            </a:r>
            <a:r>
              <a:rPr lang="el-GR" sz="2000" b="1" dirty="0" err="1" smtClean="0">
                <a:solidFill>
                  <a:srgbClr val="A99374"/>
                </a:solidFill>
                <a:latin typeface="Candara"/>
                <a:ea typeface="Candara"/>
                <a:cs typeface="Candara"/>
                <a:sym typeface="Candara"/>
              </a:rPr>
              <a:t>SDGs</a:t>
            </a:r>
            <a:endParaRPr lang="tr-TR" sz="2000" b="1" dirty="0">
              <a:solidFill>
                <a:srgbClr val="A99374"/>
              </a:solidFill>
              <a:latin typeface="Candara"/>
              <a:ea typeface="Candara"/>
              <a:cs typeface="Candara"/>
              <a:sym typeface="Candara"/>
            </a:endParaRPr>
          </a:p>
        </p:txBody>
      </p:sp>
      <p:pic>
        <p:nvPicPr>
          <p:cNvPr id="161" name="Google Shape;161;p7"/>
          <p:cNvPicPr preferRelativeResize="0"/>
          <p:nvPr/>
        </p:nvPicPr>
        <p:blipFill rotWithShape="1">
          <a:blip r:embed="rId4">
            <a:alphaModFix/>
          </a:blip>
          <a:srcRect/>
          <a:stretch/>
        </p:blipFill>
        <p:spPr>
          <a:xfrm>
            <a:off x="7631675" y="1505425"/>
            <a:ext cx="3898450" cy="2598349"/>
          </a:xfrm>
          <a:prstGeom prst="rect">
            <a:avLst/>
          </a:prstGeom>
          <a:noFill/>
          <a:ln>
            <a:noFill/>
          </a:ln>
        </p:spPr>
      </p:pic>
      <p:sp>
        <p:nvSpPr>
          <p:cNvPr id="162" name="Google Shape;162;p7"/>
          <p:cNvSpPr txBox="1"/>
          <p:nvPr/>
        </p:nvSpPr>
        <p:spPr>
          <a:xfrm>
            <a:off x="7631675" y="427550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tr-TR" sz="1400" b="0" i="0" u="none" strike="noStrike" cap="none">
                <a:solidFill>
                  <a:srgbClr val="3F3F3F"/>
                </a:solidFill>
                <a:latin typeface="Candara"/>
                <a:ea typeface="Candara"/>
                <a:cs typeface="Candara"/>
                <a:sym typeface="Candara"/>
              </a:rPr>
              <a:t>Source: Freepick</a:t>
            </a:r>
            <a:endParaRPr sz="1400" b="0" i="0" u="none" strike="noStrike" cap="none">
              <a:solidFill>
                <a:srgbClr val="3F3F3F"/>
              </a:solidFill>
              <a:latin typeface="Candara"/>
              <a:ea typeface="Candara"/>
              <a:cs typeface="Candara"/>
              <a:sym typeface="Candar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68" name="Google Shape;168;p8"/>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9" name="Google Shape;169;p8"/>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0" name="Google Shape;170;p8"/>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el-GR" sz="3600" b="1" dirty="0" smtClean="0">
                <a:solidFill>
                  <a:srgbClr val="FFFFFF"/>
                </a:solidFill>
                <a:latin typeface="Candara"/>
                <a:ea typeface="Candara"/>
                <a:cs typeface="Candara"/>
                <a:sym typeface="Candara"/>
              </a:rPr>
              <a:t>ΟΡΙΣΜΟΙ ΚΑΙ ΒΑΣΙΚΕΣ ΕΝΝΟΙΕΣ VI</a:t>
            </a:r>
            <a:endParaRPr lang="el-GR" sz="3600" b="1" dirty="0">
              <a:solidFill>
                <a:srgbClr val="FFFFFF"/>
              </a:solidFill>
              <a:latin typeface="Candara"/>
              <a:ea typeface="Candara"/>
              <a:cs typeface="Candara"/>
              <a:sym typeface="Times New Roman"/>
            </a:endParaRPr>
          </a:p>
        </p:txBody>
      </p:sp>
      <p:sp>
        <p:nvSpPr>
          <p:cNvPr id="171" name="Google Shape;171;p8"/>
          <p:cNvSpPr txBox="1"/>
          <p:nvPr/>
        </p:nvSpPr>
        <p:spPr>
          <a:xfrm>
            <a:off x="529320" y="1681081"/>
            <a:ext cx="10206681" cy="4324220"/>
          </a:xfrm>
          <a:prstGeom prst="rect">
            <a:avLst/>
          </a:prstGeom>
          <a:noFill/>
          <a:ln>
            <a:noFill/>
          </a:ln>
        </p:spPr>
        <p:txBody>
          <a:bodyPr spcFirstLastPara="1" wrap="square" lIns="91425" tIns="45700" rIns="91425" bIns="45700" anchor="t" anchorCtr="0">
            <a:spAutoFit/>
          </a:bodyPr>
          <a:lstStyle/>
          <a:p>
            <a:pPr>
              <a:buSzPts val="1800"/>
            </a:pPr>
            <a:r>
              <a:rPr lang="tr-TR" sz="1800" b="0" i="0" u="none" strike="noStrike" cap="none" dirty="0" smtClean="0">
                <a:solidFill>
                  <a:srgbClr val="3F3F3F"/>
                </a:solidFill>
                <a:latin typeface="Candara"/>
                <a:ea typeface="Candara"/>
                <a:cs typeface="Candara"/>
                <a:sym typeface="Candara"/>
              </a:rPr>
              <a:t> </a:t>
            </a:r>
            <a:r>
              <a:rPr lang="el-GR" sz="1800" dirty="0" smtClean="0">
                <a:solidFill>
                  <a:srgbClr val="3F3F3F"/>
                </a:solidFill>
                <a:latin typeface="Candara"/>
                <a:ea typeface="Candara"/>
                <a:cs typeface="Candara"/>
                <a:sym typeface="Candara"/>
              </a:rPr>
              <a:t>Αναγνωρίστε τη διασύνδεση ανάμεσα στη διατήρηση της πολιτιστικής και φυσικής κληρονομιάς και στους στόχους βιώσιμης ανάπτυξης.</a:t>
            </a:r>
          </a:p>
          <a:p>
            <a:pPr>
              <a:buSzPts val="1800"/>
            </a:pPr>
            <a:endParaRPr lang="el-GR" sz="1800" dirty="0" smtClean="0">
              <a:solidFill>
                <a:srgbClr val="3F3F3F"/>
              </a:solidFill>
              <a:latin typeface="Candara"/>
              <a:ea typeface="Candara"/>
              <a:cs typeface="Candara"/>
              <a:sym typeface="Candara"/>
            </a:endParaRPr>
          </a:p>
          <a:p>
            <a:pPr>
              <a:buSzPts val="1800"/>
            </a:pPr>
            <a:r>
              <a:rPr lang="el-GR" sz="1800" dirty="0" smtClean="0">
                <a:solidFill>
                  <a:srgbClr val="3F3F3F"/>
                </a:solidFill>
                <a:latin typeface="Candara"/>
                <a:ea typeface="Candara"/>
                <a:cs typeface="Candara"/>
                <a:sym typeface="Candara"/>
              </a:rPr>
              <a:t>Κατανοήστε πώς η διατήρηση της πολιτιστικής κληρονομιάς συμβάλλει στην ανθεκτικότητα των κοινοτήτων, στη διατήρηση της ταυτότητας και στην κοινωνική συνοχή, ενώ η διατήρηση της φυσικής κληρονομιάς υποστηρίζει τις </a:t>
            </a:r>
            <a:r>
              <a:rPr lang="el-GR" sz="1800" dirty="0" err="1" smtClean="0">
                <a:solidFill>
                  <a:srgbClr val="3F3F3F"/>
                </a:solidFill>
                <a:latin typeface="Candara"/>
                <a:ea typeface="Candara"/>
                <a:cs typeface="Candara"/>
                <a:sym typeface="Candara"/>
              </a:rPr>
              <a:t>οικοσυστημικές</a:t>
            </a:r>
            <a:r>
              <a:rPr lang="el-GR" sz="1800" dirty="0" smtClean="0">
                <a:solidFill>
                  <a:srgbClr val="3F3F3F"/>
                </a:solidFill>
                <a:latin typeface="Candara"/>
                <a:ea typeface="Candara"/>
                <a:cs typeface="Candara"/>
                <a:sym typeface="Candara"/>
              </a:rPr>
              <a:t> υπηρεσίες, τη διατήρηση της βιοποικιλότητας και την ανθεκτικότητα απέναντι στην κλιματική αλλαγή.</a:t>
            </a:r>
          </a:p>
          <a:p>
            <a:pPr>
              <a:buSzPts val="1800"/>
            </a:pPr>
            <a:endParaRPr lang="el-GR" sz="1800" dirty="0" smtClean="0">
              <a:solidFill>
                <a:srgbClr val="3F3F3F"/>
              </a:solidFill>
              <a:latin typeface="Candara"/>
              <a:ea typeface="Candara"/>
              <a:cs typeface="Candara"/>
              <a:sym typeface="Candara"/>
            </a:endParaRPr>
          </a:p>
          <a:p>
            <a:pPr>
              <a:buSzPts val="1800"/>
            </a:pPr>
            <a:r>
              <a:rPr lang="el-GR" sz="1800" b="1" dirty="0" smtClean="0">
                <a:solidFill>
                  <a:srgbClr val="3F3F3F"/>
                </a:solidFill>
                <a:latin typeface="Candara"/>
                <a:ea typeface="Candara"/>
                <a:cs typeface="Candara"/>
                <a:sym typeface="Candara"/>
              </a:rPr>
              <a:t>Η κληρονομιά ως πόρος</a:t>
            </a:r>
            <a:r>
              <a:rPr lang="el-GR" sz="1800" dirty="0" smtClean="0">
                <a:solidFill>
                  <a:srgbClr val="3F3F3F"/>
                </a:solidFill>
                <a:latin typeface="Candara"/>
                <a:ea typeface="Candara"/>
                <a:cs typeface="Candara"/>
                <a:sym typeface="Candara"/>
              </a:rPr>
              <a:t>: Αντιμετωπίστε την πολιτιστική και φυσική κληρονομιά ως πολύτιμους πόρους για τη βιώσιμη ανάπτυξη.</a:t>
            </a:r>
          </a:p>
          <a:p>
            <a:pPr>
              <a:buSzPts val="1800"/>
            </a:pPr>
            <a:r>
              <a:rPr lang="el-GR" sz="1800" dirty="0" smtClean="0">
                <a:solidFill>
                  <a:srgbClr val="3F3F3F"/>
                </a:solidFill>
                <a:latin typeface="Candara"/>
                <a:ea typeface="Candara"/>
                <a:cs typeface="Candara"/>
                <a:sym typeface="Candara"/>
              </a:rPr>
              <a:t>Διερευνήστε πώς ο τουρισμός πολιτιστικής κληρονομιάς, η παραδοσιακή οικολογική γνώση, η βιώσιμη γεωργία και οι </a:t>
            </a:r>
            <a:r>
              <a:rPr lang="el-GR" sz="1800" dirty="0" err="1" smtClean="0">
                <a:solidFill>
                  <a:srgbClr val="3F3F3F"/>
                </a:solidFill>
                <a:latin typeface="Candara"/>
                <a:ea typeface="Candara"/>
                <a:cs typeface="Candara"/>
                <a:sym typeface="Candara"/>
              </a:rPr>
              <a:t>οικοπολιτιστικές</a:t>
            </a:r>
            <a:r>
              <a:rPr lang="el-GR" sz="1800" dirty="0" smtClean="0">
                <a:solidFill>
                  <a:srgbClr val="3F3F3F"/>
                </a:solidFill>
                <a:latin typeface="Candara"/>
                <a:ea typeface="Candara"/>
                <a:cs typeface="Candara"/>
                <a:sym typeface="Candara"/>
              </a:rPr>
              <a:t> επιχειρήσεις μπορούν να δημιουργήσουν οικονομικές ευκαιρίες, να ενισχύσουν τα τοπικά μέσα διαβίωσης και να υποστηρίξουν την ανάπτυξη των κοινοτήτων, διατηρώντας παράλληλα τα πολιτιστικά και φυσικά αγαθά.</a:t>
            </a:r>
          </a:p>
          <a:p>
            <a:pPr marL="0" marR="0" lvl="0" indent="0" algn="l" rtl="0">
              <a:lnSpc>
                <a:spcPct val="100000"/>
              </a:lnSpc>
              <a:spcBef>
                <a:spcPts val="600"/>
              </a:spcBef>
              <a:spcAft>
                <a:spcPts val="0"/>
              </a:spcAft>
              <a:buClr>
                <a:srgbClr val="000000"/>
              </a:buClr>
              <a:buSzPts val="1800"/>
              <a:buFont typeface="Arial"/>
              <a:buNone/>
            </a:pPr>
            <a:endParaRPr sz="1800" b="0" i="0" u="none" strike="noStrike" cap="none" dirty="0">
              <a:solidFill>
                <a:srgbClr val="3F3F3F"/>
              </a:solidFill>
              <a:latin typeface="Candara"/>
              <a:ea typeface="Candara"/>
              <a:cs typeface="Candara"/>
              <a:sym typeface="Candara"/>
            </a:endParaRPr>
          </a:p>
        </p:txBody>
      </p:sp>
      <p:sp>
        <p:nvSpPr>
          <p:cNvPr id="172" name="Google Shape;172;p8"/>
          <p:cNvSpPr txBox="1"/>
          <p:nvPr/>
        </p:nvSpPr>
        <p:spPr>
          <a:xfrm>
            <a:off x="647016" y="972230"/>
            <a:ext cx="6098058" cy="400069"/>
          </a:xfrm>
          <a:prstGeom prst="rect">
            <a:avLst/>
          </a:prstGeom>
          <a:noFill/>
          <a:ln>
            <a:noFill/>
          </a:ln>
        </p:spPr>
        <p:txBody>
          <a:bodyPr spcFirstLastPara="1" wrap="square" lIns="91425" tIns="45700" rIns="91425" bIns="45700" anchor="t" anchorCtr="0">
            <a:spAutoFit/>
          </a:bodyPr>
          <a:lstStyle/>
          <a:p>
            <a:pPr>
              <a:buSzPts val="2000"/>
            </a:pPr>
            <a:r>
              <a:rPr lang="el-GR" sz="2000" b="1" dirty="0" smtClean="0">
                <a:solidFill>
                  <a:srgbClr val="A99374"/>
                </a:solidFill>
                <a:latin typeface="Candara"/>
                <a:ea typeface="Candara"/>
                <a:cs typeface="Candara"/>
                <a:sym typeface="Candara"/>
              </a:rPr>
              <a:t>1.3. Αλληλεπίδραση / Διασύνδεση</a:t>
            </a:r>
            <a:endParaRPr lang="tr-TR" sz="2000" b="1" dirty="0">
              <a:solidFill>
                <a:srgbClr val="A99374"/>
              </a:solidFill>
              <a:latin typeface="Candara"/>
              <a:ea typeface="Candara"/>
              <a:cs typeface="Candar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9"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78" name="Google Shape;178;p9"/>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9" name="Google Shape;179;p9"/>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0" name="Google Shape;180;p9"/>
          <p:cNvSpPr txBox="1"/>
          <p:nvPr/>
        </p:nvSpPr>
        <p:spPr>
          <a:xfrm>
            <a:off x="-148281" y="89587"/>
            <a:ext cx="10911016" cy="646290"/>
          </a:xfrm>
          <a:prstGeom prst="rect">
            <a:avLst/>
          </a:prstGeom>
          <a:noFill/>
          <a:ln>
            <a:noFill/>
          </a:ln>
        </p:spPr>
        <p:txBody>
          <a:bodyPr spcFirstLastPara="1" wrap="square" lIns="91425" tIns="45700" rIns="91425" bIns="45700" anchor="t" anchorCtr="0">
            <a:spAutoFit/>
          </a:bodyPr>
          <a:lstStyle/>
          <a:p>
            <a:pPr marL="457200" lvl="1">
              <a:buClr>
                <a:srgbClr val="FFFFFF"/>
              </a:buClr>
              <a:buSzPts val="3600"/>
            </a:pPr>
            <a:r>
              <a:rPr lang="en-US" sz="3600" b="1" dirty="0" err="1" smtClean="0">
                <a:solidFill>
                  <a:srgbClr val="FFFFFF"/>
                </a:solidFill>
                <a:latin typeface="Candara"/>
                <a:ea typeface="Candara"/>
                <a:cs typeface="Candara"/>
                <a:sym typeface="Candara"/>
              </a:rPr>
              <a:t>Καλή</a:t>
            </a:r>
            <a:r>
              <a:rPr lang="en-US" sz="3600" b="1" dirty="0" smtClean="0">
                <a:solidFill>
                  <a:srgbClr val="FFFFFF"/>
                </a:solidFill>
                <a:latin typeface="Candara"/>
                <a:ea typeface="Candara"/>
                <a:cs typeface="Candara"/>
                <a:sym typeface="Candara"/>
              </a:rPr>
              <a:t> </a:t>
            </a:r>
            <a:r>
              <a:rPr lang="en-US" sz="3600" b="1" dirty="0" err="1" smtClean="0">
                <a:solidFill>
                  <a:srgbClr val="FFFFFF"/>
                </a:solidFill>
                <a:latin typeface="Candara"/>
                <a:ea typeface="Candara"/>
                <a:cs typeface="Candara"/>
                <a:sym typeface="Candara"/>
              </a:rPr>
              <a:t>πρακτική</a:t>
            </a:r>
            <a:r>
              <a:rPr lang="en-US" sz="3600" b="1" dirty="0" smtClean="0">
                <a:solidFill>
                  <a:srgbClr val="FFFFFF"/>
                </a:solidFill>
                <a:latin typeface="Candara"/>
                <a:ea typeface="Candara"/>
                <a:cs typeface="Candara"/>
                <a:sym typeface="Candara"/>
              </a:rPr>
              <a:t> — Take Me in Your Village 1/2</a:t>
            </a:r>
            <a:endParaRPr lang="el-GR" sz="3600" b="1" dirty="0">
              <a:solidFill>
                <a:srgbClr val="FFFFFF"/>
              </a:solidFill>
              <a:latin typeface="Candara"/>
              <a:ea typeface="Candara"/>
              <a:cs typeface="Candara"/>
              <a:sym typeface="Candara"/>
            </a:endParaRPr>
          </a:p>
        </p:txBody>
      </p:sp>
      <p:sp>
        <p:nvSpPr>
          <p:cNvPr id="181" name="Google Shape;181;p9"/>
          <p:cNvSpPr txBox="1"/>
          <p:nvPr/>
        </p:nvSpPr>
        <p:spPr>
          <a:xfrm>
            <a:off x="704335" y="2197893"/>
            <a:ext cx="10206681" cy="3539390"/>
          </a:xfrm>
          <a:prstGeom prst="rect">
            <a:avLst/>
          </a:prstGeom>
          <a:noFill/>
          <a:ln>
            <a:noFill/>
          </a:ln>
        </p:spPr>
        <p:txBody>
          <a:bodyPr spcFirstLastPara="1" wrap="square" lIns="91425" tIns="45700" rIns="91425" bIns="45700" anchor="t" anchorCtr="0">
            <a:spAutoFit/>
          </a:bodyPr>
          <a:lstStyle/>
          <a:p>
            <a:pPr>
              <a:buSzPts val="1600"/>
            </a:pPr>
            <a:r>
              <a:rPr lang="el-GR" sz="1600" dirty="0" smtClean="0">
                <a:solidFill>
                  <a:srgbClr val="3F3F3F"/>
                </a:solidFill>
                <a:latin typeface="Candara"/>
                <a:ea typeface="Candara"/>
                <a:cs typeface="Candara"/>
                <a:sym typeface="Candara"/>
              </a:rPr>
              <a:t>Το έργο «</a:t>
            </a:r>
            <a:r>
              <a:rPr lang="el-GR" sz="1600" dirty="0" err="1" smtClean="0">
                <a:solidFill>
                  <a:srgbClr val="3F3F3F"/>
                </a:solidFill>
                <a:latin typeface="Candara"/>
                <a:ea typeface="Candara"/>
                <a:cs typeface="Candara"/>
                <a:sym typeface="Candara"/>
              </a:rPr>
              <a:t>Take</a:t>
            </a:r>
            <a:r>
              <a:rPr lang="el-GR" sz="1600" dirty="0" smtClean="0">
                <a:solidFill>
                  <a:srgbClr val="3F3F3F"/>
                </a:solidFill>
                <a:latin typeface="Candara"/>
                <a:ea typeface="Candara"/>
                <a:cs typeface="Candara"/>
                <a:sym typeface="Candara"/>
              </a:rPr>
              <a:t> </a:t>
            </a:r>
            <a:r>
              <a:rPr lang="el-GR" sz="1600" dirty="0" err="1" smtClean="0">
                <a:solidFill>
                  <a:srgbClr val="3F3F3F"/>
                </a:solidFill>
                <a:latin typeface="Candara"/>
                <a:ea typeface="Candara"/>
                <a:cs typeface="Candara"/>
                <a:sym typeface="Candara"/>
              </a:rPr>
              <a:t>Me</a:t>
            </a:r>
            <a:r>
              <a:rPr lang="el-GR" sz="1600" dirty="0" smtClean="0">
                <a:solidFill>
                  <a:srgbClr val="3F3F3F"/>
                </a:solidFill>
                <a:latin typeface="Candara"/>
                <a:ea typeface="Candara"/>
                <a:cs typeface="Candara"/>
                <a:sym typeface="Candara"/>
              </a:rPr>
              <a:t> </a:t>
            </a:r>
            <a:r>
              <a:rPr lang="el-GR" sz="1600" dirty="0" err="1" smtClean="0">
                <a:solidFill>
                  <a:srgbClr val="3F3F3F"/>
                </a:solidFill>
                <a:latin typeface="Candara"/>
                <a:ea typeface="Candara"/>
                <a:cs typeface="Candara"/>
                <a:sym typeface="Candara"/>
              </a:rPr>
              <a:t>in</a:t>
            </a:r>
            <a:r>
              <a:rPr lang="el-GR" sz="1600" dirty="0" smtClean="0">
                <a:solidFill>
                  <a:srgbClr val="3F3F3F"/>
                </a:solidFill>
                <a:latin typeface="Candara"/>
                <a:ea typeface="Candara"/>
                <a:cs typeface="Candara"/>
                <a:sym typeface="Candara"/>
              </a:rPr>
              <a:t> </a:t>
            </a:r>
            <a:r>
              <a:rPr lang="el-GR" sz="1600" dirty="0" err="1" smtClean="0">
                <a:solidFill>
                  <a:srgbClr val="3F3F3F"/>
                </a:solidFill>
                <a:latin typeface="Candara"/>
                <a:ea typeface="Candara"/>
                <a:cs typeface="Candara"/>
                <a:sym typeface="Candara"/>
              </a:rPr>
              <a:t>Your</a:t>
            </a:r>
            <a:r>
              <a:rPr lang="el-GR" sz="1600" dirty="0" smtClean="0">
                <a:solidFill>
                  <a:srgbClr val="3F3F3F"/>
                </a:solidFill>
                <a:latin typeface="Candara"/>
                <a:ea typeface="Candara"/>
                <a:cs typeface="Candara"/>
                <a:sym typeface="Candara"/>
              </a:rPr>
              <a:t> </a:t>
            </a:r>
            <a:r>
              <a:rPr lang="el-GR" sz="1600" dirty="0" err="1" smtClean="0">
                <a:solidFill>
                  <a:srgbClr val="3F3F3F"/>
                </a:solidFill>
                <a:latin typeface="Candara"/>
                <a:ea typeface="Candara"/>
                <a:cs typeface="Candara"/>
                <a:sym typeface="Candara"/>
              </a:rPr>
              <a:t>Village</a:t>
            </a:r>
            <a:r>
              <a:rPr lang="el-GR" sz="1600" dirty="0" smtClean="0">
                <a:solidFill>
                  <a:srgbClr val="3F3F3F"/>
                </a:solidFill>
                <a:latin typeface="Candara"/>
                <a:ea typeface="Candara"/>
                <a:cs typeface="Candara"/>
                <a:sym typeface="Candara"/>
              </a:rPr>
              <a:t>» της </a:t>
            </a:r>
            <a:r>
              <a:rPr lang="el-GR" sz="1600" dirty="0" err="1" smtClean="0">
                <a:solidFill>
                  <a:srgbClr val="3F3F3F"/>
                </a:solidFill>
                <a:latin typeface="Candara"/>
                <a:ea typeface="Candara"/>
                <a:cs typeface="Candara"/>
                <a:sym typeface="Candara"/>
              </a:rPr>
              <a:t>Veronica</a:t>
            </a:r>
            <a:r>
              <a:rPr lang="el-GR" sz="1600" dirty="0" smtClean="0">
                <a:solidFill>
                  <a:srgbClr val="3F3F3F"/>
                </a:solidFill>
                <a:latin typeface="Candara"/>
                <a:ea typeface="Candara"/>
                <a:cs typeface="Candara"/>
                <a:sym typeface="Candara"/>
              </a:rPr>
              <a:t> </a:t>
            </a:r>
            <a:r>
              <a:rPr lang="el-GR" sz="1600" dirty="0" err="1" smtClean="0">
                <a:solidFill>
                  <a:srgbClr val="3F3F3F"/>
                </a:solidFill>
                <a:latin typeface="Candara"/>
                <a:ea typeface="Candara"/>
                <a:cs typeface="Candara"/>
                <a:sym typeface="Candara"/>
              </a:rPr>
              <a:t>Yossifova</a:t>
            </a:r>
            <a:r>
              <a:rPr lang="el-GR" sz="1600" dirty="0" smtClean="0">
                <a:solidFill>
                  <a:srgbClr val="3F3F3F"/>
                </a:solidFill>
                <a:latin typeface="Candara"/>
                <a:ea typeface="Candara"/>
                <a:cs typeface="Candara"/>
                <a:sym typeface="Candara"/>
              </a:rPr>
              <a:t> από το </a:t>
            </a:r>
            <a:r>
              <a:rPr lang="el-GR" sz="1600" dirty="0" err="1" smtClean="0">
                <a:solidFill>
                  <a:srgbClr val="3F3F3F"/>
                </a:solidFill>
                <a:latin typeface="Candara"/>
                <a:ea typeface="Candara"/>
                <a:cs typeface="Candara"/>
                <a:sym typeface="Candara"/>
              </a:rPr>
              <a:t>Gabrovo</a:t>
            </a:r>
            <a:r>
              <a:rPr lang="el-GR" sz="1600" dirty="0" smtClean="0">
                <a:solidFill>
                  <a:srgbClr val="3F3F3F"/>
                </a:solidFill>
                <a:latin typeface="Candara"/>
                <a:ea typeface="Candara"/>
                <a:cs typeface="Candara"/>
                <a:sym typeface="Candara"/>
              </a:rPr>
              <a:t> έγινε ιδιαίτερα δημοφιλές. Η βασική ιδέα του έργου είναι ότι ηλικιωμένοι άνθρωποι που ζουν σε χωριά υποδέχονται νέους από τις πόλεις. Αυτή η κινητικότητα έχει ως στόχο να μειώσει το χάσμα ανάμεσα στους νέους και τους ηλικιωμένους και να συμβάλει στη συνέχιση των εθίμων, των αξιών και των παραδόσεων.</a:t>
            </a:r>
          </a:p>
          <a:p>
            <a:pPr>
              <a:buSzPts val="1600"/>
            </a:pPr>
            <a:endParaRPr lang="el-GR" sz="1600" dirty="0" smtClean="0">
              <a:solidFill>
                <a:srgbClr val="3F3F3F"/>
              </a:solidFill>
              <a:latin typeface="Candara"/>
              <a:ea typeface="Candara"/>
              <a:cs typeface="Candara"/>
              <a:sym typeface="Candara"/>
            </a:endParaRPr>
          </a:p>
          <a:p>
            <a:pPr>
              <a:buSzPts val="1600"/>
            </a:pPr>
            <a:r>
              <a:rPr lang="el-GR" sz="1600" dirty="0" smtClean="0">
                <a:solidFill>
                  <a:srgbClr val="3F3F3F"/>
                </a:solidFill>
                <a:latin typeface="Candara"/>
                <a:ea typeface="Candara"/>
                <a:cs typeface="Candara"/>
                <a:sym typeface="Candara"/>
              </a:rPr>
              <a:t>Ο Δήμος </a:t>
            </a:r>
            <a:r>
              <a:rPr lang="el-GR" sz="1600" dirty="0" err="1" smtClean="0">
                <a:solidFill>
                  <a:srgbClr val="3F3F3F"/>
                </a:solidFill>
                <a:latin typeface="Candara"/>
                <a:ea typeface="Candara"/>
                <a:cs typeface="Candara"/>
                <a:sym typeface="Candara"/>
              </a:rPr>
              <a:t>Gabrovo</a:t>
            </a:r>
            <a:r>
              <a:rPr lang="el-GR" sz="1600" dirty="0" smtClean="0">
                <a:solidFill>
                  <a:srgbClr val="3F3F3F"/>
                </a:solidFill>
                <a:latin typeface="Candara"/>
                <a:ea typeface="Candara"/>
                <a:cs typeface="Candara"/>
                <a:sym typeface="Candara"/>
              </a:rPr>
              <a:t> εμπνεύστηκε την ιδέα από έναν εθνικό διαγωνισμό έκθεσης, με τίτλο «Οι ιδέες μου για τη Βουλγαρία 2013». Περισσότερα από 70 άτομα ενθαρρύνθηκαν να συμμετάσχουν στο έργο, ενώ μόνο 30 νέοι ηλικίας 15 έως 29 ετών είχαν την ευκαιρία να περάσουν πέντε ημέρες σε ένα χωριό κατά τη διάρκεια του καλοκαιριού.</a:t>
            </a:r>
          </a:p>
          <a:p>
            <a:pPr>
              <a:buSzPts val="1600"/>
            </a:pPr>
            <a:endParaRPr lang="el-GR" sz="1600" dirty="0" smtClean="0">
              <a:solidFill>
                <a:srgbClr val="3F3F3F"/>
              </a:solidFill>
              <a:latin typeface="Candara"/>
              <a:ea typeface="Candara"/>
              <a:cs typeface="Candara"/>
              <a:sym typeface="Candara"/>
            </a:endParaRPr>
          </a:p>
          <a:p>
            <a:pPr>
              <a:buSzPts val="1600"/>
            </a:pPr>
            <a:r>
              <a:rPr lang="el-GR" sz="1600" dirty="0" smtClean="0">
                <a:solidFill>
                  <a:srgbClr val="3F3F3F"/>
                </a:solidFill>
                <a:latin typeface="Candara"/>
                <a:ea typeface="Candara"/>
                <a:cs typeface="Candara"/>
                <a:sym typeface="Candara"/>
              </a:rPr>
              <a:t>Οι νέοι είχαν επίσης τη δυνατότητα να γνωρίσουν τον πλούτο της βουλγαρικής λαογραφίας, να μάθουν να τραγουδούν και να χορεύουν και να συμμετάσχουν στην αναπαράσταση διαφορετικών αγροτικών παραδόσεων και τελετουργιών. Μία από τις πιο δημοφιλείς δραστηριότητες της προηγούμενης χρονιάς ήταν η μαγειρική τοπικών παραδοσιακών συνταγών.</a:t>
            </a:r>
            <a:endParaRPr lang="el-GR" sz="1600" dirty="0">
              <a:solidFill>
                <a:srgbClr val="3F3F3F"/>
              </a:solidFill>
              <a:latin typeface="Candara"/>
              <a:ea typeface="Candara"/>
              <a:cs typeface="Candara"/>
              <a:sym typeface="Candara"/>
            </a:endParaRPr>
          </a:p>
        </p:txBody>
      </p:sp>
      <p:sp>
        <p:nvSpPr>
          <p:cNvPr id="182" name="Google Shape;182;p9"/>
          <p:cNvSpPr txBox="1"/>
          <p:nvPr/>
        </p:nvSpPr>
        <p:spPr>
          <a:xfrm>
            <a:off x="704335" y="1318726"/>
            <a:ext cx="6098058" cy="369332"/>
          </a:xfrm>
          <a:prstGeom prst="rect">
            <a:avLst/>
          </a:prstGeom>
          <a:noFill/>
          <a:ln>
            <a:noFill/>
          </a:ln>
        </p:spPr>
        <p:txBody>
          <a:bodyPr spcFirstLastPara="1" wrap="square" lIns="91425" tIns="45700" rIns="91425" bIns="45700" anchor="t" anchorCtr="0">
            <a:spAutoFit/>
          </a:bodyPr>
          <a:lstStyle/>
          <a:p>
            <a:pPr lvl="0">
              <a:buSzPts val="1800"/>
            </a:pPr>
            <a:r>
              <a:rPr lang="el-GR" sz="1800" b="1" dirty="0" smtClean="0">
                <a:solidFill>
                  <a:srgbClr val="A99374"/>
                </a:solidFill>
                <a:latin typeface="Candara"/>
                <a:ea typeface="Candara"/>
                <a:cs typeface="Candara"/>
                <a:sym typeface="Candara"/>
              </a:rPr>
              <a:t>Πάρε με στο χωριό σου</a:t>
            </a:r>
            <a:endParaRPr lang="tr-TR" sz="1800" b="1" dirty="0">
              <a:solidFill>
                <a:srgbClr val="A99374"/>
              </a:solidFill>
              <a:latin typeface="Candara"/>
              <a:ea typeface="Candara"/>
              <a:cs typeface="Candara"/>
              <a:sym typeface="Candar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10"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88" name="Google Shape;188;p10"/>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9" name="Google Shape;189;p10"/>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0" name="Google Shape;190;p10"/>
          <p:cNvSpPr txBox="1"/>
          <p:nvPr/>
        </p:nvSpPr>
        <p:spPr>
          <a:xfrm>
            <a:off x="-165961" y="131783"/>
            <a:ext cx="10911016" cy="1354176"/>
          </a:xfrm>
          <a:prstGeom prst="rect">
            <a:avLst/>
          </a:prstGeom>
          <a:noFill/>
          <a:ln>
            <a:noFill/>
          </a:ln>
        </p:spPr>
        <p:txBody>
          <a:bodyPr spcFirstLastPara="1" wrap="square" lIns="91425" tIns="45700" rIns="91425" bIns="45700" anchor="t" anchorCtr="0">
            <a:spAutoFit/>
          </a:bodyPr>
          <a:lstStyle/>
          <a:p>
            <a:pPr marL="457200" lvl="1">
              <a:buSzPts val="3600"/>
            </a:pPr>
            <a:r>
              <a:rPr lang="en-US" sz="3600" b="1" dirty="0" err="1" smtClean="0">
                <a:solidFill>
                  <a:srgbClr val="FFFFFF"/>
                </a:solidFill>
                <a:latin typeface="Candara"/>
                <a:ea typeface="Candara"/>
                <a:cs typeface="Candara"/>
                <a:sym typeface="Candara"/>
              </a:rPr>
              <a:t>Καλή</a:t>
            </a:r>
            <a:r>
              <a:rPr lang="en-US" sz="3600" b="1" dirty="0" smtClean="0">
                <a:solidFill>
                  <a:srgbClr val="FFFFFF"/>
                </a:solidFill>
                <a:latin typeface="Candara"/>
                <a:ea typeface="Candara"/>
                <a:cs typeface="Candara"/>
                <a:sym typeface="Candara"/>
              </a:rPr>
              <a:t> </a:t>
            </a:r>
            <a:r>
              <a:rPr lang="en-US" sz="3600" b="1" dirty="0" err="1" smtClean="0">
                <a:solidFill>
                  <a:srgbClr val="FFFFFF"/>
                </a:solidFill>
                <a:latin typeface="Candara"/>
                <a:ea typeface="Candara"/>
                <a:cs typeface="Candara"/>
                <a:sym typeface="Candara"/>
              </a:rPr>
              <a:t>πρακτική</a:t>
            </a:r>
            <a:r>
              <a:rPr lang="en-US" sz="3600" b="1" dirty="0" smtClean="0">
                <a:solidFill>
                  <a:srgbClr val="FFFFFF"/>
                </a:solidFill>
                <a:latin typeface="Candara"/>
                <a:ea typeface="Candara"/>
                <a:cs typeface="Candara"/>
                <a:sym typeface="Candara"/>
              </a:rPr>
              <a:t> — Take Me in Your Village </a:t>
            </a:r>
            <a:r>
              <a:rPr lang="el-GR" sz="3600" b="1" dirty="0" smtClean="0">
                <a:solidFill>
                  <a:srgbClr val="FFFFFF"/>
                </a:solidFill>
                <a:latin typeface="Candara"/>
                <a:ea typeface="Candara"/>
                <a:cs typeface="Candara"/>
                <a:sym typeface="Candara"/>
              </a:rPr>
              <a:t>2</a:t>
            </a:r>
            <a:r>
              <a:rPr lang="en-US" sz="3600" b="1" dirty="0" smtClean="0">
                <a:solidFill>
                  <a:srgbClr val="FFFFFF"/>
                </a:solidFill>
                <a:latin typeface="Candara"/>
                <a:ea typeface="Candara"/>
                <a:cs typeface="Candara"/>
                <a:sym typeface="Candara"/>
              </a:rPr>
              <a:t>/2</a:t>
            </a:r>
          </a:p>
          <a:p>
            <a:pPr marL="457200" marR="0" lvl="1" indent="0" algn="l" rtl="0">
              <a:lnSpc>
                <a:spcPct val="100000"/>
              </a:lnSpc>
              <a:spcBef>
                <a:spcPts val="1200"/>
              </a:spcBef>
              <a:spcAft>
                <a:spcPts val="0"/>
              </a:spcAft>
              <a:buClr>
                <a:srgbClr val="000000"/>
              </a:buClr>
              <a:buSzPts val="3600"/>
              <a:buFont typeface="Arial"/>
              <a:buNone/>
            </a:pPr>
            <a:endParaRPr sz="3600" b="0" i="0" u="none" strike="noStrike" cap="none" dirty="0">
              <a:solidFill>
                <a:schemeClr val="dk1"/>
              </a:solidFill>
              <a:latin typeface="Times New Roman"/>
              <a:ea typeface="Times New Roman"/>
              <a:cs typeface="Times New Roman"/>
              <a:sym typeface="Times New Roman"/>
            </a:endParaRPr>
          </a:p>
        </p:txBody>
      </p:sp>
      <p:sp>
        <p:nvSpPr>
          <p:cNvPr id="191" name="Google Shape;191;p10"/>
          <p:cNvSpPr txBox="1"/>
          <p:nvPr/>
        </p:nvSpPr>
        <p:spPr>
          <a:xfrm>
            <a:off x="538374" y="1881022"/>
            <a:ext cx="10206681" cy="4247276"/>
          </a:xfrm>
          <a:prstGeom prst="rect">
            <a:avLst/>
          </a:prstGeom>
          <a:noFill/>
          <a:ln>
            <a:noFill/>
          </a:ln>
        </p:spPr>
        <p:txBody>
          <a:bodyPr spcFirstLastPara="1" wrap="square" lIns="91425" tIns="45700" rIns="91425" bIns="45700" anchor="t" anchorCtr="0">
            <a:spAutoFit/>
          </a:bodyPr>
          <a:lstStyle/>
          <a:p>
            <a:pPr>
              <a:buSzPts val="1800"/>
            </a:pPr>
            <a:r>
              <a:rPr lang="el-GR" sz="1800" dirty="0" smtClean="0">
                <a:solidFill>
                  <a:srgbClr val="3A3838"/>
                </a:solidFill>
                <a:latin typeface="Candara"/>
                <a:ea typeface="Candara"/>
                <a:cs typeface="Candara"/>
                <a:sym typeface="Candara"/>
              </a:rPr>
              <a:t>Ο Δήμος </a:t>
            </a:r>
            <a:r>
              <a:rPr lang="el-GR" sz="1800" dirty="0" err="1" smtClean="0">
                <a:solidFill>
                  <a:srgbClr val="3A3838"/>
                </a:solidFill>
                <a:latin typeface="Candara"/>
                <a:ea typeface="Candara"/>
                <a:cs typeface="Candara"/>
                <a:sym typeface="Candara"/>
              </a:rPr>
              <a:t>Gabrovo</a:t>
            </a:r>
            <a:r>
              <a:rPr lang="el-GR" sz="1800" dirty="0" smtClean="0">
                <a:solidFill>
                  <a:srgbClr val="3A3838"/>
                </a:solidFill>
                <a:latin typeface="Candara"/>
                <a:ea typeface="Candara"/>
                <a:cs typeface="Candara"/>
                <a:sym typeface="Candara"/>
              </a:rPr>
              <a:t> εφαρμόζει τις αρχές και τις ιδέες της Ατζέντας 21 για τον Πολιτισμό, υλοποιώντας ένα συντονισμένο σύνολο πολιτιστικών δραστηριοτήτων και προγραμμάτων, όπως η Στρατηγική για τον Πολιτισμό 2014–2024, το δημοτικό πρόγραμμα για τον πολιτισμό, η υποψηφιότητα για την ανάδειξη της πόλης ως Ευρωπαϊκής Πολιτιστικής Πρωτεύουσας το 2014, η συμμετοχή στο πρόγραμμα </a:t>
            </a:r>
            <a:r>
              <a:rPr lang="el-GR" sz="1800" dirty="0" err="1" smtClean="0">
                <a:solidFill>
                  <a:srgbClr val="3A3838"/>
                </a:solidFill>
                <a:latin typeface="Candara"/>
                <a:ea typeface="Candara"/>
                <a:cs typeface="Candara"/>
                <a:sym typeface="Candara"/>
              </a:rPr>
              <a:t>Pilot</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Cities</a:t>
            </a:r>
            <a:r>
              <a:rPr lang="el-GR" sz="1800" dirty="0" smtClean="0">
                <a:solidFill>
                  <a:srgbClr val="3A3838"/>
                </a:solidFill>
                <a:latin typeface="Candara"/>
                <a:ea typeface="Candara"/>
                <a:cs typeface="Candara"/>
                <a:sym typeface="Candara"/>
              </a:rPr>
              <a:t>, η ένταξη στο Δίκτυο Δημιουργικών Πόλεων της UNESCO κ.ά.</a:t>
            </a:r>
          </a:p>
          <a:p>
            <a:pPr>
              <a:buSzPts val="1800"/>
            </a:pPr>
            <a:endParaRPr lang="el-GR" sz="1800" dirty="0" smtClean="0">
              <a:solidFill>
                <a:srgbClr val="3A3838"/>
              </a:solidFill>
              <a:latin typeface="Candara"/>
              <a:ea typeface="Candara"/>
              <a:cs typeface="Candara"/>
              <a:sym typeface="Candara"/>
            </a:endParaRPr>
          </a:p>
          <a:p>
            <a:pPr>
              <a:buSzPts val="1800"/>
            </a:pPr>
            <a:r>
              <a:rPr lang="el-GR" sz="1800" dirty="0" smtClean="0">
                <a:solidFill>
                  <a:srgbClr val="3A3838"/>
                </a:solidFill>
                <a:latin typeface="Candara"/>
                <a:ea typeface="Candara"/>
                <a:cs typeface="Candara"/>
                <a:sym typeface="Candara"/>
              </a:rPr>
              <a:t>Η πρωτοβουλία «</a:t>
            </a:r>
            <a:r>
              <a:rPr lang="el-GR" sz="1800" dirty="0" err="1" smtClean="0">
                <a:solidFill>
                  <a:srgbClr val="3A3838"/>
                </a:solidFill>
                <a:latin typeface="Candara"/>
                <a:ea typeface="Candara"/>
                <a:cs typeface="Candara"/>
                <a:sym typeface="Candara"/>
              </a:rPr>
              <a:t>Take</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Me</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in</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Your</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Village</a:t>
            </a:r>
            <a:r>
              <a:rPr lang="el-GR" sz="1800" dirty="0" smtClean="0">
                <a:solidFill>
                  <a:srgbClr val="3A3838"/>
                </a:solidFill>
                <a:latin typeface="Candara"/>
                <a:ea typeface="Candara"/>
                <a:cs typeface="Candara"/>
                <a:sym typeface="Candara"/>
              </a:rPr>
              <a:t>» εντάσσεται πλήρως στο πλαίσιο αυτών των πολιτικών, καθώς έχει στόχο να διερευνήσει, να διατηρήσει και να προωθήσει τη ζωντανή πολιτιστική κληρονομιά των αγροτικών οικισμών του </a:t>
            </a:r>
            <a:r>
              <a:rPr lang="el-GR" sz="1800" dirty="0" err="1" smtClean="0">
                <a:solidFill>
                  <a:srgbClr val="3A3838"/>
                </a:solidFill>
                <a:latin typeface="Candara"/>
                <a:ea typeface="Candara"/>
                <a:cs typeface="Candara"/>
                <a:sym typeface="Candara"/>
              </a:rPr>
              <a:t>Gabrovo</a:t>
            </a:r>
            <a:r>
              <a:rPr lang="el-GR" sz="1800" dirty="0" smtClean="0">
                <a:solidFill>
                  <a:srgbClr val="3A3838"/>
                </a:solidFill>
                <a:latin typeface="Candara"/>
                <a:ea typeface="Candara"/>
                <a:cs typeface="Candara"/>
                <a:sym typeface="Candara"/>
              </a:rPr>
              <a:t>, μεταφέροντας γνώσεις, δεξιότητες, πρακτικές, καθώς και αντιλήψεις, εμπειρίες και ευαισθησία από τους ηλικιωμένους στους νέους.</a:t>
            </a:r>
          </a:p>
          <a:p>
            <a:pPr>
              <a:buSzPts val="1800"/>
            </a:pPr>
            <a:endParaRPr lang="el-GR" sz="1800" dirty="0" smtClean="0">
              <a:solidFill>
                <a:srgbClr val="3A3838"/>
              </a:solidFill>
              <a:latin typeface="Candara"/>
              <a:ea typeface="Candara"/>
              <a:cs typeface="Candara"/>
              <a:sym typeface="Candara"/>
            </a:endParaRPr>
          </a:p>
          <a:p>
            <a:pPr>
              <a:buSzPts val="1800"/>
            </a:pPr>
            <a:r>
              <a:rPr lang="el-GR" sz="1800" dirty="0" smtClean="0">
                <a:solidFill>
                  <a:srgbClr val="3A3838"/>
                </a:solidFill>
                <a:latin typeface="Candara"/>
                <a:ea typeface="Candara"/>
                <a:cs typeface="Candara"/>
                <a:sym typeface="Candara"/>
              </a:rPr>
              <a:t>Το έργο αναπτύσσει αποτελεσματικά μια πρωτότυπη προσέγγιση, φέρνοντας κοντά τους ηλικιωμένους κατοίκους των χωριών και τους νέους των πόλεων, οι οποίοι ζουν και εργάζονται μαζί στο φυσικό περιβάλλον των χωριών, λειτουργώντας ως «παππούδες προς ενοικίαση» και «εγγόνια προς δανεισμό».</a:t>
            </a:r>
            <a:endParaRPr lang="el-GR" sz="1800" dirty="0">
              <a:solidFill>
                <a:srgbClr val="3A3838"/>
              </a:solidFill>
              <a:latin typeface="Candara"/>
              <a:ea typeface="Candara"/>
              <a:cs typeface="Candara"/>
              <a:sym typeface="Candara"/>
            </a:endParaRPr>
          </a:p>
        </p:txBody>
      </p:sp>
      <p:sp>
        <p:nvSpPr>
          <p:cNvPr id="192" name="Google Shape;192;p10"/>
          <p:cNvSpPr txBox="1"/>
          <p:nvPr/>
        </p:nvSpPr>
        <p:spPr>
          <a:xfrm>
            <a:off x="538374" y="1303337"/>
            <a:ext cx="6098058" cy="369332"/>
          </a:xfrm>
          <a:prstGeom prst="rect">
            <a:avLst/>
          </a:prstGeom>
          <a:noFill/>
          <a:ln>
            <a:noFill/>
          </a:ln>
        </p:spPr>
        <p:txBody>
          <a:bodyPr spcFirstLastPara="1" wrap="square" lIns="91425" tIns="45700" rIns="91425" bIns="45700" anchor="t" anchorCtr="0">
            <a:spAutoFit/>
          </a:bodyPr>
          <a:lstStyle/>
          <a:p>
            <a:pPr lvl="0">
              <a:buSzPts val="1800"/>
            </a:pPr>
            <a:r>
              <a:rPr lang="el-GR" sz="1800" b="1" dirty="0" smtClean="0">
                <a:solidFill>
                  <a:srgbClr val="A99374"/>
                </a:solidFill>
                <a:latin typeface="Candara"/>
                <a:ea typeface="Candara"/>
                <a:cs typeface="Candara"/>
                <a:sym typeface="Candara"/>
              </a:rPr>
              <a:t>Πάρε με στο χωριό σου</a:t>
            </a:r>
            <a:endParaRPr lang="tr-TR" sz="1800" b="1" dirty="0">
              <a:solidFill>
                <a:srgbClr val="A99374"/>
              </a:solidFill>
              <a:latin typeface="Candara"/>
              <a:ea typeface="Candara"/>
              <a:cs typeface="Candara"/>
              <a:sym typeface="Candar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11"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98" name="Google Shape;198;p11"/>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9" name="Google Shape;199;p11"/>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0" name="Google Shape;200;p11"/>
          <p:cNvSpPr txBox="1"/>
          <p:nvPr/>
        </p:nvSpPr>
        <p:spPr>
          <a:xfrm>
            <a:off x="-148281" y="89587"/>
            <a:ext cx="10911016"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ΟΡΙΣΜΟΙ ΚΑΙ ΕΝΝΟΙΕΣ 1/2</a:t>
            </a:r>
            <a:endParaRPr lang="en-US" sz="3600" b="1" dirty="0">
              <a:solidFill>
                <a:srgbClr val="FFFFFF"/>
              </a:solidFill>
              <a:latin typeface="Candara"/>
              <a:ea typeface="Candara"/>
              <a:cs typeface="Candara"/>
              <a:sym typeface="Times New Roman"/>
            </a:endParaRPr>
          </a:p>
        </p:txBody>
      </p:sp>
      <p:sp>
        <p:nvSpPr>
          <p:cNvPr id="201" name="Google Shape;201;p11"/>
          <p:cNvSpPr txBox="1"/>
          <p:nvPr/>
        </p:nvSpPr>
        <p:spPr>
          <a:xfrm>
            <a:off x="570325" y="1326000"/>
            <a:ext cx="6132300" cy="5078273"/>
          </a:xfrm>
          <a:prstGeom prst="rect">
            <a:avLst/>
          </a:prstGeom>
          <a:noFill/>
          <a:ln>
            <a:noFill/>
          </a:ln>
        </p:spPr>
        <p:txBody>
          <a:bodyPr spcFirstLastPara="1" wrap="square" lIns="91425" tIns="45700" rIns="91425" bIns="45700" anchor="t" anchorCtr="0">
            <a:spAutoFit/>
          </a:bodyPr>
          <a:lstStyle/>
          <a:p>
            <a:r>
              <a:rPr lang="tr-TR" sz="1600" b="0" i="0" u="none" strike="noStrike" cap="none" dirty="0" smtClean="0">
                <a:solidFill>
                  <a:srgbClr val="3A3838"/>
                </a:solidFill>
                <a:latin typeface="Candara"/>
                <a:ea typeface="Candara"/>
                <a:cs typeface="Candara"/>
                <a:sym typeface="Candara"/>
              </a:rPr>
              <a:t> </a:t>
            </a:r>
            <a:r>
              <a:rPr lang="el-GR" sz="1800" b="1" dirty="0" smtClean="0">
                <a:solidFill>
                  <a:srgbClr val="A99374"/>
                </a:solidFill>
                <a:latin typeface="Candara"/>
                <a:ea typeface="Candara"/>
                <a:cs typeface="Candara"/>
                <a:sym typeface="Candara"/>
              </a:rPr>
              <a:t>ΕΥΡΩΠΑΪΚΗ ΠΟΛΙΤΙΣΤΙΚΗ ΠΡΩΤΕΥΟΥΣΑ 2019, ΜΑΤΕΡΑ, ΒΑΣΙΛΙΚΑΤΑ, ΙΤΑΛΙΑ</a:t>
            </a:r>
          </a:p>
          <a:p>
            <a:endParaRPr lang="el-GR" sz="1800" b="1" dirty="0" smtClean="0">
              <a:solidFill>
                <a:srgbClr val="A99374"/>
              </a:solidFill>
              <a:latin typeface="Candara"/>
              <a:ea typeface="Candara"/>
              <a:cs typeface="Candara"/>
              <a:sym typeface="Candara"/>
            </a:endParaRPr>
          </a:p>
          <a:p>
            <a:r>
              <a:rPr lang="el-GR" sz="1800" dirty="0" smtClean="0">
                <a:solidFill>
                  <a:srgbClr val="3A3838"/>
                </a:solidFill>
                <a:latin typeface="Candara"/>
                <a:ea typeface="Candara"/>
                <a:cs typeface="Candara"/>
                <a:sym typeface="Candara"/>
              </a:rPr>
              <a:t>Η πολιτιστική κληρονομιά αποτελεί τη βάση για τον διάλογο σχετικά με το παρόν και το μέλλον στη </a:t>
            </a:r>
            <a:r>
              <a:rPr lang="el-GR" sz="1800" dirty="0" err="1" smtClean="0">
                <a:solidFill>
                  <a:srgbClr val="3A3838"/>
                </a:solidFill>
                <a:latin typeface="Candara"/>
                <a:ea typeface="Candara"/>
                <a:cs typeface="Candara"/>
                <a:sym typeface="Candara"/>
              </a:rPr>
              <a:t>Ματέρα</a:t>
            </a:r>
            <a:r>
              <a:rPr lang="el-GR" sz="1800" dirty="0" smtClean="0">
                <a:solidFill>
                  <a:srgbClr val="3A3838"/>
                </a:solidFill>
                <a:latin typeface="Candara"/>
                <a:ea typeface="Candara"/>
                <a:cs typeface="Candara"/>
                <a:sym typeface="Candara"/>
              </a:rPr>
              <a:t> και στην Ευρώπη. Η </a:t>
            </a:r>
            <a:r>
              <a:rPr lang="el-GR" sz="1800" dirty="0" err="1" smtClean="0">
                <a:solidFill>
                  <a:srgbClr val="3A3838"/>
                </a:solidFill>
                <a:latin typeface="Candara"/>
                <a:ea typeface="Candara"/>
                <a:cs typeface="Candara"/>
                <a:sym typeface="Candara"/>
              </a:rPr>
              <a:t>Ματέρα</a:t>
            </a:r>
            <a:r>
              <a:rPr lang="el-GR" sz="1800" dirty="0" smtClean="0">
                <a:solidFill>
                  <a:srgbClr val="3A3838"/>
                </a:solidFill>
                <a:latin typeface="Candara"/>
                <a:ea typeface="Candara"/>
                <a:cs typeface="Candara"/>
                <a:sym typeface="Candara"/>
              </a:rPr>
              <a:t>, η οποία ανακηρύχθηκε μελλοντική Ευρωπαϊκή Πολιτιστική Πρωτεύουσα για το 2019, έθεσε ως στόχο να αναλάβει πρωτοποριακό ρόλο σε ένα κίνημα που αποσκοπεί στην άρση των εμποδίων στην πρόσβαση στον πολιτισμό, ιδίως μέσω της αξιοποίησης νέων τεχνολογιών και της διευκόλυνσης της μάθησης.</a:t>
            </a:r>
          </a:p>
          <a:p>
            <a:endParaRPr lang="el-GR" sz="1800" dirty="0" smtClean="0">
              <a:solidFill>
                <a:srgbClr val="3A3838"/>
              </a:solidFill>
              <a:latin typeface="Candara"/>
              <a:ea typeface="Candara"/>
              <a:cs typeface="Candara"/>
              <a:sym typeface="Candara"/>
            </a:endParaRPr>
          </a:p>
          <a:p>
            <a:r>
              <a:rPr lang="el-GR" sz="1800" dirty="0" smtClean="0">
                <a:solidFill>
                  <a:srgbClr val="3A3838"/>
                </a:solidFill>
                <a:latin typeface="Candara"/>
                <a:ea typeface="Candara"/>
                <a:cs typeface="Candara"/>
                <a:sym typeface="Candara"/>
              </a:rPr>
              <a:t>Η προσέγγιση του προγράμματος χαρακτηρίζεται από μια ζωντανή και καινοτόμο καλλιτεχνική ευαισθησία, σε συνδυασμό με μια συμπεριληπτική πολιτική που επιδιώκει να εντάξει όσους συχνά αποκλείονται από τις πολιτιστικές δραστηριότητες σε ένα ενιαίο πλαίσιο έργου, αντί να δημιουργεί παράλληλες γραμμές δράσης.</a:t>
            </a:r>
            <a:endParaRPr sz="1800" b="0" i="0" u="none" strike="noStrike" cap="none" dirty="0">
              <a:solidFill>
                <a:srgbClr val="3A3838"/>
              </a:solidFill>
              <a:latin typeface="Candara"/>
              <a:ea typeface="Candara"/>
              <a:cs typeface="Candara"/>
              <a:sym typeface="Candara"/>
            </a:endParaRPr>
          </a:p>
        </p:txBody>
      </p:sp>
      <p:sp>
        <p:nvSpPr>
          <p:cNvPr id="202" name="Google Shape;202;p11"/>
          <p:cNvSpPr txBox="1"/>
          <p:nvPr/>
        </p:nvSpPr>
        <p:spPr>
          <a:xfrm>
            <a:off x="570336" y="4209531"/>
            <a:ext cx="8347200" cy="3078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pic>
        <p:nvPicPr>
          <p:cNvPr id="204" name="Google Shape;204;p11"/>
          <p:cNvPicPr preferRelativeResize="0"/>
          <p:nvPr/>
        </p:nvPicPr>
        <p:blipFill rotWithShape="1">
          <a:blip r:embed="rId4">
            <a:alphaModFix/>
          </a:blip>
          <a:srcRect/>
          <a:stretch/>
        </p:blipFill>
        <p:spPr>
          <a:xfrm>
            <a:off x="7072700" y="1520725"/>
            <a:ext cx="4494251" cy="3151424"/>
          </a:xfrm>
          <a:prstGeom prst="rect">
            <a:avLst/>
          </a:prstGeom>
          <a:noFill/>
          <a:ln>
            <a:noFill/>
          </a:ln>
        </p:spPr>
      </p:pic>
      <p:sp>
        <p:nvSpPr>
          <p:cNvPr id="205" name="Google Shape;205;p11"/>
          <p:cNvSpPr txBox="1"/>
          <p:nvPr/>
        </p:nvSpPr>
        <p:spPr>
          <a:xfrm>
            <a:off x="7072700" y="46721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tr-TR" sz="1400" b="0" i="0" u="none" strike="noStrike" cap="none">
                <a:solidFill>
                  <a:srgbClr val="3F3F3F"/>
                </a:solidFill>
                <a:latin typeface="Candara"/>
                <a:ea typeface="Candara"/>
                <a:cs typeface="Candara"/>
                <a:sym typeface="Candara"/>
              </a:rPr>
              <a:t>Source: Freepick</a:t>
            </a:r>
            <a:endParaRPr sz="1400" b="0" i="0" u="none" strike="noStrike" cap="none">
              <a:solidFill>
                <a:srgbClr val="3F3F3F"/>
              </a:solidFill>
              <a:latin typeface="Candara"/>
              <a:ea typeface="Candara"/>
              <a:cs typeface="Candara"/>
              <a:sym typeface="Candara"/>
            </a:endParaRPr>
          </a:p>
        </p:txBody>
      </p:sp>
      <p:sp>
        <p:nvSpPr>
          <p:cNvPr id="11" name="10 - Ορθογώνιο"/>
          <p:cNvSpPr/>
          <p:nvPr/>
        </p:nvSpPr>
        <p:spPr>
          <a:xfrm>
            <a:off x="623392" y="980728"/>
            <a:ext cx="7444667" cy="369332"/>
          </a:xfrm>
          <a:prstGeom prst="rect">
            <a:avLst/>
          </a:prstGeom>
        </p:spPr>
        <p:txBody>
          <a:bodyPr wrap="none">
            <a:spAutoFit/>
          </a:bodyPr>
          <a:lstStyle/>
          <a:p>
            <a:pPr algn="just">
              <a:spcBef>
                <a:spcPts val="600"/>
              </a:spcBef>
              <a:buClr>
                <a:srgbClr val="A99374"/>
              </a:buClr>
              <a:buSzPts val="1800"/>
            </a:pPr>
            <a:r>
              <a:rPr lang="el-GR" sz="1800" b="1" dirty="0" smtClean="0">
                <a:solidFill>
                  <a:srgbClr val="A99374"/>
                </a:solidFill>
                <a:latin typeface="Candara"/>
                <a:ea typeface="Candara"/>
                <a:cs typeface="Candara"/>
                <a:sym typeface="Candara"/>
              </a:rPr>
              <a:t>3. Ο ρόλος της κληρονομιάς στη βιωσιμότητα — ορισμένα παραδείγματα</a:t>
            </a:r>
            <a:endParaRPr lang="el-GR" sz="1800" b="1" dirty="0">
              <a:solidFill>
                <a:srgbClr val="A99374"/>
              </a:solidFill>
              <a:latin typeface="Candara"/>
              <a:ea typeface="Candara"/>
              <a:cs typeface="Candara"/>
              <a:sym typeface="Candar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12"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211" name="Google Shape;211;p12"/>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2" name="Google Shape;212;p12"/>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3" name="Google Shape;213;p12"/>
          <p:cNvSpPr txBox="1"/>
          <p:nvPr/>
        </p:nvSpPr>
        <p:spPr>
          <a:xfrm>
            <a:off x="-148281" y="89587"/>
            <a:ext cx="10911016" cy="646290"/>
          </a:xfrm>
          <a:prstGeom prst="rect">
            <a:avLst/>
          </a:prstGeom>
          <a:noFill/>
          <a:ln>
            <a:noFill/>
          </a:ln>
        </p:spPr>
        <p:txBody>
          <a:bodyPr spcFirstLastPara="1" wrap="square" lIns="91425" tIns="45700" rIns="91425" bIns="45700" anchor="t" anchorCtr="0">
            <a:spAutoFit/>
          </a:bodyPr>
          <a:lstStyle/>
          <a:p>
            <a:pPr marL="457200" lvl="1">
              <a:buSzPts val="2800"/>
            </a:pPr>
            <a:r>
              <a:rPr lang="el-GR" sz="3600" b="1" dirty="0" smtClean="0">
                <a:solidFill>
                  <a:srgbClr val="FFFFFF"/>
                </a:solidFill>
                <a:latin typeface="Candara"/>
                <a:ea typeface="Candara"/>
                <a:cs typeface="Candara"/>
                <a:sym typeface="Candara"/>
              </a:rPr>
              <a:t>ΟΡΙΣΜΟΙ ΚΑΙ ΕΝΝΟΙΕΣ 2/2</a:t>
            </a:r>
            <a:endParaRPr lang="el-GR" sz="3600" b="1" dirty="0">
              <a:solidFill>
                <a:srgbClr val="FFFFFF"/>
              </a:solidFill>
              <a:latin typeface="Candara"/>
              <a:ea typeface="Candara"/>
              <a:cs typeface="Candara"/>
              <a:sym typeface="Times New Roman"/>
            </a:endParaRPr>
          </a:p>
        </p:txBody>
      </p:sp>
      <p:sp>
        <p:nvSpPr>
          <p:cNvPr id="214" name="Google Shape;214;p12"/>
          <p:cNvSpPr txBox="1"/>
          <p:nvPr/>
        </p:nvSpPr>
        <p:spPr>
          <a:xfrm>
            <a:off x="551384" y="1556792"/>
            <a:ext cx="10279200" cy="5016718"/>
          </a:xfrm>
          <a:prstGeom prst="rect">
            <a:avLst/>
          </a:prstGeom>
          <a:noFill/>
          <a:ln>
            <a:noFill/>
          </a:ln>
        </p:spPr>
        <p:txBody>
          <a:bodyPr spcFirstLastPara="1" wrap="square" lIns="91425" tIns="45700" rIns="91425" bIns="45700" anchor="t" anchorCtr="0">
            <a:spAutoFit/>
          </a:bodyPr>
          <a:lstStyle/>
          <a:p>
            <a:r>
              <a:rPr lang="el-GR" sz="1800" dirty="0" smtClean="0">
                <a:solidFill>
                  <a:srgbClr val="3A3838"/>
                </a:solidFill>
                <a:latin typeface="Candara"/>
                <a:ea typeface="Candara"/>
                <a:cs typeface="Candara"/>
                <a:sym typeface="Candara"/>
              </a:rPr>
              <a:t>Το 2004, το Δημοτικό Συμβούλιο της Αμβέρσας αποφάσισε να μετατρέψει τις πρώην εγκαταστάσεις της ναυτιλιακής εταιρείας </a:t>
            </a:r>
            <a:r>
              <a:rPr lang="el-GR" sz="1800" dirty="0" err="1" smtClean="0">
                <a:solidFill>
                  <a:srgbClr val="3A3838"/>
                </a:solidFill>
                <a:latin typeface="Candara"/>
                <a:ea typeface="Candara"/>
                <a:cs typeface="Candara"/>
                <a:sym typeface="Candara"/>
              </a:rPr>
              <a:t>Red</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Star</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Line</a:t>
            </a:r>
            <a:r>
              <a:rPr lang="el-GR" sz="1800" dirty="0" smtClean="0">
                <a:solidFill>
                  <a:srgbClr val="3A3838"/>
                </a:solidFill>
                <a:latin typeface="Candara"/>
                <a:ea typeface="Candara"/>
                <a:cs typeface="Candara"/>
                <a:sym typeface="Candara"/>
              </a:rPr>
              <a:t> σε χώρο μνήμης. Οι τρεις πρώην αποθήκες, οι οποίες είχαν προηγουμένως λειτουργήσει ως σταθμοί ελέγχου για επιβάτες που επιθυμούσαν να μεταναστεύσουν στον Νέο Κόσμο, αποκαταστάθηκαν και το νέο Μουσείο </a:t>
            </a:r>
            <a:r>
              <a:rPr lang="el-GR" sz="1800" dirty="0" err="1" smtClean="0">
                <a:solidFill>
                  <a:srgbClr val="3A3838"/>
                </a:solidFill>
                <a:latin typeface="Candara"/>
                <a:ea typeface="Candara"/>
                <a:cs typeface="Candara"/>
                <a:sym typeface="Candara"/>
              </a:rPr>
              <a:t>Red</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Star</a:t>
            </a:r>
            <a:r>
              <a:rPr lang="el-GR" sz="1800" dirty="0" smtClean="0">
                <a:solidFill>
                  <a:srgbClr val="3A3838"/>
                </a:solidFill>
                <a:latin typeface="Candara"/>
                <a:ea typeface="Candara"/>
                <a:cs typeface="Candara"/>
                <a:sym typeface="Candara"/>
              </a:rPr>
              <a:t> </a:t>
            </a:r>
            <a:r>
              <a:rPr lang="el-GR" sz="1800" dirty="0" err="1" smtClean="0">
                <a:solidFill>
                  <a:srgbClr val="3A3838"/>
                </a:solidFill>
                <a:latin typeface="Candara"/>
                <a:ea typeface="Candara"/>
                <a:cs typeface="Candara"/>
                <a:sym typeface="Candara"/>
              </a:rPr>
              <a:t>Line</a:t>
            </a:r>
            <a:r>
              <a:rPr lang="el-GR" sz="1800" dirty="0" smtClean="0">
                <a:solidFill>
                  <a:srgbClr val="3A3838"/>
                </a:solidFill>
                <a:latin typeface="Candara"/>
                <a:ea typeface="Candara"/>
                <a:cs typeface="Candara"/>
                <a:sym typeface="Candara"/>
              </a:rPr>
              <a:t> άνοιξε τον Σεπτέμβριο του 2013.</a:t>
            </a:r>
          </a:p>
          <a:p>
            <a:r>
              <a:rPr lang="el-GR" sz="1800" dirty="0" smtClean="0">
                <a:solidFill>
                  <a:srgbClr val="3A3838"/>
                </a:solidFill>
                <a:latin typeface="Candara"/>
                <a:ea typeface="Candara"/>
                <a:cs typeface="Candara"/>
                <a:sym typeface="Candara"/>
              </a:rPr>
              <a:t>Μέχρι πρόσφατα, ήταν το μοναδικό μουσείο μετανάστευσης στην ηπειρωτική Ευρώπη που στεγαζόταν στους αρχικούς χώρους αναχώρησης. Το μουσείο λειτουργεί, επίσης, ως υπενθύμιση ότι η κληρονομιά δεν περιορίζεται μόνο στο δομημένο περιβάλλον, αλλά περιλαμβάνει και τον πλούσιο ιστό των τοπικών, άυλων πολιτισμών.</a:t>
            </a:r>
          </a:p>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a:p>
            <a:pPr lvl="0" algn="just">
              <a:buClr>
                <a:schemeClr val="dk1"/>
              </a:buClr>
              <a:buSzPts val="1800"/>
            </a:pPr>
            <a:r>
              <a:rPr lang="el-GR" sz="1800" b="1" dirty="0" smtClean="0">
                <a:solidFill>
                  <a:srgbClr val="A99374"/>
                </a:solidFill>
                <a:latin typeface="Candara"/>
                <a:ea typeface="Candara"/>
                <a:cs typeface="Candara"/>
                <a:sym typeface="Candara"/>
              </a:rPr>
              <a:t>Η ΚΛΗΡΟΝΟΜΙΑ ΣΤΗ ΛΕΥΚΗ ΒΙΒΛΟ ΓΙΑ ΤΟΝ ΠΟΛΙΤΙΣΜΟ, ΤΕΡΑΣΑ, ΚΑΤΑΛΟΝΙΑ, ΙΣΠΑΝΙΑ</a:t>
            </a:r>
            <a:endParaRPr lang="tr-TR" sz="1800" b="1" dirty="0" smtClean="0">
              <a:solidFill>
                <a:srgbClr val="A99374"/>
              </a:solidFill>
              <a:latin typeface="Candara"/>
              <a:ea typeface="Candara"/>
              <a:cs typeface="Candara"/>
            </a:endParaRPr>
          </a:p>
          <a:p>
            <a:pPr marL="0" marR="0" lvl="0" indent="0" algn="just" rtl="0">
              <a:lnSpc>
                <a:spcPct val="100000"/>
              </a:lnSpc>
              <a:spcBef>
                <a:spcPts val="0"/>
              </a:spcBef>
              <a:spcAft>
                <a:spcPts val="0"/>
              </a:spcAft>
              <a:buClr>
                <a:srgbClr val="000000"/>
              </a:buClr>
              <a:buSzPts val="1600"/>
              <a:buFont typeface="Arial"/>
              <a:buNone/>
            </a:pPr>
            <a:endParaRPr sz="1600" b="0" i="0" u="none" strike="noStrike" cap="none" dirty="0">
              <a:solidFill>
                <a:srgbClr val="3A3838"/>
              </a:solidFill>
              <a:latin typeface="Candara"/>
              <a:ea typeface="Candara"/>
              <a:cs typeface="Candara"/>
              <a:sym typeface="Candara"/>
            </a:endParaRPr>
          </a:p>
          <a:p>
            <a:r>
              <a:rPr lang="el-GR" sz="1800" dirty="0" smtClean="0">
                <a:solidFill>
                  <a:srgbClr val="3A3838"/>
                </a:solidFill>
                <a:latin typeface="Candara"/>
                <a:ea typeface="Candara"/>
                <a:cs typeface="Candara"/>
                <a:sym typeface="Candara"/>
              </a:rPr>
              <a:t>Η Λευκή Βίβλος για τον Πολιτισμό αποτελεί μια προσπάθεια ενοποίησης και ορατής ανάδειξης της υλικής και άυλης κληρονομιάς της πόλης της </a:t>
            </a:r>
            <a:r>
              <a:rPr lang="el-GR" sz="1800" dirty="0" err="1" smtClean="0">
                <a:solidFill>
                  <a:srgbClr val="3A3838"/>
                </a:solidFill>
                <a:latin typeface="Candara"/>
                <a:ea typeface="Candara"/>
                <a:cs typeface="Candara"/>
                <a:sym typeface="Candara"/>
              </a:rPr>
              <a:t>Τεράσα</a:t>
            </a:r>
            <a:r>
              <a:rPr lang="el-GR" sz="1800" dirty="0" smtClean="0">
                <a:solidFill>
                  <a:srgbClr val="3A3838"/>
                </a:solidFill>
                <a:latin typeface="Candara"/>
                <a:ea typeface="Candara"/>
                <a:cs typeface="Candara"/>
                <a:sym typeface="Candara"/>
              </a:rPr>
              <a:t>, με στόχο την ενίσχυση της αίσθησης της κοινότητας, της πολιτιστικής ταυτότητας και της προβολής της πόλης.</a:t>
            </a:r>
          </a:p>
          <a:p>
            <a:r>
              <a:rPr lang="el-GR" sz="1800" dirty="0" smtClean="0">
                <a:solidFill>
                  <a:srgbClr val="3A3838"/>
                </a:solidFill>
                <a:latin typeface="Candara"/>
                <a:ea typeface="Candara"/>
                <a:cs typeface="Candara"/>
                <a:sym typeface="Candara"/>
              </a:rPr>
              <a:t>Το έγγραφο που προέκυψε από αυτή τη διαδικασία διαμορφώθηκε μέσα από σειρά συζητήσεων, ομάδων εργασίας και μια συνολική δέσμευση για την ενίσχυση του ρόλου των πολιτιστικών πρωτοβουλιών στον αστικό χώρο.</a:t>
            </a:r>
            <a:endParaRPr lang="el-GR" sz="1800" dirty="0">
              <a:solidFill>
                <a:srgbClr val="3A3838"/>
              </a:solidFill>
              <a:latin typeface="Candara"/>
              <a:ea typeface="Candara"/>
              <a:cs typeface="Candara"/>
              <a:sym typeface="Candara"/>
            </a:endParaRPr>
          </a:p>
        </p:txBody>
      </p:sp>
      <p:sp>
        <p:nvSpPr>
          <p:cNvPr id="215" name="Google Shape;215;p12"/>
          <p:cNvSpPr txBox="1"/>
          <p:nvPr/>
        </p:nvSpPr>
        <p:spPr>
          <a:xfrm>
            <a:off x="551384" y="1124744"/>
            <a:ext cx="6098058" cy="369291"/>
          </a:xfrm>
          <a:prstGeom prst="rect">
            <a:avLst/>
          </a:prstGeom>
          <a:noFill/>
          <a:ln>
            <a:noFill/>
          </a:ln>
        </p:spPr>
        <p:txBody>
          <a:bodyPr spcFirstLastPara="1" wrap="square" lIns="91425" tIns="45700" rIns="91425" bIns="45700" anchor="t" anchorCtr="0">
            <a:spAutoFit/>
          </a:bodyPr>
          <a:lstStyle/>
          <a:p>
            <a:pPr lvl="0">
              <a:buSzPts val="1800"/>
            </a:pPr>
            <a:r>
              <a:rPr lang="el-GR" sz="1800" b="1" dirty="0" smtClean="0">
                <a:solidFill>
                  <a:srgbClr val="A99374"/>
                </a:solidFill>
                <a:latin typeface="Candara"/>
                <a:ea typeface="Candara"/>
                <a:cs typeface="Candara"/>
                <a:sym typeface="Candara"/>
              </a:rPr>
              <a:t>ΜΟΥΣΕΙΟ </a:t>
            </a:r>
            <a:r>
              <a:rPr lang="en-US" sz="1800" b="1" dirty="0" smtClean="0">
                <a:solidFill>
                  <a:srgbClr val="A99374"/>
                </a:solidFill>
                <a:latin typeface="Candara"/>
                <a:ea typeface="Candara"/>
                <a:cs typeface="Candara"/>
                <a:sym typeface="Candara"/>
              </a:rPr>
              <a:t>RED STAR LINE, </a:t>
            </a:r>
            <a:r>
              <a:rPr lang="el-GR" sz="1800" b="1" dirty="0" smtClean="0">
                <a:solidFill>
                  <a:srgbClr val="A99374"/>
                </a:solidFill>
                <a:latin typeface="Candara"/>
                <a:ea typeface="Candara"/>
                <a:cs typeface="Candara"/>
                <a:sym typeface="Candara"/>
              </a:rPr>
              <a:t>ΑΜΒΕΡΣΑ, ΦΛΑΝΔΡΑ, ΒΕΛΓΙΟ</a:t>
            </a:r>
            <a:endParaRPr lang="tr-TR" sz="1800" b="1" dirty="0">
              <a:solidFill>
                <a:srgbClr val="A99374"/>
              </a:solidFill>
              <a:latin typeface="Candara"/>
              <a:ea typeface="Candara"/>
              <a:cs typeface="Candar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 xmlns:a16="http://schemas.microsoft.com/office/drawing/2014/main"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 xmlns:a16="http://schemas.microsoft.com/office/drawing/2014/main"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 xmlns:a16="http://schemas.microsoft.com/office/drawing/2014/main" id="{BE77E335-EF72-CE4C-DC9F-3366EF8DE954}"/>
              </a:ext>
            </a:extLst>
          </p:cNvPr>
          <p:cNvSpPr txBox="1"/>
          <p:nvPr/>
        </p:nvSpPr>
        <p:spPr>
          <a:xfrm>
            <a:off x="0" y="2708872"/>
            <a:ext cx="12191999" cy="523180"/>
          </a:xfrm>
          <a:prstGeom prst="rect">
            <a:avLst/>
          </a:prstGeom>
          <a:solidFill>
            <a:srgbClr val="72BC59"/>
          </a:solidFill>
          <a:ln>
            <a:noFill/>
          </a:ln>
        </p:spPr>
        <p:txBody>
          <a:bodyPr spcFirstLastPara="1" wrap="square" lIns="91425" tIns="45700" rIns="91425" bIns="45700" anchor="t" anchorCtr="0">
            <a:spAutoFit/>
          </a:bodyPr>
          <a:lstStyle/>
          <a:p>
            <a:pPr algn="ctr"/>
            <a:r>
              <a:rPr lang="el-GR" sz="2800" b="1" dirty="0" smtClean="0">
                <a:solidFill>
                  <a:schemeClr val="bg1"/>
                </a:solidFill>
                <a:latin typeface="Candara" pitchFamily="34" charset="0"/>
              </a:rPr>
              <a:t>Ευχαριστούμε για την προσοχή σας</a:t>
            </a:r>
            <a:endParaRPr lang="en-US" sz="2800" b="1" dirty="0" smtClean="0">
              <a:solidFill>
                <a:schemeClr val="bg1"/>
              </a:solidFill>
              <a:latin typeface="Candara" pitchFamily="34" charset="0"/>
            </a:endParaRPr>
          </a:p>
        </p:txBody>
      </p:sp>
      <p:sp>
        <p:nvSpPr>
          <p:cNvPr id="80" name="Google Shape;80;p5">
            <a:extLst>
              <a:ext uri="{FF2B5EF4-FFF2-40B4-BE49-F238E27FC236}">
                <a16:creationId xmlns="" xmlns:a16="http://schemas.microsoft.com/office/drawing/2014/main"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 xmlns:a16="http://schemas.microsoft.com/office/drawing/2014/main"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 xmlns:a16="http://schemas.microsoft.com/office/drawing/2014/main"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l-GR" sz="2800" b="1" i="0" u="none" strike="noStrike" cap="none" dirty="0" smtClean="0">
                <a:solidFill>
                  <a:srgbClr val="7F7F7F"/>
                </a:solidFill>
                <a:latin typeface="Calibri"/>
                <a:ea typeface="Calibri"/>
                <a:cs typeface="Calibri"/>
                <a:sym typeface="Calibri"/>
              </a:rPr>
              <a:t>ΕΤΑΙΡΟΙ</a:t>
            </a:r>
            <a:r>
              <a:rPr lang="en-GB" sz="2800" b="1" i="0" u="none" strike="noStrike" cap="none" dirty="0" smtClean="0">
                <a:solidFill>
                  <a:srgbClr val="7F7F7F"/>
                </a:solidFill>
                <a:latin typeface="Calibri"/>
                <a:ea typeface="Calibri"/>
                <a:cs typeface="Calibri"/>
                <a:sym typeface="Calibri"/>
              </a:rPr>
              <a:t>  </a:t>
            </a:r>
            <a:endParaRPr sz="2800" b="0" i="0" u="none" strike="noStrike" cap="none" dirty="0">
              <a:solidFill>
                <a:schemeClr val="dk1"/>
              </a:solidFill>
              <a:latin typeface="Times New Roman"/>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 xmlns:a16="http://schemas.microsoft.com/office/drawing/2014/main" id="{3B45D439-3297-79AA-CACA-7096D6D590B0}"/>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962338" y="4752724"/>
            <a:ext cx="1676400" cy="4000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CEACFF9F-2E19-236D-B5DE-BA61F8D477D4}"/>
              </a:ext>
            </a:extLst>
          </p:cNvPr>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969614" y="4704157"/>
            <a:ext cx="866775" cy="5429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A red bird on a green leaf&#10;&#10;Description automatically generated">
            <a:extLst>
              <a:ext uri="{FF2B5EF4-FFF2-40B4-BE49-F238E27FC236}">
                <a16:creationId xmlns="" xmlns:a16="http://schemas.microsoft.com/office/drawing/2014/main" id="{64376610-9F6A-7D97-9F5A-E9A5DBD20FBE}"/>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5167265" y="4723206"/>
            <a:ext cx="971550" cy="5048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2" name="Picture 8" descr="Icon&#10;&#10;Description automatically generated">
            <a:extLst>
              <a:ext uri="{FF2B5EF4-FFF2-40B4-BE49-F238E27FC236}">
                <a16:creationId xmlns="" xmlns:a16="http://schemas.microsoft.com/office/drawing/2014/main" id="{787E2769-AEC9-4756-9372-748CDF945564}"/>
              </a:ext>
            </a:extLst>
          </p:cNvPr>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535659" y="4630211"/>
            <a:ext cx="1257300" cy="5810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4" name="Picture 10" descr="A building with red lights&#10;&#10;Description automatically generated">
            <a:extLst>
              <a:ext uri="{FF2B5EF4-FFF2-40B4-BE49-F238E27FC236}">
                <a16:creationId xmlns="" xmlns:a16="http://schemas.microsoft.com/office/drawing/2014/main" id="{31B41789-03F6-70DF-6C37-3B809119B07B}"/>
              </a:ext>
            </a:extLst>
          </p:cNvPr>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8328717" y="4619374"/>
            <a:ext cx="771525" cy="53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036" name="Picture 12" descr="A blue and black logo&#10;&#10;Description automatically generated">
            <a:extLst>
              <a:ext uri="{FF2B5EF4-FFF2-40B4-BE49-F238E27FC236}">
                <a16:creationId xmlns="" xmlns:a16="http://schemas.microsoft.com/office/drawing/2014/main" id="{C9B3BA7D-83AB-3CA7-81BA-35DE5F9EB790}"/>
              </a:ext>
            </a:extLst>
          </p:cNvPr>
          <p:cNvPicPr>
            <a:picLocks noChangeAspect="1" noChangeArrowheads="1"/>
          </p:cNvPicPr>
          <p:nvPr/>
        </p:nvPicPr>
        <p:blipFill>
          <a:blip r:embed="rId11">
            <a:extLst>
              <a:ext uri="{28A0092B-C50C-407E-A947-70E740481C1C}">
                <a14:useLocalDpi xmlns="" xmlns:a14="http://schemas.microsoft.com/office/drawing/2010/main" val="0"/>
              </a:ext>
            </a:extLst>
          </a:blip>
          <a:srcRect/>
          <a:stretch>
            <a:fillRect/>
          </a:stretch>
        </p:blipFill>
        <p:spPr bwMode="auto">
          <a:xfrm>
            <a:off x="9803732" y="4843604"/>
            <a:ext cx="1881904" cy="309170"/>
          </a:xfrm>
          <a:prstGeom prst="rect">
            <a:avLst/>
          </a:prstGeom>
          <a:noFill/>
          <a:extLst>
            <a:ext uri="{909E8E84-426E-40DD-AFC4-6F175D3DCCD1}">
              <a14:hiddenFill xmlns="" xmlns:a14="http://schemas.microsoft.com/office/drawing/2010/main">
                <a:solidFill>
                  <a:srgbClr val="FFFFFF"/>
                </a:solidFill>
              </a14:hiddenFill>
            </a:ext>
          </a:extLst>
        </p:spPr>
      </p:pic>
      <p:pic>
        <p:nvPicPr>
          <p:cNvPr id="20" name="19 - Εικόνα" descr="cc-brand-1.png"/>
          <p:cNvPicPr>
            <a:picLocks noChangeAspect="1"/>
          </p:cNvPicPr>
          <p:nvPr/>
        </p:nvPicPr>
        <p:blipFill>
          <a:blip r:embed="rId12"/>
          <a:stretch>
            <a:fillRect/>
          </a:stretch>
        </p:blipFill>
        <p:spPr>
          <a:xfrm>
            <a:off x="10688715" y="6078746"/>
            <a:ext cx="1503285" cy="779254"/>
          </a:xfrm>
          <a:prstGeom prst="rect">
            <a:avLst/>
          </a:prstGeom>
        </p:spPr>
      </p:pic>
      <p:sp>
        <p:nvSpPr>
          <p:cNvPr id="17" name="Google Shape;87;p1">
            <a:extLst>
              <a:ext uri="{FF2B5EF4-FFF2-40B4-BE49-F238E27FC236}">
                <a16:creationId xmlns="" xmlns:a16="http://schemas.microsoft.com/office/drawing/2014/main"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18" name="Google Shape;88;p1" descr="Blue text on a black background&#10;&#10;Description automatically generated">
            <a:extLst>
              <a:ext uri="{FF2B5EF4-FFF2-40B4-BE49-F238E27FC236}">
                <a16:creationId xmlns="" xmlns:a16="http://schemas.microsoft.com/office/drawing/2014/main" id="{1A6FCB7D-DF7E-D91D-D207-871084954BEA}"/>
              </a:ext>
            </a:extLst>
          </p:cNvPr>
          <p:cNvPicPr preferRelativeResize="0"/>
          <p:nvPr/>
        </p:nvPicPr>
        <p:blipFill>
          <a:blip r:embed="rId13"/>
          <a:stretch>
            <a:fillRect/>
          </a:stretch>
        </p:blipFill>
        <p:spPr>
          <a:xfrm>
            <a:off x="311501" y="6252809"/>
            <a:ext cx="2127367" cy="402523"/>
          </a:xfrm>
          <a:prstGeom prst="rect">
            <a:avLst/>
          </a:prstGeom>
          <a:noFill/>
          <a:ln>
            <a:noFill/>
          </a:ln>
        </p:spPr>
      </p:pic>
    </p:spTree>
    <p:custDataLst>
      <p:tags r:id="rId1"/>
    </p:custDataLst>
    <p:extLst>
      <p:ext uri="{BB962C8B-B14F-4D97-AF65-F5344CB8AC3E}">
        <p14:creationId xmlns="" xmlns:p14="http://schemas.microsoft.com/office/powerpoint/2010/main" val="1229119951"/>
      </p:ext>
    </p:extLst>
  </p:cSld>
  <p:clrMapOvr>
    <a:masterClrMapping/>
  </p:clrMapOvr>
  <mc:AlternateContent xmlns:mc="http://schemas.openxmlformats.org/markup-compatibility/2006">
    <mc:Choice xmlns="" xmlns:p14="http://schemas.microsoft.com/office/powerpoint/2010/main"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GENSWF_SLIDE_UID" val="{0A642342-A6A3-41FC-929D-B0DCF56A518A}:269"/>
  <p:tag name="ISPRING_SLIDE_INDENT_LEVEL" val="1"/>
  <p:tag name="ISPRING_CUSTOM_TIMING_USED" val="0"/>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TotalTime>
  <Words>1790</Words>
  <Application>Microsoft Office PowerPoint</Application>
  <PresentationFormat>Προσαρμογή</PresentationFormat>
  <Paragraphs>106</Paragraphs>
  <Slides>14</Slides>
  <Notes>14</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14</vt:i4>
      </vt:variant>
    </vt:vector>
  </HeadingPairs>
  <TitlesOfParts>
    <vt:vector size="19" baseType="lpstr">
      <vt:lpstr>Arial</vt:lpstr>
      <vt:lpstr>Candara</vt:lpstr>
      <vt:lpstr>Calibri</vt:lpstr>
      <vt:lpstr>Times New Roman</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Maria Fernandez</dc:creator>
  <cp:lastModifiedBy>Νικολέττα</cp:lastModifiedBy>
  <cp:revision>11</cp:revision>
  <dcterms:created xsi:type="dcterms:W3CDTF">2024-06-10T15:48:53Z</dcterms:created>
  <dcterms:modified xsi:type="dcterms:W3CDTF">2026-05-12T12:17:05Z</dcterms:modified>
</cp:coreProperties>
</file>