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63" r:id="rId4"/>
    <p:sldId id="264" r:id="rId5"/>
    <p:sldId id="265" r:id="rId6"/>
    <p:sldId id="266" r:id="rId7"/>
    <p:sldId id="267" r:id="rId8"/>
    <p:sldId id="268" r:id="rId9"/>
    <p:sldId id="269" r:id="rId10"/>
    <p:sldId id="270" r:id="rId11"/>
    <p:sldId id="271" r:id="rId12"/>
  </p:sldIdLst>
  <p:sldSz cx="12192000" cy="6858000"/>
  <p:notesSz cx="6858000" cy="9144000"/>
  <p:embeddedFontLst>
    <p:embeddedFont>
      <p:font typeface="Candara" pitchFamily="34" charset="0"/>
      <p:regular r:id="rId14"/>
      <p:bold r:id="rId15"/>
      <p:italic r:id="rId16"/>
      <p:boldItalic r:id="rId17"/>
    </p:embeddedFont>
    <p:embeddedFont>
      <p:font typeface="Calibri"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PBXqKwpQaFeiFYDw9C3S0BM0UK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3d60cf5bb2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33d60cf5bb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3d60cf5b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g33d60cf5b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3d60cf5bb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g33d60cf5bb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jpeg"/><Relationship Id="rId3" Type="http://schemas.openxmlformats.org/officeDocument/2006/relationships/notesSlide" Target="../notesSlides/notesSlide11.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anva.com/design/DAGVNxN4Csk/LEiz2vIs0QVKHldz0a1njg/edit?utm_content=DAGVNxN4Csk&amp;utm_campaign=designshare&amp;utm_medium=link2&amp;utm_source=sharebutt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5"/>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l-GR" sz="2800" b="1" dirty="0" smtClean="0">
                <a:solidFill>
                  <a:srgbClr val="FFFFFF"/>
                </a:solidFill>
                <a:latin typeface="Candara"/>
                <a:ea typeface="Candara"/>
                <a:cs typeface="Candara"/>
                <a:sym typeface="Candara"/>
              </a:rPr>
              <a:t>ΠΡΟΓΡΑΜΜΑ ΚΑΤΑΡΤΙΣΗΣ</a:t>
            </a:r>
            <a:endParaRPr lang="tr-TR" sz="2800" b="1" dirty="0" smtClean="0">
              <a:solidFill>
                <a:srgbClr val="FFFFFF"/>
              </a:solidFill>
              <a:latin typeface="Candara"/>
              <a:ea typeface="Candara"/>
              <a:cs typeface="Candara"/>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algn="ctr">
              <a:buSzPts val="2800"/>
            </a:pPr>
            <a:r>
              <a:rPr lang="el-GR" sz="2800" b="1" dirty="0" smtClean="0">
                <a:solidFill>
                  <a:srgbClr val="FFFFFF"/>
                </a:solidFill>
                <a:latin typeface="Candara"/>
                <a:ea typeface="Candara"/>
                <a:cs typeface="Candara"/>
                <a:sym typeface="Candara"/>
              </a:rPr>
              <a:t>ΜΑΘΗΣΙΑΚΗ ΕΝΟΤΗΤΑ 5: Βιωσιμότητα</a:t>
            </a:r>
            <a:r>
              <a:rPr lang="tr-TR" sz="2800" b="1" dirty="0" smtClean="0">
                <a:solidFill>
                  <a:srgbClr val="FFFFFF"/>
                </a:solidFill>
                <a:latin typeface="Candara"/>
                <a:ea typeface="Candara"/>
                <a:cs typeface="Candara"/>
                <a:sym typeface="Candara"/>
              </a:rPr>
              <a:t> </a:t>
            </a:r>
            <a:endParaRPr lang="tr-TR" sz="2800" b="1" dirty="0">
              <a:solidFill>
                <a:srgbClr val="FFFFFF"/>
              </a:solidFill>
              <a:latin typeface="Candara"/>
              <a:ea typeface="Candara"/>
              <a:cs typeface="Candara"/>
            </a:endParaRPr>
          </a:p>
        </p:txBody>
      </p:sp>
      <p:sp>
        <p:nvSpPr>
          <p:cNvPr id="86" name="Google Shape;86;p2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pic>
        <p:nvPicPr>
          <p:cNvPr id="7" name="6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8"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33d60cf5bb2_0_2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7" name="Google Shape;217;g33d60cf5bb2_0_21"/>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g33d60cf5bb2_0_21"/>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g33d60cf5bb2_0_21"/>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lvl="1">
              <a:buSzPts val="3600"/>
            </a:pPr>
            <a:r>
              <a:rPr lang="el-GR" sz="3600" b="1" dirty="0" smtClean="0">
                <a:solidFill>
                  <a:schemeClr val="lt1"/>
                </a:solidFill>
                <a:latin typeface="Candara"/>
                <a:ea typeface="Candara"/>
                <a:cs typeface="Candara"/>
                <a:sym typeface="Candara"/>
              </a:rPr>
              <a:t>Παράρτημα</a:t>
            </a:r>
            <a:r>
              <a:rPr lang="tr-TR" sz="3600" b="1" dirty="0" smtClean="0">
                <a:solidFill>
                  <a:schemeClr val="lt1"/>
                </a:solidFill>
                <a:latin typeface="Candara"/>
                <a:ea typeface="Candara"/>
                <a:cs typeface="Candara"/>
                <a:sym typeface="Candara"/>
              </a:rPr>
              <a:t> 5 - </a:t>
            </a:r>
            <a:r>
              <a:rPr lang="el-GR" sz="3600" b="1" dirty="0" smtClean="0">
                <a:solidFill>
                  <a:schemeClr val="lt1"/>
                </a:solidFill>
                <a:latin typeface="Candara"/>
                <a:ea typeface="Candara"/>
                <a:cs typeface="Candara"/>
                <a:sym typeface="Candara"/>
              </a:rPr>
              <a:t>Έντυπο </a:t>
            </a:r>
            <a:r>
              <a:rPr lang="el-GR" sz="3600" b="1" dirty="0" err="1" smtClean="0">
                <a:solidFill>
                  <a:schemeClr val="lt1"/>
                </a:solidFill>
                <a:latin typeface="Candara"/>
                <a:ea typeface="Candara"/>
                <a:cs typeface="Candara"/>
                <a:sym typeface="Candara"/>
              </a:rPr>
              <a:t>Αναστοχασμού</a:t>
            </a:r>
            <a:r>
              <a:rPr lang="tr-TR" sz="3600" b="1" dirty="0" smtClean="0">
                <a:solidFill>
                  <a:schemeClr val="lt1"/>
                </a:solidFill>
                <a:latin typeface="Candara"/>
                <a:ea typeface="Candara"/>
                <a:cs typeface="Candara"/>
                <a:sym typeface="Candara"/>
              </a:rPr>
              <a:t> </a:t>
            </a:r>
            <a:r>
              <a:rPr lang="el-GR" sz="3600" b="1" dirty="0" smtClean="0">
                <a:solidFill>
                  <a:schemeClr val="lt1"/>
                </a:solidFill>
                <a:latin typeface="Candara"/>
                <a:ea typeface="Candara"/>
                <a:cs typeface="Candara"/>
                <a:sym typeface="Candara"/>
              </a:rPr>
              <a:t>2</a:t>
            </a:r>
            <a:r>
              <a:rPr lang="tr-TR" sz="3600" b="1" dirty="0" smtClean="0">
                <a:solidFill>
                  <a:schemeClr val="lt1"/>
                </a:solidFill>
                <a:latin typeface="Candara"/>
                <a:ea typeface="Candara"/>
                <a:cs typeface="Candara"/>
                <a:sym typeface="Candara"/>
              </a:rPr>
              <a:t>/2</a:t>
            </a:r>
            <a:endParaRPr lang="el-GR" sz="3600" b="1" dirty="0" smtClean="0">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p:txBody>
      </p:sp>
      <p:sp>
        <p:nvSpPr>
          <p:cNvPr id="220" name="Google Shape;220;g33d60cf5bb2_0_21"/>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
        <p:nvSpPr>
          <p:cNvPr id="221" name="Google Shape;221;g33d60cf5bb2_0_21"/>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lvl="0" algn="ctr">
              <a:lnSpc>
                <a:spcPct val="115833"/>
              </a:lnSpc>
              <a:buClr>
                <a:schemeClr val="dk1"/>
              </a:buClr>
              <a:buSzPts val="1100"/>
            </a:pPr>
            <a:r>
              <a:rPr lang="el-GR" sz="1800" b="1" dirty="0" smtClean="0">
                <a:solidFill>
                  <a:schemeClr val="dk1"/>
                </a:solidFill>
                <a:latin typeface="Candara"/>
                <a:ea typeface="Candara"/>
                <a:cs typeface="Candara"/>
                <a:sym typeface="Candara"/>
              </a:rPr>
              <a:t>Έντυπο </a:t>
            </a:r>
            <a:r>
              <a:rPr lang="el-GR" sz="1800" b="1" dirty="0" err="1" smtClean="0">
                <a:solidFill>
                  <a:schemeClr val="dk1"/>
                </a:solidFill>
                <a:latin typeface="Candara"/>
                <a:ea typeface="Candara"/>
                <a:cs typeface="Candara"/>
                <a:sym typeface="Candara"/>
              </a:rPr>
              <a:t>Αναστοχασμού</a:t>
            </a:r>
            <a:endParaRPr lang="tr-TR" sz="1800" b="1" dirty="0" smtClean="0">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a:lnSpc>
                <a:spcPct val="115833"/>
              </a:lnSpc>
              <a:spcBef>
                <a:spcPts val="800"/>
              </a:spcBef>
              <a:buSzPts val="1400"/>
            </a:pPr>
            <a:r>
              <a:rPr lang="el-GR" dirty="0" smtClean="0">
                <a:solidFill>
                  <a:schemeClr val="dk1"/>
                </a:solidFill>
                <a:latin typeface="Candara"/>
                <a:ea typeface="Candara"/>
                <a:cs typeface="Candara"/>
                <a:sym typeface="Candara"/>
              </a:rPr>
              <a:t>4. Υπήρξε κάτι στη δραστηριότητα που σας δυσκόλεψε;</a:t>
            </a:r>
          </a:p>
          <a:p>
            <a:pPr>
              <a:lnSpc>
                <a:spcPct val="115833"/>
              </a:lnSpc>
              <a:spcBef>
                <a:spcPts val="800"/>
              </a:spcBef>
              <a:buSzPts val="1400"/>
            </a:pPr>
            <a:r>
              <a:rPr lang="el-GR" dirty="0" smtClean="0">
                <a:solidFill>
                  <a:schemeClr val="dk1"/>
                </a:solidFill>
                <a:latin typeface="Candara"/>
                <a:ea typeface="Candara"/>
                <a:cs typeface="Candara"/>
                <a:sym typeface="Candara"/>
              </a:rPr>
              <a:t>Ναι, υπήρξε: ____________________</a:t>
            </a:r>
          </a:p>
          <a:p>
            <a:pPr>
              <a:lnSpc>
                <a:spcPct val="115833"/>
              </a:lnSpc>
              <a:spcBef>
                <a:spcPts val="800"/>
              </a:spcBef>
              <a:buSzPts val="1400"/>
            </a:pPr>
            <a:r>
              <a:rPr lang="el-GR" dirty="0" smtClean="0">
                <a:solidFill>
                  <a:schemeClr val="dk1"/>
                </a:solidFill>
                <a:latin typeface="Candara"/>
                <a:ea typeface="Candara"/>
                <a:cs typeface="Candara"/>
                <a:sym typeface="Candara"/>
              </a:rPr>
              <a:t>Όχι, δεν βρήκα κάτι δύσκολο.</a:t>
            </a: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a:lnSpc>
                <a:spcPct val="115833"/>
              </a:lnSpc>
              <a:spcBef>
                <a:spcPts val="800"/>
              </a:spcBef>
              <a:buSzPts val="1400"/>
            </a:pPr>
            <a:r>
              <a:rPr lang="el-GR" dirty="0" smtClean="0">
                <a:solidFill>
                  <a:schemeClr val="dk1"/>
                </a:solidFill>
                <a:latin typeface="Candara"/>
                <a:ea typeface="Candara"/>
                <a:cs typeface="Candara"/>
                <a:sym typeface="Candara"/>
              </a:rPr>
              <a:t>5. Συνολικά, πώς θα αξιολογούσατε τη σημερινή δραστηριότητα; Παρακαλώ κυκλώστε μία επιλογή.</a:t>
            </a:r>
          </a:p>
          <a:p>
            <a:pPr>
              <a:lnSpc>
                <a:spcPct val="115833"/>
              </a:lnSpc>
              <a:spcBef>
                <a:spcPts val="800"/>
              </a:spcBef>
              <a:buSzPts val="1400"/>
            </a:pPr>
            <a:r>
              <a:rPr lang="el-GR" dirty="0" smtClean="0">
                <a:solidFill>
                  <a:schemeClr val="dk1"/>
                </a:solidFill>
                <a:latin typeface="Candara"/>
                <a:ea typeface="Candara"/>
                <a:cs typeface="Candara"/>
                <a:sym typeface="Candara"/>
              </a:rPr>
              <a:t>a. Εξαιρετική</a:t>
            </a:r>
            <a:br>
              <a:rPr lang="el-GR" dirty="0" smtClean="0">
                <a:solidFill>
                  <a:schemeClr val="dk1"/>
                </a:solidFill>
                <a:latin typeface="Candara"/>
                <a:ea typeface="Candara"/>
                <a:cs typeface="Candara"/>
                <a:sym typeface="Candara"/>
              </a:rPr>
            </a:br>
            <a:r>
              <a:rPr lang="el-GR" dirty="0" smtClean="0">
                <a:solidFill>
                  <a:schemeClr val="dk1"/>
                </a:solidFill>
                <a:latin typeface="Candara"/>
                <a:ea typeface="Candara"/>
                <a:cs typeface="Candara"/>
                <a:sym typeface="Candara"/>
              </a:rPr>
              <a:t>b. Καλή</a:t>
            </a:r>
            <a:br>
              <a:rPr lang="el-GR" dirty="0" smtClean="0">
                <a:solidFill>
                  <a:schemeClr val="dk1"/>
                </a:solidFill>
                <a:latin typeface="Candara"/>
                <a:ea typeface="Candara"/>
                <a:cs typeface="Candara"/>
                <a:sym typeface="Candara"/>
              </a:rPr>
            </a:br>
            <a:r>
              <a:rPr lang="el-GR" dirty="0" smtClean="0">
                <a:solidFill>
                  <a:schemeClr val="dk1"/>
                </a:solidFill>
                <a:latin typeface="Candara"/>
                <a:ea typeface="Candara"/>
                <a:cs typeface="Candara"/>
                <a:sym typeface="Candara"/>
              </a:rPr>
              <a:t>c. Μέτρια</a:t>
            </a:r>
            <a:br>
              <a:rPr lang="el-GR" dirty="0" smtClean="0">
                <a:solidFill>
                  <a:schemeClr val="dk1"/>
                </a:solidFill>
                <a:latin typeface="Candara"/>
                <a:ea typeface="Candara"/>
                <a:cs typeface="Candara"/>
                <a:sym typeface="Candara"/>
              </a:rPr>
            </a:br>
            <a:r>
              <a:rPr lang="el-GR" dirty="0" smtClean="0">
                <a:solidFill>
                  <a:schemeClr val="dk1"/>
                </a:solidFill>
                <a:latin typeface="Candara"/>
                <a:ea typeface="Candara"/>
                <a:cs typeface="Candara"/>
                <a:sym typeface="Candara"/>
              </a:rPr>
              <a:t>d. Όχι τόσο καλή</a:t>
            </a:r>
          </a:p>
          <a:p>
            <a:pPr marL="457200" marR="0" lvl="0" indent="-317500" algn="l" rtl="0">
              <a:lnSpc>
                <a:spcPct val="115833"/>
              </a:lnSpc>
              <a:spcBef>
                <a:spcPts val="0"/>
              </a:spcBef>
              <a:spcAft>
                <a:spcPts val="0"/>
              </a:spcAft>
              <a:buClr>
                <a:schemeClr val="dk1"/>
              </a:buClr>
              <a:buSzPts val="1400"/>
            </a:pPr>
            <a:endParaRPr sz="1400" b="0" i="0" u="none" strike="noStrike" cap="none" dirty="0">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dirty="0">
              <a:solidFill>
                <a:schemeClr val="dk1"/>
              </a:solidFill>
              <a:latin typeface="Candara"/>
              <a:ea typeface="Candara"/>
              <a:cs typeface="Candara"/>
              <a:sym typeface="Candara"/>
            </a:endParaRPr>
          </a:p>
          <a:p>
            <a:pPr lvl="0">
              <a:lnSpc>
                <a:spcPct val="115833"/>
              </a:lnSpc>
              <a:spcBef>
                <a:spcPts val="800"/>
              </a:spcBef>
              <a:buSzPts val="1400"/>
            </a:pPr>
            <a:r>
              <a:rPr lang="el-GR" dirty="0" smtClean="0">
                <a:solidFill>
                  <a:schemeClr val="dk1"/>
                </a:solidFill>
                <a:latin typeface="Candara"/>
                <a:ea typeface="Candara"/>
                <a:cs typeface="Candara"/>
                <a:sym typeface="Candara"/>
              </a:rPr>
              <a:t>6. Ποια είναι μία πρόταση που έχετε για τη βελτίωση αυτού του μαθήματος;</a:t>
            </a:r>
            <a:endParaRPr lang="tr-TR" dirty="0" smtClean="0">
              <a:solidFill>
                <a:schemeClr val="dk1"/>
              </a:solidFill>
              <a:latin typeface="Candara"/>
              <a:ea typeface="Candara"/>
              <a:cs typeface="Candara"/>
              <a:sym typeface="Candara"/>
            </a:endParaRPr>
          </a:p>
          <a:p>
            <a:pPr marL="0" marR="0" lvl="0" indent="0" algn="l" rtl="0">
              <a:lnSpc>
                <a:spcPct val="115833"/>
              </a:lnSpc>
              <a:spcBef>
                <a:spcPts val="800"/>
              </a:spcBef>
              <a:spcAft>
                <a:spcPts val="80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4400"/>
              <a:buFont typeface="Arial"/>
              <a:buNone/>
            </a:pPr>
            <a:endParaRPr sz="4400" b="1" i="0" u="none" strike="noStrike" cap="none" dirty="0">
              <a:solidFill>
                <a:srgbClr val="FFFFFF"/>
              </a:solidFill>
              <a:latin typeface="Candara"/>
              <a:ea typeface="Candara"/>
              <a:cs typeface="Candara"/>
              <a:sym typeface="Candara"/>
            </a:endParaRPr>
          </a:p>
          <a:p>
            <a:pPr algn="ctr">
              <a:spcBef>
                <a:spcPts val="1200"/>
              </a:spcBef>
              <a:buSzPts val="3600"/>
            </a:pPr>
            <a:r>
              <a:rPr lang="el-GR" sz="3600" b="1" dirty="0" smtClean="0">
                <a:solidFill>
                  <a:srgbClr val="FFFFFF"/>
                </a:solidFill>
                <a:latin typeface="Candara"/>
                <a:ea typeface="Candara"/>
                <a:cs typeface="Candara"/>
                <a:sym typeface="Candara"/>
              </a:rPr>
              <a:t>ΜΑΘΗΜΑ 2: Φυσική Κληρονομιά και ΒΙΩΣΙΜΟΤΗΤΑ</a:t>
            </a:r>
            <a:endParaRPr lang="tr-TR" sz="3600" b="1" dirty="0">
              <a:solidFill>
                <a:srgbClr val="FFFFFF"/>
              </a:solidFill>
              <a:latin typeface="Candara"/>
              <a:ea typeface="Candara"/>
              <a:cs typeface="Candara"/>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1" name="Google Shape;151;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8"/>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lvl="1">
              <a:buSzPts val="2400"/>
            </a:pPr>
            <a:r>
              <a:rPr lang="el-GR" sz="2400" b="1" dirty="0" err="1" smtClean="0">
                <a:solidFill>
                  <a:srgbClr val="FFFFFF"/>
                </a:solidFill>
                <a:latin typeface="Candara"/>
                <a:ea typeface="Candara"/>
                <a:cs typeface="Candara"/>
                <a:sym typeface="Candara"/>
              </a:rPr>
              <a:t>Διαδραστική</a:t>
            </a:r>
            <a:r>
              <a:rPr lang="el-GR" sz="2400" b="1" dirty="0" smtClean="0">
                <a:solidFill>
                  <a:srgbClr val="FFFFFF"/>
                </a:solidFill>
                <a:latin typeface="Candara"/>
                <a:ea typeface="Candara"/>
                <a:cs typeface="Candara"/>
                <a:sym typeface="Candara"/>
              </a:rPr>
              <a:t> Δραστηριότητα 1/3</a:t>
            </a:r>
            <a:endParaRPr lang="tr-TR" sz="2400" b="1" dirty="0">
              <a:solidFill>
                <a:srgbClr val="FFFFFF"/>
              </a:solidFill>
              <a:latin typeface="Candara"/>
              <a:ea typeface="Candara"/>
              <a:cs typeface="Candara"/>
              <a:sym typeface="Times New Roman"/>
            </a:endParaRPr>
          </a:p>
        </p:txBody>
      </p:sp>
      <p:sp>
        <p:nvSpPr>
          <p:cNvPr id="154" name="Google Shape;154;p8"/>
          <p:cNvSpPr txBox="1"/>
          <p:nvPr/>
        </p:nvSpPr>
        <p:spPr>
          <a:xfrm>
            <a:off x="449331" y="808892"/>
            <a:ext cx="10012500" cy="61247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lvl="0">
              <a:spcBef>
                <a:spcPts val="600"/>
              </a:spcBef>
              <a:buSzPts val="1600"/>
            </a:pPr>
            <a:r>
              <a:rPr lang="el-GR" sz="1600" b="1" dirty="0" smtClean="0">
                <a:latin typeface="Candara"/>
                <a:ea typeface="Candara"/>
                <a:cs typeface="Candara"/>
                <a:sym typeface="Candara"/>
              </a:rPr>
              <a:t>Στόχος:</a:t>
            </a:r>
            <a:endParaRPr lang="tr-TR" sz="1600" b="1" dirty="0" smtClean="0">
              <a:latin typeface="Candara"/>
              <a:ea typeface="Candara"/>
              <a:cs typeface="Candara"/>
              <a:sym typeface="Candara"/>
            </a:endParaRPr>
          </a:p>
          <a:p>
            <a:r>
              <a:rPr lang="el-GR" sz="1600" dirty="0" smtClean="0">
                <a:latin typeface="Candara"/>
                <a:ea typeface="Candara"/>
                <a:cs typeface="Candara"/>
                <a:sym typeface="Candara"/>
              </a:rPr>
              <a:t>Σκοπός αυτής της δραστηριότητας είναι να προσφέρει στους εκπαιδευόμενους μια βαθύτερη κατανόηση της φυσικής κληρονομιάς, της σημασίας της και των απειλών που αντιμετωπίζει. Επιπλέον, ενθαρρύνει τους εκπαιδευόμενους να αναλύσουν σύνθετα περιβαλλοντικά ζητήματα, να αξιολογήσουν πιθανές λύσεις και να προτείνουν καινοτόμες στρατηγικές διατήρησης.</a:t>
            </a:r>
          </a:p>
          <a:p>
            <a:r>
              <a:rPr lang="el-GR" sz="1600" dirty="0" smtClean="0">
                <a:latin typeface="Candara"/>
                <a:ea typeface="Candara"/>
                <a:cs typeface="Candara"/>
                <a:sym typeface="Candara"/>
              </a:rPr>
              <a:t>Παράλληλα, οι εκπαιδευόμενοι έχουν την ευκαιρία να εργαστούν σε ομάδες, να μοιραστούν ιδέες και να συνεργαστούν για την ανάπτυξη λύσεων σε πραγματικά προβλήματα. Επίσης, μπορούν να επικοινωνήσουν τα ευρήματα και τις ιδέες τους με σαφήνεια και πειστικότητα, αξιοποιώντας διάφορα μέσα.</a:t>
            </a:r>
          </a:p>
          <a:p>
            <a:r>
              <a:rPr lang="el-GR" sz="1600" dirty="0" smtClean="0">
                <a:latin typeface="Candara"/>
                <a:ea typeface="Candara"/>
                <a:cs typeface="Candara"/>
                <a:sym typeface="Candara"/>
              </a:rPr>
              <a:t>Μέσα από μια προσέγγιση βασισμένη σε έργο, οι εκπαιδευόμενοι αποκτούν πρακτική εμπειρία, αναπτύσσουν βασικές δεξιότητες και συμβάλλουν στην προστασία της φυσικής κληρονομιάς του πλανήτη μας.</a:t>
            </a:r>
          </a:p>
          <a:p>
            <a:pPr marL="0" marR="0" lvl="0" indent="0" algn="just" rtl="0">
              <a:lnSpc>
                <a:spcPct val="100000"/>
              </a:lnSpc>
              <a:spcBef>
                <a:spcPts val="600"/>
              </a:spcBef>
              <a:spcAft>
                <a:spcPts val="0"/>
              </a:spcAft>
              <a:buClr>
                <a:srgbClr val="000000"/>
              </a:buClr>
              <a:buSzPts val="1600"/>
              <a:buFont typeface="Candara"/>
              <a:buNone/>
            </a:pPr>
            <a:endParaRPr sz="1600" b="0" i="0" u="none" strike="noStrike" cap="none" dirty="0">
              <a:solidFill>
                <a:srgbClr val="000000"/>
              </a:solidFill>
              <a:latin typeface="Candara"/>
              <a:ea typeface="Candara"/>
              <a:cs typeface="Candara"/>
              <a:sym typeface="Candara"/>
            </a:endParaRPr>
          </a:p>
          <a:p>
            <a:pPr lvl="0">
              <a:spcBef>
                <a:spcPts val="600"/>
              </a:spcBef>
              <a:buSzPts val="1600"/>
            </a:pPr>
            <a:r>
              <a:rPr lang="el-GR" sz="1600" b="1" dirty="0" smtClean="0">
                <a:latin typeface="Candara"/>
                <a:ea typeface="Candara"/>
                <a:cs typeface="Candara"/>
                <a:sym typeface="Candara"/>
              </a:rPr>
              <a:t>Απαραίτητα υλικά:</a:t>
            </a:r>
            <a:endParaRPr lang="tr-TR" sz="1600" b="1" dirty="0" smtClean="0">
              <a:latin typeface="Candara"/>
              <a:ea typeface="Candara"/>
              <a:cs typeface="Candara"/>
            </a:endParaRPr>
          </a:p>
          <a:p>
            <a:pPr lvl="0">
              <a:spcBef>
                <a:spcPts val="600"/>
              </a:spcBef>
              <a:buSzPts val="1600"/>
              <a:buFontTx/>
              <a:buChar char="-"/>
            </a:pPr>
            <a:r>
              <a:rPr lang="el-GR" sz="1600" dirty="0" smtClean="0">
                <a:solidFill>
                  <a:schemeClr val="dk1"/>
                </a:solidFill>
                <a:latin typeface="Candara"/>
                <a:ea typeface="Candara"/>
                <a:cs typeface="Candara"/>
                <a:sym typeface="Candara"/>
              </a:rPr>
              <a:t>Εκτυπωμένα φυλλάδια με πληροφορίες για διάφορους χώρους πολιτιστικής και φυσικής κληρονομιάς</a:t>
            </a:r>
          </a:p>
          <a:p>
            <a:pPr lvl="0">
              <a:spcBef>
                <a:spcPts val="600"/>
              </a:spcBef>
              <a:buSzPts val="1600"/>
              <a:buFontTx/>
              <a:buChar char="-"/>
            </a:pPr>
            <a:r>
              <a:rPr lang="el-GR" sz="1600" dirty="0" smtClean="0">
                <a:solidFill>
                  <a:schemeClr val="dk1"/>
                </a:solidFill>
                <a:latin typeface="Candara"/>
                <a:ea typeface="Candara"/>
                <a:cs typeface="Candara"/>
                <a:sym typeface="Candara"/>
              </a:rPr>
              <a:t>Μαρκαδόροι, χρωματιστά μολύβια, κόλλα, ψαλίδι </a:t>
            </a:r>
          </a:p>
          <a:p>
            <a:pPr lvl="0">
              <a:spcBef>
                <a:spcPts val="600"/>
              </a:spcBef>
              <a:buSzPts val="1600"/>
              <a:buFontTx/>
              <a:buChar char="-"/>
            </a:pPr>
            <a:r>
              <a:rPr lang="el-GR" sz="1600" dirty="0" smtClean="0">
                <a:solidFill>
                  <a:schemeClr val="dk1"/>
                </a:solidFill>
                <a:latin typeface="Candara"/>
                <a:ea typeface="Candara"/>
                <a:cs typeface="Candara"/>
                <a:sym typeface="Candara"/>
              </a:rPr>
              <a:t>Εκτυπωμένες ή ψηφιακές εικόνες χώρων πολιτιστικής και φυσικής κληρονομιάς </a:t>
            </a:r>
          </a:p>
          <a:p>
            <a:pPr lvl="0">
              <a:spcBef>
                <a:spcPts val="600"/>
              </a:spcBef>
              <a:buSzPts val="1600"/>
              <a:buFontTx/>
              <a:buChar char="-"/>
            </a:pPr>
            <a:r>
              <a:rPr lang="el-GR" sz="1600" dirty="0" smtClean="0">
                <a:solidFill>
                  <a:schemeClr val="dk1"/>
                </a:solidFill>
                <a:latin typeface="Candara"/>
                <a:ea typeface="Candara"/>
                <a:cs typeface="Candara"/>
                <a:sym typeface="Candara"/>
              </a:rPr>
              <a:t>Προβολέας</a:t>
            </a:r>
            <a:endParaRPr lang="tr-TR" sz="1600" dirty="0" smtClean="0">
              <a:solidFill>
                <a:schemeClr val="dk1"/>
              </a:solidFill>
              <a:latin typeface="Candara"/>
              <a:ea typeface="Candara"/>
              <a:cs typeface="Candara"/>
              <a:sym typeface="Candara"/>
            </a:endParaRPr>
          </a:p>
          <a:p>
            <a:pPr>
              <a:spcBef>
                <a:spcPts val="600"/>
              </a:spcBef>
              <a:buSzPts val="1600"/>
            </a:pPr>
            <a:r>
              <a:rPr lang="el-GR" sz="1600" b="1" dirty="0" smtClean="0">
                <a:latin typeface="Candara"/>
                <a:ea typeface="Candara"/>
                <a:cs typeface="Candara"/>
                <a:sym typeface="Candara"/>
              </a:rPr>
              <a:t>Διαδικασία:</a:t>
            </a:r>
          </a:p>
          <a:p>
            <a:r>
              <a:rPr lang="el-GR" sz="1600" dirty="0" smtClean="0">
                <a:latin typeface="Candara"/>
                <a:ea typeface="Candara"/>
                <a:cs typeface="Candara"/>
                <a:sym typeface="Candara"/>
              </a:rPr>
              <a:t>Ξεκινήστε το μάθημα συζητώντας την έννοια της φυσικής κληρονομιάς και τα συστατικά της στοιχεία, όπως η βιοποικιλότητα, οι γεωλογικοί σχηματισμοί και τα πολιτιστικά τοπία. Στη συνέχεια, αναδείξτε τη σημασία της διατήρησης της φυσικής κληρονομιάς για τις μελλοντικές γενιές. Παρουσιάστε την έννοια των βιώσιμων πρακτικών και τον ρόλο τους στην προστασία της φυσικής κληρονομιάς.</a:t>
            </a:r>
            <a:endParaRPr sz="13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0" name="Google Shape;160;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9"/>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lvl="1">
              <a:buSzPts val="2400"/>
            </a:pPr>
            <a:r>
              <a:rPr lang="el-GR" sz="2400" b="1" dirty="0" err="1" smtClean="0">
                <a:solidFill>
                  <a:srgbClr val="FFFFFF"/>
                </a:solidFill>
                <a:latin typeface="Candara"/>
                <a:ea typeface="Candara"/>
                <a:cs typeface="Candara"/>
                <a:sym typeface="Candara"/>
              </a:rPr>
              <a:t>Διαδραστική</a:t>
            </a:r>
            <a:r>
              <a:rPr lang="el-GR" sz="2400" b="1" dirty="0" smtClean="0">
                <a:solidFill>
                  <a:srgbClr val="FFFFFF"/>
                </a:solidFill>
                <a:latin typeface="Candara"/>
                <a:ea typeface="Candara"/>
                <a:cs typeface="Candara"/>
                <a:sym typeface="Candara"/>
              </a:rPr>
              <a:t> Δραστηριότητα 2/3</a:t>
            </a:r>
            <a:endParaRPr lang="tr-TR" sz="2400" b="1" dirty="0">
              <a:solidFill>
                <a:srgbClr val="FFFFFF"/>
              </a:solidFill>
              <a:latin typeface="Candara"/>
              <a:ea typeface="Candara"/>
              <a:cs typeface="Candara"/>
              <a:sym typeface="Times New Roman"/>
            </a:endParaRPr>
          </a:p>
        </p:txBody>
      </p:sp>
      <p:sp>
        <p:nvSpPr>
          <p:cNvPr id="163" name="Google Shape;163;p9"/>
          <p:cNvSpPr txBox="1"/>
          <p:nvPr/>
        </p:nvSpPr>
        <p:spPr>
          <a:xfrm>
            <a:off x="106622" y="979960"/>
            <a:ext cx="10697771" cy="6524823"/>
          </a:xfrm>
          <a:prstGeom prst="rect">
            <a:avLst/>
          </a:prstGeom>
          <a:noFill/>
          <a:ln>
            <a:noFill/>
          </a:ln>
        </p:spPr>
        <p:txBody>
          <a:bodyPr spcFirstLastPara="1" wrap="square" lIns="91425" tIns="45700" rIns="91425" bIns="45700" anchor="t" anchorCtr="0">
            <a:spAutoFit/>
          </a:bodyPr>
          <a:lstStyle/>
          <a:p>
            <a:pPr marL="457200" lvl="1" algn="just">
              <a:buSzPts val="1600"/>
            </a:pPr>
            <a:r>
              <a:rPr lang="el-GR" sz="1600" dirty="0" smtClean="0">
                <a:solidFill>
                  <a:srgbClr val="262626"/>
                </a:solidFill>
                <a:latin typeface="Candara"/>
                <a:ea typeface="Candara"/>
                <a:cs typeface="Candara"/>
                <a:sym typeface="Candara"/>
              </a:rPr>
              <a:t>Θα ήταν χρήσιμο να παρακινηθούν οι εκπαιδευόμενοι να σκεφτούν τις ηθικές συνέπειες της απώλειας ειδών, λαμβάνοντας υπόψη όχι μόνο τον αντίκτυπο στα ζώα, αλλά και στα ολόκληρα οικοσυστήματα και στην ανθρώπινη κοινωνία. Συνιστάται τα ευρήματα να παρουσιαστούν στην τάξη, ώστε να διευκολυνθεί η ανάδειξη διαφορετικών οπτικών πάνω στο ζήτημα.</a:t>
            </a:r>
          </a:p>
          <a:p>
            <a:pPr marL="457200" lvl="1" algn="just">
              <a:buSzPts val="1600"/>
            </a:pPr>
            <a:r>
              <a:rPr lang="el-GR" sz="1600" dirty="0" smtClean="0">
                <a:solidFill>
                  <a:srgbClr val="262626"/>
                </a:solidFill>
                <a:latin typeface="Candara"/>
                <a:ea typeface="Candara"/>
                <a:cs typeface="Candara"/>
                <a:sym typeface="Candara"/>
              </a:rPr>
              <a:t>Οι εκπαιδευόμενοι θα πραγματοποιήσουν ολοκληρωμένη έρευνα για ένα συγκεκριμένο απειλούμενο είδος, εξετάζοντας την κατάστασή του, τους παράγοντες που απειλούν την επιβίωσή του και τις πρωτοβουλίες που εφαρμόζονται για την προστασία του. Η ερευνητική εργασία θα πρέπει να ολοκληρωθεί σε 60 λεπτά.</a:t>
            </a:r>
          </a:p>
          <a:p>
            <a:r>
              <a:rPr lang="el-GR" sz="1600" dirty="0" smtClean="0">
                <a:solidFill>
                  <a:srgbClr val="262626"/>
                </a:solidFill>
                <a:latin typeface="Candara"/>
                <a:ea typeface="Candara"/>
                <a:cs typeface="Candara"/>
                <a:sym typeface="Candara"/>
              </a:rPr>
              <a:t>Οι εκπαιδευόμενοι καλούνται να πραγματοποιήσουν έρευνα για μία συγκεκριμένη κατηγορία:</a:t>
            </a:r>
          </a:p>
          <a:p>
            <a:pPr marL="457200" lvl="1" algn="just">
              <a:buSzPts val="1600"/>
            </a:pPr>
            <a:r>
              <a:rPr lang="el-GR" sz="1600" dirty="0" smtClean="0">
                <a:solidFill>
                  <a:srgbClr val="262626"/>
                </a:solidFill>
                <a:latin typeface="Candara"/>
                <a:ea typeface="Candara"/>
                <a:cs typeface="Candara"/>
                <a:sym typeface="Candara"/>
              </a:rPr>
              <a:t>Ομάδα 1: Απειλούμενο είδος </a:t>
            </a:r>
          </a:p>
          <a:p>
            <a:pPr marL="457200" lvl="1" algn="just">
              <a:buSzPts val="1600"/>
            </a:pPr>
            <a:r>
              <a:rPr lang="el-GR" sz="1600" dirty="0" smtClean="0">
                <a:solidFill>
                  <a:srgbClr val="262626"/>
                </a:solidFill>
                <a:latin typeface="Candara"/>
                <a:ea typeface="Candara"/>
                <a:cs typeface="Candara"/>
                <a:sym typeface="Candara"/>
              </a:rPr>
              <a:t>Ομάδα 2: Κρισίμως απειλούμενο είδος </a:t>
            </a:r>
          </a:p>
          <a:p>
            <a:pPr marL="457200" lvl="1" algn="just">
              <a:buSzPts val="1600"/>
            </a:pPr>
            <a:r>
              <a:rPr lang="el-GR" sz="1600" dirty="0" smtClean="0">
                <a:solidFill>
                  <a:srgbClr val="262626"/>
                </a:solidFill>
                <a:latin typeface="Candara"/>
                <a:ea typeface="Candara"/>
                <a:cs typeface="Candara"/>
                <a:sym typeface="Candara"/>
              </a:rPr>
              <a:t>Ομάδα 3: Ευάλωτο είδος </a:t>
            </a:r>
          </a:p>
          <a:p>
            <a:pPr marL="457200" lvl="1" algn="just">
              <a:buSzPts val="1600"/>
            </a:pPr>
            <a:r>
              <a:rPr lang="el-GR" sz="1600" dirty="0" smtClean="0">
                <a:solidFill>
                  <a:srgbClr val="262626"/>
                </a:solidFill>
                <a:latin typeface="Candara"/>
                <a:ea typeface="Candara"/>
                <a:cs typeface="Candara"/>
                <a:sym typeface="Candara"/>
              </a:rPr>
              <a:t>Ομάδα 4: Σχεδόν απειλούμενο είδος </a:t>
            </a:r>
          </a:p>
          <a:p>
            <a:pPr marL="457200" lvl="1" algn="just">
              <a:buSzPts val="1600"/>
            </a:pPr>
            <a:r>
              <a:rPr lang="el-GR" sz="1600" dirty="0" smtClean="0">
                <a:solidFill>
                  <a:srgbClr val="262626"/>
                </a:solidFill>
                <a:latin typeface="Candara"/>
                <a:ea typeface="Candara"/>
                <a:cs typeface="Candara"/>
                <a:sym typeface="Candara"/>
              </a:rPr>
              <a:t>Κάθε ομάδα θα πρέπει να επιλέξει ένα ζώο από την κατηγορία που της έχει ανατεθεί και στη συνέχεια να προετοιμάσει ένα </a:t>
            </a:r>
            <a:r>
              <a:rPr lang="el-GR" sz="1600" dirty="0" err="1" smtClean="0">
                <a:solidFill>
                  <a:srgbClr val="262626"/>
                </a:solidFill>
                <a:latin typeface="Candara"/>
                <a:ea typeface="Candara"/>
                <a:cs typeface="Candara"/>
                <a:sym typeface="Candara"/>
              </a:rPr>
              <a:t>infographic</a:t>
            </a:r>
            <a:r>
              <a:rPr lang="el-GR" sz="1600" dirty="0" smtClean="0">
                <a:solidFill>
                  <a:srgbClr val="262626"/>
                </a:solidFill>
                <a:latin typeface="Candara"/>
                <a:ea typeface="Candara"/>
                <a:cs typeface="Candara"/>
                <a:sym typeface="Candara"/>
              </a:rPr>
              <a:t>. Το </a:t>
            </a:r>
            <a:r>
              <a:rPr lang="el-GR" sz="1600" dirty="0" err="1" smtClean="0">
                <a:solidFill>
                  <a:srgbClr val="262626"/>
                </a:solidFill>
                <a:latin typeface="Candara"/>
                <a:ea typeface="Candara"/>
                <a:cs typeface="Candara"/>
                <a:sym typeface="Candara"/>
              </a:rPr>
              <a:t>infographic</a:t>
            </a:r>
            <a:r>
              <a:rPr lang="el-GR" sz="1600" dirty="0" smtClean="0">
                <a:solidFill>
                  <a:srgbClr val="262626"/>
                </a:solidFill>
                <a:latin typeface="Candara"/>
                <a:ea typeface="Candara"/>
                <a:cs typeface="Candara"/>
                <a:sym typeface="Candara"/>
              </a:rPr>
              <a:t> θα πρέπει να περιλαμβάνει σύντομες πληροφορίες για το ζώο, καθώς και απαντήσεις στις ακόλουθες ερωτήσεις:</a:t>
            </a:r>
          </a:p>
          <a:p>
            <a:pPr marL="457200" lvl="1" algn="just">
              <a:buSzPts val="1600"/>
            </a:pPr>
            <a:r>
              <a:rPr lang="el-GR" sz="1600" dirty="0" smtClean="0">
                <a:solidFill>
                  <a:srgbClr val="262626"/>
                </a:solidFill>
                <a:latin typeface="Candara"/>
                <a:ea typeface="Candara"/>
                <a:cs typeface="Candara"/>
                <a:sym typeface="Candara"/>
              </a:rPr>
              <a:t>Ποιοι είναι οι βασικοί παράγοντες που οδήγησαν το είδος σε κατάσταση απειλής; Είναι επίσης σημαντικό να εξεταστεί ο ρόλος του είδους μέσα στο οικοσύστημά του και να αξιολογηθεί η σημασία της απώλειάς του. </a:t>
            </a:r>
          </a:p>
          <a:p>
            <a:pPr marL="457200" lvl="1" algn="just">
              <a:buSzPts val="1600"/>
            </a:pPr>
            <a:r>
              <a:rPr lang="el-GR" sz="1600" dirty="0" smtClean="0">
                <a:solidFill>
                  <a:srgbClr val="262626"/>
                </a:solidFill>
                <a:latin typeface="Candara"/>
                <a:ea typeface="Candara"/>
                <a:cs typeface="Candara"/>
                <a:sym typeface="Candara"/>
              </a:rPr>
              <a:t>Ποιες πρωτοβουλίες διατήρησης εφαρμόζονται σήμερα και ποια μέτρα λαμβάνονται για την προστασία του είδους; Για παράδειγμα, η οριοθέτηση προστατευόμενων περιοχών, η θέσπιση νομοθεσίας κατά της λαθροθηρίας και η εφαρμογή προγραμμάτων αναπαραγωγής. </a:t>
            </a:r>
          </a:p>
          <a:p>
            <a:pPr marL="457200" lvl="1" algn="just">
              <a:buSzPts val="1600"/>
            </a:pPr>
            <a:r>
              <a:rPr lang="el-GR" sz="1600" dirty="0" smtClean="0">
                <a:solidFill>
                  <a:srgbClr val="262626"/>
                </a:solidFill>
                <a:latin typeface="Candara"/>
                <a:ea typeface="Candara"/>
                <a:cs typeface="Candara"/>
                <a:sym typeface="Candara"/>
              </a:rPr>
              <a:t>Ποιες βιώσιμες πρακτικές θα μπορούσαν να αξιοποιηθούν για να διασφαλιστεί η μακροπρόθεσμη προστασία του είδους; </a:t>
            </a: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dirty="0" smtClean="0">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262626"/>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9" name="Google Shape;169;p1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1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10"/>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lvl="1">
              <a:buSzPts val="2400"/>
            </a:pPr>
            <a:r>
              <a:rPr lang="el-GR" sz="2400" b="1" dirty="0" err="1" smtClean="0">
                <a:solidFill>
                  <a:srgbClr val="FFFFFF"/>
                </a:solidFill>
                <a:latin typeface="Candara"/>
                <a:ea typeface="Candara"/>
                <a:cs typeface="Candara"/>
                <a:sym typeface="Candara"/>
              </a:rPr>
              <a:t>Διαδραστική</a:t>
            </a:r>
            <a:r>
              <a:rPr lang="el-GR" sz="2400" b="1" dirty="0" smtClean="0">
                <a:solidFill>
                  <a:srgbClr val="FFFFFF"/>
                </a:solidFill>
                <a:latin typeface="Candara"/>
                <a:ea typeface="Candara"/>
                <a:cs typeface="Candara"/>
                <a:sym typeface="Candara"/>
              </a:rPr>
              <a:t> Δραστηριότητα 3/3</a:t>
            </a:r>
            <a:endParaRPr lang="tr-TR" sz="2400" b="1" dirty="0">
              <a:solidFill>
                <a:srgbClr val="FFFFFF"/>
              </a:solidFill>
              <a:latin typeface="Candara"/>
              <a:ea typeface="Candara"/>
              <a:cs typeface="Candara"/>
              <a:sym typeface="Times New Roman"/>
            </a:endParaRPr>
          </a:p>
        </p:txBody>
      </p:sp>
      <p:sp>
        <p:nvSpPr>
          <p:cNvPr id="172" name="Google Shape;172;p10"/>
          <p:cNvSpPr txBox="1"/>
          <p:nvPr/>
        </p:nvSpPr>
        <p:spPr>
          <a:xfrm>
            <a:off x="-41659" y="1006597"/>
            <a:ext cx="10697771" cy="3323946"/>
          </a:xfrm>
          <a:prstGeom prst="rect">
            <a:avLst/>
          </a:prstGeom>
          <a:noFill/>
          <a:ln>
            <a:noFill/>
          </a:ln>
        </p:spPr>
        <p:txBody>
          <a:bodyPr spcFirstLastPara="1" wrap="square" lIns="91425" tIns="45700" rIns="91425" bIns="45700" anchor="t" anchorCtr="0">
            <a:spAutoFit/>
          </a:bodyPr>
          <a:lstStyle/>
          <a:p>
            <a:pPr marL="1200150" lvl="2" indent="-285750" algn="just">
              <a:buClr>
                <a:srgbClr val="262626"/>
              </a:buClr>
              <a:buSzPts val="1600"/>
              <a:buFont typeface="Candara"/>
              <a:buChar char="-"/>
            </a:pPr>
            <a:r>
              <a:rPr lang="el-GR" sz="1600" dirty="0" smtClean="0">
                <a:solidFill>
                  <a:srgbClr val="262626"/>
                </a:solidFill>
                <a:latin typeface="Candara"/>
                <a:ea typeface="Candara"/>
                <a:cs typeface="Candara"/>
                <a:sym typeface="Candara"/>
              </a:rPr>
              <a:t>Ποιες είναι οι βασικές αιτίες που οδηγούν στην απειλή αυτών των ειδών; Αυτές μπορεί να περιλαμβάνουν την απώλεια </a:t>
            </a:r>
            <a:r>
              <a:rPr lang="el-GR" sz="1600" dirty="0" err="1" smtClean="0">
                <a:solidFill>
                  <a:srgbClr val="262626"/>
                </a:solidFill>
                <a:latin typeface="Candara"/>
                <a:ea typeface="Candara"/>
                <a:cs typeface="Candara"/>
                <a:sym typeface="Candara"/>
              </a:rPr>
              <a:t>οικοτόπων</a:t>
            </a:r>
            <a:r>
              <a:rPr lang="el-GR" sz="1600" dirty="0" smtClean="0">
                <a:solidFill>
                  <a:srgbClr val="262626"/>
                </a:solidFill>
                <a:latin typeface="Candara"/>
                <a:ea typeface="Candara"/>
                <a:cs typeface="Candara"/>
                <a:sym typeface="Candara"/>
              </a:rPr>
              <a:t>, τη λαθροθηρία και την κλιματική αλλαγή. </a:t>
            </a:r>
          </a:p>
          <a:p>
            <a:pPr marL="1200150" lvl="2" indent="-285750" algn="just">
              <a:buClr>
                <a:srgbClr val="262626"/>
              </a:buClr>
              <a:buSzPts val="1600"/>
              <a:buFont typeface="Candara"/>
              <a:buChar char="-"/>
            </a:pPr>
            <a:r>
              <a:rPr lang="el-GR" sz="1600" dirty="0" smtClean="0">
                <a:solidFill>
                  <a:srgbClr val="262626"/>
                </a:solidFill>
                <a:latin typeface="Candara"/>
                <a:ea typeface="Candara"/>
                <a:cs typeface="Candara"/>
                <a:sym typeface="Candara"/>
              </a:rPr>
              <a:t>Ποιον ρόλο παίζουν αυτά τα ζώα στα αντίστοιχα οικοσυστήματά τους; </a:t>
            </a:r>
          </a:p>
          <a:p>
            <a:pPr marL="1200150" lvl="2" indent="-285750" algn="just">
              <a:buClr>
                <a:srgbClr val="262626"/>
              </a:buClr>
              <a:buSzPts val="1600"/>
              <a:buFont typeface="Candara"/>
              <a:buChar char="-"/>
            </a:pPr>
            <a:r>
              <a:rPr lang="el-GR" sz="1600" dirty="0" smtClean="0">
                <a:solidFill>
                  <a:srgbClr val="262626"/>
                </a:solidFill>
                <a:latin typeface="Candara"/>
                <a:ea typeface="Candara"/>
                <a:cs typeface="Candara"/>
                <a:sym typeface="Candara"/>
              </a:rPr>
              <a:t>Ποια μέτρα λαμβάνονται για να διασφαλιστεί η προστασία τους; </a:t>
            </a:r>
          </a:p>
          <a:p>
            <a:pPr marL="1200150" lvl="2" indent="-285750" algn="just">
              <a:buClr>
                <a:srgbClr val="262626"/>
              </a:buClr>
              <a:buSzPts val="1600"/>
              <a:buFont typeface="Candara"/>
              <a:buChar char="-"/>
            </a:pPr>
            <a:r>
              <a:rPr lang="el-GR" sz="1600" dirty="0" smtClean="0">
                <a:solidFill>
                  <a:srgbClr val="262626"/>
                </a:solidFill>
                <a:latin typeface="Candara"/>
                <a:ea typeface="Candara"/>
                <a:cs typeface="Candara"/>
                <a:sym typeface="Candara"/>
              </a:rPr>
              <a:t>Ποια μέτρα μπορούν να ληφθούν από τους ανθρώπους για την παροχή βοήθειας, συμπεριλαμβανομένων των προσπαθειών διατήρησης και της εφαρμογής βιώσιμων πρακτικών διαβίωσης; Συνιστάται οι εκπαιδευόμενοι να χρησιμοποιήσουν αξιόπιστες διαδικτυακές πηγές, βιβλία και βίντεο για τη συλλογή πληροφοριών. </a:t>
            </a:r>
          </a:p>
          <a:p>
            <a:pPr marL="742950" lvl="1" indent="-285750" algn="just">
              <a:buClr>
                <a:srgbClr val="262626"/>
              </a:buClr>
              <a:buSzPts val="1600"/>
              <a:buFont typeface="Candara"/>
              <a:buChar char="-"/>
            </a:pPr>
            <a:r>
              <a:rPr lang="el-GR" sz="1600" dirty="0" smtClean="0">
                <a:solidFill>
                  <a:srgbClr val="262626"/>
                </a:solidFill>
                <a:latin typeface="Candara"/>
                <a:ea typeface="Candara"/>
                <a:cs typeface="Candara"/>
                <a:sym typeface="Candara"/>
              </a:rPr>
              <a:t>Στη συνέχεια, οι ομάδες θα οργανώσουν τα ευρήματά τους και θα ξεκινήσουν την προετοιμασία μιας παρουσίασης. Αυτή μπορεί να περιλαμβάνει μια οπτική αναπαράσταση του είδους που μελετούν, όπως σχέδιο, ψηφιακή εικόνα ή </a:t>
            </a:r>
            <a:r>
              <a:rPr lang="el-GR" sz="1600" dirty="0" err="1" smtClean="0">
                <a:solidFill>
                  <a:srgbClr val="262626"/>
                </a:solidFill>
                <a:latin typeface="Candara"/>
                <a:ea typeface="Candara"/>
                <a:cs typeface="Candara"/>
                <a:sym typeface="Candara"/>
              </a:rPr>
              <a:t>infographic</a:t>
            </a:r>
            <a:r>
              <a:rPr lang="el-GR" sz="1600" dirty="0" smtClean="0">
                <a:solidFill>
                  <a:srgbClr val="262626"/>
                </a:solidFill>
                <a:latin typeface="Candara"/>
                <a:ea typeface="Candara"/>
                <a:cs typeface="Candara"/>
                <a:sym typeface="Candara"/>
              </a:rPr>
              <a:t>, συνοδευόμενη από μια σύντομη περιγραφή του ρόλου του ζώου μέσα στο οικοσύστημά του.</a:t>
            </a: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8" name="Google Shape;178;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l-GR" sz="3600" b="1" dirty="0" smtClean="0">
                <a:solidFill>
                  <a:schemeClr val="lt1"/>
                </a:solidFill>
                <a:latin typeface="Candara"/>
                <a:ea typeface="Candara"/>
                <a:cs typeface="Candara"/>
                <a:sym typeface="Candara"/>
              </a:rPr>
              <a:t>Συζήτηση και </a:t>
            </a:r>
            <a:r>
              <a:rPr lang="el-GR" sz="3600" b="1" dirty="0" err="1" smtClean="0">
                <a:solidFill>
                  <a:schemeClr val="lt1"/>
                </a:solidFill>
                <a:latin typeface="Candara"/>
                <a:ea typeface="Candara"/>
                <a:cs typeface="Candara"/>
                <a:sym typeface="Candara"/>
              </a:rPr>
              <a:t>Αναστοχασμός</a:t>
            </a:r>
            <a:r>
              <a:rPr lang="el-GR" sz="3600" b="1" dirty="0" smtClean="0">
                <a:solidFill>
                  <a:schemeClr val="lt1"/>
                </a:solidFill>
                <a:latin typeface="Candara"/>
                <a:ea typeface="Candara"/>
                <a:cs typeface="Candara"/>
                <a:sym typeface="Candara"/>
              </a:rPr>
              <a:t> 1/2</a:t>
            </a:r>
            <a:endParaRPr lang="tr-TR" sz="3600" b="1" dirty="0">
              <a:solidFill>
                <a:schemeClr val="lt1"/>
              </a:solidFill>
              <a:latin typeface="Candara"/>
              <a:ea typeface="Candara"/>
              <a:cs typeface="Candara"/>
              <a:sym typeface="Candara"/>
            </a:endParaRPr>
          </a:p>
        </p:txBody>
      </p:sp>
      <p:sp>
        <p:nvSpPr>
          <p:cNvPr id="181" name="Google Shape;181;p11"/>
          <p:cNvSpPr txBox="1"/>
          <p:nvPr/>
        </p:nvSpPr>
        <p:spPr>
          <a:xfrm>
            <a:off x="567522" y="896293"/>
            <a:ext cx="10284600" cy="5847714"/>
          </a:xfrm>
          <a:prstGeom prst="rect">
            <a:avLst/>
          </a:prstGeom>
          <a:noFill/>
          <a:ln>
            <a:noFill/>
          </a:ln>
        </p:spPr>
        <p:txBody>
          <a:bodyPr spcFirstLastPara="1" wrap="square" lIns="91425" tIns="45700" rIns="91425" bIns="45700" anchor="t" anchorCtr="0">
            <a:spAutoFit/>
          </a:bodyPr>
          <a:lstStyle/>
          <a:p>
            <a:pPr lvl="0">
              <a:buSzPts val="1800"/>
            </a:pPr>
            <a:r>
              <a:rPr lang="el-GR" sz="1200" b="1" dirty="0" smtClean="0">
                <a:latin typeface="Candara"/>
                <a:ea typeface="Candara"/>
                <a:cs typeface="Candara"/>
                <a:sym typeface="Candara"/>
              </a:rPr>
              <a:t>Ερωτήσεις για ομαδική συζήτηση:</a:t>
            </a:r>
            <a:endParaRPr lang="tr-TR" sz="1200" b="1" dirty="0" smtClean="0">
              <a:latin typeface="Candara"/>
              <a:ea typeface="Candara"/>
              <a:cs typeface="Candara"/>
              <a:sym typeface="Candara"/>
            </a:endParaRPr>
          </a:p>
          <a:p>
            <a:pPr marL="285750" indent="-285750" algn="just">
              <a:spcBef>
                <a:spcPts val="600"/>
              </a:spcBef>
              <a:buClr>
                <a:schemeClr val="dk1"/>
              </a:buClr>
              <a:buSzPts val="1600"/>
              <a:buFont typeface="Candara"/>
              <a:buChar char="-"/>
            </a:pPr>
            <a:r>
              <a:rPr lang="el-GR" sz="1200" dirty="0" smtClean="0">
                <a:solidFill>
                  <a:schemeClr val="dk1"/>
                </a:solidFill>
                <a:latin typeface="Candara"/>
                <a:ea typeface="Candara"/>
                <a:cs typeface="Candara"/>
                <a:sym typeface="Candara"/>
              </a:rPr>
              <a:t>Ποια μέτρα μπορούν να ληφθούν σε ατομικό, κοινοτικό ή κυβερνητικό επίπεδο, ώστε να διασφαλιστεί η βιωσιμότητα των χώρων κληρονομιάς; Ποιες μέθοδοι μπορούν να αξιοποιηθούν μέσω της τεχνολογίας για τη διατήρηση και προστασία της κληρονομιάς, όπως η δημιουργία ψηφιακών αρχείων, η ανάπτυξη εικονικών περιηγήσεων και η χρήση ανανεώσιμων πηγών ενέργειας για σκοπούς διατήρησης; </a:t>
            </a:r>
          </a:p>
          <a:p>
            <a:endParaRPr lang="el-GR" sz="1200" i="1" dirty="0" smtClean="0">
              <a:solidFill>
                <a:schemeClr val="dk1"/>
              </a:solidFill>
              <a:latin typeface="Candara"/>
              <a:ea typeface="Candara"/>
              <a:cs typeface="Candara"/>
              <a:sym typeface="Candara"/>
            </a:endParaRPr>
          </a:p>
          <a:p>
            <a:pPr marL="914400" algn="just">
              <a:spcBef>
                <a:spcPts val="600"/>
              </a:spcBef>
              <a:buSzPts val="1400"/>
            </a:pPr>
            <a:r>
              <a:rPr lang="el-GR" sz="1200" i="1" dirty="0" smtClean="0">
                <a:solidFill>
                  <a:schemeClr val="dk1"/>
                </a:solidFill>
                <a:latin typeface="Candara"/>
                <a:ea typeface="Candara"/>
                <a:cs typeface="Candara"/>
                <a:sym typeface="Candara"/>
              </a:rPr>
              <a:t>- Απάντηση: Οι κυβερνήσεις μπορούν να θεσπίσουν νόμους για την προστασία της κληρονομιάς από απειλές όπως η αστική ανάπτυξη, η ρύπανση και ο βανδαλισμός. Θα πρέπει επίσης να διαθέτουν προϋπολογισμούς για τη συντήρηση, την αποκατάσταση και τη διατήρηση της κληρονομιάς. Η εφαρμογή πολιτικών που προωθούν τον υπεύθυνο τουρισμό και η παροχή κινήτρων σε επιχειρήσεις που υιοθετούν βιώσιμες πρακτικές μπορούν επίσης να συμβάλουν σημαντικά.</a:t>
            </a:r>
          </a:p>
          <a:p>
            <a:pPr marL="914400" algn="just">
              <a:spcBef>
                <a:spcPts val="600"/>
              </a:spcBef>
              <a:buSzPts val="1400"/>
            </a:pPr>
            <a:r>
              <a:rPr lang="el-GR" sz="1200" i="1" dirty="0" smtClean="0">
                <a:solidFill>
                  <a:schemeClr val="dk1"/>
                </a:solidFill>
                <a:latin typeface="Candara"/>
                <a:ea typeface="Candara"/>
                <a:cs typeface="Candara"/>
                <a:sym typeface="Candara"/>
              </a:rPr>
              <a:t>Σε ατομικό επίπεδο, κάθε άνθρωπος μπορεί να συνεισφέρει στη βιωσιμότητα των χώρων πολιτιστικής κληρονομιάς ακολουθώντας οδηγίες επισκεπτών, αποφεύγοντας βλαβερές δραστηριότητες και στηρίζοντας περιβαλλοντικά φιλικές μορφές </a:t>
            </a:r>
            <a:r>
              <a:rPr lang="el-GR" sz="1200" i="1" dirty="0" err="1" smtClean="0">
                <a:solidFill>
                  <a:schemeClr val="dk1"/>
                </a:solidFill>
                <a:latin typeface="Candara"/>
                <a:ea typeface="Candara"/>
                <a:cs typeface="Candara"/>
                <a:sym typeface="Candara"/>
              </a:rPr>
              <a:t>τουρισμού.Η</a:t>
            </a:r>
            <a:r>
              <a:rPr lang="el-GR" sz="1200" i="1" dirty="0" smtClean="0">
                <a:solidFill>
                  <a:schemeClr val="dk1"/>
                </a:solidFill>
                <a:latin typeface="Candara"/>
                <a:ea typeface="Candara"/>
                <a:cs typeface="Candara"/>
                <a:sym typeface="Candara"/>
              </a:rPr>
              <a:t> οργάνωση εργαστηρίων, εκθέσεων και εκπαιδευτικών προγραμμάτων μπορεί να ενισχύσει τη σύνδεση ανάμεσα στην κοινότητα και στους χώρους κληρονομιάς. Οι κοινότητες μπορούν να υιοθετήσουν περιβαλλοντικά φιλικές πρακτικές γύρω από τους χώρους κληρονομιάς, όπως προγράμματα ανακύκλωσης, διαχείριση αποβλήτων και βιώσιμη χρήση πόρων.</a:t>
            </a:r>
          </a:p>
          <a:p>
            <a:pPr marL="285750" indent="-285750" algn="just">
              <a:spcBef>
                <a:spcPts val="600"/>
              </a:spcBef>
              <a:buClr>
                <a:schemeClr val="dk1"/>
              </a:buClr>
              <a:buSzPts val="1600"/>
              <a:buFont typeface="Candara"/>
              <a:buChar char="-"/>
            </a:pPr>
            <a:endParaRPr lang="el-GR" sz="1200" i="1" dirty="0" smtClean="0">
              <a:solidFill>
                <a:schemeClr val="dk1"/>
              </a:solidFill>
              <a:latin typeface="Candara"/>
              <a:ea typeface="Candara"/>
              <a:cs typeface="Candara"/>
              <a:sym typeface="Candara"/>
            </a:endParaRPr>
          </a:p>
          <a:p>
            <a:pPr marL="285750" lvl="0" indent="-260350">
              <a:spcBef>
                <a:spcPts val="600"/>
              </a:spcBef>
              <a:buClr>
                <a:schemeClr val="dk1"/>
              </a:buClr>
              <a:buSzPts val="1200"/>
              <a:buFont typeface="Candara"/>
              <a:buChar char="-"/>
            </a:pPr>
            <a:r>
              <a:rPr lang="el-GR" sz="1200" dirty="0" smtClean="0">
                <a:solidFill>
                  <a:schemeClr val="dk1"/>
                </a:solidFill>
                <a:latin typeface="Candara"/>
                <a:ea typeface="Candara"/>
                <a:cs typeface="Candara"/>
                <a:sym typeface="Candara"/>
              </a:rPr>
              <a:t>Γιατί είναι σημαντική η φυσική κληρονομιά και πώς μπορεί η βιωσιμότητα να συμβάλει σε αυτή την προσπάθεια;</a:t>
            </a:r>
            <a:endParaRPr lang="tr-TR" sz="1200" dirty="0" smtClean="0">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Candara"/>
              <a:ea typeface="Candara"/>
              <a:cs typeface="Candara"/>
              <a:sym typeface="Candara"/>
            </a:endParaRPr>
          </a:p>
          <a:p>
            <a:pPr marL="228600" marR="0" lvl="0" indent="0" algn="just" rtl="0">
              <a:lnSpc>
                <a:spcPct val="100000"/>
              </a:lnSpc>
              <a:spcBef>
                <a:spcPts val="0"/>
              </a:spcBef>
              <a:spcAft>
                <a:spcPts val="0"/>
              </a:spcAft>
              <a:buClr>
                <a:srgbClr val="000000"/>
              </a:buClr>
              <a:buSzPts val="1200"/>
              <a:buFont typeface="Arial"/>
              <a:buNone/>
            </a:pPr>
            <a:endParaRPr sz="1200" b="0" i="1" u="sng" strike="noStrike" cap="none" dirty="0">
              <a:solidFill>
                <a:srgbClr val="366091"/>
              </a:solidFill>
              <a:latin typeface="Candara"/>
              <a:ea typeface="Candara"/>
              <a:cs typeface="Candara"/>
              <a:sym typeface="Candara"/>
            </a:endParaRPr>
          </a:p>
          <a:p>
            <a:pPr marL="914400" algn="just">
              <a:spcBef>
                <a:spcPts val="600"/>
              </a:spcBef>
              <a:buSzPts val="1400"/>
            </a:pPr>
            <a:r>
              <a:rPr lang="el-GR" sz="1200" i="1" dirty="0" smtClean="0">
                <a:solidFill>
                  <a:schemeClr val="dk1"/>
                </a:solidFill>
                <a:latin typeface="Candara"/>
                <a:ea typeface="Candara"/>
                <a:cs typeface="Candara"/>
                <a:sym typeface="Candara"/>
              </a:rPr>
              <a:t>Απάντηση: Οι περιοχές φυσικής κληρονομιάς, όπως τα δάση, οι υγρότοποι και οι κοραλλιογενείς ύφαλοι, αποτελούν </a:t>
            </a:r>
            <a:r>
              <a:rPr lang="el-GR" sz="1200" i="1" dirty="0" err="1" smtClean="0">
                <a:solidFill>
                  <a:schemeClr val="dk1"/>
                </a:solidFill>
                <a:latin typeface="Candara"/>
                <a:ea typeface="Candara"/>
                <a:cs typeface="Candara"/>
                <a:sym typeface="Candara"/>
              </a:rPr>
              <a:t>οικοτόπους</a:t>
            </a:r>
            <a:r>
              <a:rPr lang="el-GR" sz="1200" i="1" dirty="0" smtClean="0">
                <a:solidFill>
                  <a:schemeClr val="dk1"/>
                </a:solidFill>
                <a:latin typeface="Candara"/>
                <a:ea typeface="Candara"/>
                <a:cs typeface="Candara"/>
                <a:sym typeface="Candara"/>
              </a:rPr>
              <a:t> για μεγάλο αριθμό ειδών και οικοσυστημάτων που συμβάλλουν στη διατήρηση της οικολογικής ισορροπίας.</a:t>
            </a:r>
          </a:p>
          <a:p>
            <a:pPr marL="914400" algn="just">
              <a:spcBef>
                <a:spcPts val="600"/>
              </a:spcBef>
              <a:buSzPts val="1400"/>
            </a:pPr>
            <a:r>
              <a:rPr lang="el-GR" sz="1200" i="1" dirty="0" smtClean="0">
                <a:solidFill>
                  <a:schemeClr val="dk1"/>
                </a:solidFill>
                <a:latin typeface="Candara"/>
                <a:ea typeface="Candara"/>
                <a:cs typeface="Candara"/>
                <a:sym typeface="Candara"/>
              </a:rPr>
              <a:t>Η βιοποικιλότητα ενισχύει την ανθεκτικότητα των οικοσυστημάτων, δίνοντάς τους τη δυνατότητα να προσαρμόζονται στις αλλαγές και να ανακάμπτουν από διαταραχές.</a:t>
            </a:r>
          </a:p>
          <a:p>
            <a:pPr marL="914400" algn="just">
              <a:spcBef>
                <a:spcPts val="600"/>
              </a:spcBef>
              <a:buSzPts val="1400"/>
            </a:pPr>
            <a:r>
              <a:rPr lang="el-GR" sz="1200" i="1" dirty="0" smtClean="0">
                <a:solidFill>
                  <a:schemeClr val="dk1"/>
                </a:solidFill>
                <a:latin typeface="Candara"/>
                <a:ea typeface="Candara"/>
                <a:cs typeface="Candara"/>
                <a:sym typeface="Candara"/>
              </a:rPr>
              <a:t>Η εφαρμογή βιώσιμων πρακτικών συμβάλλει στην προστασία της βιοποικιλότητας, περιορίζοντας την καταστροφή των </a:t>
            </a:r>
            <a:r>
              <a:rPr lang="el-GR" sz="1200" i="1" dirty="0" err="1" smtClean="0">
                <a:solidFill>
                  <a:schemeClr val="dk1"/>
                </a:solidFill>
                <a:latin typeface="Candara"/>
                <a:ea typeface="Candara"/>
                <a:cs typeface="Candara"/>
                <a:sym typeface="Candara"/>
              </a:rPr>
              <a:t>οικοτόπων</a:t>
            </a:r>
            <a:r>
              <a:rPr lang="el-GR" sz="1200" i="1" dirty="0" smtClean="0">
                <a:solidFill>
                  <a:schemeClr val="dk1"/>
                </a:solidFill>
                <a:latin typeface="Candara"/>
                <a:ea typeface="Candara"/>
                <a:cs typeface="Candara"/>
                <a:sym typeface="Candara"/>
              </a:rPr>
              <a:t>, τη ρύπανση και τις αρνητικές επιπτώσεις της κλιματικής αλλαγής.</a:t>
            </a:r>
          </a:p>
          <a:p>
            <a:pPr marL="914400" algn="just">
              <a:spcBef>
                <a:spcPts val="600"/>
              </a:spcBef>
              <a:buSzPts val="1400"/>
            </a:pPr>
            <a:r>
              <a:rPr lang="el-GR" sz="1200" i="1" dirty="0" smtClean="0">
                <a:solidFill>
                  <a:schemeClr val="dk1"/>
                </a:solidFill>
                <a:latin typeface="Candara"/>
                <a:ea typeface="Candara"/>
                <a:cs typeface="Candara"/>
                <a:sym typeface="Candara"/>
              </a:rPr>
              <a:t>Για παράδειγμα, οι βιώσιμες γεωργικές πρακτικές έχουν διπλό όφελος: μειώνουν την υποβάθμιση της γης και προστατεύουν τους </a:t>
            </a:r>
            <a:r>
              <a:rPr lang="el-GR" sz="1200" i="1" dirty="0" err="1" smtClean="0">
                <a:solidFill>
                  <a:schemeClr val="dk1"/>
                </a:solidFill>
                <a:latin typeface="Candara"/>
                <a:ea typeface="Candara"/>
                <a:cs typeface="Candara"/>
                <a:sym typeface="Candara"/>
              </a:rPr>
              <a:t>οικοτόπους</a:t>
            </a:r>
            <a:r>
              <a:rPr lang="el-GR" sz="1200" i="1" dirty="0" smtClean="0">
                <a:solidFill>
                  <a:schemeClr val="dk1"/>
                </a:solidFill>
                <a:latin typeface="Candara"/>
                <a:ea typeface="Candara"/>
                <a:cs typeface="Candara"/>
                <a:sym typeface="Candara"/>
              </a:rPr>
              <a:t> των </a:t>
            </a:r>
            <a:r>
              <a:rPr lang="el-GR" sz="1200" i="1" dirty="0" err="1" smtClean="0">
                <a:solidFill>
                  <a:schemeClr val="dk1"/>
                </a:solidFill>
                <a:latin typeface="Candara"/>
                <a:ea typeface="Candara"/>
                <a:cs typeface="Candara"/>
                <a:sym typeface="Candara"/>
              </a:rPr>
              <a:t>αυτόχθονων</a:t>
            </a:r>
            <a:r>
              <a:rPr lang="el-GR" sz="1200" i="1" dirty="0" smtClean="0">
                <a:solidFill>
                  <a:schemeClr val="dk1"/>
                </a:solidFill>
                <a:latin typeface="Candara"/>
                <a:ea typeface="Candara"/>
                <a:cs typeface="Candara"/>
                <a:sym typeface="Candara"/>
              </a:rPr>
              <a:t> ειδών.</a:t>
            </a:r>
          </a:p>
          <a:p>
            <a:pPr marL="0" marR="0" lvl="0" indent="0" algn="l" rtl="0">
              <a:lnSpc>
                <a:spcPct val="100000"/>
              </a:lnSpc>
              <a:spcBef>
                <a:spcPts val="600"/>
              </a:spcBef>
              <a:spcAft>
                <a:spcPts val="0"/>
              </a:spcAft>
              <a:buClr>
                <a:srgbClr val="000000"/>
              </a:buClr>
              <a:buSzPts val="1600"/>
              <a:buFont typeface="Arial"/>
              <a:buNone/>
            </a:pPr>
            <a:endParaRPr lang="el-GR" sz="1200" i="1" dirty="0">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7" name="Google Shape;187;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12"/>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lvl="1">
              <a:buSzPts val="3600"/>
            </a:pPr>
            <a:r>
              <a:rPr lang="el-GR" sz="3600" b="1" dirty="0" smtClean="0">
                <a:solidFill>
                  <a:schemeClr val="lt1"/>
                </a:solidFill>
                <a:latin typeface="Candara"/>
                <a:ea typeface="Candara"/>
                <a:cs typeface="Candara"/>
                <a:sym typeface="Candara"/>
              </a:rPr>
              <a:t>Συζήτηση και </a:t>
            </a:r>
            <a:r>
              <a:rPr lang="el-GR" sz="3600" b="1" dirty="0" err="1" smtClean="0">
                <a:solidFill>
                  <a:schemeClr val="lt1"/>
                </a:solidFill>
                <a:latin typeface="Candara"/>
                <a:ea typeface="Candara"/>
                <a:cs typeface="Candara"/>
                <a:sym typeface="Candara"/>
              </a:rPr>
              <a:t>Αναστοχασμός</a:t>
            </a:r>
            <a:r>
              <a:rPr lang="el-GR" sz="3600" b="1" dirty="0" smtClean="0">
                <a:solidFill>
                  <a:schemeClr val="lt1"/>
                </a:solidFill>
                <a:latin typeface="Candara"/>
                <a:ea typeface="Candara"/>
                <a:cs typeface="Candara"/>
                <a:sym typeface="Candara"/>
              </a:rPr>
              <a:t> 2/2</a:t>
            </a:r>
            <a:endParaRPr sz="3600" b="0" i="0" u="none" strike="noStrike" cap="none" dirty="0">
              <a:solidFill>
                <a:schemeClr val="lt1"/>
              </a:solidFill>
              <a:latin typeface="Candara"/>
              <a:ea typeface="Candara"/>
              <a:cs typeface="Candara"/>
              <a:sym typeface="Candara"/>
            </a:endParaRPr>
          </a:p>
        </p:txBody>
      </p:sp>
      <p:sp>
        <p:nvSpPr>
          <p:cNvPr id="190" name="Google Shape;190;p12"/>
          <p:cNvSpPr txBox="1"/>
          <p:nvPr/>
        </p:nvSpPr>
        <p:spPr>
          <a:xfrm>
            <a:off x="148292" y="959444"/>
            <a:ext cx="10911000" cy="4585830"/>
          </a:xfrm>
          <a:prstGeom prst="rect">
            <a:avLst/>
          </a:prstGeom>
          <a:noFill/>
          <a:ln>
            <a:noFill/>
          </a:ln>
        </p:spPr>
        <p:txBody>
          <a:bodyPr spcFirstLastPara="1" wrap="square" lIns="91425" tIns="45700" rIns="91425" bIns="45700" anchor="t" anchorCtr="0">
            <a:spAutoFit/>
          </a:bodyPr>
          <a:lstStyle/>
          <a:p>
            <a:pPr lvl="0">
              <a:buSzPts val="1600"/>
            </a:pPr>
            <a:r>
              <a:rPr lang="el-GR" sz="1600" b="1" dirty="0" smtClean="0">
                <a:latin typeface="Candara"/>
                <a:ea typeface="Candara"/>
                <a:cs typeface="Candara"/>
                <a:sym typeface="Candara"/>
              </a:rPr>
              <a:t>Συμπέρασμα:</a:t>
            </a:r>
            <a:r>
              <a:rPr lang="tr-TR" sz="1600" b="1" dirty="0" smtClean="0">
                <a:latin typeface="Candara"/>
                <a:ea typeface="Candara"/>
                <a:cs typeface="Candara"/>
                <a:sym typeface="Candara"/>
              </a:rPr>
              <a:t> </a:t>
            </a:r>
          </a:p>
          <a:p>
            <a:pPr marL="0" marR="0" lvl="0" indent="0" algn="just" rtl="0">
              <a:lnSpc>
                <a:spcPct val="100000"/>
              </a:lnSpc>
              <a:spcBef>
                <a:spcPts val="600"/>
              </a:spcBef>
              <a:spcAft>
                <a:spcPts val="0"/>
              </a:spcAft>
              <a:buClr>
                <a:srgbClr val="000000"/>
              </a:buClr>
              <a:buSzPts val="1600"/>
              <a:buFont typeface="Arial"/>
              <a:buNone/>
            </a:pPr>
            <a:r>
              <a:rPr lang="el-GR" sz="1600" dirty="0" smtClean="0">
                <a:solidFill>
                  <a:schemeClr val="dk1"/>
                </a:solidFill>
                <a:latin typeface="Candara"/>
                <a:ea typeface="Candara"/>
                <a:cs typeface="Candara"/>
                <a:sym typeface="Candara"/>
              </a:rPr>
              <a:t>Χωρίς την εφαρμογή βιώσιμων πρακτικών, υπάρχει σοβαρός κίνδυνος υποβάθμισης, απώλειας ή ακόμη και εξαφάνισης αυτών των χώρων. </a:t>
            </a:r>
          </a:p>
          <a:p>
            <a:pPr marL="285750" lvl="0" indent="-285750" algn="just">
              <a:spcBef>
                <a:spcPts val="600"/>
              </a:spcBef>
              <a:buClr>
                <a:schemeClr val="dk1"/>
              </a:buClr>
              <a:buSzPts val="1600"/>
              <a:buFont typeface="Candara"/>
              <a:buChar char="-"/>
            </a:pPr>
            <a:r>
              <a:rPr lang="el-GR" sz="1600" dirty="0" smtClean="0">
                <a:solidFill>
                  <a:schemeClr val="dk1"/>
                </a:solidFill>
                <a:latin typeface="Candara"/>
                <a:ea typeface="Candara"/>
                <a:cs typeface="Candara"/>
                <a:sym typeface="Candara"/>
              </a:rPr>
              <a:t>Στόχος αυτής της μελέτης είναι η κατανόηση της έννοιας της κληρονομιάς. Το έργο είχε ως στόχο να εξετάσει τη σημασία της πολιτιστικής και φυσικής κληρονομιάς, αναγνωρίζοντας τον ρόλο τους στη διαμόρφωση της συλλογικής μας ταυτότητας, της ιστορικής αφήγησης και του περιβαλλοντικού πλαισίου. </a:t>
            </a:r>
          </a:p>
          <a:p>
            <a:pPr marL="285750" lvl="0" indent="-285750" algn="just">
              <a:spcBef>
                <a:spcPts val="600"/>
              </a:spcBef>
              <a:buClr>
                <a:schemeClr val="dk1"/>
              </a:buClr>
              <a:buSzPts val="1600"/>
              <a:buFont typeface="Candara"/>
              <a:buChar char="-"/>
            </a:pPr>
            <a:r>
              <a:rPr lang="el-GR" sz="1600" dirty="0" smtClean="0">
                <a:solidFill>
                  <a:schemeClr val="dk1"/>
                </a:solidFill>
                <a:latin typeface="Candara"/>
                <a:ea typeface="Candara"/>
                <a:cs typeface="Candara"/>
                <a:sym typeface="Candara"/>
              </a:rPr>
              <a:t>Οι εκπαιδευόμενοι γνώρισαν διάφορους χώρους κληρονομιάς και τους λόγους για τους οποίους είναι σημαντικοί, όχι μόνο σε τοπικό αλλά και σε παγκόσμιο επίπεδο. Επιπλέον, κατανόησαν ότι η διατήρηση αυτών των πολύτιμων χώρων και παραδόσεων για τις μελλοντικές γενιές εξαρτάται από την εφαρμογή βιώσιμων πρακτικών. </a:t>
            </a:r>
          </a:p>
          <a:p>
            <a:pPr marL="285750" lvl="0" indent="-285750" algn="just">
              <a:spcBef>
                <a:spcPts val="600"/>
              </a:spcBef>
              <a:buClr>
                <a:schemeClr val="dk1"/>
              </a:buClr>
              <a:buSzPts val="1600"/>
              <a:buFont typeface="Candara"/>
              <a:buChar char="-"/>
            </a:pPr>
            <a:r>
              <a:rPr lang="el-GR" sz="1600" dirty="0" smtClean="0">
                <a:solidFill>
                  <a:schemeClr val="dk1"/>
                </a:solidFill>
                <a:latin typeface="Candara"/>
                <a:ea typeface="Candara"/>
                <a:cs typeface="Candara"/>
                <a:sym typeface="Candara"/>
              </a:rPr>
              <a:t>Οι εκπαιδευόμενοι παρουσίασαν δημιουργικές αφίσες που ανέδειξαν τα ζητήματα που αντιμετωπίζουν οι χώροι κληρονομιάς που επέλεξαν και πρότειναν λύσεις που ήταν τόσο στοχαστικές όσο και ρεαλιστικές. Έδειξαν ότι κατανοούν τους τρόπους με τους οποίους προκλήσεις όπως η κλιματική αλλαγή, ο </a:t>
            </a:r>
            <a:r>
              <a:rPr lang="el-GR" sz="1600" dirty="0" err="1" smtClean="0">
                <a:solidFill>
                  <a:schemeClr val="dk1"/>
                </a:solidFill>
                <a:latin typeface="Candara"/>
                <a:ea typeface="Candara"/>
                <a:cs typeface="Candara"/>
                <a:sym typeface="Candara"/>
              </a:rPr>
              <a:t>υπερτουρισμός</a:t>
            </a:r>
            <a:r>
              <a:rPr lang="el-GR" sz="1600" dirty="0" smtClean="0">
                <a:solidFill>
                  <a:schemeClr val="dk1"/>
                </a:solidFill>
                <a:latin typeface="Candara"/>
                <a:ea typeface="Candara"/>
                <a:cs typeface="Candara"/>
                <a:sym typeface="Candara"/>
              </a:rPr>
              <a:t>, η ρύπανση και η έλλειψη ευαισθητοποίησης μπορούν να επηρεάσουν τη διατήρηση της κληρονομιάς.</a:t>
            </a:r>
            <a:endParaRPr lang="tr-TR" sz="1600" dirty="0" smtClean="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l-GR" sz="1600" b="1" i="0" u="none" strike="noStrike" cap="none" dirty="0" err="1" smtClean="0">
                <a:solidFill>
                  <a:schemeClr val="dk1"/>
                </a:solidFill>
                <a:latin typeface="Candara"/>
                <a:ea typeface="Candara"/>
                <a:cs typeface="Candara"/>
                <a:sym typeface="Candara"/>
              </a:rPr>
              <a:t>Αναστοχασμός</a:t>
            </a:r>
            <a:r>
              <a:rPr lang="tr-TR" sz="1600" b="1" i="0" u="none" strike="noStrike" cap="none" dirty="0" smtClean="0">
                <a:solidFill>
                  <a:schemeClr val="dk1"/>
                </a:solidFill>
                <a:latin typeface="Candara"/>
                <a:ea typeface="Candara"/>
                <a:cs typeface="Candara"/>
                <a:sym typeface="Candara"/>
              </a:rPr>
              <a:t>: </a:t>
            </a:r>
            <a:endParaRPr sz="1600" b="1"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ndara"/>
              <a:ea typeface="Candara"/>
              <a:cs typeface="Candara"/>
              <a:sym typeface="Candara"/>
            </a:endParaRPr>
          </a:p>
          <a:p>
            <a:pPr lvl="0">
              <a:buSzPts val="1600"/>
            </a:pPr>
            <a:r>
              <a:rPr lang="el-GR" sz="1600" dirty="0" smtClean="0">
                <a:solidFill>
                  <a:schemeClr val="dk1"/>
                </a:solidFill>
                <a:latin typeface="Candara"/>
                <a:ea typeface="Candara"/>
                <a:cs typeface="Candara"/>
                <a:sym typeface="Candara"/>
              </a:rPr>
              <a:t>Χρησιμοποιήστε το Παράρτημα 5 για τη συνεδρία </a:t>
            </a:r>
            <a:r>
              <a:rPr lang="el-GR" sz="1600" dirty="0" err="1" smtClean="0">
                <a:solidFill>
                  <a:schemeClr val="dk1"/>
                </a:solidFill>
                <a:latin typeface="Candara"/>
                <a:ea typeface="Candara"/>
                <a:cs typeface="Candara"/>
                <a:sym typeface="Candara"/>
              </a:rPr>
              <a:t>αναστοχασμού</a:t>
            </a:r>
            <a:r>
              <a:rPr lang="el-GR" sz="1600" dirty="0" smtClean="0">
                <a:solidFill>
                  <a:schemeClr val="dk1"/>
                </a:solidFill>
                <a:latin typeface="Candara"/>
                <a:ea typeface="Candara"/>
                <a:cs typeface="Candara"/>
                <a:sym typeface="Candara"/>
              </a:rPr>
              <a:t>. Μπορείτε να το διανείμετε στους εκπαιδευόμενους αφού το εκτυπώσετε ή να το προσαρμόσετε σε </a:t>
            </a:r>
            <a:r>
              <a:rPr lang="el-GR" sz="1600" dirty="0" err="1" smtClean="0">
                <a:solidFill>
                  <a:schemeClr val="dk1"/>
                </a:solidFill>
                <a:latin typeface="Candara"/>
                <a:ea typeface="Candara"/>
                <a:cs typeface="Candara"/>
                <a:sym typeface="Candara"/>
              </a:rPr>
              <a:t>Google</a:t>
            </a:r>
            <a:r>
              <a:rPr lang="el-GR" sz="1600" dirty="0" smtClean="0">
                <a:solidFill>
                  <a:schemeClr val="dk1"/>
                </a:solidFill>
                <a:latin typeface="Candara"/>
                <a:ea typeface="Candara"/>
                <a:cs typeface="Candara"/>
                <a:sym typeface="Candara"/>
              </a:rPr>
              <a:t> </a:t>
            </a:r>
            <a:r>
              <a:rPr lang="el-GR" sz="1600" dirty="0" err="1" smtClean="0">
                <a:solidFill>
                  <a:schemeClr val="dk1"/>
                </a:solidFill>
                <a:latin typeface="Candara"/>
                <a:ea typeface="Candara"/>
                <a:cs typeface="Candara"/>
                <a:sym typeface="Candara"/>
              </a:rPr>
              <a:t>Form</a:t>
            </a:r>
            <a:r>
              <a:rPr lang="el-GR" sz="1600" dirty="0" smtClean="0">
                <a:solidFill>
                  <a:schemeClr val="dk1"/>
                </a:solidFill>
                <a:latin typeface="Candara"/>
                <a:ea typeface="Candara"/>
                <a:cs typeface="Candara"/>
                <a:sym typeface="Candara"/>
              </a:rPr>
              <a:t>.</a:t>
            </a:r>
            <a:endParaRPr lang="tr-TR" sz="1600" dirty="0">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33d60cf5bb2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6" name="Google Shape;196;g33d60cf5bb2_0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33d60cf5bb2_0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g33d60cf5bb2_0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l-GR" sz="3600" b="1" i="0" u="none" strike="noStrike" cap="none" dirty="0" smtClean="0">
                <a:solidFill>
                  <a:schemeClr val="lt1"/>
                </a:solidFill>
                <a:latin typeface="Candara"/>
                <a:ea typeface="Candara"/>
                <a:cs typeface="Candara"/>
                <a:sym typeface="Candara"/>
              </a:rPr>
              <a:t>Παράρτημα</a:t>
            </a:r>
            <a:r>
              <a:rPr lang="tr-TR" sz="3600" b="1" i="0" u="none" strike="noStrike" cap="none" dirty="0" smtClean="0">
                <a:solidFill>
                  <a:schemeClr val="lt1"/>
                </a:solidFill>
                <a:latin typeface="Candara"/>
                <a:ea typeface="Candara"/>
                <a:cs typeface="Candara"/>
                <a:sym typeface="Candara"/>
              </a:rPr>
              <a:t> </a:t>
            </a:r>
            <a:r>
              <a:rPr lang="tr-TR" sz="3600" b="1" i="0" u="none" strike="noStrike" cap="none" dirty="0">
                <a:solidFill>
                  <a:schemeClr val="lt1"/>
                </a:solidFill>
                <a:latin typeface="Candara"/>
                <a:ea typeface="Candara"/>
                <a:cs typeface="Candara"/>
                <a:sym typeface="Candara"/>
              </a:rPr>
              <a:t>4</a:t>
            </a:r>
            <a:endParaRPr sz="3600" b="0" i="0" u="none" strike="noStrike" cap="none" dirty="0">
              <a:solidFill>
                <a:schemeClr val="lt1"/>
              </a:solidFill>
              <a:latin typeface="Candara"/>
              <a:ea typeface="Candara"/>
              <a:cs typeface="Candara"/>
              <a:sym typeface="Candara"/>
            </a:endParaRPr>
          </a:p>
        </p:txBody>
      </p:sp>
      <p:sp>
        <p:nvSpPr>
          <p:cNvPr id="199" name="Google Shape;199;g33d60cf5bb2_0_0"/>
          <p:cNvSpPr txBox="1"/>
          <p:nvPr/>
        </p:nvSpPr>
        <p:spPr>
          <a:xfrm>
            <a:off x="495142" y="5177519"/>
            <a:ext cx="10911000" cy="3231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r>
              <a:rPr lang="tr-TR" sz="1500" b="0" i="0" u="sng" strike="noStrike" cap="none">
                <a:solidFill>
                  <a:schemeClr val="hlink"/>
                </a:solidFill>
                <a:latin typeface="Candara"/>
                <a:ea typeface="Candara"/>
                <a:cs typeface="Candara"/>
                <a:sym typeface="Candara"/>
                <a:hlinkClick r:id="rId4"/>
              </a:rPr>
              <a:t>Canva Link is here. </a:t>
            </a:r>
            <a:endParaRPr sz="1500" b="0" i="0" u="none" strike="noStrike" cap="none">
              <a:solidFill>
                <a:schemeClr val="dk1"/>
              </a:solidFill>
              <a:latin typeface="Candara"/>
              <a:ea typeface="Candara"/>
              <a:cs typeface="Candara"/>
              <a:sym typeface="Candara"/>
            </a:endParaRPr>
          </a:p>
        </p:txBody>
      </p:sp>
      <p:pic>
        <p:nvPicPr>
          <p:cNvPr id="200" name="Google Shape;200;g33d60cf5bb2_0_0"/>
          <p:cNvPicPr preferRelativeResize="0"/>
          <p:nvPr/>
        </p:nvPicPr>
        <p:blipFill rotWithShape="1">
          <a:blip r:embed="rId5">
            <a:alphaModFix/>
          </a:blip>
          <a:srcRect/>
          <a:stretch/>
        </p:blipFill>
        <p:spPr>
          <a:xfrm>
            <a:off x="495150" y="1049975"/>
            <a:ext cx="5092975" cy="3694674"/>
          </a:xfrm>
          <a:prstGeom prst="rect">
            <a:avLst/>
          </a:prstGeom>
          <a:noFill/>
          <a:ln>
            <a:noFill/>
          </a:ln>
        </p:spPr>
      </p:pic>
      <p:pic>
        <p:nvPicPr>
          <p:cNvPr id="201" name="Google Shape;201;g33d60cf5bb2_0_0"/>
          <p:cNvPicPr preferRelativeResize="0"/>
          <p:nvPr/>
        </p:nvPicPr>
        <p:blipFill rotWithShape="1">
          <a:blip r:embed="rId6">
            <a:alphaModFix/>
          </a:blip>
          <a:srcRect/>
          <a:stretch/>
        </p:blipFill>
        <p:spPr>
          <a:xfrm>
            <a:off x="5938025" y="1962175"/>
            <a:ext cx="5380350" cy="38352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33d60cf5bb2_0_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7" name="Google Shape;207;g33d60cf5bb2_0_1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g33d60cf5bb2_0_1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g33d60cf5bb2_0_10"/>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lvl="1">
              <a:buSzPts val="3600"/>
            </a:pPr>
            <a:r>
              <a:rPr lang="el-GR" sz="3600" b="1" i="0" u="none" strike="noStrike" cap="none" dirty="0" smtClean="0">
                <a:solidFill>
                  <a:schemeClr val="lt1"/>
                </a:solidFill>
                <a:latin typeface="Candara"/>
                <a:ea typeface="Candara"/>
                <a:cs typeface="Candara"/>
                <a:sym typeface="Candara"/>
              </a:rPr>
              <a:t>Παράρτημα</a:t>
            </a:r>
            <a:r>
              <a:rPr lang="tr-TR" sz="3600" b="1" i="0" u="none" strike="noStrike" cap="none" dirty="0" smtClean="0">
                <a:solidFill>
                  <a:schemeClr val="lt1"/>
                </a:solidFill>
                <a:latin typeface="Candara"/>
                <a:ea typeface="Candara"/>
                <a:cs typeface="Candara"/>
                <a:sym typeface="Candara"/>
              </a:rPr>
              <a:t> </a:t>
            </a:r>
            <a:r>
              <a:rPr lang="tr-TR" sz="3600" b="1" i="0" u="none" strike="noStrike" cap="none" dirty="0">
                <a:solidFill>
                  <a:schemeClr val="lt1"/>
                </a:solidFill>
                <a:latin typeface="Candara"/>
                <a:ea typeface="Candara"/>
                <a:cs typeface="Candara"/>
                <a:sym typeface="Candara"/>
              </a:rPr>
              <a:t>5 - </a:t>
            </a:r>
            <a:r>
              <a:rPr lang="el-GR" sz="3600" b="1" dirty="0" smtClean="0">
                <a:solidFill>
                  <a:schemeClr val="lt1"/>
                </a:solidFill>
                <a:latin typeface="Candara"/>
                <a:ea typeface="Candara"/>
                <a:cs typeface="Candara"/>
                <a:sym typeface="Candara"/>
              </a:rPr>
              <a:t>Έντυπο </a:t>
            </a:r>
            <a:r>
              <a:rPr lang="el-GR" sz="3600" b="1" dirty="0" err="1" smtClean="0">
                <a:solidFill>
                  <a:schemeClr val="lt1"/>
                </a:solidFill>
                <a:latin typeface="Candara"/>
                <a:ea typeface="Candara"/>
                <a:cs typeface="Candara"/>
                <a:sym typeface="Candara"/>
              </a:rPr>
              <a:t>Αναστοχασμού</a:t>
            </a:r>
            <a:r>
              <a:rPr lang="tr-TR" sz="3600" b="1" dirty="0" smtClean="0">
                <a:solidFill>
                  <a:schemeClr val="lt1"/>
                </a:solidFill>
                <a:latin typeface="Candara"/>
                <a:ea typeface="Candara"/>
                <a:cs typeface="Candara"/>
                <a:sym typeface="Candara"/>
              </a:rPr>
              <a:t> 1/2</a:t>
            </a:r>
            <a:endParaRPr lang="el-GR" sz="3600" b="1" dirty="0" smtClean="0">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p:txBody>
      </p:sp>
      <p:sp>
        <p:nvSpPr>
          <p:cNvPr id="210" name="Google Shape;210;g33d60cf5bb2_0_10"/>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
        <p:nvSpPr>
          <p:cNvPr id="211" name="Google Shape;211;g33d60cf5bb2_0_10"/>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lvl="0" algn="ctr">
              <a:lnSpc>
                <a:spcPct val="115833"/>
              </a:lnSpc>
              <a:buClr>
                <a:schemeClr val="dk1"/>
              </a:buClr>
              <a:buSzPts val="1100"/>
            </a:pPr>
            <a:r>
              <a:rPr lang="el-GR" sz="1800" b="1" dirty="0" smtClean="0">
                <a:solidFill>
                  <a:schemeClr val="dk1"/>
                </a:solidFill>
                <a:latin typeface="Candara"/>
                <a:ea typeface="Candara"/>
                <a:cs typeface="Candara"/>
                <a:sym typeface="Candara"/>
              </a:rPr>
              <a:t>Έντυπο </a:t>
            </a:r>
            <a:r>
              <a:rPr lang="el-GR" sz="1800" b="1" dirty="0" err="1" smtClean="0">
                <a:solidFill>
                  <a:schemeClr val="dk1"/>
                </a:solidFill>
                <a:latin typeface="Candara"/>
                <a:ea typeface="Candara"/>
                <a:cs typeface="Candara"/>
                <a:sym typeface="Candara"/>
              </a:rPr>
              <a:t>Αναστοχασμού</a:t>
            </a:r>
            <a:endParaRPr lang="tr-TR" sz="1800" b="1" dirty="0" smtClean="0">
              <a:solidFill>
                <a:schemeClr val="dk1"/>
              </a:solidFill>
              <a:latin typeface="Candara"/>
              <a:ea typeface="Candara"/>
              <a:cs typeface="Candara"/>
              <a:sym typeface="Candara"/>
            </a:endParaRPr>
          </a:p>
          <a:p>
            <a:pPr lvl="0">
              <a:lnSpc>
                <a:spcPct val="115833"/>
              </a:lnSpc>
              <a:spcBef>
                <a:spcPts val="800"/>
              </a:spcBef>
              <a:buClr>
                <a:schemeClr val="dk1"/>
              </a:buClr>
              <a:buSzPts val="1100"/>
            </a:pPr>
            <a:r>
              <a:rPr lang="el-GR" dirty="0" smtClean="0">
                <a:solidFill>
                  <a:schemeClr val="dk1"/>
                </a:solidFill>
                <a:latin typeface="Candara"/>
                <a:ea typeface="Candara"/>
                <a:cs typeface="Candara"/>
                <a:sym typeface="Candara"/>
              </a:rPr>
              <a:t>1. Τι μάθατε σήμερα για το πολιτιστικό τοπίο του </a:t>
            </a:r>
            <a:r>
              <a:rPr lang="el-GR" dirty="0" err="1" smtClean="0">
                <a:solidFill>
                  <a:schemeClr val="dk1"/>
                </a:solidFill>
                <a:latin typeface="Candara"/>
                <a:ea typeface="Candara"/>
                <a:cs typeface="Candara"/>
                <a:sym typeface="Candara"/>
              </a:rPr>
              <a:t>Wachau</a:t>
            </a:r>
            <a:r>
              <a:rPr lang="el-GR" dirty="0" smtClean="0">
                <a:solidFill>
                  <a:schemeClr val="dk1"/>
                </a:solidFill>
                <a:latin typeface="Candara"/>
                <a:ea typeface="Candara"/>
                <a:cs typeface="Candara"/>
                <a:sym typeface="Candara"/>
              </a:rPr>
              <a:t>;</a:t>
            </a:r>
            <a:endParaRPr lang="tr-TR" dirty="0" smtClean="0">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lnSpc>
                <a:spcPct val="115833"/>
              </a:lnSpc>
              <a:spcBef>
                <a:spcPts val="800"/>
              </a:spcBef>
              <a:buClr>
                <a:schemeClr val="dk1"/>
              </a:buClr>
              <a:buSzPts val="1100"/>
            </a:pPr>
            <a:r>
              <a:rPr lang="el-GR" dirty="0" smtClean="0">
                <a:solidFill>
                  <a:schemeClr val="dk1"/>
                </a:solidFill>
                <a:latin typeface="Candara"/>
                <a:ea typeface="Candara"/>
                <a:cs typeface="Candara"/>
                <a:sym typeface="Candara"/>
              </a:rPr>
              <a:t>2. Ποιο ήταν το επίπεδο κατανόησής σας στη σημερινή δραστηριότητα; Παρακαλώ κυκλώστε.</a:t>
            </a:r>
            <a:endParaRPr lang="tr-TR" dirty="0" smtClean="0">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el-GR" sz="1400" b="0" i="0" u="none" strike="noStrike" cap="none" dirty="0" smtClean="0">
                <a:solidFill>
                  <a:schemeClr val="dk1"/>
                </a:solidFill>
                <a:latin typeface="Candara"/>
                <a:ea typeface="Candara"/>
                <a:cs typeface="Candara"/>
                <a:sym typeface="Candara"/>
              </a:rPr>
              <a:t>Πολύ καλό</a:t>
            </a:r>
            <a:endParaRPr sz="1400" b="0" i="0" u="none" strike="noStrike" cap="none" dirty="0">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el-GR" sz="1400" b="0" i="0" u="none" strike="noStrike" cap="none" dirty="0" smtClean="0">
                <a:solidFill>
                  <a:schemeClr val="dk1"/>
                </a:solidFill>
                <a:latin typeface="Candara"/>
                <a:ea typeface="Candara"/>
                <a:cs typeface="Candara"/>
                <a:sym typeface="Candara"/>
              </a:rPr>
              <a:t>Μέτριο</a:t>
            </a:r>
            <a:endParaRPr sz="1400" b="0" i="0" u="none" strike="noStrike" cap="none" dirty="0">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el-GR" sz="1400" b="0" i="0" u="none" strike="noStrike" cap="none" dirty="0" smtClean="0">
                <a:solidFill>
                  <a:schemeClr val="dk1"/>
                </a:solidFill>
                <a:latin typeface="Candara"/>
                <a:ea typeface="Candara"/>
                <a:cs typeface="Candara"/>
                <a:sym typeface="Candara"/>
              </a:rPr>
              <a:t>Όχι πολύ καλό</a:t>
            </a:r>
            <a:endParaRPr sz="1400" b="0" i="0" u="none" strike="noStrike" cap="none" dirty="0">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dirty="0">
              <a:solidFill>
                <a:schemeClr val="dk1"/>
              </a:solidFill>
              <a:latin typeface="Candara"/>
              <a:ea typeface="Candara"/>
              <a:cs typeface="Candara"/>
              <a:sym typeface="Candara"/>
            </a:endParaRPr>
          </a:p>
          <a:p>
            <a:pPr lvl="0">
              <a:lnSpc>
                <a:spcPct val="115833"/>
              </a:lnSpc>
              <a:spcBef>
                <a:spcPts val="800"/>
              </a:spcBef>
              <a:buClr>
                <a:schemeClr val="dk1"/>
              </a:buClr>
              <a:buSzPts val="1100"/>
            </a:pPr>
            <a:r>
              <a:rPr lang="el-GR" dirty="0" smtClean="0">
                <a:solidFill>
                  <a:schemeClr val="dk1"/>
                </a:solidFill>
                <a:latin typeface="Candara"/>
                <a:ea typeface="Candara"/>
                <a:cs typeface="Candara"/>
                <a:sym typeface="Candara"/>
              </a:rPr>
              <a:t>3. Ποια δραστηριότητα σας άρεσε περισσότερο; Μπορείτε να κυκλώσετε μία ή περισσότερες επιλογές.</a:t>
            </a:r>
            <a:endParaRPr lang="tr-TR" dirty="0" smtClean="0">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el-GR" dirty="0" smtClean="0">
                <a:solidFill>
                  <a:schemeClr val="dk1"/>
                </a:solidFill>
                <a:latin typeface="Candara"/>
                <a:ea typeface="Candara"/>
                <a:cs typeface="Candara"/>
                <a:sym typeface="Candara"/>
              </a:rPr>
              <a:t>Η γνωριμία με το τοπίο του </a:t>
            </a:r>
            <a:r>
              <a:rPr lang="el-GR" dirty="0" err="1" smtClean="0">
                <a:solidFill>
                  <a:schemeClr val="dk1"/>
                </a:solidFill>
                <a:latin typeface="Candara"/>
                <a:ea typeface="Candara"/>
                <a:cs typeface="Candara"/>
                <a:sym typeface="Candara"/>
              </a:rPr>
              <a:t>Wachau</a:t>
            </a:r>
            <a:endParaRPr lang="el-GR" dirty="0" smtClean="0">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el-GR" dirty="0" smtClean="0">
                <a:solidFill>
                  <a:schemeClr val="dk1"/>
                </a:solidFill>
                <a:latin typeface="Candara"/>
                <a:ea typeface="Candara"/>
                <a:cs typeface="Candara"/>
                <a:sym typeface="Candara"/>
              </a:rPr>
              <a:t>Η αναπαράσταση ρόλων ανθρώπων από το </a:t>
            </a:r>
            <a:r>
              <a:rPr lang="el-GR" dirty="0" err="1" smtClean="0">
                <a:solidFill>
                  <a:schemeClr val="dk1"/>
                </a:solidFill>
                <a:latin typeface="Candara"/>
                <a:ea typeface="Candara"/>
                <a:cs typeface="Candara"/>
                <a:sym typeface="Candara"/>
              </a:rPr>
              <a:t>Wachau</a:t>
            </a:r>
            <a:endParaRPr lang="el-GR" dirty="0" smtClean="0">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el-GR" dirty="0" smtClean="0">
                <a:solidFill>
                  <a:schemeClr val="dk1"/>
                </a:solidFill>
                <a:latin typeface="Candara"/>
                <a:ea typeface="Candara"/>
                <a:cs typeface="Candara"/>
                <a:sym typeface="Candara"/>
              </a:rPr>
              <a:t>Η ακρόαση των ιδεών των συμμαθητών/</a:t>
            </a:r>
            <a:r>
              <a:rPr lang="el-GR" dirty="0" err="1" smtClean="0">
                <a:solidFill>
                  <a:schemeClr val="dk1"/>
                </a:solidFill>
                <a:latin typeface="Candara"/>
                <a:ea typeface="Candara"/>
                <a:cs typeface="Candara"/>
                <a:sym typeface="Candara"/>
              </a:rPr>
              <a:t>συνεκπαιδευομένων</a:t>
            </a:r>
            <a:r>
              <a:rPr lang="el-GR" dirty="0" smtClean="0">
                <a:solidFill>
                  <a:schemeClr val="dk1"/>
                </a:solidFill>
                <a:latin typeface="Candara"/>
                <a:ea typeface="Candara"/>
                <a:cs typeface="Candara"/>
                <a:sym typeface="Candara"/>
              </a:rPr>
              <a:t> μου</a:t>
            </a:r>
            <a:br>
              <a:rPr lang="el-GR" dirty="0" smtClean="0">
                <a:solidFill>
                  <a:schemeClr val="dk1"/>
                </a:solidFill>
                <a:latin typeface="Candara"/>
                <a:ea typeface="Candara"/>
                <a:cs typeface="Candara"/>
                <a:sym typeface="Candara"/>
              </a:rPr>
            </a:br>
            <a:r>
              <a:rPr lang="el-GR" dirty="0" smtClean="0">
                <a:solidFill>
                  <a:schemeClr val="dk1"/>
                </a:solidFill>
                <a:latin typeface="Candara"/>
                <a:ea typeface="Candara"/>
                <a:cs typeface="Candara"/>
                <a:sym typeface="Candara"/>
              </a:rPr>
              <a:t>d. Κάτι άλλο: ____________________</a:t>
            </a:r>
            <a:endParaRPr lang="tr-TR" dirty="0" smtClean="0">
              <a:solidFill>
                <a:schemeClr val="dk1"/>
              </a:solidFill>
              <a:latin typeface="Candara"/>
              <a:ea typeface="Candara"/>
              <a:cs typeface="Candara"/>
              <a:sym typeface="Candara"/>
            </a:endParaRPr>
          </a:p>
          <a:p>
            <a:pPr marL="0" marR="0" lvl="0" indent="0" algn="l" rtl="0">
              <a:lnSpc>
                <a:spcPct val="115833"/>
              </a:lnSpc>
              <a:spcBef>
                <a:spcPts val="800"/>
              </a:spcBef>
              <a:spcAft>
                <a:spcPts val="800"/>
              </a:spcAft>
              <a:buClr>
                <a:schemeClr val="dk1"/>
              </a:buClr>
              <a:buSzPts val="11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1435</Words>
  <Application>Microsoft Office PowerPoint</Application>
  <PresentationFormat>Προσαρμογή</PresentationFormat>
  <Paragraphs>95</Paragraphs>
  <Slides>11</Slides>
  <Notes>11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6</cp:revision>
  <dcterms:created xsi:type="dcterms:W3CDTF">2024-06-10T15:48:53Z</dcterms:created>
  <dcterms:modified xsi:type="dcterms:W3CDTF">2026-05-12T12:49:42Z</dcterms:modified>
</cp:coreProperties>
</file>